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68" r:id="rId2"/>
    <p:sldId id="369" r:id="rId3"/>
    <p:sldId id="412" r:id="rId4"/>
    <p:sldId id="405" r:id="rId5"/>
    <p:sldId id="406" r:id="rId6"/>
    <p:sldId id="407" r:id="rId7"/>
    <p:sldId id="410" r:id="rId8"/>
    <p:sldId id="409" r:id="rId9"/>
    <p:sldId id="411" r:id="rId10"/>
    <p:sldId id="420" r:id="rId11"/>
    <p:sldId id="416" r:id="rId12"/>
    <p:sldId id="414" r:id="rId13"/>
    <p:sldId id="415" r:id="rId14"/>
    <p:sldId id="417" r:id="rId15"/>
    <p:sldId id="418" r:id="rId16"/>
    <p:sldId id="419" r:id="rId17"/>
    <p:sldId id="270" r:id="rId18"/>
    <p:sldId id="276" r:id="rId19"/>
    <p:sldId id="272" r:id="rId20"/>
    <p:sldId id="271" r:id="rId21"/>
    <p:sldId id="273" r:id="rId22"/>
    <p:sldId id="277" r:id="rId23"/>
    <p:sldId id="278" r:id="rId24"/>
    <p:sldId id="274" r:id="rId25"/>
    <p:sldId id="275" r:id="rId26"/>
    <p:sldId id="279" r:id="rId27"/>
    <p:sldId id="280" r:id="rId28"/>
    <p:sldId id="281" r:id="rId29"/>
    <p:sldId id="282" r:id="rId30"/>
    <p:sldId id="287" r:id="rId31"/>
    <p:sldId id="283" r:id="rId32"/>
    <p:sldId id="284" r:id="rId33"/>
    <p:sldId id="285" r:id="rId34"/>
    <p:sldId id="286" r:id="rId35"/>
    <p:sldId id="288" r:id="rId36"/>
    <p:sldId id="391" r:id="rId37"/>
  </p:sldIdLst>
  <p:sldSz cx="9144000" cy="6858000" type="screen4x3"/>
  <p:notesSz cx="6781800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5" autoAdjust="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1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6DB935-90F6-4D64-B2FD-778FB7C13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4D1AF-5306-43E3-8C6D-7D14884944AE}" type="datetimeFigureOut">
              <a:rPr lang="cs-CZ" smtClean="0"/>
              <a:pPr/>
              <a:t>28.11.2018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1CDC3-6596-40C7-A755-49A89A1026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8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C963E-31B0-4A74-A24C-FE4AA65FC8E3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95B1F6-7312-42F5-9127-00B8834BA3F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4E36-6E1D-41E3-9E35-6E76E545CC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02225-5F6F-491F-B402-612F65C61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EDF3-D75D-4E8F-91CD-54D512189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10BC8-205A-4E99-9B21-8C2498A321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B701-FB50-42A0-9448-F58BE6E082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FFE08-697F-4E97-80FE-F758A1690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8396-630F-458E-A3D3-E7CC4A1EE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1F79-12AB-400A-8F59-341D8C4AB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320F-4718-4ECA-A26E-792170AA7F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33F-BDEE-42A7-9A6E-C578A152C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A3453-A06D-42DB-A5B7-6630F408F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7AE70E-7154-481E-8735-4B3384B1C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FkqKYbsdX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079104"/>
          </a:xfrm>
        </p:spPr>
        <p:txBody>
          <a:bodyPr/>
          <a:lstStyle/>
          <a:p>
            <a:pPr eaLnBrk="1" hangingPunct="1"/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Politika a ekonomika</a:t>
            </a:r>
            <a:endParaRPr lang="cs-CZ" b="1" dirty="0">
              <a:latin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0468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8CAB2-ADC7-40D8-A4D1-2FDA5D02E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Anarchokapitalismus</a:t>
            </a:r>
            <a:endParaRPr lang="cs-CZ" dirty="0"/>
          </a:p>
        </p:txBody>
      </p:sp>
      <p:pic>
        <p:nvPicPr>
          <p:cNvPr id="4" name="Online médium 3" title="Zlatý cepín | Hanibal.cz">
            <a:hlinkClick r:id="" action="ppaction://media"/>
            <a:extLst>
              <a:ext uri="{FF2B5EF4-FFF2-40B4-BE49-F238E27FC236}">
                <a16:creationId xmlns:a16="http://schemas.microsoft.com/office/drawing/2014/main" id="{48651ADC-D7EF-4187-8414-2B4B37A297A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0" y="2576513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6586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0AA16-B77F-40FF-A190-240E3D5CD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Typy socialismu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EE6EFC-A231-4B3B-A5B9-751E298C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Snaha o reformování, zlidštění kapitalismu</a:t>
            </a:r>
          </a:p>
          <a:p>
            <a:r>
              <a:rPr lang="cs-CZ" dirty="0">
                <a:latin typeface="Cambria" panose="02040503050406030204" pitchFamily="18" charset="0"/>
              </a:rPr>
              <a:t>Socialismus jako morálně vyšší forma ekonomické organizace</a:t>
            </a:r>
          </a:p>
          <a:p>
            <a:r>
              <a:rPr lang="cs-CZ" dirty="0">
                <a:latin typeface="Cambria" panose="02040503050406030204" pitchFamily="18" charset="0"/>
              </a:rPr>
              <a:t>Státní socialismus vs. tržní socialismus</a:t>
            </a:r>
          </a:p>
          <a:p>
            <a:r>
              <a:rPr lang="cs-CZ" dirty="0">
                <a:latin typeface="Cambria" panose="02040503050406030204" pitchFamily="18" charset="0"/>
              </a:rPr>
              <a:t>Státní socialismus – kolektivizace, plánování – plošné zlepšení sociální situace vs. neefektivnost</a:t>
            </a:r>
          </a:p>
          <a:p>
            <a:r>
              <a:rPr lang="cs-CZ" dirty="0">
                <a:latin typeface="Cambria" panose="02040503050406030204" pitchFamily="18" charset="0"/>
              </a:rPr>
              <a:t>Tržní socialismus – samospráva s tržními prvky</a:t>
            </a:r>
          </a:p>
        </p:txBody>
      </p:sp>
    </p:spTree>
    <p:extLst>
      <p:ext uri="{BB962C8B-B14F-4D97-AF65-F5344CB8AC3E}">
        <p14:creationId xmlns:p14="http://schemas.microsoft.com/office/powerpoint/2010/main" val="28661134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6425B-3160-4606-955C-021F6CCF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Řízení kapitalismu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870185-111C-4357-83B1-8B28E02BF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latin typeface="Cambria" panose="02040503050406030204" pitchFamily="18" charset="0"/>
              </a:rPr>
              <a:t>Spory o míru propojení státu a trhu</a:t>
            </a:r>
          </a:p>
          <a:p>
            <a:r>
              <a:rPr lang="cs-CZ" sz="3000" dirty="0">
                <a:latin typeface="Cambria" panose="02040503050406030204" pitchFamily="18" charset="0"/>
              </a:rPr>
              <a:t>Keynesiánství vs. monetarismus</a:t>
            </a:r>
          </a:p>
          <a:p>
            <a:r>
              <a:rPr lang="cs-CZ" sz="3000" dirty="0">
                <a:latin typeface="Cambria" panose="02040503050406030204" pitchFamily="18" charset="0"/>
              </a:rPr>
              <a:t>Spor o „přirozenost“ ekonomického řádu</a:t>
            </a:r>
          </a:p>
          <a:p>
            <a:r>
              <a:rPr lang="cs-CZ" sz="3000" dirty="0">
                <a:latin typeface="Cambria" panose="02040503050406030204" pitchFamily="18" charset="0"/>
              </a:rPr>
              <a:t>Ne-regulace – nestabilita a nezaměstnanost (?)</a:t>
            </a:r>
          </a:p>
          <a:p>
            <a:r>
              <a:rPr lang="cs-CZ" sz="3000" dirty="0">
                <a:latin typeface="Cambria" panose="02040503050406030204" pitchFamily="18" charset="0"/>
              </a:rPr>
              <a:t>Ovlivňování poptávky ze strany vlády (nezaměstnanost – zvýšení výdajů/snížení daní)</a:t>
            </a:r>
          </a:p>
          <a:p>
            <a:r>
              <a:rPr lang="cs-CZ" sz="3000" dirty="0">
                <a:latin typeface="Cambria" panose="02040503050406030204" pitchFamily="18" charset="0"/>
              </a:rPr>
              <a:t>vs. stagflace (růst nezaměstnanosti i inflace)</a:t>
            </a:r>
          </a:p>
        </p:txBody>
      </p:sp>
    </p:spTree>
    <p:extLst>
      <p:ext uri="{BB962C8B-B14F-4D97-AF65-F5344CB8AC3E}">
        <p14:creationId xmlns:p14="http://schemas.microsoft.com/office/powerpoint/2010/main" val="128944033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7D7EA-9FA1-4619-9AEB-18A48CD3B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Řízení kapitalismu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76CB48-7FF6-4F53-BB48-02DC1C4E7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Reakce na keynesiánství – von Hayek a </a:t>
            </a:r>
            <a:r>
              <a:rPr lang="cs-CZ" dirty="0" err="1">
                <a:latin typeface="Cambria" panose="02040503050406030204" pitchFamily="18" charset="0"/>
              </a:rPr>
              <a:t>Friedman</a:t>
            </a:r>
            <a:r>
              <a:rPr lang="cs-CZ" dirty="0">
                <a:latin typeface="Cambria" panose="02040503050406030204" pitchFamily="18" charset="0"/>
              </a:rPr>
              <a:t>, pak politiky Thatcherové a Reagana</a:t>
            </a:r>
          </a:p>
          <a:p>
            <a:r>
              <a:rPr lang="cs-CZ" dirty="0">
                <a:latin typeface="Cambria" panose="02040503050406030204" pitchFamily="18" charset="0"/>
              </a:rPr>
              <a:t>Příchod Nové pravice a neoliberalismu</a:t>
            </a:r>
          </a:p>
          <a:p>
            <a:r>
              <a:rPr lang="cs-CZ" dirty="0">
                <a:latin typeface="Cambria" panose="02040503050406030204" pitchFamily="18" charset="0"/>
              </a:rPr>
              <a:t>Namísto podpory poptávky – podpora produkce</a:t>
            </a:r>
          </a:p>
          <a:p>
            <a:r>
              <a:rPr lang="cs-CZ" dirty="0">
                <a:latin typeface="Cambria" panose="02040503050406030204" pitchFamily="18" charset="0"/>
              </a:rPr>
              <a:t>Aktuálně –zohledňování „neekonomických“ proměnných – sociální a lidský kapitál</a:t>
            </a:r>
          </a:p>
        </p:txBody>
      </p:sp>
    </p:spTree>
    <p:extLst>
      <p:ext uri="{BB962C8B-B14F-4D97-AF65-F5344CB8AC3E}">
        <p14:creationId xmlns:p14="http://schemas.microsoft.com/office/powerpoint/2010/main" val="198684673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73F70-1DF9-4184-AAF1-A51B686AB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Sociální struktura - třídy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44D169-8BA5-4C0E-A9AD-5EB96A008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Třída – skupina lidí s podobným společenským nebo ekonomickým postavením</a:t>
            </a:r>
          </a:p>
          <a:p>
            <a:r>
              <a:rPr lang="cs-CZ" dirty="0">
                <a:latin typeface="Cambria" panose="02040503050406030204" pitchFamily="18" charset="0"/>
              </a:rPr>
              <a:t>Příjem vs. status (prestiž, společenské postavení)</a:t>
            </a:r>
          </a:p>
          <a:p>
            <a:r>
              <a:rPr lang="cs-CZ" dirty="0">
                <a:latin typeface="Cambria" panose="02040503050406030204" pitchFamily="18" charset="0"/>
              </a:rPr>
              <a:t>Nesmiřitelný konflikt vs. harmonie</a:t>
            </a:r>
          </a:p>
          <a:p>
            <a:r>
              <a:rPr lang="cs-CZ" dirty="0" err="1">
                <a:latin typeface="Cambria" panose="02040503050406030204" pitchFamily="18" charset="0"/>
              </a:rPr>
              <a:t>Deindusrializace</a:t>
            </a:r>
            <a:r>
              <a:rPr lang="cs-CZ" dirty="0">
                <a:latin typeface="Cambria" panose="02040503050406030204" pitchFamily="18" charset="0"/>
              </a:rPr>
              <a:t>, post-fordismus – oslabování třídní dimenze</a:t>
            </a:r>
          </a:p>
        </p:txBody>
      </p:sp>
    </p:spTree>
    <p:extLst>
      <p:ext uri="{BB962C8B-B14F-4D97-AF65-F5344CB8AC3E}">
        <p14:creationId xmlns:p14="http://schemas.microsoft.com/office/powerpoint/2010/main" val="133878034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66363-2977-490C-A63F-CB3496AC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Sociální struktura - třídy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054157-ACF8-42B9-A9EC-16DDC79DD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Cambria" panose="02040503050406030204" pitchFamily="18" charset="0"/>
              </a:rPr>
              <a:t>Nerovnost není náhodný rys kapitalismu ale jeho systémová součást, kterou lze pouze státní intervencí, bez reformy kapitalismu je ohrožena demokracie (T. </a:t>
            </a:r>
            <a:r>
              <a:rPr lang="cs-CZ" dirty="0" err="1">
                <a:latin typeface="Cambria" panose="02040503050406030204" pitchFamily="18" charset="0"/>
              </a:rPr>
              <a:t>Piketty</a:t>
            </a:r>
            <a:r>
              <a:rPr lang="cs-CZ" dirty="0">
                <a:latin typeface="Cambria" panose="02040503050406030204" pitchFamily="18" charset="0"/>
              </a:rPr>
              <a:t>)</a:t>
            </a:r>
          </a:p>
        </p:txBody>
      </p:sp>
      <p:pic>
        <p:nvPicPr>
          <p:cNvPr id="9" name="Obrázek 8" descr="Obsah obrázku snímek obrazovky&#10;&#10;Popis se vygeneroval automaticky.">
            <a:extLst>
              <a:ext uri="{FF2B5EF4-FFF2-40B4-BE49-F238E27FC236}">
                <a16:creationId xmlns:a16="http://schemas.microsoft.com/office/drawing/2014/main" id="{A594CFAF-07A2-477F-943D-19CC5A042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41" y="4499927"/>
            <a:ext cx="2972128" cy="2090737"/>
          </a:xfrm>
          <a:prstGeom prst="rect">
            <a:avLst/>
          </a:prstGeom>
        </p:spPr>
      </p:pic>
      <p:pic>
        <p:nvPicPr>
          <p:cNvPr id="11" name="Obrázek 10" descr="Obsah obrázku text, mapa&#10;&#10;Popis se vygeneroval automaticky.">
            <a:extLst>
              <a:ext uri="{FF2B5EF4-FFF2-40B4-BE49-F238E27FC236}">
                <a16:creationId xmlns:a16="http://schemas.microsoft.com/office/drawing/2014/main" id="{57D13705-D537-4B3C-B26E-49361B7C6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847" y="4516357"/>
            <a:ext cx="2762249" cy="2090737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D3E1BCB-F06B-41BB-8B6A-30F365B0AB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475" y="4492624"/>
            <a:ext cx="2762249" cy="209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24532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019FF-CF50-4EAF-8E2E-53730851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Česká ekonomická transformace</a:t>
            </a:r>
          </a:p>
        </p:txBody>
      </p:sp>
      <p:pic>
        <p:nvPicPr>
          <p:cNvPr id="5" name="Zástupný symbol pro obsah 4" descr="Obsah obrázku text&#10;&#10;Popis se vygeneroval automaticky.">
            <a:extLst>
              <a:ext uri="{FF2B5EF4-FFF2-40B4-BE49-F238E27FC236}">
                <a16:creationId xmlns:a16="http://schemas.microsoft.com/office/drawing/2014/main" id="{B27E77A4-B7F1-4F88-B0A3-26891FBE96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412" y="1935857"/>
            <a:ext cx="5023175" cy="2986286"/>
          </a:xfrm>
        </p:spPr>
      </p:pic>
    </p:spTree>
    <p:extLst>
      <p:ext uri="{BB962C8B-B14F-4D97-AF65-F5344CB8AC3E}">
        <p14:creationId xmlns:p14="http://schemas.microsoft.com/office/powerpoint/2010/main" val="306140867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46C2F-9773-43BE-B67C-70473033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Původní stav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017F36-860E-4D6C-8AB3-211B390AD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Důsledně centrálně plánovaná ekonomika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Nárůst energetické a materiálové náročnosti 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Zastarávající technologie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Narůstání „vnitřního dluhu“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Vysoká finanční a fiskální disciplína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Nízká míra inflace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Nákladově orientovaná tvorba cen 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Jednostranná orientace ZO na „měkké“ trhy RVHP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Cambria" panose="02040503050406030204" pitchFamily="18" charset="0"/>
              </a:rPr>
              <a:t>HDP per capita 1990 – 57% průměru EU</a:t>
            </a:r>
          </a:p>
          <a:p>
            <a:pPr>
              <a:lnSpc>
                <a:spcPct val="80000"/>
              </a:lnSpc>
            </a:pPr>
            <a:endParaRPr lang="cs-CZ" alt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31766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E22C8-1B3E-4FB2-AFDC-5B02D8A0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Snahy o reformu před r. 1989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AF78E5-B388-43A3-B943-770A5C942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Cambria" panose="02040503050406030204" pitchFamily="18" charset="0"/>
              </a:rPr>
              <a:t>Podpora Gorbačovovy perestrojky – např. otevírání konkurence ve vedení velkých podniků</a:t>
            </a:r>
          </a:p>
          <a:p>
            <a:r>
              <a:rPr lang="cs-CZ" sz="2800" dirty="0">
                <a:latin typeface="Cambria" panose="02040503050406030204" pitchFamily="18" charset="0"/>
              </a:rPr>
              <a:t>Akademická ekonomie – Prognostický ústav – Komárek, Klaus, Ježek, Dlouhý</a:t>
            </a:r>
          </a:p>
          <a:p>
            <a:r>
              <a:rPr lang="cs-CZ" sz="2800" dirty="0">
                <a:latin typeface="Cambria" panose="02040503050406030204" pitchFamily="18" charset="0"/>
              </a:rPr>
              <a:t>Vlivy na reformní myšlení:</a:t>
            </a:r>
          </a:p>
          <a:p>
            <a:pPr marL="385763" indent="-385763">
              <a:buAutoNum type="arabicParenR"/>
            </a:pPr>
            <a:r>
              <a:rPr lang="cs-CZ" sz="2800" dirty="0">
                <a:latin typeface="Cambria" panose="02040503050406030204" pitchFamily="18" charset="0"/>
              </a:rPr>
              <a:t>Izolovanost </a:t>
            </a:r>
            <a:r>
              <a:rPr lang="cs-CZ" sz="2800" dirty="0" err="1">
                <a:latin typeface="Cambria" panose="02040503050406030204" pitchFamily="18" charset="0"/>
              </a:rPr>
              <a:t>česko</a:t>
            </a:r>
            <a:r>
              <a:rPr lang="cs-CZ" sz="2800" dirty="0">
                <a:latin typeface="Cambria" panose="02040503050406030204" pitchFamily="18" charset="0"/>
              </a:rPr>
              <a:t>/slovenské ekonomiky</a:t>
            </a:r>
          </a:p>
          <a:p>
            <a:pPr marL="385763" indent="-385763">
              <a:buAutoNum type="arabicParenR"/>
            </a:pPr>
            <a:r>
              <a:rPr lang="cs-CZ" sz="2800" dirty="0">
                <a:latin typeface="Cambria" panose="02040503050406030204" pitchFamily="18" charset="0"/>
              </a:rPr>
              <a:t>Optimistické vnímání ekonomické úrovně ČS ekonomiky</a:t>
            </a:r>
          </a:p>
          <a:p>
            <a:pPr marL="385763" indent="-385763">
              <a:buAutoNum type="arabicParenR"/>
            </a:pPr>
            <a:r>
              <a:rPr lang="cs-CZ" sz="2800" dirty="0">
                <a:latin typeface="Cambria" panose="02040503050406030204" pitchFamily="18" charset="0"/>
              </a:rPr>
              <a:t>Dojem o průmyslové mimořádnosti Československa</a:t>
            </a:r>
          </a:p>
          <a:p>
            <a:endParaRPr lang="cs-CZ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06366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EB93C-5611-4041-9819-8BB60E54B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První polovina 90-tých let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57F26B-865F-4DCD-81CB-A6EC76492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Vláda OF – Komárek vicepremiérem, opatrnost vůči tržním nástrojům, orientace na právní nastavení</a:t>
            </a:r>
          </a:p>
          <a:p>
            <a:r>
              <a:rPr lang="cs-CZ" dirty="0">
                <a:latin typeface="Cambria" panose="02040503050406030204" pitchFamily="18" charset="0"/>
              </a:rPr>
              <a:t>1990 – Klaus předsedou OF</a:t>
            </a:r>
          </a:p>
          <a:p>
            <a:r>
              <a:rPr lang="cs-CZ" dirty="0">
                <a:latin typeface="Cambria" panose="02040503050406030204" pitchFamily="18" charset="0"/>
              </a:rPr>
              <a:t>Administrativní nastolení komplexního tržního systému</a:t>
            </a:r>
          </a:p>
          <a:p>
            <a:r>
              <a:rPr lang="cs-CZ" dirty="0">
                <a:latin typeface="Cambria" panose="02040503050406030204" pitchFamily="18" charset="0"/>
              </a:rPr>
              <a:t>Vláda české pravice</a:t>
            </a:r>
          </a:p>
          <a:p>
            <a:r>
              <a:rPr lang="cs-CZ" dirty="0">
                <a:latin typeface="Cambria" panose="02040503050406030204" pitchFamily="18" charset="0"/>
              </a:rPr>
              <a:t>Reformulace principů sociální politiky</a:t>
            </a:r>
          </a:p>
          <a:p>
            <a:r>
              <a:rPr lang="cs-CZ" dirty="0">
                <a:latin typeface="Cambria" panose="02040503050406030204" pitchFamily="18" charset="0"/>
              </a:rPr>
              <a:t>Od universalismu k adresnosti</a:t>
            </a:r>
          </a:p>
          <a:p>
            <a:r>
              <a:rPr lang="cs-CZ" dirty="0">
                <a:latin typeface="Cambria" panose="02040503050406030204" pitchFamily="18" charset="0"/>
              </a:rPr>
              <a:t>Komplikace s federativní podobou státu </a:t>
            </a:r>
          </a:p>
          <a:p>
            <a:r>
              <a:rPr lang="cs-CZ" dirty="0">
                <a:latin typeface="Cambria" panose="02040503050406030204" pitchFamily="18" charset="0"/>
              </a:rPr>
              <a:t>V 1992 to vedlo k rozpadu Československa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8856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Cambria" panose="02040503050406030204" pitchFamily="18" charset="0"/>
              </a:rPr>
              <a:t>Obsah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Cambria" panose="02040503050406030204" pitchFamily="18" charset="0"/>
              </a:rPr>
              <a:t>Ekonomické systémy</a:t>
            </a:r>
          </a:p>
          <a:p>
            <a:pPr eaLnBrk="1" hangingPunct="1"/>
            <a:r>
              <a:rPr lang="cs-CZ" dirty="0">
                <a:latin typeface="Cambria" panose="02040503050406030204" pitchFamily="18" charset="0"/>
              </a:rPr>
              <a:t>Typy kapitalismů</a:t>
            </a:r>
          </a:p>
          <a:p>
            <a:pPr eaLnBrk="1" hangingPunct="1"/>
            <a:r>
              <a:rPr lang="cs-CZ" dirty="0">
                <a:latin typeface="Cambria" panose="02040503050406030204" pitchFamily="18" charset="0"/>
              </a:rPr>
              <a:t>Politika a třídy</a:t>
            </a:r>
          </a:p>
          <a:p>
            <a:pPr eaLnBrk="1" hangingPunct="1"/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9458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A440C-6610-4075-BC1C-86E722C4C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Strategie transformace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D573F0-CF60-43C2-B6CC-BFEC69C5D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dirty="0">
                <a:latin typeface="Cambria" panose="02040503050406030204" pitchFamily="18" charset="0"/>
              </a:rPr>
              <a:t>Dva různé přístupy.</a:t>
            </a:r>
          </a:p>
          <a:p>
            <a:pPr>
              <a:buNone/>
            </a:pPr>
            <a:r>
              <a:rPr lang="cs-CZ" altLang="cs-CZ" dirty="0">
                <a:latin typeface="Cambria" panose="02040503050406030204" pitchFamily="18" charset="0"/>
              </a:rPr>
              <a:t>1) </a:t>
            </a:r>
            <a:r>
              <a:rPr lang="cs-CZ" altLang="cs-CZ" b="1" dirty="0">
                <a:latin typeface="Cambria" panose="02040503050406030204" pitchFamily="18" charset="0"/>
              </a:rPr>
              <a:t>Liberální přístup </a:t>
            </a:r>
            <a:r>
              <a:rPr lang="cs-CZ" altLang="cs-CZ" dirty="0">
                <a:latin typeface="Cambria" panose="02040503050406030204" pitchFamily="18" charset="0"/>
              </a:rPr>
              <a:t>považoval za východisko transformace vytvoření tržních podnětů - základních systémových změn: </a:t>
            </a:r>
            <a:r>
              <a:rPr lang="cs-CZ" altLang="cs-CZ" b="1" dirty="0">
                <a:latin typeface="Cambria" panose="02040503050406030204" pitchFamily="18" charset="0"/>
              </a:rPr>
              <a:t>liberalizace trhů a privatizace 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volné tržní ceny, volný vstup na trhy a soukromé vlastnictví´= předpoklad k následnému vývoji tržních institucí – komunistické dědictví je nepodstatné</a:t>
            </a:r>
          </a:p>
          <a:p>
            <a:pPr>
              <a:buNone/>
            </a:pPr>
            <a:r>
              <a:rPr lang="cs-CZ" altLang="cs-CZ" dirty="0">
                <a:latin typeface="Cambria" panose="02040503050406030204" pitchFamily="18" charset="0"/>
              </a:rPr>
              <a:t>2) </a:t>
            </a:r>
            <a:r>
              <a:rPr lang="cs-CZ" altLang="cs-CZ" b="1" dirty="0">
                <a:latin typeface="Cambria" panose="02040503050406030204" pitchFamily="18" charset="0"/>
              </a:rPr>
              <a:t>Institucionální přístup  </a:t>
            </a:r>
            <a:r>
              <a:rPr lang="cs-CZ" altLang="cs-CZ" dirty="0">
                <a:latin typeface="Cambria" panose="02040503050406030204" pitchFamily="18" charset="0"/>
              </a:rPr>
              <a:t>- vznik nových tržně konformních institucí, tj. </a:t>
            </a:r>
            <a:r>
              <a:rPr lang="cs-CZ" altLang="cs-CZ" b="1" dirty="0">
                <a:latin typeface="Cambria" panose="02040503050406030204" pitchFamily="18" charset="0"/>
              </a:rPr>
              <a:t>formálních i neformálních pravidel chování včetně sankcí </a:t>
            </a:r>
            <a:r>
              <a:rPr lang="cs-CZ" altLang="cs-CZ" dirty="0">
                <a:latin typeface="Cambria" panose="02040503050406030204" pitchFamily="18" charset="0"/>
              </a:rPr>
              <a:t>za jejich nedodržování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komplexní a složitá změna vžitých vzorců chování</a:t>
            </a:r>
          </a:p>
        </p:txBody>
      </p:sp>
    </p:spTree>
    <p:extLst>
      <p:ext uri="{BB962C8B-B14F-4D97-AF65-F5344CB8AC3E}">
        <p14:creationId xmlns:p14="http://schemas.microsoft.com/office/powerpoint/2010/main" val="67698789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5D39E-B045-4A37-9FD3-5FE446245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„Léčba šokem“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6BA74-C30E-4CE7-9D5C-83758DC61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dirty="0">
                <a:latin typeface="Cambria" panose="02040503050406030204" pitchFamily="18" charset="0"/>
              </a:rPr>
              <a:t>Vs. Tzv. gradualismus (komercionalizace státem řízených podniků)</a:t>
            </a:r>
          </a:p>
          <a:p>
            <a:r>
              <a:rPr lang="cs-CZ" sz="2600" dirty="0">
                <a:latin typeface="Cambria" panose="02040503050406030204" pitchFamily="18" charset="0"/>
              </a:rPr>
              <a:t>Klaus, Ježek, </a:t>
            </a:r>
            <a:r>
              <a:rPr lang="cs-CZ" sz="2600" dirty="0" err="1">
                <a:latin typeface="Cambria" panose="02040503050406030204" pitchFamily="18" charset="0"/>
              </a:rPr>
              <a:t>Dyba</a:t>
            </a:r>
            <a:r>
              <a:rPr lang="cs-CZ" sz="2600" dirty="0">
                <a:latin typeface="Cambria" panose="02040503050406030204" pitchFamily="18" charset="0"/>
              </a:rPr>
              <a:t>, Dlouhý, Tříska</a:t>
            </a:r>
          </a:p>
          <a:p>
            <a:r>
              <a:rPr lang="cs-CZ" sz="2600" dirty="0">
                <a:latin typeface="Cambria" panose="02040503050406030204" pitchFamily="18" charset="0"/>
              </a:rPr>
              <a:t>vychází z neoliberalismu, konzervatismu</a:t>
            </a:r>
          </a:p>
          <a:p>
            <a:r>
              <a:rPr lang="cs-CZ" sz="2600" dirty="0">
                <a:latin typeface="Cambria" panose="02040503050406030204" pitchFamily="18" charset="0"/>
              </a:rPr>
              <a:t>rychlá liberalizace a privatizace</a:t>
            </a:r>
          </a:p>
          <a:p>
            <a:r>
              <a:rPr lang="cs-CZ" sz="2600" dirty="0">
                <a:latin typeface="Cambria" panose="02040503050406030204" pitchFamily="18" charset="0"/>
              </a:rPr>
              <a:t>restriktivní měnová a fiskální politika</a:t>
            </a:r>
          </a:p>
          <a:p>
            <a:r>
              <a:rPr lang="cs-CZ" sz="2600" dirty="0">
                <a:latin typeface="Cambria" panose="02040503050406030204" pitchFamily="18" charset="0"/>
              </a:rPr>
              <a:t>V září 1990 byl předložen „Strategie/Scénář ekonomické reformy“ (duben 1990, úplná liberalizace domácích cen, okamžité uvolnění zahraničního obchodu, privatizace kuponovou metodou v několika kolech)</a:t>
            </a:r>
          </a:p>
        </p:txBody>
      </p:sp>
    </p:spTree>
    <p:extLst>
      <p:ext uri="{BB962C8B-B14F-4D97-AF65-F5344CB8AC3E}">
        <p14:creationId xmlns:p14="http://schemas.microsoft.com/office/powerpoint/2010/main" val="186973142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48EF1-BB38-474E-923A-E7E2F657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„Léčba šokem“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A1D7E1-368B-4F01-9D14-4557920FC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959204" cy="3500438"/>
          </a:xfrm>
        </p:spPr>
        <p:txBody>
          <a:bodyPr>
            <a:noAutofit/>
          </a:bodyPr>
          <a:lstStyle/>
          <a:p>
            <a:r>
              <a:rPr lang="cs-CZ" sz="1388" dirty="0">
                <a:latin typeface="Cambria" panose="02040503050406030204" pitchFamily="18" charset="0"/>
              </a:rPr>
              <a:t>Kupónovou metodou bylo privatizováno kolem 1800 podniků, standardními metodami asi 14 000 podniků</a:t>
            </a:r>
          </a:p>
          <a:p>
            <a:r>
              <a:rPr lang="cs-CZ" sz="1388" dirty="0">
                <a:latin typeface="Cambria" panose="02040503050406030204" pitchFamily="18" charset="0"/>
              </a:rPr>
              <a:t>První vlna kupónové privatizace se uskutečnila v ČSFR v roce 1992, druhá vlna v České republice roku 1994. </a:t>
            </a:r>
          </a:p>
          <a:p>
            <a:r>
              <a:rPr lang="cs-CZ" sz="1388" dirty="0">
                <a:latin typeface="Cambria" panose="02040503050406030204" pitchFamily="18" charset="0"/>
              </a:rPr>
              <a:t>V každé vlně si každý dospělý občan mohl zakoupit kupónovou knížku za 35 Kč a k ní známku za 1000 Kč. Kuponová knížka obsahovala 10 kuponů po 100 bodech. Tím se stal </a:t>
            </a:r>
            <a:r>
              <a:rPr lang="cs-CZ" sz="1388" dirty="0" err="1">
                <a:latin typeface="Cambria" panose="02040503050406030204" pitchFamily="18" charset="0"/>
              </a:rPr>
              <a:t>DIKem</a:t>
            </a:r>
            <a:r>
              <a:rPr lang="cs-CZ" sz="1388" dirty="0">
                <a:latin typeface="Cambria" panose="02040503050406030204" pitchFamily="18" charset="0"/>
              </a:rPr>
              <a:t> neboli „držitelem investičních kupónů“. </a:t>
            </a:r>
          </a:p>
          <a:p>
            <a:r>
              <a:rPr lang="cs-CZ" sz="1388" dirty="0">
                <a:latin typeface="Cambria" panose="02040503050406030204" pitchFamily="18" charset="0"/>
              </a:rPr>
              <a:t>Každá vlna privatizace se skládala z několika navazujících kol, v každém kole mohl DIK pomocí kupónů uplatnit poptávku po vybraných akciích v kursu stanoveném pro příslušné kolo, současně uplatňovaly od druhého kola poptávku i investiční fondy. </a:t>
            </a:r>
          </a:p>
          <a:p>
            <a:r>
              <a:rPr lang="cs-CZ" sz="1388" dirty="0">
                <a:latin typeface="Cambria" panose="02040503050406030204" pitchFamily="18" charset="0"/>
              </a:rPr>
              <a:t>Pokud poptávka nepřevyšovala nabídku, akcie byly zájemcům v zaknihované formě připsány na účet ve Středisku cenných papírů a zbytek akcií příslušné společnosti postoupil do dalších kola. Pokud poptávka převyšovala nabídku, zájemcům nebyly akcie příslušné společnosti připsány a postoupily všechny do dalšího kola. Zbytek akcií po posledním kole zůstal Fondu národního majetku.</a:t>
            </a:r>
          </a:p>
          <a:p>
            <a:r>
              <a:rPr lang="cs-CZ" altLang="cs-CZ" sz="1388" dirty="0">
                <a:latin typeface="Cambria" panose="02040503050406030204" pitchFamily="18" charset="0"/>
              </a:rPr>
              <a:t>Do roku 1990 smíšený model</a:t>
            </a:r>
          </a:p>
          <a:p>
            <a:pPr>
              <a:lnSpc>
                <a:spcPct val="80000"/>
              </a:lnSpc>
            </a:pPr>
            <a:r>
              <a:rPr lang="cs-CZ" altLang="cs-CZ" sz="1388" dirty="0">
                <a:latin typeface="Cambria" panose="02040503050406030204" pitchFamily="18" charset="0"/>
              </a:rPr>
              <a:t>Od roku 1991 liberalizace cen</a:t>
            </a:r>
            <a:endParaRPr lang="cs-CZ" sz="1388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58265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CCE1D-184A-4D12-98DF-0339A88E0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Velká privatizace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3FCF91-FBF0-400A-82EA-9132C2422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>
                <a:latin typeface="Cambria" panose="02040503050406030204" pitchFamily="18" charset="0"/>
              </a:rPr>
              <a:t>transformace na a.s. (např. kupónová privatizace)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přímý prodej předem určenému vlastníkovi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bezúplatný převod obcím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aukce, veřejné soutěže</a:t>
            </a:r>
          </a:p>
          <a:p>
            <a:pPr marL="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altLang="cs-CZ" dirty="0">
                <a:latin typeface="Cambria" panose="02040503050406030204" pitchFamily="18" charset="0"/>
              </a:rPr>
              <a:t>1. vlna kupónové privatizace (1992)</a:t>
            </a:r>
          </a:p>
          <a:p>
            <a:pPr lvl="1" indent="-400050"/>
            <a:r>
              <a:rPr lang="cs-CZ" altLang="cs-CZ" sz="2100" dirty="0">
                <a:latin typeface="Cambria" panose="02040503050406030204" pitchFamily="18" charset="0"/>
              </a:rPr>
              <a:t>Harvardské fondy a další IF, IS (získaly 72 % investičních kupónů)</a:t>
            </a:r>
          </a:p>
          <a:p>
            <a:pPr marL="0" indent="0">
              <a:buNone/>
            </a:pPr>
            <a:r>
              <a:rPr lang="cs-CZ" altLang="cs-CZ" dirty="0">
                <a:latin typeface="Cambria" panose="02040503050406030204" pitchFamily="18" charset="0"/>
              </a:rPr>
              <a:t>2. vlna kupónové privatizace (1993) IF (64%)</a:t>
            </a:r>
          </a:p>
          <a:p>
            <a:pPr marL="0" indent="0">
              <a:buNone/>
            </a:pPr>
            <a:r>
              <a:rPr lang="cs-CZ" altLang="cs-CZ" dirty="0">
                <a:latin typeface="Cambria" panose="02040503050406030204" pitchFamily="18" charset="0"/>
              </a:rPr>
              <a:t>3. tzv. vlna KP (1995) </a:t>
            </a:r>
          </a:p>
          <a:p>
            <a:pPr lvl="1" indent="-400050"/>
            <a:r>
              <a:rPr lang="cs-CZ" altLang="cs-CZ" sz="2100" dirty="0">
                <a:latin typeface="Cambria" panose="02040503050406030204" pitchFamily="18" charset="0"/>
              </a:rPr>
              <a:t>odstartovala finanční skupina Motoinvestu</a:t>
            </a:r>
          </a:p>
          <a:p>
            <a:pPr lvl="1" indent="-400050"/>
            <a:r>
              <a:rPr lang="cs-CZ" altLang="cs-CZ" sz="2100" dirty="0">
                <a:latin typeface="Cambria" panose="02040503050406030204" pitchFamily="18" charset="0"/>
              </a:rPr>
              <a:t>silné IF využily legislativních nedostatků a tlačily na drobné akcionáře, aby prodávali pod tržní cenou</a:t>
            </a:r>
          </a:p>
          <a:p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9337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13AE2-6A92-45FE-98F3-328B5592B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Liberální heterodoxie?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C4801D-3C89-4EDE-81B8-97990D2A2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3000" dirty="0">
                <a:latin typeface="Cambria" panose="02040503050406030204" pitchFamily="18" charset="0"/>
              </a:rPr>
              <a:t>Po liberalizaci ceny některé stále pod kontrolou státu</a:t>
            </a:r>
          </a:p>
          <a:p>
            <a:r>
              <a:rPr lang="cs-CZ" altLang="cs-CZ" sz="3000" dirty="0">
                <a:latin typeface="Cambria" panose="02040503050406030204" pitchFamily="18" charset="0"/>
              </a:rPr>
              <a:t>Systém regulace mezd (tripartita)</a:t>
            </a:r>
          </a:p>
          <a:p>
            <a:r>
              <a:rPr lang="cs-CZ" altLang="cs-CZ" sz="3000" dirty="0">
                <a:latin typeface="Cambria" panose="02040503050406030204" pitchFamily="18" charset="0"/>
              </a:rPr>
              <a:t>3 postupné devalvace české koruny</a:t>
            </a:r>
          </a:p>
          <a:p>
            <a:pPr lvl="1"/>
            <a:r>
              <a:rPr lang="cs-CZ" altLang="cs-CZ" sz="3000" dirty="0">
                <a:latin typeface="Cambria" panose="02040503050406030204" pitchFamily="18" charset="0"/>
              </a:rPr>
              <a:t>fixní kurz české koruny – stabilizace ekonomiky (kotva) – až do května 1997</a:t>
            </a:r>
          </a:p>
          <a:p>
            <a:pPr marL="257175" lvl="1" indent="-257175"/>
            <a:r>
              <a:rPr lang="cs-CZ" altLang="cs-CZ" sz="3000" dirty="0">
                <a:latin typeface="Cambria" panose="02040503050406030204" pitchFamily="18" charset="0"/>
              </a:rPr>
              <a:t>ochrana vnitřního trhu do roku 1992 (dovozní přirážka max. 20 %, celní kvóty na dovoz jablek, pšenice apod. – nelíbí se okolním státům)</a:t>
            </a:r>
          </a:p>
          <a:p>
            <a:pPr marL="257175" lvl="1" indent="-257175"/>
            <a:endParaRPr lang="cs-CZ" altLang="cs-CZ" dirty="0">
              <a:latin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55476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2AD87-2227-4D7B-BF22-20B5DEE4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Privatizační program (1990-1992)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DE6624-45D3-4947-931B-B38E35FE0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latin typeface="Cambria" panose="02040503050406030204" pitchFamily="18" charset="0"/>
              </a:rPr>
              <a:t>reprivatizace (restituce)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malá privatizace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velká privatizace</a:t>
            </a:r>
          </a:p>
        </p:txBody>
      </p:sp>
    </p:spTree>
    <p:extLst>
      <p:ext uri="{BB962C8B-B14F-4D97-AF65-F5344CB8AC3E}">
        <p14:creationId xmlns:p14="http://schemas.microsoft.com/office/powerpoint/2010/main" val="344189302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FCD275-F748-47C0-A885-29BF864CD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Druhá polovina 90-tých let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48F327-5EF8-4914-B6E2-B81CE2DEC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období od 1996 do poloviny </a:t>
            </a:r>
          </a:p>
          <a:p>
            <a:r>
              <a:rPr lang="cs-CZ" dirty="0">
                <a:latin typeface="Cambria" panose="02040503050406030204" pitchFamily="18" charset="0"/>
              </a:rPr>
              <a:t>	roku 1998  (předčasné volby)</a:t>
            </a:r>
          </a:p>
          <a:p>
            <a:r>
              <a:rPr lang="cs-CZ" dirty="0">
                <a:latin typeface="Cambria" panose="02040503050406030204" pitchFamily="18" charset="0"/>
              </a:rPr>
              <a:t>Podezření kolem 	financování ODS </a:t>
            </a:r>
          </a:p>
          <a:p>
            <a:r>
              <a:rPr lang="cs-CZ" dirty="0">
                <a:latin typeface="Cambria" panose="02040503050406030204" pitchFamily="18" charset="0"/>
              </a:rPr>
              <a:t>	→ tzv. „sarajevský atentát“ </a:t>
            </a:r>
          </a:p>
          <a:p>
            <a:r>
              <a:rPr lang="cs-CZ" dirty="0">
                <a:latin typeface="Cambria" panose="02040503050406030204" pitchFamily="18" charset="0"/>
              </a:rPr>
              <a:t>Ekonomická krize a rostoucí sociální rozdíly</a:t>
            </a:r>
          </a:p>
          <a:p>
            <a:r>
              <a:rPr lang="cs-CZ" dirty="0">
                <a:latin typeface="Cambria" panose="02040503050406030204" pitchFamily="18" charset="0"/>
              </a:rPr>
              <a:t>Růst sociálního napětí :</a:t>
            </a:r>
          </a:p>
          <a:p>
            <a:r>
              <a:rPr lang="cs-CZ" dirty="0">
                <a:latin typeface="Cambria" panose="02040503050406030204" pitchFamily="18" charset="0"/>
              </a:rPr>
              <a:t>Rostoucí vliv demokratické levice  </a:t>
            </a:r>
          </a:p>
          <a:p>
            <a:r>
              <a:rPr lang="cs-CZ" dirty="0">
                <a:latin typeface="Cambria" panose="02040503050406030204" pitchFamily="18" charset="0"/>
              </a:rPr>
              <a:t>Stává se vítězem předčasných </a:t>
            </a:r>
          </a:p>
          <a:p>
            <a:r>
              <a:rPr lang="cs-CZ" dirty="0">
                <a:latin typeface="Cambria" panose="02040503050406030204" pitchFamily="18" charset="0"/>
              </a:rPr>
              <a:t>	voleb v roce 1998</a:t>
            </a:r>
          </a:p>
          <a:p>
            <a:r>
              <a:rPr lang="cs-CZ" dirty="0">
                <a:latin typeface="Cambria" panose="02040503050406030204" pitchFamily="18" charset="0"/>
              </a:rPr>
              <a:t>Slábnoucí vliv pravice</a:t>
            </a:r>
          </a:p>
          <a:p>
            <a:pPr marL="0" indent="0">
              <a:buNone/>
            </a:pPr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0516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8F1A7-05D7-4001-864B-4B725DEE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Od poloviny 1998 – do počátku roku 2001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64F8C9-8245-432D-8CE0-D50FAE908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„Opoziční smlouva“</a:t>
            </a:r>
          </a:p>
          <a:p>
            <a:r>
              <a:rPr lang="cs-CZ" dirty="0">
                <a:latin typeface="Cambria" panose="02040503050406030204" pitchFamily="18" charset="0"/>
              </a:rPr>
              <a:t>Kompromisní blok hlavních stran levice a pravice</a:t>
            </a:r>
          </a:p>
          <a:p>
            <a:r>
              <a:rPr lang="cs-CZ" dirty="0">
                <a:latin typeface="Cambria" panose="02040503050406030204" pitchFamily="18" charset="0"/>
              </a:rPr>
              <a:t>	Velmi kritizovaný počin </a:t>
            </a:r>
          </a:p>
          <a:p>
            <a:r>
              <a:rPr lang="cs-CZ" dirty="0">
                <a:latin typeface="Cambria" panose="02040503050406030204" pitchFamily="18" charset="0"/>
              </a:rPr>
              <a:t>(+ +): Stabilizace aktuálních politických poměrů:</a:t>
            </a:r>
          </a:p>
          <a:p>
            <a:r>
              <a:rPr lang="cs-CZ" dirty="0">
                <a:latin typeface="Cambria" panose="02040503050406030204" pitchFamily="18" charset="0"/>
              </a:rPr>
              <a:t>Dokončení institucionálních změn v ekonomické </a:t>
            </a:r>
            <a:br>
              <a:rPr lang="cs-CZ" dirty="0">
                <a:latin typeface="Cambria" panose="02040503050406030204" pitchFamily="18" charset="0"/>
              </a:rPr>
            </a:br>
            <a:r>
              <a:rPr lang="cs-CZ" dirty="0">
                <a:latin typeface="Cambria" panose="02040503050406030204" pitchFamily="18" charset="0"/>
              </a:rPr>
              <a:t>a politické oblasti  </a:t>
            </a:r>
          </a:p>
          <a:p>
            <a:r>
              <a:rPr lang="cs-CZ" dirty="0">
                <a:latin typeface="Cambria" panose="02040503050406030204" pitchFamily="18" charset="0"/>
              </a:rPr>
              <a:t>Obnovení ekonomického růstu</a:t>
            </a:r>
          </a:p>
          <a:p>
            <a:r>
              <a:rPr lang="cs-CZ" dirty="0">
                <a:latin typeface="Cambria" panose="02040503050406030204" pitchFamily="18" charset="0"/>
              </a:rPr>
              <a:t>   (- -): Ale jiné značné politické důsledky </a:t>
            </a:r>
          </a:p>
          <a:p>
            <a:r>
              <a:rPr lang="cs-CZ" dirty="0">
                <a:latin typeface="Cambria" panose="02040503050406030204" pitchFamily="18" charset="0"/>
              </a:rPr>
              <a:t>Zároveň také počátky zvyšování rozpočtových deficitů</a:t>
            </a:r>
          </a:p>
        </p:txBody>
      </p:sp>
    </p:spTree>
    <p:extLst>
      <p:ext uri="{BB962C8B-B14F-4D97-AF65-F5344CB8AC3E}">
        <p14:creationId xmlns:p14="http://schemas.microsoft.com/office/powerpoint/2010/main" val="218596095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6A56F-75F9-414D-9A4A-137776F0B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Poslední léta – od vstupu ČR do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605EC9-72D3-43D7-AEB6-A73DAAFD4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Střet mezi industriálním rozvojem </a:t>
            </a:r>
            <a:br>
              <a:rPr lang="cs-CZ" dirty="0">
                <a:latin typeface="Cambria" panose="02040503050406030204" pitchFamily="18" charset="0"/>
              </a:rPr>
            </a:br>
            <a:r>
              <a:rPr lang="cs-CZ" dirty="0">
                <a:latin typeface="Cambria" panose="02040503050406030204" pitchFamily="18" charset="0"/>
              </a:rPr>
              <a:t>a požadavky postindustriálních trendů</a:t>
            </a:r>
          </a:p>
          <a:p>
            <a:r>
              <a:rPr lang="cs-CZ" dirty="0">
                <a:latin typeface="Cambria" panose="02040503050406030204" pitchFamily="18" charset="0"/>
              </a:rPr>
              <a:t>	Trvalý nedostatek zdrojů: </a:t>
            </a:r>
          </a:p>
          <a:p>
            <a:r>
              <a:rPr lang="cs-CZ" dirty="0">
                <a:latin typeface="Cambria" panose="02040503050406030204" pitchFamily="18" charset="0"/>
              </a:rPr>
              <a:t>Vzdělávání (vč. na vědu a výzkum)</a:t>
            </a:r>
          </a:p>
          <a:p>
            <a:r>
              <a:rPr lang="cs-CZ" dirty="0">
                <a:latin typeface="Cambria" panose="02040503050406030204" pitchFamily="18" charset="0"/>
              </a:rPr>
              <a:t>Otázka financování  VŠ vzdělávání</a:t>
            </a:r>
          </a:p>
          <a:p>
            <a:r>
              <a:rPr lang="cs-CZ" dirty="0">
                <a:latin typeface="Cambria" panose="02040503050406030204" pitchFamily="18" charset="0"/>
              </a:rPr>
              <a:t>Otázka platu lékařů/zdravotníků a učitelů</a:t>
            </a:r>
          </a:p>
          <a:p>
            <a:r>
              <a:rPr lang="cs-CZ" dirty="0">
                <a:latin typeface="Cambria" panose="02040503050406030204" pitchFamily="18" charset="0"/>
              </a:rPr>
              <a:t>Důchodový systém</a:t>
            </a:r>
          </a:p>
          <a:p>
            <a:r>
              <a:rPr lang="cs-CZ" dirty="0">
                <a:latin typeface="Cambria" panose="02040503050406030204" pitchFamily="18" charset="0"/>
              </a:rPr>
              <a:t>Sebepojetí národa - uprchlická krize?</a:t>
            </a:r>
          </a:p>
        </p:txBody>
      </p:sp>
    </p:spTree>
    <p:extLst>
      <p:ext uri="{BB962C8B-B14F-4D97-AF65-F5344CB8AC3E}">
        <p14:creationId xmlns:p14="http://schemas.microsoft.com/office/powerpoint/2010/main" val="317129553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mapa&#10;&#10;Popis vygenerován s velmi vysokou mírou spolehlivosti">
            <a:extLst>
              <a:ext uri="{FF2B5EF4-FFF2-40B4-BE49-F238E27FC236}">
                <a16:creationId xmlns:a16="http://schemas.microsoft.com/office/drawing/2014/main" id="{AF881072-F3C0-4AE9-8C2C-380980FB3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83" y="2226469"/>
            <a:ext cx="7018289" cy="326350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874D348-C935-487C-BA41-1F7544EE8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rPr>
              <a:t>GINI </a:t>
            </a:r>
            <a:r>
              <a:rPr lang="en-US" kern="1200" dirty="0" err="1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rPr>
              <a:t>inde</a:t>
            </a:r>
            <a:r>
              <a:rPr lang="cs-CZ" kern="1200" dirty="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rPr>
              <a:t>x</a:t>
            </a:r>
            <a:endParaRPr lang="en-US" kern="1200" dirty="0">
              <a:solidFill>
                <a:schemeClr val="tx1"/>
              </a:solidFill>
              <a:latin typeface="Cambria" panose="020405030504060302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92955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ABB3B-12AA-412C-8822-705A231B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Jak se ekonomie prolíná s politikou?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8BF157-B90C-410B-92C5-C184C84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Ideologie a politická filosofie</a:t>
            </a:r>
          </a:p>
          <a:p>
            <a:r>
              <a:rPr lang="cs-CZ" dirty="0">
                <a:latin typeface="Cambria" panose="02040503050406030204" pitchFamily="18" charset="0"/>
              </a:rPr>
              <a:t>Kolektivní jednání</a:t>
            </a:r>
          </a:p>
          <a:p>
            <a:r>
              <a:rPr lang="cs-CZ" dirty="0">
                <a:latin typeface="Cambria" panose="02040503050406030204" pitchFamily="18" charset="0"/>
              </a:rPr>
              <a:t>Volební systémy</a:t>
            </a:r>
          </a:p>
          <a:p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35319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mapa&#10;&#10;Popis vygenerován s velmi vysokou mírou spolehlivosti">
            <a:extLst>
              <a:ext uri="{FF2B5EF4-FFF2-40B4-BE49-F238E27FC236}">
                <a16:creationId xmlns:a16="http://schemas.microsoft.com/office/drawing/2014/main" id="{9A1BBC48-68F6-4977-A9F4-3A9DC254A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83" y="2226469"/>
            <a:ext cx="7018289" cy="326350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ED8B4F2-3B45-4D73-8449-2DA83086A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300" kern="1200" dirty="0">
                <a:solidFill>
                  <a:schemeClr val="tx1"/>
                </a:solidFill>
                <a:latin typeface="Cambria" panose="02040503050406030204" pitchFamily="18" charset="0"/>
              </a:rPr>
              <a:t>Míra inflace</a:t>
            </a:r>
            <a:endParaRPr lang="en-US" sz="3300" kern="12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1353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mapa, text&#10;&#10;Popis vygenerován s velmi vysokou mírou spolehlivosti">
            <a:extLst>
              <a:ext uri="{FF2B5EF4-FFF2-40B4-BE49-F238E27FC236}">
                <a16:creationId xmlns:a16="http://schemas.microsoft.com/office/drawing/2014/main" id="{172DEA1D-DC75-4875-91F0-FA2C029A2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83" y="2226469"/>
            <a:ext cx="7018289" cy="326350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A65DBE9-44D7-4EAE-A737-77CDBBE1F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300" kern="1200" dirty="0">
                <a:solidFill>
                  <a:schemeClr val="tx1"/>
                </a:solidFill>
                <a:latin typeface="Cambria" panose="02040503050406030204" pitchFamily="18" charset="0"/>
              </a:rPr>
              <a:t>HDP</a:t>
            </a:r>
            <a:endParaRPr lang="en-US" sz="3300" kern="12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83720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mapa, text&#10;&#10;Popis vygenerován s velmi vysokou mírou spolehlivosti">
            <a:extLst>
              <a:ext uri="{FF2B5EF4-FFF2-40B4-BE49-F238E27FC236}">
                <a16:creationId xmlns:a16="http://schemas.microsoft.com/office/drawing/2014/main" id="{03EDCD4B-8FE2-4505-BCE2-88E3C42DF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83" y="2226469"/>
            <a:ext cx="7018289" cy="326350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8763828-3785-4111-AFA8-2C06798AE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300" kern="1200" dirty="0">
                <a:solidFill>
                  <a:schemeClr val="tx1"/>
                </a:solidFill>
                <a:latin typeface="Cambria" panose="02040503050406030204" pitchFamily="18" charset="0"/>
              </a:rPr>
              <a:t>HDP per capita</a:t>
            </a:r>
            <a:endParaRPr lang="en-US" sz="3300" kern="12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9547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mapa, text&#10;&#10;Popis vygenerován s velmi vysokou mírou spolehlivosti">
            <a:extLst>
              <a:ext uri="{FF2B5EF4-FFF2-40B4-BE49-F238E27FC236}">
                <a16:creationId xmlns:a16="http://schemas.microsoft.com/office/drawing/2014/main" id="{A63C542E-20B2-4D36-9974-F61A9849D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83" y="2226469"/>
            <a:ext cx="7018289" cy="326350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F57E4BF-4249-407D-9ACC-C7720C2B4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dirty="0">
                <a:latin typeface="Cambria" panose="02040503050406030204" pitchFamily="18" charset="0"/>
              </a:rPr>
              <a:t>Index spotřebitelských cen (CPI)</a:t>
            </a:r>
            <a:endParaRPr lang="en-US" sz="3300" kern="12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32520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mapa, text&#10;&#10;Popis vygenerován s velmi vysokou mírou spolehlivosti">
            <a:extLst>
              <a:ext uri="{FF2B5EF4-FFF2-40B4-BE49-F238E27FC236}">
                <a16:creationId xmlns:a16="http://schemas.microsoft.com/office/drawing/2014/main" id="{C358E32A-3007-4FAE-9E00-E41ECD03E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83" y="2226469"/>
            <a:ext cx="7018289" cy="326350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75A85A5-5636-47BB-BFF2-F4489D0F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300" kern="1200" dirty="0">
                <a:solidFill>
                  <a:schemeClr val="tx1"/>
                </a:solidFill>
                <a:latin typeface="Cambria" panose="02040503050406030204" pitchFamily="18" charset="0"/>
              </a:rPr>
              <a:t>Míra nezaměstnanosti</a:t>
            </a:r>
            <a:endParaRPr lang="en-US" sz="3300" kern="12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82346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mapa, text&#10;&#10;Popis vygenerován s velmi vysokou mírou spolehlivosti">
            <a:extLst>
              <a:ext uri="{FF2B5EF4-FFF2-40B4-BE49-F238E27FC236}">
                <a16:creationId xmlns:a16="http://schemas.microsoft.com/office/drawing/2014/main" id="{A624F31F-143B-42F5-88A7-EBF502F1D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83" y="2226469"/>
            <a:ext cx="7018289" cy="326350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EE68C1-8470-420D-AE66-DD445252B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cs-CZ" sz="3300" kern="1200" dirty="0">
                <a:solidFill>
                  <a:schemeClr val="tx1"/>
                </a:solidFill>
                <a:latin typeface="Cambria" panose="02040503050406030204" pitchFamily="18" charset="0"/>
              </a:rPr>
              <a:t>Vládní dluh k HDP</a:t>
            </a:r>
            <a:endParaRPr lang="en-US" sz="3300" kern="12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044578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1143000"/>
          </a:xfrm>
        </p:spPr>
        <p:txBody>
          <a:bodyPr/>
          <a:lstStyle/>
          <a:p>
            <a:pPr eaLnBrk="1" hangingPunct="1"/>
            <a:r>
              <a:rPr lang="cs-CZ" sz="4000" dirty="0">
                <a:latin typeface="Cambria" panose="02040503050406030204" pitchFamily="18" charset="0"/>
              </a:rPr>
              <a:t>Doporučené zdroje k tématu: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980728"/>
            <a:ext cx="7772400" cy="49971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latin typeface="Cambria" panose="02040503050406030204" pitchFamily="18" charset="0"/>
              </a:rPr>
              <a:t>Linek, Lukáš. 2010. </a:t>
            </a:r>
            <a:r>
              <a:rPr lang="cs-CZ" sz="2800" i="1" dirty="0">
                <a:latin typeface="Cambria" panose="02040503050406030204" pitchFamily="18" charset="0"/>
              </a:rPr>
              <a:t>Zrazení snu? Struktura a dynamika postojů k politickému režimu a jeho institucím a jejich důsledky</a:t>
            </a:r>
            <a:r>
              <a:rPr lang="cs-CZ" sz="2800" dirty="0">
                <a:latin typeface="Cambria" panose="02040503050406030204" pitchFamily="18" charset="0"/>
              </a:rPr>
              <a:t>. Praha: Slon.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latin typeface="Cambria" panose="02040503050406030204" pitchFamily="18" charset="0"/>
                <a:cs typeface="Times New Roman" pitchFamily="18" charset="0"/>
              </a:rPr>
              <a:t>Mansfeldová, Tuček (</a:t>
            </a:r>
            <a:r>
              <a:rPr lang="cs-CZ" sz="2800" dirty="0" err="1">
                <a:latin typeface="Cambria" panose="02040503050406030204" pitchFamily="18" charset="0"/>
                <a:cs typeface="Times New Roman" pitchFamily="18" charset="0"/>
              </a:rPr>
              <a:t>eds</a:t>
            </a:r>
            <a:r>
              <a:rPr lang="cs-CZ" sz="2800" dirty="0">
                <a:latin typeface="Cambria" panose="02040503050406030204" pitchFamily="18" charset="0"/>
                <a:cs typeface="Times New Roman" pitchFamily="18" charset="0"/>
              </a:rPr>
              <a:t>.). 2002</a:t>
            </a:r>
            <a:r>
              <a:rPr lang="cs-CZ" sz="2800" dirty="0">
                <a:latin typeface="Cambria" panose="02040503050406030204" pitchFamily="18" charset="0"/>
              </a:rPr>
              <a:t>.</a:t>
            </a:r>
            <a:r>
              <a:rPr lang="cs-CZ" sz="28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Cambria" panose="02040503050406030204" pitchFamily="18" charset="0"/>
                <a:cs typeface="Times New Roman" pitchFamily="18" charset="0"/>
              </a:rPr>
              <a:t>Současná česká společnost</a:t>
            </a:r>
            <a:r>
              <a:rPr lang="cs-CZ" sz="2800" dirty="0">
                <a:latin typeface="Cambria" panose="02040503050406030204" pitchFamily="18" charset="0"/>
                <a:cs typeface="Times New Roman" pitchFamily="18" charset="0"/>
              </a:rPr>
              <a:t>. Praha: SOÚ AV ČR.</a:t>
            </a:r>
            <a:endParaRPr lang="cs-CZ" sz="2800" dirty="0">
              <a:latin typeface="Cambria" panose="020405030504060302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latin typeface="Cambria" panose="02040503050406030204" pitchFamily="18" charset="0"/>
              </a:rPr>
              <a:t>Potůček, M., Musil, J., Mašková, M. (</a:t>
            </a:r>
            <a:r>
              <a:rPr lang="cs-CZ" sz="2800" dirty="0" err="1">
                <a:latin typeface="Cambria" panose="02040503050406030204" pitchFamily="18" charset="0"/>
              </a:rPr>
              <a:t>eds</a:t>
            </a:r>
            <a:r>
              <a:rPr lang="cs-CZ" sz="2800" dirty="0">
                <a:latin typeface="Cambria" panose="02040503050406030204" pitchFamily="18" charset="0"/>
              </a:rPr>
              <a:t>.). 2008. </a:t>
            </a:r>
            <a:r>
              <a:rPr lang="cs-CZ" sz="2800" i="1" dirty="0">
                <a:latin typeface="Cambria" panose="02040503050406030204" pitchFamily="18" charset="0"/>
              </a:rPr>
              <a:t>Strategické volby pro českou společnost</a:t>
            </a:r>
            <a:r>
              <a:rPr lang="cs-CZ" sz="2800" dirty="0">
                <a:latin typeface="Cambria" panose="02040503050406030204" pitchFamily="18" charset="0"/>
              </a:rPr>
              <a:t>. Praha: Slon.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err="1">
                <a:latin typeface="Cambria" panose="02040503050406030204" pitchFamily="18" charset="0"/>
              </a:rPr>
              <a:t>Buden</a:t>
            </a:r>
            <a:r>
              <a:rPr lang="cs-CZ" sz="2800" dirty="0">
                <a:latin typeface="Cambria" panose="02040503050406030204" pitchFamily="18" charset="0"/>
              </a:rPr>
              <a:t>, Boris. 2013. </a:t>
            </a:r>
            <a:r>
              <a:rPr lang="cs-CZ" sz="2800" i="1" dirty="0">
                <a:latin typeface="Cambria" panose="02040503050406030204" pitchFamily="18" charset="0"/>
              </a:rPr>
              <a:t>Konec postkomunismu. Od společnosti bez naděje k naději bez společnosti</a:t>
            </a:r>
            <a:r>
              <a:rPr lang="cs-CZ" sz="2800" dirty="0">
                <a:latin typeface="Cambria" panose="02040503050406030204" pitchFamily="18" charset="0"/>
              </a:rPr>
              <a:t>. Praha: Rybka </a:t>
            </a:r>
            <a:r>
              <a:rPr lang="cs-CZ" sz="2800" dirty="0" err="1">
                <a:latin typeface="Cambria" panose="02040503050406030204" pitchFamily="18" charset="0"/>
              </a:rPr>
              <a:t>Publishers</a:t>
            </a:r>
            <a:r>
              <a:rPr lang="cs-CZ" sz="2800" dirty="0">
                <a:latin typeface="Cambria" panose="020405030504060302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cs-CZ" sz="2800" dirty="0">
              <a:latin typeface="Cambria" panose="020405030504060302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7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4B088-26FD-4D15-9FF7-274A1C0C1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Ekonomické systémy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2C8AB7-0A8F-4A32-A7CD-5F5686E30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Organizační formy produkce, distribuce a směny zboží a služeb</a:t>
            </a:r>
          </a:p>
          <a:p>
            <a:r>
              <a:rPr lang="cs-CZ" dirty="0">
                <a:latin typeface="Cambria" panose="02040503050406030204" pitchFamily="18" charset="0"/>
              </a:rPr>
              <a:t>Volný trh – kapitalismus? Ideologie – kapitalismus?</a:t>
            </a:r>
          </a:p>
          <a:p>
            <a:r>
              <a:rPr lang="cs-CZ" dirty="0">
                <a:latin typeface="Cambria" panose="02040503050406030204" pitchFamily="18" charset="0"/>
              </a:rPr>
              <a:t>Systém ekonomické organizace vs. doktrína, která jej obhajuje</a:t>
            </a:r>
          </a:p>
          <a:p>
            <a:r>
              <a:rPr lang="cs-CZ" dirty="0">
                <a:latin typeface="Cambria" panose="02040503050406030204" pitchFamily="18" charset="0"/>
              </a:rPr>
              <a:t>Hlavní spor – socialismus vs. kapitalismus</a:t>
            </a:r>
          </a:p>
        </p:txBody>
      </p:sp>
    </p:spTree>
    <p:extLst>
      <p:ext uri="{BB962C8B-B14F-4D97-AF65-F5344CB8AC3E}">
        <p14:creationId xmlns:p14="http://schemas.microsoft.com/office/powerpoint/2010/main" val="207936301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5F8EB-0940-49BB-BA4E-4C0A36ACC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Kapitalistická ekonomika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EE6D76-BA1C-46F3-AEE9-488454162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Zbožní výroba pro směnu</a:t>
            </a:r>
          </a:p>
          <a:p>
            <a:r>
              <a:rPr lang="cs-CZ" dirty="0">
                <a:latin typeface="Cambria" panose="02040503050406030204" pitchFamily="18" charset="0"/>
              </a:rPr>
              <a:t>Produkce v soukromých rukou</a:t>
            </a:r>
          </a:p>
          <a:p>
            <a:r>
              <a:rPr lang="cs-CZ" dirty="0">
                <a:latin typeface="Cambria" panose="02040503050406030204" pitchFamily="18" charset="0"/>
              </a:rPr>
              <a:t>Organizace ekonomiky podle tržních zásad</a:t>
            </a:r>
          </a:p>
          <a:p>
            <a:r>
              <a:rPr lang="cs-CZ" dirty="0">
                <a:latin typeface="Cambria" panose="02040503050406030204" pitchFamily="18" charset="0"/>
              </a:rPr>
              <a:t>Materiální zájem a maximalizace zisku motivují k podnikavosti a usilovné práci</a:t>
            </a:r>
          </a:p>
        </p:txBody>
      </p:sp>
    </p:spTree>
    <p:extLst>
      <p:ext uri="{BB962C8B-B14F-4D97-AF65-F5344CB8AC3E}">
        <p14:creationId xmlns:p14="http://schemas.microsoft.com/office/powerpoint/2010/main" val="408968899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4A29D-E2E8-4E2D-9B64-AE5C10D03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Socialistická ekonomika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347398-459A-4323-A8AF-B6D6A8A8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Produkce za účelem užití a potřebou lidí</a:t>
            </a:r>
          </a:p>
          <a:p>
            <a:r>
              <a:rPr lang="cs-CZ" dirty="0">
                <a:latin typeface="Cambria" panose="02040503050406030204" pitchFamily="18" charset="0"/>
              </a:rPr>
              <a:t>Převládá veřejné vlastnictví prostředků produkce</a:t>
            </a:r>
          </a:p>
          <a:p>
            <a:r>
              <a:rPr lang="cs-CZ" dirty="0">
                <a:latin typeface="Cambria" panose="02040503050406030204" pitchFamily="18" charset="0"/>
              </a:rPr>
              <a:t>Ekonomická organizace stojí na plánování</a:t>
            </a:r>
          </a:p>
          <a:p>
            <a:r>
              <a:rPr lang="cs-CZ" dirty="0">
                <a:latin typeface="Cambria" panose="02040503050406030204" pitchFamily="18" charset="0"/>
              </a:rPr>
              <a:t>Práce jako výsledek touhy po spolupráci a po všeobecném blahobytu</a:t>
            </a:r>
          </a:p>
        </p:txBody>
      </p:sp>
    </p:spTree>
    <p:extLst>
      <p:ext uri="{BB962C8B-B14F-4D97-AF65-F5344CB8AC3E}">
        <p14:creationId xmlns:p14="http://schemas.microsoft.com/office/powerpoint/2010/main" val="272607393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059C7-599C-4B8A-88D5-C1D51DAE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„Třetí cesta“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35BDDC-E9F4-4C81-942F-E53843E2F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Korporativismus (Itálie)</a:t>
            </a:r>
          </a:p>
          <a:p>
            <a:r>
              <a:rPr lang="cs-CZ" dirty="0" err="1">
                <a:latin typeface="Cambria" panose="02040503050406030204" pitchFamily="18" charset="0"/>
              </a:rPr>
              <a:t>Peronismus</a:t>
            </a:r>
            <a:r>
              <a:rPr lang="cs-CZ" dirty="0">
                <a:latin typeface="Cambria" panose="02040503050406030204" pitchFamily="18" charset="0"/>
              </a:rPr>
              <a:t> (Argentina)</a:t>
            </a:r>
          </a:p>
          <a:p>
            <a:r>
              <a:rPr lang="cs-CZ" dirty="0">
                <a:latin typeface="Cambria" panose="02040503050406030204" pitchFamily="18" charset="0"/>
              </a:rPr>
              <a:t>Sociální demokratismus (Švédsko)</a:t>
            </a:r>
          </a:p>
          <a:p>
            <a:r>
              <a:rPr lang="cs-CZ" dirty="0">
                <a:latin typeface="Cambria" panose="02040503050406030204" pitchFamily="18" charset="0"/>
              </a:rPr>
              <a:t>New </a:t>
            </a:r>
            <a:r>
              <a:rPr lang="cs-CZ" dirty="0" err="1">
                <a:latin typeface="Cambria" panose="02040503050406030204" pitchFamily="18" charset="0"/>
              </a:rPr>
              <a:t>labour</a:t>
            </a:r>
            <a:r>
              <a:rPr lang="cs-CZ" dirty="0">
                <a:latin typeface="Cambria" panose="02040503050406030204" pitchFamily="18" charset="0"/>
              </a:rPr>
              <a:t> (Velká Británie): sociálně-liberální proud. Reakce na ekonomický liberalismus a Novou pravici – Blair, Clinton, rovnost příležitostí, odstraňování nespravedlivých prvků kapitalismu skrze sociální politiku, ne skrze jeho rušení</a:t>
            </a:r>
          </a:p>
        </p:txBody>
      </p:sp>
    </p:spTree>
    <p:extLst>
      <p:ext uri="{BB962C8B-B14F-4D97-AF65-F5344CB8AC3E}">
        <p14:creationId xmlns:p14="http://schemas.microsoft.com/office/powerpoint/2010/main" val="384294028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03394-4847-4E59-9E67-5A29F7D35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Ekonomické systémy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1C365C-D485-4A1B-A5E5-F14AF078D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Neexistují čisté typy</a:t>
            </a:r>
          </a:p>
          <a:p>
            <a:r>
              <a:rPr lang="cs-CZ" dirty="0">
                <a:latin typeface="Cambria" panose="02040503050406030204" pitchFamily="18" charset="0"/>
              </a:rPr>
              <a:t>Závislost na kulturních a politických souvislostech</a:t>
            </a:r>
          </a:p>
          <a:p>
            <a:r>
              <a:rPr lang="cs-CZ" dirty="0">
                <a:latin typeface="Cambria" panose="02040503050406030204" pitchFamily="18" charset="0"/>
              </a:rPr>
              <a:t>Typy kapitalismus – podnikatelský (anglosaský), sociální (evropský), kolektivní (asijský)</a:t>
            </a:r>
          </a:p>
          <a:p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35459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7B306-3CCA-4702-9534-81D77513D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„</a:t>
            </a:r>
            <a:r>
              <a:rPr lang="cs-CZ" dirty="0" err="1">
                <a:latin typeface="Cambria" panose="02040503050406030204" pitchFamily="18" charset="0"/>
              </a:rPr>
              <a:t>Varieties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of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Capitalism</a:t>
            </a:r>
            <a:r>
              <a:rPr lang="cs-CZ" dirty="0">
                <a:latin typeface="Cambria" panose="02040503050406030204" pitchFamily="18" charset="0"/>
              </a:rPr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5E62E-A2E9-41AB-B820-95342D512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b="1" dirty="0">
                <a:latin typeface="Cambria" panose="02040503050406030204" pitchFamily="18" charset="0"/>
              </a:rPr>
              <a:t>Ekonomiky liberálně-tržní (</a:t>
            </a:r>
            <a:r>
              <a:rPr lang="en-US" altLang="cs-CZ" b="1" dirty="0">
                <a:latin typeface="Cambria" panose="02040503050406030204" pitchFamily="18" charset="0"/>
              </a:rPr>
              <a:t>liberal market economies</a:t>
            </a:r>
            <a:r>
              <a:rPr lang="cs-CZ" altLang="cs-CZ" b="1" dirty="0">
                <a:latin typeface="Cambria" panose="02040503050406030204" pitchFamily="18" charset="0"/>
              </a:rPr>
              <a:t>, </a:t>
            </a:r>
            <a:r>
              <a:rPr lang="en-US" altLang="cs-CZ" dirty="0">
                <a:latin typeface="Cambria" panose="02040503050406030204" pitchFamily="18" charset="0"/>
              </a:rPr>
              <a:t>LME) (e.g., </a:t>
            </a:r>
            <a:r>
              <a:rPr lang="cs-CZ" altLang="cs-CZ" dirty="0">
                <a:latin typeface="Cambria" panose="02040503050406030204" pitchFamily="18" charset="0"/>
              </a:rPr>
              <a:t>USA, Velká Británie. Kanada, Austrálie, Irsko)</a:t>
            </a:r>
          </a:p>
          <a:p>
            <a:r>
              <a:rPr lang="cs-CZ" altLang="cs-CZ" b="1" dirty="0">
                <a:latin typeface="Cambria" panose="02040503050406030204" pitchFamily="18" charset="0"/>
              </a:rPr>
              <a:t>Ekonomiky koordinačně-tržní (</a:t>
            </a:r>
            <a:r>
              <a:rPr lang="en-US" altLang="cs-CZ" b="1" dirty="0">
                <a:latin typeface="Cambria" panose="02040503050406030204" pitchFamily="18" charset="0"/>
              </a:rPr>
              <a:t>coordinated market economies</a:t>
            </a:r>
            <a:r>
              <a:rPr lang="cs-CZ" altLang="cs-CZ" b="1" dirty="0">
                <a:latin typeface="Cambria" panose="02040503050406030204" pitchFamily="18" charset="0"/>
              </a:rPr>
              <a:t>, </a:t>
            </a:r>
            <a:r>
              <a:rPr lang="en-US" altLang="cs-CZ" dirty="0">
                <a:latin typeface="Cambria" panose="02040503050406030204" pitchFamily="18" charset="0"/>
              </a:rPr>
              <a:t>CME) (e.g. </a:t>
            </a:r>
            <a:r>
              <a:rPr lang="cs-CZ" altLang="cs-CZ" dirty="0">
                <a:latin typeface="Cambria" panose="02040503050406030204" pitchFamily="18" charset="0"/>
              </a:rPr>
              <a:t>Německo, Japonsko, Švédsko, Rakousko) </a:t>
            </a:r>
          </a:p>
          <a:p>
            <a:r>
              <a:rPr lang="cs-CZ" altLang="cs-CZ" b="1" dirty="0">
                <a:latin typeface="Cambria" panose="02040503050406030204" pitchFamily="18" charset="0"/>
              </a:rPr>
              <a:t>Hybridy </a:t>
            </a:r>
            <a:r>
              <a:rPr lang="cs-CZ" altLang="cs-CZ" dirty="0">
                <a:latin typeface="Cambria" panose="02040503050406030204" pitchFamily="18" charset="0"/>
              </a:rPr>
              <a:t>(středozemní státy)</a:t>
            </a:r>
          </a:p>
          <a:p>
            <a:endParaRPr lang="cs-CZ" altLang="cs-CZ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altLang="cs-CZ" b="1" dirty="0">
                <a:latin typeface="Cambria" panose="02040503050406030204" pitchFamily="18" charset="0"/>
              </a:rPr>
              <a:t>5 oblastí, v rámci kterých podniky volí svoje strategie</a:t>
            </a:r>
            <a:r>
              <a:rPr lang="en-US" altLang="cs-CZ" b="1" dirty="0">
                <a:latin typeface="Cambria" panose="02040503050406030204" pitchFamily="18" charset="0"/>
              </a:rPr>
              <a:t>:</a:t>
            </a:r>
          </a:p>
          <a:p>
            <a:r>
              <a:rPr lang="en-US" altLang="cs-CZ" dirty="0">
                <a:latin typeface="Cambria" panose="02040503050406030204" pitchFamily="18" charset="0"/>
              </a:rPr>
              <a:t>1. </a:t>
            </a:r>
            <a:r>
              <a:rPr lang="cs-CZ" altLang="cs-CZ" dirty="0">
                <a:latin typeface="Cambria" panose="02040503050406030204" pitchFamily="18" charset="0"/>
              </a:rPr>
              <a:t>mzdy a produktivita práce</a:t>
            </a:r>
          </a:p>
          <a:p>
            <a:r>
              <a:rPr lang="en-US" altLang="cs-CZ" dirty="0">
                <a:latin typeface="Cambria" panose="02040503050406030204" pitchFamily="18" charset="0"/>
              </a:rPr>
              <a:t>2. </a:t>
            </a:r>
            <a:r>
              <a:rPr lang="cs-CZ" altLang="cs-CZ" dirty="0">
                <a:latin typeface="Cambria" panose="02040503050406030204" pitchFamily="18" charset="0"/>
              </a:rPr>
              <a:t>vzdělávání zaměstnanců</a:t>
            </a:r>
          </a:p>
          <a:p>
            <a:r>
              <a:rPr lang="en-US" altLang="cs-CZ" dirty="0">
                <a:latin typeface="Cambria" panose="02040503050406030204" pitchFamily="18" charset="0"/>
              </a:rPr>
              <a:t>3. </a:t>
            </a:r>
            <a:r>
              <a:rPr lang="cs-CZ" altLang="cs-CZ" dirty="0">
                <a:latin typeface="Cambria" panose="02040503050406030204" pitchFamily="18" charset="0"/>
              </a:rPr>
              <a:t>korporátní řízení</a:t>
            </a:r>
          </a:p>
          <a:p>
            <a:r>
              <a:rPr lang="en-US" altLang="cs-CZ" dirty="0">
                <a:latin typeface="Cambria" panose="02040503050406030204" pitchFamily="18" charset="0"/>
              </a:rPr>
              <a:t>4. </a:t>
            </a:r>
            <a:r>
              <a:rPr lang="cs-CZ" altLang="cs-CZ" dirty="0">
                <a:latin typeface="Cambria" panose="02040503050406030204" pitchFamily="18" charset="0"/>
              </a:rPr>
              <a:t>vztahy s dalšími podniky</a:t>
            </a:r>
          </a:p>
          <a:p>
            <a:r>
              <a:rPr lang="en-US" altLang="cs-CZ" dirty="0">
                <a:latin typeface="Cambria" panose="02040503050406030204" pitchFamily="18" charset="0"/>
              </a:rPr>
              <a:t>5. </a:t>
            </a:r>
            <a:r>
              <a:rPr lang="cs-CZ" altLang="cs-CZ" dirty="0">
                <a:latin typeface="Cambria" panose="02040503050406030204" pitchFamily="18" charset="0"/>
              </a:rPr>
              <a:t>vztahy se zaměstnanci při řízení podniku</a:t>
            </a:r>
          </a:p>
          <a:p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1297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1267</Words>
  <Application>Microsoft Office PowerPoint</Application>
  <PresentationFormat>Předvádění na obrazovce (4:3)</PresentationFormat>
  <Paragraphs>182</Paragraphs>
  <Slides>36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Cambria</vt:lpstr>
      <vt:lpstr>Times New Roman</vt:lpstr>
      <vt:lpstr>Výchozí návrh</vt:lpstr>
      <vt:lpstr>Politika a ekonomika</vt:lpstr>
      <vt:lpstr>Obsah</vt:lpstr>
      <vt:lpstr>Jak se ekonomie prolíná s politikou?</vt:lpstr>
      <vt:lpstr>Ekonomické systémy</vt:lpstr>
      <vt:lpstr>Kapitalistická ekonomika</vt:lpstr>
      <vt:lpstr>Socialistická ekonomika</vt:lpstr>
      <vt:lpstr>„Třetí cesta“</vt:lpstr>
      <vt:lpstr>Ekonomické systémy</vt:lpstr>
      <vt:lpstr>„Varieties of Capitalism“</vt:lpstr>
      <vt:lpstr>Anarchokapitalismus</vt:lpstr>
      <vt:lpstr>Typy socialismu</vt:lpstr>
      <vt:lpstr>Řízení kapitalismu</vt:lpstr>
      <vt:lpstr>Řízení kapitalismu</vt:lpstr>
      <vt:lpstr>Sociální struktura - třídy</vt:lpstr>
      <vt:lpstr>Sociální struktura - třídy</vt:lpstr>
      <vt:lpstr>Česká ekonomická transformace</vt:lpstr>
      <vt:lpstr>Původní stav</vt:lpstr>
      <vt:lpstr>Snahy o reformu před r. 1989</vt:lpstr>
      <vt:lpstr>První polovina 90-tých let</vt:lpstr>
      <vt:lpstr>Strategie transformace</vt:lpstr>
      <vt:lpstr>„Léčba šokem“</vt:lpstr>
      <vt:lpstr>„Léčba šokem“</vt:lpstr>
      <vt:lpstr>Velká privatizace</vt:lpstr>
      <vt:lpstr>Liberální heterodoxie?</vt:lpstr>
      <vt:lpstr>Privatizační program (1990-1992)</vt:lpstr>
      <vt:lpstr>Druhá polovina 90-tých let</vt:lpstr>
      <vt:lpstr>Od poloviny 1998 – do počátku roku 2001</vt:lpstr>
      <vt:lpstr>Poslední léta – od vstupu ČR do EU </vt:lpstr>
      <vt:lpstr>GINI index</vt:lpstr>
      <vt:lpstr>Míra inflace</vt:lpstr>
      <vt:lpstr>HDP</vt:lpstr>
      <vt:lpstr>HDP per capita</vt:lpstr>
      <vt:lpstr>Index spotřebitelských cen (CPI)</vt:lpstr>
      <vt:lpstr>Míra nezaměstnanosti</vt:lpstr>
      <vt:lpstr>Vládní dluh k HDP</vt:lpstr>
      <vt:lpstr>Doporučené zdroje k tématu: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Politologie - pojem, předmět, funkce; politika - pojem, přístupy, klíčové pojmy</dc:title>
  <dc:creator>pd</dc:creator>
  <cp:lastModifiedBy>Navrátil Jiří</cp:lastModifiedBy>
  <cp:revision>292</cp:revision>
  <cp:lastPrinted>2009-09-26T13:45:28Z</cp:lastPrinted>
  <dcterms:created xsi:type="dcterms:W3CDTF">2007-09-27T12:14:42Z</dcterms:created>
  <dcterms:modified xsi:type="dcterms:W3CDTF">2018-11-28T08:57:18Z</dcterms:modified>
</cp:coreProperties>
</file>