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70" r:id="rId3"/>
    <p:sldId id="311" r:id="rId4"/>
    <p:sldId id="366" r:id="rId5"/>
    <p:sldId id="352" r:id="rId6"/>
    <p:sldId id="316" r:id="rId7"/>
    <p:sldId id="261" r:id="rId8"/>
    <p:sldId id="362" r:id="rId9"/>
    <p:sldId id="363" r:id="rId10"/>
    <p:sldId id="364" r:id="rId11"/>
    <p:sldId id="365" r:id="rId12"/>
    <p:sldId id="317" r:id="rId13"/>
    <p:sldId id="371" r:id="rId14"/>
    <p:sldId id="320" r:id="rId15"/>
    <p:sldId id="350" r:id="rId16"/>
    <p:sldId id="307" r:id="rId17"/>
    <p:sldId id="351" r:id="rId18"/>
    <p:sldId id="353" r:id="rId19"/>
    <p:sldId id="258" r:id="rId20"/>
    <p:sldId id="369" r:id="rId21"/>
    <p:sldId id="367" r:id="rId22"/>
    <p:sldId id="328" r:id="rId23"/>
    <p:sldId id="312" r:id="rId24"/>
    <p:sldId id="329" r:id="rId25"/>
    <p:sldId id="357" r:id="rId26"/>
    <p:sldId id="327" r:id="rId27"/>
    <p:sldId id="358" r:id="rId28"/>
    <p:sldId id="359" r:id="rId29"/>
    <p:sldId id="382" r:id="rId30"/>
    <p:sldId id="383" r:id="rId31"/>
    <p:sldId id="372" r:id="rId32"/>
    <p:sldId id="373" r:id="rId33"/>
    <p:sldId id="374" r:id="rId34"/>
    <p:sldId id="375" r:id="rId35"/>
    <p:sldId id="377" r:id="rId36"/>
    <p:sldId id="378" r:id="rId37"/>
    <p:sldId id="379" r:id="rId38"/>
    <p:sldId id="381" r:id="rId39"/>
    <p:sldId id="380" r:id="rId40"/>
    <p:sldId id="376" r:id="rId41"/>
    <p:sldId id="319" r:id="rId42"/>
    <p:sldId id="331" r:id="rId43"/>
    <p:sldId id="334" r:id="rId44"/>
    <p:sldId id="314" r:id="rId45"/>
    <p:sldId id="323" r:id="rId46"/>
    <p:sldId id="324" r:id="rId47"/>
    <p:sldId id="325" r:id="rId48"/>
    <p:sldId id="326" r:id="rId49"/>
    <p:sldId id="335" r:id="rId50"/>
    <p:sldId id="336" r:id="rId51"/>
    <p:sldId id="347" r:id="rId52"/>
    <p:sldId id="346" r:id="rId53"/>
    <p:sldId id="337" r:id="rId54"/>
    <p:sldId id="339" r:id="rId55"/>
    <p:sldId id="344" r:id="rId56"/>
    <p:sldId id="345" r:id="rId57"/>
    <p:sldId id="340" r:id="rId58"/>
    <p:sldId id="341" r:id="rId59"/>
    <p:sldId id="315" r:id="rId60"/>
    <p:sldId id="313" r:id="rId61"/>
    <p:sldId id="343" r:id="rId62"/>
    <p:sldId id="342" r:id="rId63"/>
    <p:sldId id="308" r:id="rId64"/>
    <p:sldId id="384" r:id="rId65"/>
    <p:sldId id="348" r:id="rId66"/>
    <p:sldId id="361" r:id="rId67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714F-2BCD-40CB-ABB0-6BE22834BBE8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1208-0EC8-46D0-B80F-B5EA28A01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728C-D9C0-4A2A-9678-374CDB836545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12F-AA32-456F-9FB7-C8A8CC51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69782-5956-4380-8A92-48616E7A17A6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D764D-C69C-4C34-894E-CB9B321E7C06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1363"/>
            <a:ext cx="4943475" cy="37084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696197"/>
            <a:ext cx="4886008" cy="4449753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EB435-A232-4667-9526-2B22D0D8B7EB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18DC2-0894-4147-A412-2FB3BDA6BC1B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44DB5-A4FD-49A3-907C-7E6798C8739A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72AA-69CA-4F32-9100-891A0483A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3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22.09.2018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EKRP – </a:t>
            </a:r>
            <a:r>
              <a:rPr lang="cs-CZ" sz="5400" dirty="0" smtClean="0"/>
              <a:t>Projekt Systému Řízení </a:t>
            </a:r>
            <a:r>
              <a:rPr lang="cs-CZ" sz="5400" dirty="0" smtClean="0"/>
              <a:t>Podniku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Zásobovací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8"/>
            <a:ext cx="12492880" cy="88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" y="0"/>
            <a:ext cx="9178924" cy="6597352"/>
          </a:xfrm>
        </p:spPr>
      </p:pic>
    </p:spTree>
    <p:extLst>
      <p:ext uri="{BB962C8B-B14F-4D97-AF65-F5344CB8AC3E}">
        <p14:creationId xmlns:p14="http://schemas.microsoft.com/office/powerpoint/2010/main" val="979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Porterův</a:t>
            </a:r>
            <a:r>
              <a:rPr lang="cs-CZ" sz="4000" dirty="0" smtClean="0"/>
              <a:t> model 5 sil - dodavatelé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7"/>
            <a:ext cx="5256584" cy="3566436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96807"/>
            <a:ext cx="4318106" cy="51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Pozice v podniku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cs-CZ" sz="3000" dirty="0" smtClean="0"/>
              <a:t>v každém podniku jsou obvykle 3 místa pořizování  a s funkcemi v těchto odděleních mají nějaký vztah:</a:t>
            </a:r>
          </a:p>
          <a:p>
            <a:pPr eaLnBrk="1" hangingPunct="1"/>
            <a:r>
              <a:rPr lang="cs-CZ" sz="2800" dirty="0" smtClean="0"/>
              <a:t>personální oddělení</a:t>
            </a:r>
          </a:p>
          <a:p>
            <a:pPr eaLnBrk="1" hangingPunct="1"/>
            <a:r>
              <a:rPr lang="cs-CZ" sz="2800" dirty="0" smtClean="0"/>
              <a:t>finanční oddělení</a:t>
            </a:r>
          </a:p>
          <a:p>
            <a:pPr eaLnBrk="1" hangingPunct="1"/>
            <a:r>
              <a:rPr lang="cs-CZ" sz="2800" dirty="0" smtClean="0"/>
              <a:t>nákupní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475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Pozice v podniku a jiné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Politika a etika podniku</a:t>
            </a:r>
          </a:p>
          <a:p>
            <a:r>
              <a:rPr lang="cs-CZ" sz="3200" dirty="0"/>
              <a:t>Životní prostředí, </a:t>
            </a:r>
            <a:r>
              <a:rPr lang="cs-CZ" sz="3200" dirty="0" err="1"/>
              <a:t>stakeholdeři</a:t>
            </a:r>
            <a:endParaRPr lang="cs-CZ" sz="3200" dirty="0"/>
          </a:p>
          <a:p>
            <a:r>
              <a:rPr lang="cs-CZ" sz="3200" dirty="0" smtClean="0"/>
              <a:t>Zdroje podniku a dopad na </a:t>
            </a:r>
            <a:r>
              <a:rPr lang="cs-CZ" sz="3200" dirty="0"/>
              <a:t>ně </a:t>
            </a:r>
            <a:r>
              <a:rPr lang="cs-CZ" sz="3200" dirty="0" smtClean="0"/>
              <a:t>(</a:t>
            </a:r>
            <a:r>
              <a:rPr lang="cs-CZ" sz="3200" dirty="0"/>
              <a:t>l</a:t>
            </a:r>
            <a:r>
              <a:rPr lang="cs-CZ" sz="3200" dirty="0" smtClean="0"/>
              <a:t>easing, pronájem, společné </a:t>
            </a:r>
            <a:r>
              <a:rPr lang="cs-CZ" sz="3200" dirty="0"/>
              <a:t>pořizování (účast v nákupní </a:t>
            </a:r>
            <a:r>
              <a:rPr lang="cs-CZ" sz="3200" dirty="0" smtClean="0"/>
              <a:t>alianci, místo nákupu – burza, </a:t>
            </a:r>
            <a:r>
              <a:rPr lang="cs-CZ" sz="3200" dirty="0"/>
              <a:t>aukce, nákupní </a:t>
            </a:r>
            <a:r>
              <a:rPr lang="cs-CZ" sz="3200" dirty="0" smtClean="0"/>
              <a:t>portály)</a:t>
            </a:r>
            <a:endParaRPr lang="cs-CZ" sz="3200" dirty="0"/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3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056783" cy="4878001"/>
          </a:xfrm>
        </p:spPr>
      </p:pic>
      <p:sp>
        <p:nvSpPr>
          <p:cNvPr id="5" name="Obdélník 4"/>
          <p:cNvSpPr/>
          <p:nvPr/>
        </p:nvSpPr>
        <p:spPr>
          <a:xfrm>
            <a:off x="1187624" y="3284984"/>
            <a:ext cx="59766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4005064"/>
            <a:ext cx="86409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010400" cy="811213"/>
          </a:xfrm>
        </p:spPr>
        <p:txBody>
          <a:bodyPr/>
          <a:lstStyle/>
          <a:p>
            <a:r>
              <a:rPr lang="cs-CZ" altLang="cs-CZ" dirty="0"/>
              <a:t>Hodnotový řetězec</a:t>
            </a:r>
          </a:p>
        </p:txBody>
      </p:sp>
      <p:sp>
        <p:nvSpPr>
          <p:cNvPr id="9219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467544" y="1640681"/>
            <a:ext cx="7620000" cy="4800600"/>
          </a:xfrm>
          <a:prstGeom prst="homePlate">
            <a:avLst>
              <a:gd name="adj" fmla="val 42593"/>
            </a:avLst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                                    </a:t>
            </a:r>
            <a:r>
              <a:rPr lang="cs-CZ" altLang="cs-CZ" sz="1400" b="1" dirty="0" smtClean="0"/>
              <a:t>infrastruktura podniku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O</a:t>
            </a:r>
            <a:r>
              <a:rPr lang="cs-CZ" altLang="cs-CZ" sz="1400" dirty="0" smtClean="0"/>
              <a:t>                                 </a:t>
            </a:r>
            <a:r>
              <a:rPr lang="cs-CZ" altLang="cs-CZ" sz="1400" b="1" dirty="0" smtClean="0"/>
              <a:t>řízení pracovních sil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 </a:t>
            </a:r>
            <a:r>
              <a:rPr lang="cs-CZ" altLang="cs-CZ" sz="1400" dirty="0" smtClean="0"/>
              <a:t>                       </a:t>
            </a:r>
            <a:r>
              <a:rPr lang="cs-CZ" altLang="cs-CZ" sz="1400" b="1" dirty="0" smtClean="0"/>
              <a:t>technologický rozvoj</a:t>
            </a:r>
            <a:r>
              <a:rPr lang="cs-CZ" altLang="cs-CZ" sz="1400" dirty="0" smtClean="0"/>
              <a:t> (tj. obecně know-how, výrobní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Ů </a:t>
            </a:r>
            <a:r>
              <a:rPr lang="cs-CZ" altLang="cs-CZ" sz="1400" dirty="0" smtClean="0"/>
              <a:t>                                                            postupy, resp.  technologie)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N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opatřovací činnost</a:t>
            </a:r>
            <a:r>
              <a:rPr lang="cs-CZ" altLang="cs-CZ" sz="1400" dirty="0" smtClean="0">
                <a:solidFill>
                  <a:srgbClr val="FF0000"/>
                </a:solidFill>
              </a:rPr>
              <a:t> (nákup vstupů jako funkce, tj.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É 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                i jako technologie, tj. např. způsoby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jednání s partnery, ICT, pravidla hodnocení…)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i  </a:t>
            </a:r>
            <a:r>
              <a:rPr lang="cs-CZ" altLang="cs-CZ" sz="1400" b="1" dirty="0" smtClean="0"/>
              <a:t>     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řízení</a:t>
            </a:r>
            <a:r>
              <a:rPr lang="cs-CZ" altLang="cs-CZ" sz="1400" b="1" dirty="0" smtClean="0"/>
              <a:t>              výroba           řízení               marketing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vstupných</a:t>
            </a:r>
            <a:r>
              <a:rPr lang="cs-CZ" altLang="cs-CZ" sz="1400" b="1" dirty="0" smtClean="0"/>
              <a:t>           a                výstupných           a            servis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operací</a:t>
            </a:r>
            <a:r>
              <a:rPr lang="cs-CZ" altLang="cs-CZ" sz="1400" b="1" dirty="0" smtClean="0"/>
              <a:t>           provoz           operací              odbyt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o</a:t>
            </a:r>
            <a:r>
              <a:rPr lang="cs-CZ" altLang="cs-CZ" sz="1400" b="1" dirty="0" smtClean="0"/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s</a:t>
            </a:r>
            <a:r>
              <a:rPr lang="cs-CZ" altLang="cs-CZ" sz="1400" b="1" dirty="0" smtClean="0"/>
              <a:t>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t</a:t>
            </a:r>
            <a:r>
              <a:rPr lang="cs-CZ" altLang="cs-CZ" sz="1400" b="1" dirty="0" smtClean="0"/>
              <a:t>                                         P R I M Á R N Í činnosti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200" dirty="0" smtClean="0"/>
              <a:t>i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604250" y="2852738"/>
            <a:ext cx="3587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ž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e</a:t>
            </a:r>
            <a:endParaRPr kumimoji="1" lang="en-GB" altLang="cs-CZ" dirty="0">
              <a:latin typeface="Times New Roman" pitchFamily="18" charset="0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1189038" y="3644900"/>
            <a:ext cx="1079500" cy="7921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8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Nákup, zásobování, pořizování a  </a:t>
            </a:r>
            <a:r>
              <a:rPr lang="cs-CZ" altLang="cs-CZ" dirty="0" smtClean="0"/>
              <a:t>hodnotový </a:t>
            </a:r>
            <a:r>
              <a:rPr lang="cs-CZ" altLang="cs-CZ" dirty="0"/>
              <a:t>řetězec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19300"/>
            <a:ext cx="34290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VSTUPNÍ  LOGISTIKA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(fyzická manipulace, resp. fyzické vstupy)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 </a:t>
            </a:r>
            <a:r>
              <a:rPr kumimoji="1" lang="cs-CZ" altLang="cs-CZ" sz="2000" b="1" dirty="0" smtClean="0">
                <a:solidFill>
                  <a:srgbClr val="000000"/>
                </a:solidFill>
              </a:rPr>
              <a:t>přijetí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distribuce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uskladnění, zařazení,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přiřazení, začlenění…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skladování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ošetřování  vstupů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…………………….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78806"/>
            <a:ext cx="3827462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O</a:t>
            </a:r>
            <a:r>
              <a:rPr kumimoji="1" lang="cs-CZ" altLang="cs-CZ" sz="2000" b="1" dirty="0" smtClean="0">
                <a:solidFill>
                  <a:srgbClr val="990000"/>
                </a:solidFill>
              </a:rPr>
              <a:t>patřovací činnost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plánování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organizování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přikazování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koordinaci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motivování (tj. vedení lidí)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evidence</a:t>
            </a:r>
            <a:endParaRPr kumimoji="1" lang="cs-CZ" altLang="cs-CZ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kontrola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…</a:t>
            </a:r>
            <a:r>
              <a:rPr kumimoji="1" lang="cs-CZ" altLang="cs-CZ" sz="2000" b="1" dirty="0" smtClean="0">
                <a:solidFill>
                  <a:srgbClr val="FF6600"/>
                </a:solidFill>
              </a:rPr>
              <a:t>metody, techniky, nástroje a způsoby jednání…pro činnosti ve vstupní logistice a obstaravatelské činnosti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>
              <a:solidFill>
                <a:srgbClr val="FF66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3181050" y="3322501"/>
            <a:ext cx="792162" cy="719137"/>
          </a:xfrm>
          <a:prstGeom prst="leftRightArrow">
            <a:avLst>
              <a:gd name="adj1" fmla="val 50000"/>
              <a:gd name="adj2" fmla="val 22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6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opatřujeme?</a:t>
            </a:r>
            <a:endParaRPr lang="cs-CZ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6575" y="1630740"/>
            <a:ext cx="7760907" cy="4897059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sz="140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Pojmy zásobování všeobecně a v projektu</a:t>
            </a:r>
          </a:p>
          <a:p>
            <a:r>
              <a:rPr lang="cs-CZ" dirty="0" smtClean="0"/>
              <a:t>Cíl zásobování</a:t>
            </a:r>
          </a:p>
          <a:p>
            <a:r>
              <a:rPr lang="cs-CZ" dirty="0" smtClean="0"/>
              <a:t>Pozice zásobování (atd.) z pohledu trhu a okolí</a:t>
            </a:r>
          </a:p>
          <a:p>
            <a:r>
              <a:rPr lang="cs-CZ" dirty="0" smtClean="0"/>
              <a:t>Pozice zásobování z pohledu podniku</a:t>
            </a:r>
          </a:p>
          <a:p>
            <a:r>
              <a:rPr lang="cs-CZ" dirty="0" smtClean="0"/>
              <a:t>Co opatřujeme?</a:t>
            </a:r>
          </a:p>
          <a:p>
            <a:r>
              <a:rPr lang="cs-CZ" dirty="0" smtClean="0"/>
              <a:t>S-T-O nákup zásobování atd.</a:t>
            </a:r>
          </a:p>
          <a:p>
            <a:r>
              <a:rPr lang="cs-CZ" dirty="0" smtClean="0"/>
              <a:t>Organizace</a:t>
            </a:r>
          </a:p>
          <a:p>
            <a:r>
              <a:rPr lang="cs-CZ" dirty="0" smtClean="0"/>
              <a:t>Dodavatelé a Riziko</a:t>
            </a:r>
          </a:p>
          <a:p>
            <a:r>
              <a:rPr lang="cs-CZ" dirty="0" smtClean="0"/>
              <a:t>Sklady a řízení lhůt a množství – logika a logistika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Neboli…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b="1" dirty="0"/>
              <a:t>suroviny</a:t>
            </a:r>
            <a:endParaRPr lang="cs-CZ" dirty="0"/>
          </a:p>
          <a:p>
            <a:pPr fontAlgn="base"/>
            <a:r>
              <a:rPr lang="cs-CZ" b="1" dirty="0"/>
              <a:t>materiál a </a:t>
            </a:r>
            <a:r>
              <a:rPr lang="cs-CZ" b="1" dirty="0" smtClean="0"/>
              <a:t>polotovary</a:t>
            </a:r>
            <a:endParaRPr lang="cs-CZ" dirty="0"/>
          </a:p>
          <a:p>
            <a:pPr fontAlgn="base"/>
            <a:r>
              <a:rPr lang="cs-CZ" b="1" dirty="0"/>
              <a:t>doplňkový pomocný režijní materiál</a:t>
            </a:r>
            <a:endParaRPr lang="cs-CZ" dirty="0"/>
          </a:p>
          <a:p>
            <a:pPr fontAlgn="base"/>
            <a:r>
              <a:rPr lang="cs-CZ" b="1" dirty="0"/>
              <a:t>komponenty, díly, polotovary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obaly</a:t>
            </a:r>
            <a:endParaRPr lang="cs-CZ" dirty="0"/>
          </a:p>
          <a:p>
            <a:pPr fontAlgn="base"/>
            <a:r>
              <a:rPr lang="cs-CZ" b="1" dirty="0"/>
              <a:t>produkty</a:t>
            </a:r>
            <a:endParaRPr lang="cs-CZ" dirty="0"/>
          </a:p>
          <a:p>
            <a:pPr fontAlgn="base"/>
            <a:r>
              <a:rPr lang="cs-CZ" b="1" dirty="0"/>
              <a:t>zařízení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systémy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služby</a:t>
            </a:r>
            <a:endParaRPr lang="cs-CZ" dirty="0"/>
          </a:p>
          <a:p>
            <a:pPr fontAlgn="base"/>
            <a:r>
              <a:rPr lang="cs-CZ" b="1" dirty="0"/>
              <a:t>nemovitosti</a:t>
            </a:r>
            <a:endParaRPr lang="cs-CZ" dirty="0"/>
          </a:p>
          <a:p>
            <a:pPr fontAlgn="base"/>
            <a:r>
              <a:rPr lang="cs-CZ" b="1" dirty="0"/>
              <a:t>zaměstnanci</a:t>
            </a:r>
            <a:endParaRPr lang="cs-CZ" dirty="0"/>
          </a:p>
          <a:p>
            <a:pPr fontAlgn="base"/>
            <a:r>
              <a:rPr lang="cs-CZ" b="1" dirty="0"/>
              <a:t>informace</a:t>
            </a:r>
            <a:endParaRPr lang="cs-CZ" dirty="0"/>
          </a:p>
          <a:p>
            <a:pPr fontAlgn="base"/>
            <a:r>
              <a:rPr lang="cs-CZ" b="1" dirty="0"/>
              <a:t>cizí kapitál</a:t>
            </a:r>
            <a:endParaRPr lang="cs-CZ" dirty="0"/>
          </a:p>
          <a:p>
            <a:endParaRPr lang="cs-CZ" dirty="0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004048" y="271538"/>
            <a:ext cx="3505200" cy="629255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cs-CZ" altLang="cs-CZ" sz="2000" b="1" dirty="0">
              <a:solidFill>
                <a:srgbClr val="00CC00"/>
              </a:solidFill>
              <a:latin typeface="Times New Roman" pitchFamily="18" charset="0"/>
            </a:endParaRPr>
          </a:p>
          <a:p>
            <a:pPr algn="ctr" eaLnBrk="1" hangingPunct="1"/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/>
            <a:r>
              <a:rPr kumimoji="1" lang="cs-CZ" altLang="cs-CZ" sz="2000" b="1" dirty="0">
                <a:latin typeface="Times New Roman" pitchFamily="18" charset="0"/>
              </a:rPr>
              <a:t>charakteristiky, parametry – 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užitná hodnota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kvalita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množství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způsob použití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cena (+ náklady)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balení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dodací podmínky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rychlost dodání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vzácnost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doprovodné služby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………..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PRACNOST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složitost 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         frekvence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        velikost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doba spotřeby(trvanlivosti)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fyzické vlastnosti –     </a:t>
            </a:r>
            <a:endParaRPr kumimoji="1" lang="cs-CZ" altLang="cs-CZ" b="1" dirty="0" smtClean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 smtClean="0">
                <a:solidFill>
                  <a:srgbClr val="990000"/>
                </a:solidFill>
              </a:rPr>
              <a:t>nároky </a:t>
            </a:r>
            <a:r>
              <a:rPr kumimoji="1" lang="cs-CZ" altLang="cs-CZ" b="1" dirty="0">
                <a:solidFill>
                  <a:srgbClr val="990000"/>
                </a:solidFill>
              </a:rPr>
              <a:t>na uložení, ošetřování, 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manipulaci </a:t>
            </a: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0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směry zásobovací logistiky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orientace na trh-výzkum nákupního trhu</a:t>
            </a:r>
            <a:r>
              <a:rPr lang="cs-CZ" sz="3200" dirty="0" smtClean="0"/>
              <a:t>, výběr dodavatele</a:t>
            </a:r>
            <a:endParaRPr lang="cs-CZ" sz="3200" dirty="0"/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trategická sekce podniku</a:t>
            </a:r>
            <a:endParaRPr lang="cs-CZ" sz="2800" dirty="0"/>
          </a:p>
          <a:p>
            <a:endParaRPr lang="cs-CZ" sz="3200" dirty="0" smtClean="0"/>
          </a:p>
          <a:p>
            <a:r>
              <a:rPr lang="cs-CZ" sz="3200" dirty="0" smtClean="0"/>
              <a:t>orientace </a:t>
            </a:r>
            <a:r>
              <a:rPr lang="cs-CZ" sz="3200" dirty="0"/>
              <a:t>na správu a fyzické úkoly spojené s toky materiálů a zboží</a:t>
            </a:r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píše taktická a operativní sekce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297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Úrovně nákupu a řízení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Strategický nákup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Taktický nákup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Operativní nákup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18935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Strategický nákup a jeho úkoly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Strategické </a:t>
            </a:r>
            <a:r>
              <a:rPr lang="cs-CZ" dirty="0"/>
              <a:t>cíle podniku  </a:t>
            </a:r>
            <a:r>
              <a:rPr lang="cs-CZ" dirty="0" smtClean="0"/>
              <a:t>= </a:t>
            </a:r>
            <a:r>
              <a:rPr lang="cs-CZ" dirty="0"/>
              <a:t>strategické cíle nakupování</a:t>
            </a:r>
          </a:p>
          <a:p>
            <a:r>
              <a:rPr lang="cs-CZ" dirty="0" smtClean="0"/>
              <a:t>SNIŽOVÁNÍ </a:t>
            </a:r>
            <a:r>
              <a:rPr lang="cs-CZ" dirty="0"/>
              <a:t>NÁKLADŮ, ZVYŠOVÁNÍ VÝKONŮ, DIFERENCIACE, ZACHOVÁNÍ AUTONOMIE</a:t>
            </a:r>
            <a:r>
              <a:rPr lang="cs-CZ" dirty="0" smtClean="0"/>
              <a:t>…    </a:t>
            </a:r>
            <a:endParaRPr lang="cs-CZ" dirty="0"/>
          </a:p>
          <a:p>
            <a:pPr marL="114300" indent="0">
              <a:buNone/>
            </a:pPr>
            <a:r>
              <a:rPr lang="cs-CZ" dirty="0" smtClean="0"/>
              <a:t>                        make-</a:t>
            </a:r>
            <a:r>
              <a:rPr lang="cs-CZ" dirty="0" err="1" smtClean="0"/>
              <a:t>or</a:t>
            </a:r>
            <a:r>
              <a:rPr lang="cs-CZ" dirty="0" smtClean="0"/>
              <a:t>-</a:t>
            </a:r>
            <a:r>
              <a:rPr lang="cs-CZ" dirty="0" err="1" smtClean="0"/>
              <a:t>buy</a:t>
            </a:r>
            <a:r>
              <a:rPr lang="cs-CZ" dirty="0" smtClean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Strategické </a:t>
            </a:r>
            <a:r>
              <a:rPr lang="cs-CZ" dirty="0"/>
              <a:t>cíle na funkční úrovni – strategické cíle </a:t>
            </a:r>
            <a:r>
              <a:rPr lang="cs-CZ" dirty="0" smtClean="0"/>
              <a:t>nakupování   </a:t>
            </a:r>
            <a:r>
              <a:rPr lang="cs-CZ" dirty="0"/>
              <a:t>VÝVOJ </a:t>
            </a:r>
            <a:r>
              <a:rPr lang="cs-CZ" dirty="0" smtClean="0"/>
              <a:t>NOVÉHO</a:t>
            </a:r>
            <a:r>
              <a:rPr lang="cs-CZ" dirty="0"/>
              <a:t>PRODUKTU, ZLEPŠENÍ IMAGE…</a:t>
            </a:r>
          </a:p>
          <a:p>
            <a:endParaRPr lang="cs-CZ" dirty="0" smtClean="0"/>
          </a:p>
          <a:p>
            <a:r>
              <a:rPr lang="cs-CZ" dirty="0"/>
              <a:t>Počet a struktura dodavatelů</a:t>
            </a:r>
          </a:p>
          <a:p>
            <a:r>
              <a:rPr lang="cs-CZ" dirty="0"/>
              <a:t>Náklady celkem </a:t>
            </a:r>
            <a:r>
              <a:rPr lang="cs-CZ" dirty="0" smtClean="0"/>
              <a:t>+ </a:t>
            </a:r>
            <a:r>
              <a:rPr lang="cs-CZ" dirty="0" err="1"/>
              <a:t>Paretovo</a:t>
            </a:r>
            <a:r>
              <a:rPr lang="cs-CZ" dirty="0"/>
              <a:t> </a:t>
            </a:r>
            <a:r>
              <a:rPr lang="cs-CZ" dirty="0" smtClean="0"/>
              <a:t>pravidlo (ABC XYZ)</a:t>
            </a:r>
            <a:endParaRPr lang="cs-CZ" dirty="0"/>
          </a:p>
          <a:p>
            <a:r>
              <a:rPr lang="cs-CZ" dirty="0"/>
              <a:t>Kritické položky nákupu – kritické faktory?</a:t>
            </a:r>
          </a:p>
          <a:p>
            <a:r>
              <a:rPr lang="cs-CZ" dirty="0"/>
              <a:t>Síla dodavatelů</a:t>
            </a:r>
          </a:p>
          <a:p>
            <a:r>
              <a:rPr lang="cs-CZ" dirty="0"/>
              <a:t>Potřeba kontroly</a:t>
            </a:r>
          </a:p>
          <a:p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 smtClean="0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r>
              <a:rPr lang="cs-CZ" dirty="0" smtClean="0"/>
              <a:t>Vytváření </a:t>
            </a:r>
            <a:r>
              <a:rPr lang="cs-CZ" dirty="0"/>
              <a:t>a zavádění nástrojů pro monitorování a zlepšení nákupních výkonů, </a:t>
            </a:r>
          </a:p>
          <a:p>
            <a:r>
              <a:rPr lang="cs-CZ" dirty="0" smtClean="0"/>
              <a:t>Rozhodování </a:t>
            </a:r>
            <a:r>
              <a:rPr lang="cs-CZ" dirty="0"/>
              <a:t>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r>
              <a:rPr lang="cs-CZ" dirty="0" smtClean="0"/>
              <a:t>Zajišťování </a:t>
            </a:r>
            <a:r>
              <a:rPr lang="cs-CZ" dirty="0"/>
              <a:t>dlouhodobých smluv a vztahů s vybranými dodavateli,</a:t>
            </a:r>
          </a:p>
          <a:p>
            <a:r>
              <a:rPr lang="cs-CZ" dirty="0" smtClean="0"/>
              <a:t>Rozhodování </a:t>
            </a:r>
            <a:r>
              <a:rPr lang="cs-CZ" dirty="0"/>
              <a:t>týkající se výběru počtu dodavatelů (koncentrace poptávky/rozdělení rizik),</a:t>
            </a:r>
          </a:p>
          <a:p>
            <a:r>
              <a:rPr lang="cs-CZ" dirty="0"/>
              <a:t>Rozhodování o zásadních investicích </a:t>
            </a:r>
            <a:r>
              <a:rPr lang="cs-CZ" dirty="0" smtClean="0"/>
              <a:t>podniku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3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Taktický a operativní nákup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Některé činnosti podobné jako u S</a:t>
            </a:r>
          </a:p>
          <a:p>
            <a:pPr marL="114300" indent="0">
              <a:buNone/>
            </a:pPr>
            <a:r>
              <a:rPr lang="cs-CZ" dirty="0"/>
              <a:t>Převaha „zásobování“ – individuální </a:t>
            </a:r>
            <a:r>
              <a:rPr lang="cs-CZ" dirty="0" smtClean="0"/>
              <a:t>v </a:t>
            </a:r>
            <a:r>
              <a:rPr lang="cs-CZ" dirty="0"/>
              <a:t>případě potřeby, pořizování zásob, zásobování synchronní se spotřebou/výrobou</a:t>
            </a:r>
          </a:p>
          <a:p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Odvolávka </a:t>
            </a:r>
            <a:r>
              <a:rPr lang="cs-CZ" dirty="0"/>
              <a:t>dodávky, rozpisy dodávek, dodací listy, </a:t>
            </a:r>
            <a:r>
              <a:rPr lang="cs-CZ" dirty="0" smtClean="0"/>
              <a:t>fakturace, </a:t>
            </a:r>
            <a:r>
              <a:rPr lang="cs-CZ" dirty="0"/>
              <a:t>specifikace objednávek, zjištění kontroly kvality, </a:t>
            </a:r>
            <a:r>
              <a:rPr lang="cs-CZ" dirty="0" smtClean="0"/>
              <a:t>reklamace, příjem</a:t>
            </a:r>
            <a:r>
              <a:rPr lang="cs-CZ" dirty="0"/>
              <a:t>,  vykládka,  vybalování,  </a:t>
            </a:r>
            <a:r>
              <a:rPr lang="cs-CZ" dirty="0" smtClean="0"/>
              <a:t>kontrola, sklad/výroba  </a:t>
            </a:r>
            <a:r>
              <a:rPr lang="cs-CZ" dirty="0"/>
              <a:t>zpětné </a:t>
            </a:r>
            <a:r>
              <a:rPr lang="cs-CZ" dirty="0" smtClean="0"/>
              <a:t>toky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3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Taktický a operativní nákup a jeho úkoly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taktické úrovni: </a:t>
            </a:r>
          </a:p>
          <a:p>
            <a:r>
              <a:rPr lang="cs-CZ" dirty="0" smtClean="0"/>
              <a:t>administrativa </a:t>
            </a:r>
            <a:r>
              <a:rPr lang="cs-CZ" dirty="0"/>
              <a:t>celoročních smluv s </a:t>
            </a:r>
            <a:r>
              <a:rPr lang="cs-CZ" dirty="0" smtClean="0"/>
              <a:t>dodavateli</a:t>
            </a:r>
            <a:endParaRPr lang="cs-CZ" dirty="0"/>
          </a:p>
          <a:p>
            <a:r>
              <a:rPr lang="cs-CZ" dirty="0" smtClean="0"/>
              <a:t>hodnocení </a:t>
            </a:r>
            <a:r>
              <a:rPr lang="cs-CZ" dirty="0"/>
              <a:t>stávajících dodavatelů</a:t>
            </a:r>
          </a:p>
          <a:p>
            <a:r>
              <a:rPr lang="cs-CZ" dirty="0" smtClean="0"/>
              <a:t>příprava </a:t>
            </a:r>
            <a:r>
              <a:rPr lang="cs-CZ" dirty="0"/>
              <a:t>podkladů pro výběr nových </a:t>
            </a:r>
            <a:r>
              <a:rPr lang="cs-CZ" dirty="0" smtClean="0"/>
              <a:t>dodavatelů</a:t>
            </a:r>
            <a:endParaRPr lang="cs-CZ" dirty="0"/>
          </a:p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operativní úrovni:</a:t>
            </a:r>
          </a:p>
          <a:p>
            <a:r>
              <a:rPr lang="cs-CZ" dirty="0" smtClean="0"/>
              <a:t>monitoring </a:t>
            </a:r>
            <a:r>
              <a:rPr lang="cs-CZ" dirty="0"/>
              <a:t>dodávek</a:t>
            </a:r>
          </a:p>
          <a:p>
            <a:r>
              <a:rPr lang="cs-CZ" dirty="0" smtClean="0"/>
              <a:t>tvorba </a:t>
            </a:r>
            <a:r>
              <a:rPr lang="cs-CZ" dirty="0"/>
              <a:t>objednávek</a:t>
            </a:r>
          </a:p>
          <a:p>
            <a:r>
              <a:rPr lang="cs-CZ" dirty="0" smtClean="0"/>
              <a:t>sledování a vyřizování objednávek</a:t>
            </a:r>
          </a:p>
          <a:p>
            <a:r>
              <a:rPr lang="cs-CZ" dirty="0" smtClean="0"/>
              <a:t>příjem</a:t>
            </a:r>
            <a:r>
              <a:rPr lang="cs-CZ" dirty="0"/>
              <a:t>,  vykládka,  vybalování,  kontrola </a:t>
            </a:r>
            <a:endParaRPr lang="cs-CZ" dirty="0" smtClean="0"/>
          </a:p>
          <a:p>
            <a:pPr marL="114300" indent="0">
              <a:buNone/>
            </a:pPr>
            <a:endParaRPr lang="cs-CZ" b="1" dirty="0" smtClean="0"/>
          </a:p>
          <a:p>
            <a:pPr marL="114300" indent="0">
              <a:buNone/>
            </a:pPr>
            <a:r>
              <a:rPr lang="cs-CZ" b="1" dirty="0" smtClean="0"/>
              <a:t>Často se řeší centralizace správy a činností.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85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010400" cy="595313"/>
          </a:xfrm>
        </p:spPr>
        <p:txBody>
          <a:bodyPr/>
          <a:lstStyle/>
          <a:p>
            <a:r>
              <a:rPr lang="cs-CZ" altLang="cs-CZ" sz="3600" dirty="0"/>
              <a:t>Organizace a řízení nákupu….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0104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Schopnosti a kompetence, potřeby a zdroje, charakter předmětů nakupování – strategický (S), taktický(T) a operativní (O)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Začlenění do podnikové  struktury, vymezení úkolů, vymezení postupů a procesů, vymezení kompetencí, pravidla informačních a dokladových toků…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strategického?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S-T-O?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</a:t>
            </a:r>
            <a:r>
              <a:rPr lang="cs-CZ" altLang="cs-CZ" sz="2000" dirty="0" err="1" smtClean="0"/>
              <a:t>vs</a:t>
            </a:r>
            <a:r>
              <a:rPr lang="cs-CZ" altLang="cs-CZ" sz="2000" dirty="0" smtClean="0"/>
              <a:t> decentralizace jednotlivých procesů a činností nákupu (např. vstup, kontrola, evidence, sklad…)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Teritoriální, komoditní (produktové), projektové, charakter dodavatelů, dle fází nákupního procesu…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8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 smtClean="0"/>
              <a:t>Organizace nákupu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7200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Nákupní centrum? (uživatelé, </a:t>
            </a:r>
            <a:r>
              <a:rPr lang="cs-CZ" altLang="cs-CZ" sz="2400" dirty="0" err="1" smtClean="0"/>
              <a:t>ovlivňovatelé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rozhodovatelé</a:t>
            </a:r>
            <a:r>
              <a:rPr lang="cs-CZ" altLang="cs-CZ" sz="2400" dirty="0" smtClean="0"/>
              <a:t>, schvalovatelé, nákupčí)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prodeje? OBCHOD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výroby?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s logistikou?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Rozdělení nákupu na několik útvarů? podle: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Hierarchie plánování a řízení (viz předchozí </a:t>
            </a:r>
            <a:r>
              <a:rPr lang="cs-CZ" altLang="cs-CZ" sz="1800" dirty="0" err="1" smtClean="0"/>
              <a:t>slide</a:t>
            </a:r>
            <a:r>
              <a:rPr lang="cs-CZ" altLang="cs-CZ" sz="1800" dirty="0" smtClean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Geograficky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Zákazníka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Dodavatele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Hodnoty 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Nákupčích a jejich znalostí</a:t>
            </a:r>
          </a:p>
          <a:p>
            <a:pPr lvl="3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Nejprve je nezbytné provést analýzu trhu nákupu: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POROVNÁVÁ </a:t>
            </a:r>
            <a:r>
              <a:rPr lang="cs-CZ" altLang="cs-CZ" sz="2400" b="1" dirty="0"/>
              <a:t>SE VYJEDNÁVACÍ SÍLA: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PODNIKU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DODAVATELE. </a:t>
            </a:r>
          </a:p>
          <a:p>
            <a:pPr marL="114300" indent="0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cs-CZ" altLang="cs-CZ" sz="2400" b="1" dirty="0"/>
              <a:t>HODNOTÍ SE: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Vztah velikosti trhu  v poměru ke kapacitám dodavatele.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Růst nabídky proti růstu poptávky.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Využívání kapacit.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Konkurenční situace u dodavatelů a vlastního podniku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4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Zásobování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Pořizování, obstarávání - získávání vstupů různého charakteru pro různé potřeby podniku a podnikových procesů a aktivit (v celém podniku/projektu)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Přesněji pořizování je nadřazeno pojmu nákupu.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Nákup – proces získávání zboží, komodit, materiálů a služeb pro jejich další využití a naplnění podnikových cílů (účel: opětovný následný prodej; pro spotřebu nebo přepracování) (až - 80% tržeb) (většina textu v zásobovací funkci)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Zásobování – procesy spojené s manipulací se vstupy materiální povahy („materiálový management“) u vstupu do podniku a v vnitropodnikových podnikových tocích) (zásobovací </a:t>
            </a:r>
            <a:r>
              <a:rPr lang="cs-CZ" sz="2000" dirty="0" err="1" smtClean="0"/>
              <a:t>fce</a:t>
            </a:r>
            <a:r>
              <a:rPr lang="cs-CZ" sz="2000" dirty="0" smtClean="0"/>
              <a:t>, výroba a odbyt)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marL="11430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Doprava vs. přeprava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Přeprava je pojem pro cílevědomé přemístění osob, nákladu či zvířat dopravními prostředky z místa A do místa B po dopravních komunikacích za účelem zisku. Je produktem dopravy. Vykonavatelem přepravy je dopravce, objednavatel se nazývá přepravce. Ten s dopravcem uzavírá přepravní smlouvu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1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Ziskové</a:t>
            </a:r>
            <a:r>
              <a:rPr lang="cs-CZ" altLang="cs-CZ" sz="2800" b="1" dirty="0" smtClean="0"/>
              <a:t>, cenové </a:t>
            </a:r>
            <a:r>
              <a:rPr lang="cs-CZ" altLang="cs-CZ" sz="2800" b="1" dirty="0"/>
              <a:t>a nákladové poměry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Vstupní bariéry na straně dodavatele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Atraktivnost předmětu nákupu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Zajímavý objem dodávek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Stanovené podmínky a kritéria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Počet a kvalita poptávaných 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2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výběru je snižování nákladů a zvyšování kvality produkce.</a:t>
            </a:r>
          </a:p>
          <a:p>
            <a:r>
              <a:rPr lang="cs-CZ" altLang="cs-CZ" dirty="0" smtClean="0"/>
              <a:t>Využívá se metod </a:t>
            </a:r>
            <a:r>
              <a:rPr lang="cs-CZ" altLang="cs-CZ" dirty="0"/>
              <a:t>váhového a bodového </a:t>
            </a:r>
            <a:r>
              <a:rPr lang="cs-CZ" altLang="cs-CZ" dirty="0" smtClean="0"/>
              <a:t>hodnocení.</a:t>
            </a:r>
          </a:p>
          <a:p>
            <a:r>
              <a:rPr lang="cs-CZ" altLang="cs-CZ" dirty="0"/>
              <a:t>Cena</a:t>
            </a:r>
            <a:r>
              <a:rPr lang="cs-CZ" altLang="cs-CZ" dirty="0" smtClean="0"/>
              <a:t>, dodací </a:t>
            </a:r>
            <a:r>
              <a:rPr lang="cs-CZ" altLang="cs-CZ" dirty="0"/>
              <a:t>lhůta a jakost výrobků nemohou být jediným kritériem. </a:t>
            </a:r>
          </a:p>
          <a:p>
            <a:r>
              <a:rPr lang="cs-CZ" altLang="cs-CZ" dirty="0"/>
              <a:t>Nutno je třeba přihlížet k:</a:t>
            </a:r>
          </a:p>
          <a:p>
            <a:pPr lvl="1"/>
            <a:r>
              <a:rPr lang="cs-CZ" altLang="cs-CZ" dirty="0"/>
              <a:t>dodacím podmínkám, </a:t>
            </a:r>
          </a:p>
          <a:p>
            <a:pPr lvl="1"/>
            <a:r>
              <a:rPr lang="cs-CZ" altLang="cs-CZ" dirty="0"/>
              <a:t>spolehlivosti dodacích lhůt</a:t>
            </a:r>
          </a:p>
          <a:p>
            <a:pPr lvl="1"/>
            <a:r>
              <a:rPr lang="cs-CZ" altLang="cs-CZ" dirty="0"/>
              <a:t>dodacích kapacitách</a:t>
            </a:r>
          </a:p>
          <a:p>
            <a:pPr lvl="1"/>
            <a:r>
              <a:rPr lang="cs-CZ" altLang="cs-CZ" dirty="0"/>
              <a:t>druzích obalů</a:t>
            </a:r>
          </a:p>
          <a:p>
            <a:pPr lvl="1"/>
            <a:r>
              <a:rPr lang="cs-CZ" altLang="cs-CZ" dirty="0"/>
              <a:t>jednotkách balení</a:t>
            </a:r>
          </a:p>
          <a:p>
            <a:pPr lvl="1"/>
            <a:r>
              <a:rPr lang="cs-CZ" altLang="cs-CZ" dirty="0"/>
              <a:t>geografických vzdálenostech atd.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96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54966"/>
              </p:ext>
            </p:extLst>
          </p:nvPr>
        </p:nvGraphicFramePr>
        <p:xfrm>
          <a:off x="107504" y="116632"/>
          <a:ext cx="828092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kument" r:id="rId3" imgW="6068568" imgH="6854952" progId="Word.Document.8">
                  <p:embed/>
                </p:oleObj>
              </mc:Choice>
              <mc:Fallback>
                <p:oleObj name="dokument" r:id="rId3" imgW="6068568" imgH="68549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280920" cy="6553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8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ANALÝZA DODAVATELŮ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cs-CZ" altLang="cs-CZ" smtClean="0">
                <a:cs typeface="Times New Roman" charset="0"/>
              </a:rPr>
              <a:t>Hodnocení způsobilosti dodavatele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Audit systému</a:t>
            </a:r>
          </a:p>
          <a:p>
            <a:pPr lvl="1" eaLnBrk="1" hangingPunct="1"/>
            <a:r>
              <a:rPr lang="cs-CZ" altLang="cs-CZ" smtClean="0"/>
              <a:t>Audit procesů</a:t>
            </a:r>
          </a:p>
          <a:p>
            <a:pPr lvl="1" eaLnBrk="1" hangingPunct="1"/>
            <a:r>
              <a:rPr lang="cs-CZ" altLang="cs-CZ" smtClean="0"/>
              <a:t>Audit výrobků</a:t>
            </a:r>
          </a:p>
          <a:p>
            <a:pPr eaLnBrk="1" hangingPunct="1"/>
            <a:r>
              <a:rPr lang="cs-CZ" altLang="cs-CZ" smtClean="0"/>
              <a:t>Provádí externí firma</a:t>
            </a:r>
          </a:p>
          <a:p>
            <a:pPr eaLnBrk="1" hangingPunct="1"/>
            <a:r>
              <a:rPr lang="cs-CZ" altLang="cs-CZ" smtClean="0">
                <a:cs typeface="Times New Roman" charset="0"/>
              </a:rPr>
              <a:t>Výsledkem hodnocení je zařazení dodavatele do jedné ze tří kvalitativních kategorií A, B, C. </a:t>
            </a:r>
          </a:p>
        </p:txBody>
      </p:sp>
    </p:spTree>
    <p:extLst>
      <p:ext uri="{BB962C8B-B14F-4D97-AF65-F5344CB8AC3E}">
        <p14:creationId xmlns:p14="http://schemas.microsoft.com/office/powerpoint/2010/main" val="2098529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558608" cy="5715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cs typeface="Times New Roman" charset="0"/>
              </a:rPr>
              <a:t>Toto zařazení je založeno na procentuálním skóre plnění požadavků daných odběratelem. </a:t>
            </a:r>
            <a:endParaRPr lang="cs-CZ" altLang="cs-CZ" dirty="0" smtClean="0"/>
          </a:p>
          <a:p>
            <a:pPr algn="just" eaLnBrk="1" hangingPunct="1"/>
            <a:r>
              <a:rPr lang="cs-CZ" altLang="cs-CZ" dirty="0" smtClean="0">
                <a:cs typeface="Times New Roman" charset="0"/>
              </a:rPr>
              <a:t>Výsledné zařazení dodavatele do skupiny je závislé na nejnižším dosaženém skóre v rámci hodnocených oblastí.</a:t>
            </a:r>
            <a:endParaRPr lang="cs-CZ" altLang="cs-CZ" dirty="0" smtClean="0"/>
          </a:p>
          <a:p>
            <a:pPr algn="just" eaLnBrk="1" hangingPunct="1"/>
            <a:endParaRPr lang="en-US" altLang="cs-CZ" dirty="0" smtClean="0"/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90 – 100% 	</a:t>
            </a:r>
            <a:r>
              <a:rPr lang="en-US" altLang="cs-CZ" dirty="0" err="1" smtClean="0">
                <a:cs typeface="Times New Roman" charset="0"/>
              </a:rPr>
              <a:t>Špičkový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A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80% – 89% 	</a:t>
            </a:r>
            <a:r>
              <a:rPr lang="en-US" altLang="cs-CZ" dirty="0" err="1" smtClean="0">
                <a:cs typeface="Times New Roman" charset="0"/>
              </a:rPr>
              <a:t>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B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0 – 79% </a:t>
            </a:r>
            <a:r>
              <a:rPr lang="cs-CZ" altLang="cs-CZ" dirty="0" smtClean="0"/>
              <a:t> </a:t>
            </a:r>
            <a:r>
              <a:rPr lang="en-US" altLang="cs-CZ" dirty="0" smtClean="0">
                <a:cs typeface="Times New Roman" charset="0"/>
              </a:rPr>
              <a:t>	</a:t>
            </a:r>
            <a:r>
              <a:rPr lang="en-US" altLang="cs-CZ" dirty="0" err="1" smtClean="0">
                <a:cs typeface="Times New Roman" charset="0"/>
              </a:rPr>
              <a:t>Nevyhovující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C</a:t>
            </a:r>
            <a:endParaRPr lang="en-US" altLang="cs-CZ" dirty="0" smtClean="0">
              <a:cs typeface="Times New Roman" charset="0"/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124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– řízení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Tržní </a:t>
            </a:r>
            <a:r>
              <a:rPr lang="cs-CZ" dirty="0"/>
              <a:t>(výpadek dodavatele, výkonu, ceny)</a:t>
            </a:r>
          </a:p>
          <a:p>
            <a:r>
              <a:rPr lang="cs-CZ" dirty="0">
                <a:solidFill>
                  <a:srgbClr val="0070C0"/>
                </a:solidFill>
              </a:rPr>
              <a:t>Podniková</a:t>
            </a:r>
            <a:r>
              <a:rPr lang="cs-CZ" dirty="0"/>
              <a:t> (materiálového hospodářství, výroby, prodeje, finanční, výzkumu a vývoje..)</a:t>
            </a:r>
          </a:p>
          <a:p>
            <a:r>
              <a:rPr lang="cs-CZ" dirty="0">
                <a:solidFill>
                  <a:srgbClr val="92D050"/>
                </a:solidFill>
              </a:rPr>
              <a:t>Potřeba </a:t>
            </a:r>
            <a:r>
              <a:rPr lang="cs-CZ" dirty="0"/>
              <a:t>– kontinuální, nepravidelná, prvotní, jednorázová…</a:t>
            </a:r>
          </a:p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1400" dirty="0"/>
              <a:t>Velikost měsíčního odbytu je konstantní (pekárny)</a:t>
            </a:r>
          </a:p>
          <a:p>
            <a:pPr>
              <a:spcBef>
                <a:spcPct val="5000"/>
              </a:spcBef>
            </a:pPr>
            <a:r>
              <a:rPr lang="cs-CZ" altLang="cs-CZ" sz="1400" dirty="0"/>
              <a:t>Odbytové množství pravidelně sezónně kolísá (zmrzlina, nápoje, jízdní kola) </a:t>
            </a:r>
            <a:r>
              <a:rPr lang="cs-CZ" altLang="cs-CZ" sz="1400" dirty="0">
                <a:sym typeface="Wingdings" pitchFamily="2" charset="2"/>
              </a:rPr>
              <a:t>: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výrobní množství se přizpůsobí výkyvům 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zvyšování nebo snižování počtu pracovních dnů (Škoda auto)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udržuje se konstantní 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udržování zdrojů pro období vysoké poptávky (zdroj – materiál – levnější a likvidnější)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možnost v době útlumu odbytu vyrábět pro jiné podniky nebo naopak v sezónní špičce zadávat práci jiným podnikům – práce ve mzdě</a:t>
            </a:r>
            <a:endParaRPr lang="cs-CZ" altLang="cs-CZ" sz="1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Při nákupu se vyskytují sezónní výkyvy (cukrovary) – sklady, dodávky ze zahraničí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Konjunkturální výkyvy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5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PROVÁDÍ SE PODLE 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Významu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Zásobovacího rizika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VÝZNAMEM  MATERIÁLŮ(SUROVIN,DÍLŮ)</a:t>
            </a:r>
            <a:r>
              <a:rPr lang="cs-CZ" altLang="cs-CZ" sz="2400" b="1" dirty="0"/>
              <a:t>  SE ROZUMÍ: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JEHO PODÍL NA CELKOVÝCH POŘIZOVACÍCH NÁKLADECH (NA HODNOTOVÉ STRUKTUŘE SPOTŘEBY).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542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33400"/>
            <a:ext cx="7772400" cy="5334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u="sng" dirty="0" smtClean="0"/>
              <a:t>ZÁSOBOVACÍ RIZIKO</a:t>
            </a:r>
            <a:r>
              <a:rPr lang="cs-CZ" altLang="cs-CZ" sz="2400" b="1" dirty="0" smtClean="0"/>
              <a:t> – SE VYJADŘUJE PROSTŘEDNICTVÍM DOSTUPNOSTI: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POŘIZOVANÝCH DRUHŮ POLOŽEK MATERIÁLŮ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POČTU NAKUPUJÍCÍCH(KONKURENTŮ PŘI NÁKUPU) A JEJICH TRŽNÍ SÍLY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MOŽNOSTI VLASTNÍ VÝROBY JAKO ALTERNATIVA K DODÁVKÁM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RIZIK SKLADOVÁNÍ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SUBSTITUČNÍ MOŽNOSTI</a:t>
            </a:r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173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Strategie(i taktika) – charakter 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rutinní </a:t>
            </a:r>
            <a:r>
              <a:rPr lang="cs-CZ" dirty="0"/>
              <a:t>/nerutinní obstarávání</a:t>
            </a:r>
          </a:p>
          <a:p>
            <a:r>
              <a:rPr lang="cs-CZ" dirty="0"/>
              <a:t>ojedinělý/náhodný/ málo častý nákup</a:t>
            </a:r>
          </a:p>
          <a:p>
            <a:r>
              <a:rPr lang="cs-CZ" dirty="0"/>
              <a:t>strategicky důležitý nákup </a:t>
            </a:r>
          </a:p>
          <a:p>
            <a:r>
              <a:rPr lang="cs-CZ" dirty="0"/>
              <a:t>(strategická příležitost, spekulativní nákup…)</a:t>
            </a:r>
          </a:p>
          <a:p>
            <a:r>
              <a:rPr lang="cs-CZ" dirty="0"/>
              <a:t>problémový nákup (velké riziko)</a:t>
            </a:r>
          </a:p>
          <a:p>
            <a:r>
              <a:rPr lang="cs-CZ" dirty="0"/>
              <a:t>+ termínový nákup (forward </a:t>
            </a:r>
            <a:r>
              <a:rPr lang="cs-CZ" dirty="0" err="1"/>
              <a:t>buying</a:t>
            </a:r>
            <a:r>
              <a:rPr lang="cs-CZ" dirty="0"/>
              <a:t>), </a:t>
            </a:r>
          </a:p>
          <a:p>
            <a:r>
              <a:rPr lang="cs-CZ" dirty="0"/>
              <a:t>+ objemové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65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nákupů (a i materiálů)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Strategický - </a:t>
            </a:r>
            <a:r>
              <a:rPr lang="cs-CZ" altLang="cs-CZ" sz="2400" dirty="0"/>
              <a:t>s rozhodujícím podílem na pořizovacích nákladech resp</a:t>
            </a:r>
            <a:r>
              <a:rPr lang="cs-CZ" altLang="cs-CZ" sz="2400" dirty="0" smtClean="0"/>
              <a:t>. spotřebě </a:t>
            </a:r>
            <a:r>
              <a:rPr lang="cs-CZ" altLang="cs-CZ" sz="2400" dirty="0"/>
              <a:t>a s velkým zásobovacím rizikem.</a:t>
            </a: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cs-CZ" sz="2400" dirty="0"/>
              <a:t>Problémový - </a:t>
            </a:r>
            <a:r>
              <a:rPr lang="cs-CZ" altLang="cs-CZ" sz="2400" dirty="0"/>
              <a:t>většinou se jedná o nedostatkový materiál (malý počet výrobců, slabý vliv na konečný výsledek, velké zásobovací riziko apod.)</a:t>
            </a:r>
          </a:p>
          <a:p>
            <a:r>
              <a:rPr lang="cs-CZ" altLang="cs-CZ" sz="2400" dirty="0" smtClean="0"/>
              <a:t>Substituční materiál</a:t>
            </a:r>
          </a:p>
          <a:p>
            <a:r>
              <a:rPr lang="cs-CZ" altLang="cs-CZ" sz="2400" dirty="0" smtClean="0"/>
              <a:t>Bezproblémový materiál – řízení skladových zásob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 rámci projektu – zásobovací </a:t>
            </a:r>
            <a:r>
              <a:rPr lang="cs-CZ" sz="4000" dirty="0" err="1" smtClean="0"/>
              <a:t>fce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ejednoznačnost  (překlady a výklady CZE, GER, ENG) se liší. </a:t>
            </a:r>
          </a:p>
          <a:p>
            <a:r>
              <a:rPr lang="cs-CZ" dirty="0" smtClean="0"/>
              <a:t>Někdy uváděno jako zásobovací logistika a někdy je zásobování chápáno jako užší pojem (manipulace), někdy jako nákup. 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Ve vašem projektu se jedná o koncept systému zásobovací logistiky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6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Provázanost strategického nákupu a dalších oblastí podniku</a:t>
            </a:r>
          </a:p>
          <a:p>
            <a:r>
              <a:rPr lang="cs-CZ" dirty="0" smtClean="0"/>
              <a:t>(finanční možnosti, charakter výroby, organizační typ, výrobní typ aj.)</a:t>
            </a:r>
          </a:p>
          <a:p>
            <a:r>
              <a:rPr lang="cs-CZ" dirty="0" smtClean="0"/>
              <a:t>Ve skladech lze nalézt veškeré úrovně plánování.</a:t>
            </a:r>
          </a:p>
          <a:p>
            <a:pPr>
              <a:spcBef>
                <a:spcPct val="70000"/>
              </a:spcBef>
              <a:buNone/>
            </a:pPr>
            <a:endParaRPr lang="cs-CZ" altLang="cs-CZ" sz="2000" b="1" dirty="0" smtClean="0"/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 smtClean="0"/>
              <a:t>Druhy </a:t>
            </a:r>
            <a:r>
              <a:rPr lang="cs-CZ" altLang="cs-CZ" sz="2000" b="1" dirty="0"/>
              <a:t>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4000" dirty="0"/>
              <a:t>nákup do zásoby.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2089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skladů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plní primárně </a:t>
            </a:r>
            <a:r>
              <a:rPr lang="cs-CZ" dirty="0"/>
              <a:t>funkce:</a:t>
            </a:r>
          </a:p>
          <a:p>
            <a:r>
              <a:rPr lang="cs-CZ" dirty="0" smtClean="0"/>
              <a:t>vyrovnávací</a:t>
            </a:r>
            <a:endParaRPr lang="cs-CZ" dirty="0"/>
          </a:p>
          <a:p>
            <a:r>
              <a:rPr lang="cs-CZ" dirty="0"/>
              <a:t>zabezpečovací.</a:t>
            </a:r>
          </a:p>
          <a:p>
            <a:endParaRPr lang="cs-CZ" dirty="0"/>
          </a:p>
          <a:p>
            <a:r>
              <a:rPr lang="cs-CZ" dirty="0"/>
              <a:t>Skladování může být:</a:t>
            </a:r>
          </a:p>
          <a:p>
            <a:r>
              <a:rPr lang="cs-CZ" dirty="0"/>
              <a:t>spekulativního charakteru,</a:t>
            </a:r>
          </a:p>
          <a:p>
            <a:r>
              <a:rPr lang="cs-CZ" dirty="0"/>
              <a:t>součást výrobního </a:t>
            </a:r>
            <a:r>
              <a:rPr lang="cs-CZ" dirty="0" smtClean="0"/>
              <a:t>procesu – výrobní skald, není typickým skladem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117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spotřeby</a:t>
            </a:r>
            <a:r>
              <a:rPr lang="cs-CZ" altLang="cs-CZ" sz="2400" dirty="0" smtClean="0"/>
              <a:t> je zjišťování: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druhu,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množství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altLang="cs-CZ" sz="2400" dirty="0" smtClean="0"/>
              <a:t>okamžiku spotřeby požadovaných materiálů.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nákupu</a:t>
            </a:r>
            <a:r>
              <a:rPr lang="cs-CZ" altLang="cs-CZ" sz="2400" dirty="0" smtClean="0"/>
              <a:t> má za úkol stanovit v souladu s plánem spotřeby: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množství,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dobu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výběr dodavatele materiálů.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Dochází ke konfliktu cílů – potřeba co nejpřesnější a nejobsáhlejší plánování – roste ale nákladovost.</a:t>
            </a:r>
          </a:p>
        </p:txBody>
      </p:sp>
    </p:spTree>
    <p:extLst>
      <p:ext uri="{BB962C8B-B14F-4D97-AF65-F5344CB8AC3E}">
        <p14:creationId xmlns:p14="http://schemas.microsoft.com/office/powerpoint/2010/main" val="1231072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smtClean="0"/>
              <a:t>Rozpiska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seznam veškerých</a:t>
            </a:r>
          </a:p>
          <a:p>
            <a:pPr lvl="1" eaLnBrk="1" hangingPunct="1"/>
            <a:r>
              <a:rPr lang="cs-CZ" altLang="cs-CZ" smtClean="0"/>
              <a:t>surovin,</a:t>
            </a:r>
          </a:p>
          <a:p>
            <a:pPr lvl="1" eaLnBrk="1" hangingPunct="1"/>
            <a:r>
              <a:rPr lang="cs-CZ" altLang="cs-CZ" smtClean="0"/>
              <a:t>součástí a</a:t>
            </a:r>
          </a:p>
          <a:p>
            <a:pPr lvl="1" eaLnBrk="1" hangingPunct="1"/>
            <a:r>
              <a:rPr lang="cs-CZ" altLang="cs-CZ" smtClean="0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mtClean="0"/>
              <a:t>potřebných pro výrobu určitého výrobku.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00873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breakdown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3" y="1628800"/>
            <a:ext cx="7952018" cy="4752528"/>
          </a:xfrm>
        </p:spPr>
      </p:pic>
    </p:spTree>
    <p:extLst>
      <p:ext uri="{BB962C8B-B14F-4D97-AF65-F5344CB8AC3E}">
        <p14:creationId xmlns:p14="http://schemas.microsoft.com/office/powerpoint/2010/main" val="2355119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24125" cy="326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8619"/>
            <a:ext cx="5092452" cy="50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5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4"/>
            <a:ext cx="5994538" cy="424815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05" y="2036812"/>
            <a:ext cx="5819465" cy="4800600"/>
          </a:xfrm>
        </p:spPr>
      </p:pic>
    </p:spTree>
    <p:extLst>
      <p:ext uri="{BB962C8B-B14F-4D97-AF65-F5344CB8AC3E}">
        <p14:creationId xmlns:p14="http://schemas.microsoft.com/office/powerpoint/2010/main" val="384436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850358" cy="3658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709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smtClean="0"/>
              <a:t>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007765" cy="4342403"/>
          </a:xfrm>
        </p:spPr>
      </p:pic>
    </p:spTree>
    <p:extLst>
      <p:ext uri="{BB962C8B-B14F-4D97-AF65-F5344CB8AC3E}">
        <p14:creationId xmlns:p14="http://schemas.microsoft.com/office/powerpoint/2010/main" val="3130488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analýza – pro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95936" y="1656995"/>
            <a:ext cx="3888432" cy="1728192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" y="3501008"/>
            <a:ext cx="4459872" cy="29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3657600"/>
            <a:ext cx="14478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chemeClr val="bg2"/>
                </a:solidFill>
                <a:latin typeface="Times New Roman" pitchFamily="18" charset="0"/>
              </a:rPr>
              <a:t>dodavatel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39000" y="3581400"/>
            <a:ext cx="16002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chemeClr val="bg2"/>
                </a:solidFill>
                <a:latin typeface="Times New Roman" pitchFamily="18" charset="0"/>
              </a:rPr>
              <a:t>zákazník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1050" y="1628775"/>
            <a:ext cx="12954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chemeClr val="bg2"/>
                </a:solidFill>
                <a:latin typeface="Times New Roman" pitchFamily="18" charset="0"/>
              </a:rPr>
              <a:t>dopravce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14400" y="5486400"/>
            <a:ext cx="167640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660066"/>
                </a:solidFill>
                <a:latin typeface="Times New Roman" pitchFamily="18" charset="0"/>
              </a:rPr>
              <a:t>konkurent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67200" y="1524000"/>
            <a:ext cx="10668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rgbClr val="0000FF"/>
                </a:solidFill>
                <a:latin typeface="Times New Roman" pitchFamily="18" charset="0"/>
              </a:rPr>
              <a:t>vláda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95800" y="59436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společnost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629400" y="1752600"/>
            <a:ext cx="16002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technologie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315200" y="51054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ekonomika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010400" y="6172200"/>
            <a:ext cx="1600200" cy="3810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rgbClr val="0000FF"/>
                </a:solidFill>
                <a:latin typeface="Times New Roman" pitchFamily="18" charset="0"/>
              </a:rPr>
              <a:t>---------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81000" y="2362200"/>
            <a:ext cx="2133600" cy="8382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kooper. podniky </a:t>
            </a:r>
          </a:p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a organizace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838200" y="4724400"/>
            <a:ext cx="1447800" cy="3810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>
                <a:solidFill>
                  <a:srgbClr val="006666"/>
                </a:solidFill>
                <a:latin typeface="Times New Roman" pitchFamily="18" charset="0"/>
              </a:rPr>
              <a:t>----------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352800" y="2743200"/>
            <a:ext cx="2971800" cy="2590800"/>
          </a:xfrm>
          <a:prstGeom prst="ellipse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 dirty="0" smtClean="0">
                <a:solidFill>
                  <a:srgbClr val="990000"/>
                </a:solidFill>
                <a:latin typeface="Times New Roman" pitchFamily="18" charset="0"/>
              </a:rPr>
              <a:t>pořizování</a:t>
            </a:r>
            <a:endParaRPr kumimoji="1" lang="cs-CZ" altLang="cs-CZ" sz="2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098925" y="293687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191000" y="3048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sz="2400" dirty="0">
                <a:solidFill>
                  <a:schemeClr val="accent1"/>
                </a:solidFill>
                <a:latin typeface="Times New Roman" pitchFamily="18" charset="0"/>
              </a:rPr>
              <a:t>  podnik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843213" y="2133600"/>
            <a:ext cx="1008062" cy="9366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6156325" y="2349500"/>
            <a:ext cx="93662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555875" y="4652963"/>
            <a:ext cx="720725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2916238" y="5084763"/>
            <a:ext cx="647700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5076825" y="5445125"/>
            <a:ext cx="0" cy="3603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227763" y="4941888"/>
            <a:ext cx="720725" cy="2873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411413" y="3933825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443663" y="3860800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2700338" y="2924175"/>
            <a:ext cx="720725" cy="2873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787900" y="2133600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867400" y="5229225"/>
            <a:ext cx="10096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XYZ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ABC zobrazuje hodnotový podíl na obratu zásob</a:t>
            </a:r>
          </a:p>
          <a:p>
            <a:r>
              <a:rPr lang="cs-CZ" dirty="0" smtClean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04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7121728" cy="2808311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spotřebou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poptávkou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Zúžení sortimentu, ladění zásob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49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980728"/>
            <a:ext cx="9148680" cy="5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2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/>
              <a:t>= přesné stanovení (u daného druhu materiálu):</a:t>
            </a:r>
          </a:p>
          <a:p>
            <a:pPr lvl="1" eaLnBrk="1" hangingPunct="1"/>
            <a:r>
              <a:rPr lang="cs-CZ" altLang="cs-CZ" sz="2400" dirty="0" smtClean="0"/>
              <a:t>dodacích lhůt,</a:t>
            </a:r>
          </a:p>
          <a:p>
            <a:pPr lvl="1" eaLnBrk="1" hangingPunct="1"/>
            <a:r>
              <a:rPr lang="cs-CZ" altLang="cs-CZ" sz="2400" dirty="0" smtClean="0"/>
              <a:t>dodacího množství,</a:t>
            </a:r>
          </a:p>
          <a:p>
            <a:pPr lvl="1" eaLnBrk="1" hangingPunct="1"/>
            <a:r>
              <a:rPr lang="cs-CZ" altLang="cs-CZ" sz="2400" dirty="0" smtClean="0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2400" b="1" dirty="0" smtClean="0"/>
              <a:t>Druhy nákupu</a:t>
            </a:r>
            <a:r>
              <a:rPr lang="cs-CZ" altLang="cs-CZ" sz="2400" dirty="0" smtClean="0"/>
              <a:t>:</a:t>
            </a:r>
          </a:p>
          <a:p>
            <a:pPr eaLnBrk="1" hangingPunct="1"/>
            <a:r>
              <a:rPr lang="cs-CZ" altLang="cs-CZ" sz="2400" dirty="0" smtClean="0"/>
              <a:t>příležitostný nákup,</a:t>
            </a:r>
          </a:p>
          <a:p>
            <a:pPr eaLnBrk="1" hangingPunct="1"/>
            <a:r>
              <a:rPr lang="cs-CZ" altLang="cs-CZ" sz="2400" dirty="0" smtClean="0"/>
              <a:t>výrobně synchronizovaný nákup,</a:t>
            </a:r>
          </a:p>
          <a:p>
            <a:pPr eaLnBrk="1" hangingPunct="1"/>
            <a:r>
              <a:rPr lang="cs-CZ" altLang="cs-CZ" sz="2400" dirty="0" smtClean="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106798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571946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Logika zásobování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78137"/>
              </p:ext>
            </p:extLst>
          </p:nvPr>
        </p:nvGraphicFramePr>
        <p:xfrm>
          <a:off x="395536" y="1844824"/>
          <a:ext cx="7920881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Pevné objednací množství „Q“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Proměnné objednací množství doplňované do výše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proměnných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Q: proměnný okamžik objednávky, pevné objednací množství „Q“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S: proměnný okamžik objednávky, objednávání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pevných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Q: pevný okamžik objednávky, pevné objednací množství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S: pevný okamžik objednávky, doplňování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21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 vs.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Obrázek 3" descr="funkce_zaso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074"/>
            <a:ext cx="8231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0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smtClean="0"/>
              <a:t>Nejdůležitější </a:t>
            </a:r>
            <a:r>
              <a:rPr lang="cs-CZ" altLang="cs-CZ" sz="3000" b="1" smtClean="0"/>
              <a:t>systémy realizace nákupu</a:t>
            </a:r>
            <a:r>
              <a:rPr lang="cs-CZ" altLang="cs-CZ" sz="3000" smtClean="0"/>
              <a:t>:</a:t>
            </a:r>
          </a:p>
          <a:p>
            <a:pPr eaLnBrk="1" hangingPunct="1"/>
            <a:r>
              <a:rPr lang="cs-CZ" altLang="cs-CZ" sz="2800" smtClean="0"/>
              <a:t>systém signální hladiny zásob</a:t>
            </a:r>
          </a:p>
          <a:p>
            <a:pPr lvl="1" eaLnBrk="1" hangingPunct="1"/>
            <a:r>
              <a:rPr lang="cs-CZ" altLang="cs-CZ" sz="2400" smtClean="0"/>
              <a:t>stanoví se:</a:t>
            </a:r>
          </a:p>
          <a:p>
            <a:pPr lvl="2" eaLnBrk="1" hangingPunct="1"/>
            <a:r>
              <a:rPr lang="cs-CZ" altLang="cs-CZ" sz="2000" smtClean="0"/>
              <a:t>optimální objednací množství (pevné)</a:t>
            </a:r>
          </a:p>
          <a:p>
            <a:pPr lvl="2" eaLnBrk="1" hangingPunct="1"/>
            <a:r>
              <a:rPr lang="cs-CZ" altLang="cs-CZ" sz="2000" smtClean="0"/>
              <a:t>signální stav zásob na plánovací období</a:t>
            </a:r>
          </a:p>
          <a:p>
            <a:pPr lvl="1" eaLnBrk="1" hangingPunct="1"/>
            <a:r>
              <a:rPr lang="cs-CZ" altLang="cs-CZ" sz="2400" smtClean="0"/>
              <a:t>objednávkové intervaly jsou variabilní</a:t>
            </a:r>
          </a:p>
          <a:p>
            <a:pPr eaLnBrk="1" hangingPunct="1"/>
            <a:r>
              <a:rPr lang="cs-CZ" altLang="cs-CZ" sz="2800" smtClean="0"/>
              <a:t>systém dodávkového cyklu</a:t>
            </a:r>
          </a:p>
          <a:p>
            <a:pPr lvl="1" eaLnBrk="1" hangingPunct="1"/>
            <a:r>
              <a:rPr lang="cs-CZ" altLang="cs-CZ" sz="2400" smtClean="0"/>
              <a:t>stanoví se konstantní dodávkové intervaly</a:t>
            </a:r>
            <a:endParaRPr lang="cs-CZ" altLang="cs-CZ" sz="1000" smtClean="0"/>
          </a:p>
          <a:p>
            <a:pPr lvl="1" eaLnBrk="1" hangingPunct="1"/>
            <a:r>
              <a:rPr lang="cs-CZ" altLang="cs-CZ" sz="2400" smtClean="0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1756307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428625" y="214313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500063" y="3429000"/>
            <a:ext cx="750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29063"/>
            <a:ext cx="67865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7865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7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 smtClean="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3000" b="1" smtClean="0"/>
              <a:t>Celkové náklady nákupu</a:t>
            </a:r>
            <a:r>
              <a:rPr lang="cs-CZ" sz="3000" smtClean="0"/>
              <a:t> se skládají z:</a:t>
            </a:r>
          </a:p>
          <a:p>
            <a:pPr eaLnBrk="1" hangingPunct="1"/>
            <a:r>
              <a:rPr lang="cs-CZ" sz="3000" smtClean="0"/>
              <a:t>pořizovacích nákladů v užším smyslu,</a:t>
            </a:r>
          </a:p>
          <a:p>
            <a:pPr eaLnBrk="1" hangingPunct="1"/>
            <a:r>
              <a:rPr lang="cs-CZ" sz="3000" smtClean="0"/>
              <a:t>skladovacích nákladů a</a:t>
            </a:r>
          </a:p>
          <a:p>
            <a:pPr eaLnBrk="1" hangingPunct="1"/>
            <a:r>
              <a:rPr lang="cs-CZ" sz="3000" smtClean="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3000" smtClean="0"/>
          </a:p>
        </p:txBody>
      </p:sp>
    </p:spTree>
    <p:extLst>
      <p:ext uri="{BB962C8B-B14F-4D97-AF65-F5344CB8AC3E}">
        <p14:creationId xmlns:p14="http://schemas.microsoft.com/office/powerpoint/2010/main" val="7795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zásobování a vašeho systému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/>
          </a:bodyPr>
          <a:lstStyle/>
          <a:p>
            <a:r>
              <a:rPr lang="cs-CZ" dirty="0" smtClean="0"/>
              <a:t>Udržet při životě výrobu při současné minimalizaci nákladů</a:t>
            </a:r>
          </a:p>
          <a:p>
            <a:r>
              <a:rPr lang="cs-CZ" dirty="0" smtClean="0"/>
              <a:t>Jedná se o odvozeninu strategických cílů (podporují vrcholové cíle) – zajištění zásobovacích toků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zlepšením </a:t>
            </a:r>
            <a:r>
              <a:rPr lang="cs-CZ" altLang="cs-CZ" b="1" dirty="0"/>
              <a:t>informačních </a:t>
            </a:r>
            <a:r>
              <a:rPr lang="cs-CZ" altLang="cs-CZ" b="1" dirty="0" smtClean="0"/>
              <a:t>toků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snížením závislosti na </a:t>
            </a:r>
            <a:r>
              <a:rPr lang="cs-CZ" altLang="cs-CZ" b="1" dirty="0" smtClean="0"/>
              <a:t>dodavatelích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zabezpečením </a:t>
            </a:r>
            <a:r>
              <a:rPr lang="cs-CZ" altLang="cs-CZ" b="1" dirty="0"/>
              <a:t>jakosti apod</a:t>
            </a:r>
            <a:r>
              <a:rPr lang="cs-CZ" altLang="cs-CZ" b="1" dirty="0" smtClean="0"/>
              <a:t>.</a:t>
            </a:r>
          </a:p>
          <a:p>
            <a:pPr marL="160020" indent="0">
              <a:spcBef>
                <a:spcPct val="50000"/>
              </a:spcBef>
              <a:buNone/>
            </a:pPr>
            <a:r>
              <a:rPr lang="cs-CZ" b="1" dirty="0" smtClean="0"/>
              <a:t>Za podmínek: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snižování nákladů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výkonů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služeb </a:t>
            </a:r>
            <a:r>
              <a:rPr lang="cs-CZ" altLang="cs-CZ" b="1" dirty="0" smtClean="0"/>
              <a:t>zákazníkům</a:t>
            </a:r>
            <a:endParaRPr lang="cs-CZ" alt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57103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PODPORA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39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512" y="533400"/>
            <a:ext cx="8181975" cy="5610225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Nepřímé pořizovací náklady </a:t>
              </a:r>
            </a:p>
            <a:p>
              <a:pPr algn="ctr"/>
              <a:r>
                <a:rPr lang="cs-CZ" sz="180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07261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539552" y="188640"/>
            <a:ext cx="77048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3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20337" cy="4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6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Optimální objednací množství (EOQ)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EOQ</a:t>
                </a:r>
              </a:p>
              <a:p>
                <a:r>
                  <a:rPr lang="cs-CZ" sz="1600" dirty="0" smtClean="0"/>
                  <a:t>c = náklady na výrobu nebo nákup jednotky (20Kč za kilo rýže)</a:t>
                </a:r>
              </a:p>
              <a:p>
                <a:r>
                  <a:rPr lang="cs-CZ" sz="1600" dirty="0" smtClean="0"/>
                  <a:t>Q = objednací množství</a:t>
                </a:r>
              </a:p>
              <a:p>
                <a:r>
                  <a:rPr lang="cs-CZ" sz="1600" dirty="0" smtClean="0"/>
                  <a:t>Q* = optimální objednací množství</a:t>
                </a:r>
              </a:p>
              <a:p>
                <a:r>
                  <a:rPr lang="cs-CZ" sz="1600" dirty="0" smtClean="0"/>
                  <a:t>D = spotřeba za jednotku času (rok)</a:t>
                </a:r>
              </a:p>
              <a:p>
                <a:r>
                  <a:rPr lang="cs-CZ" sz="1600" dirty="0" smtClean="0"/>
                  <a:t>K = náklady na objednání/seřízení dodávky (benzín do </a:t>
                </a:r>
                <a:r>
                  <a:rPr lang="cs-CZ" sz="1600" dirty="0" err="1" smtClean="0"/>
                  <a:t>rýžokamionu</a:t>
                </a:r>
                <a:r>
                  <a:rPr lang="cs-CZ" sz="1600" dirty="0" smtClean="0"/>
                  <a:t>)</a:t>
                </a:r>
              </a:p>
              <a:p>
                <a:r>
                  <a:rPr lang="cs-CZ" sz="1600" dirty="0" smtClean="0"/>
                  <a:t>h = náklady na držení 1 kila rýže (sklad, alternativní náklady, chlazení, pojištění)</a:t>
                </a:r>
              </a:p>
              <a:p>
                <a:r>
                  <a:rPr lang="cs-CZ" dirty="0" smtClean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1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problémy zásobování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769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2986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1" y="1628800"/>
            <a:ext cx="7219311" cy="4680520"/>
          </a:xfrm>
        </p:spPr>
      </p:pic>
    </p:spTree>
    <p:extLst>
      <p:ext uri="{BB962C8B-B14F-4D97-AF65-F5344CB8AC3E}">
        <p14:creationId xmlns:p14="http://schemas.microsoft.com/office/powerpoint/2010/main" val="10462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- INCOTERMS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1835696" y="2924944"/>
            <a:ext cx="4608512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22020" cy="4824536"/>
          </a:xfrm>
        </p:spPr>
      </p:pic>
    </p:spTree>
    <p:extLst>
      <p:ext uri="{BB962C8B-B14F-4D97-AF65-F5344CB8AC3E}">
        <p14:creationId xmlns:p14="http://schemas.microsoft.com/office/powerpoint/2010/main" val="17757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1135</TotalTime>
  <Words>2295</Words>
  <Application>Microsoft Office PowerPoint</Application>
  <PresentationFormat>Předvádění na obrazovce (4:3)</PresentationFormat>
  <Paragraphs>501</Paragraphs>
  <Slides>66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</vt:lpstr>
      <vt:lpstr>Cambria Math</vt:lpstr>
      <vt:lpstr>Tahoma</vt:lpstr>
      <vt:lpstr>Times New Roman</vt:lpstr>
      <vt:lpstr>Wingdings</vt:lpstr>
      <vt:lpstr>Sousedství</vt:lpstr>
      <vt:lpstr>dokument</vt:lpstr>
      <vt:lpstr>EKRP – Projekt Systému Řízení Podniku</vt:lpstr>
      <vt:lpstr>Obsah přednášky</vt:lpstr>
      <vt:lpstr>Zásobování</vt:lpstr>
      <vt:lpstr>V rámci projektu – zásobovací fce</vt:lpstr>
      <vt:lpstr>Prezentace aplikace PowerPoint</vt:lpstr>
      <vt:lpstr>Cíl zásobování a vašeho systému</vt:lpstr>
      <vt:lpstr>Co budeme probírat?</vt:lpstr>
      <vt:lpstr>Logistika - INCOTERMS</vt:lpstr>
      <vt:lpstr>INCOTERMS</vt:lpstr>
      <vt:lpstr>Prezentace aplikace PowerPoint</vt:lpstr>
      <vt:lpstr>Prezentace aplikace PowerPoint</vt:lpstr>
      <vt:lpstr>Porterův model 5 sil - dodavatelé</vt:lpstr>
      <vt:lpstr>Co budeme probírat?</vt:lpstr>
      <vt:lpstr>Pozice v podniku</vt:lpstr>
      <vt:lpstr>Pozice v podniku a jiné vztahy</vt:lpstr>
      <vt:lpstr>Hodnotový řetězec - Porter</vt:lpstr>
      <vt:lpstr>Hodnotový řetězec</vt:lpstr>
      <vt:lpstr>Nákup, zásobování, pořizování a  hodnotový řetězec</vt:lpstr>
      <vt:lpstr>Co všechno opatřujeme?</vt:lpstr>
      <vt:lpstr>Neboli…</vt:lpstr>
      <vt:lpstr>2. směry zásobovací logistiky</vt:lpstr>
      <vt:lpstr>Úrovně nákupu a řízení zásobování</vt:lpstr>
      <vt:lpstr>Strategický nákup a jeho úkoly</vt:lpstr>
      <vt:lpstr>Strategický nákup a jeho úkoly</vt:lpstr>
      <vt:lpstr>Taktický a operativní nákup</vt:lpstr>
      <vt:lpstr>Taktický a operativní nákup a jeho úkoly</vt:lpstr>
      <vt:lpstr>Organizace a řízení nákupu….</vt:lpstr>
      <vt:lpstr>Organizace nákupu</vt:lpstr>
      <vt:lpstr>Strategický nákup - dodavatelé</vt:lpstr>
      <vt:lpstr>Prezentace aplikace PowerPoint</vt:lpstr>
      <vt:lpstr>Strategický nákup - dodavatelé</vt:lpstr>
      <vt:lpstr>Prezentace aplikace PowerPoint</vt:lpstr>
      <vt:lpstr>ANALÝZA DODAVATELŮ</vt:lpstr>
      <vt:lpstr>Prezentace aplikace PowerPoint</vt:lpstr>
      <vt:lpstr>Strategie – řízení rizika</vt:lpstr>
      <vt:lpstr>Klasifikace materiálů</vt:lpstr>
      <vt:lpstr>Prezentace aplikace PowerPoint</vt:lpstr>
      <vt:lpstr>Strategie(i taktika) – charakter nákupu</vt:lpstr>
      <vt:lpstr>Klasifikace nákupů (a i materiálů)</vt:lpstr>
      <vt:lpstr>Sklad</vt:lpstr>
      <vt:lpstr>Plánování skladů</vt:lpstr>
      <vt:lpstr>Plánování spotřeby a nákupu</vt:lpstr>
      <vt:lpstr>Plánování spotřeby a nákupu</vt:lpstr>
      <vt:lpstr>Product breakdown structure</vt:lpstr>
      <vt:lpstr>Exploded view drawing</vt:lpstr>
      <vt:lpstr>Prezentace aplikace PowerPoint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Prezentace aplikace PowerPoint</vt:lpstr>
      <vt:lpstr>Plánování nákupu</vt:lpstr>
      <vt:lpstr>Plánování skladového hospodářství</vt:lpstr>
      <vt:lpstr>Logika zásobování</vt:lpstr>
      <vt:lpstr>Japonsko vs. západ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Prezentace aplikace PowerPoint</vt:lpstr>
      <vt:lpstr>Optimální objednací množství (EOQ)</vt:lpstr>
      <vt:lpstr>Specifické problémy zásobování</vt:lpstr>
      <vt:lpstr>Order penetration point</vt:lpstr>
      <vt:lpstr>Order penetration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</dc:title>
  <cp:lastModifiedBy>Mikuš Petr</cp:lastModifiedBy>
  <cp:revision>64</cp:revision>
  <cp:lastPrinted>2014-09-30T19:42:39Z</cp:lastPrinted>
  <dcterms:modified xsi:type="dcterms:W3CDTF">2018-09-22T06:25:46Z</dcterms:modified>
</cp:coreProperties>
</file>