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53" r:id="rId2"/>
    <p:sldMasterId id="2147483867" r:id="rId3"/>
  </p:sldMasterIdLst>
  <p:notesMasterIdLst>
    <p:notesMasterId r:id="rId42"/>
  </p:notesMasterIdLst>
  <p:handoutMasterIdLst>
    <p:handoutMasterId r:id="rId43"/>
  </p:handoutMasterIdLst>
  <p:sldIdLst>
    <p:sldId id="312" r:id="rId4"/>
    <p:sldId id="413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412" r:id="rId13"/>
    <p:sldId id="374" r:id="rId14"/>
    <p:sldId id="394" r:id="rId15"/>
    <p:sldId id="375" r:id="rId16"/>
    <p:sldId id="376" r:id="rId17"/>
    <p:sldId id="411" r:id="rId18"/>
    <p:sldId id="377" r:id="rId19"/>
    <p:sldId id="379" r:id="rId20"/>
    <p:sldId id="381" r:id="rId21"/>
    <p:sldId id="382" r:id="rId22"/>
    <p:sldId id="383" r:id="rId23"/>
    <p:sldId id="384" r:id="rId24"/>
    <p:sldId id="395" r:id="rId25"/>
    <p:sldId id="396" r:id="rId26"/>
    <p:sldId id="399" r:id="rId27"/>
    <p:sldId id="397" r:id="rId28"/>
    <p:sldId id="403" r:id="rId29"/>
    <p:sldId id="398" r:id="rId30"/>
    <p:sldId id="405" r:id="rId31"/>
    <p:sldId id="400" r:id="rId32"/>
    <p:sldId id="401" r:id="rId33"/>
    <p:sldId id="402" r:id="rId34"/>
    <p:sldId id="407" r:id="rId35"/>
    <p:sldId id="404" r:id="rId36"/>
    <p:sldId id="408" r:id="rId37"/>
    <p:sldId id="409" r:id="rId38"/>
    <p:sldId id="393" r:id="rId39"/>
    <p:sldId id="406" r:id="rId40"/>
    <p:sldId id="410" r:id="rId41"/>
  </p:sldIdLst>
  <p:sldSz cx="9144000" cy="6858000" type="screen4x3"/>
  <p:notesSz cx="6858000" cy="9144000"/>
  <p:custShowLst>
    <p:custShow name="Vlastní prezentace 1" id="0">
      <p:sldLst/>
    </p:custShow>
  </p:custShow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5BD"/>
    <a:srgbClr val="E7C99D"/>
    <a:srgbClr val="80379B"/>
    <a:srgbClr val="A9AAAE"/>
    <a:srgbClr val="68676C"/>
    <a:srgbClr val="DFE1E2"/>
    <a:srgbClr val="F6F6F7"/>
    <a:srgbClr val="DF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60" d="100"/>
          <a:sy n="60" d="100"/>
        </p:scale>
        <p:origin x="-142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7D555-CB25-214C-87F2-79AD73BCBAD5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0DE614-4BBB-4242-90D0-4EAEC085EBBE}">
      <dgm:prSet phldrT="[Text]"/>
      <dgm:spPr/>
      <dgm:t>
        <a:bodyPr/>
        <a:lstStyle/>
        <a:p>
          <a:r>
            <a:rPr lang="en-US" dirty="0" smtClean="0"/>
            <a:t>Culture</a:t>
          </a:r>
          <a:endParaRPr lang="en-US" dirty="0"/>
        </a:p>
      </dgm:t>
    </dgm:pt>
    <dgm:pt modelId="{6476FE92-B13B-6647-92AE-93EF771D99E4}" type="parTrans" cxnId="{DD0470F7-22F2-E641-A6F5-B84983D651EF}">
      <dgm:prSet/>
      <dgm:spPr/>
      <dgm:t>
        <a:bodyPr/>
        <a:lstStyle/>
        <a:p>
          <a:endParaRPr lang="en-US"/>
        </a:p>
      </dgm:t>
    </dgm:pt>
    <dgm:pt modelId="{F41FE6A6-AB16-3F49-B2B9-FC260E425461}" type="sibTrans" cxnId="{DD0470F7-22F2-E641-A6F5-B84983D651EF}">
      <dgm:prSet/>
      <dgm:spPr/>
      <dgm:t>
        <a:bodyPr/>
        <a:lstStyle/>
        <a:p>
          <a:endParaRPr lang="en-US"/>
        </a:p>
      </dgm:t>
    </dgm:pt>
    <dgm:pt modelId="{607D0070-D18B-4E4A-85A1-27CEBDAB25BE}">
      <dgm:prSet phldrT="[Text]"/>
      <dgm:spPr/>
      <dgm:t>
        <a:bodyPr/>
        <a:lstStyle/>
        <a:p>
          <a:r>
            <a:rPr lang="en-US" dirty="0" smtClean="0"/>
            <a:t>Creativity</a:t>
          </a:r>
          <a:endParaRPr lang="en-US" dirty="0"/>
        </a:p>
      </dgm:t>
    </dgm:pt>
    <dgm:pt modelId="{8C140E22-CF25-E346-A647-7C6C0495B597}" type="parTrans" cxnId="{4C9457FF-EAB5-C548-94B3-B6865DBA7756}">
      <dgm:prSet/>
      <dgm:spPr/>
      <dgm:t>
        <a:bodyPr/>
        <a:lstStyle/>
        <a:p>
          <a:endParaRPr lang="en-US"/>
        </a:p>
      </dgm:t>
    </dgm:pt>
    <dgm:pt modelId="{566DC717-364A-3C46-8747-8AD04952E67A}" type="sibTrans" cxnId="{4C9457FF-EAB5-C548-94B3-B6865DBA7756}">
      <dgm:prSet/>
      <dgm:spPr/>
      <dgm:t>
        <a:bodyPr/>
        <a:lstStyle/>
        <a:p>
          <a:endParaRPr lang="en-US"/>
        </a:p>
      </dgm:t>
    </dgm:pt>
    <dgm:pt modelId="{28ED71F2-1E95-1744-B1E8-2CF76389D813}">
      <dgm:prSet phldrT="[Text]"/>
      <dgm:spPr/>
      <dgm:t>
        <a:bodyPr/>
        <a:lstStyle/>
        <a:p>
          <a:r>
            <a:rPr lang="en-US" dirty="0" smtClean="0"/>
            <a:t>Intellectual Property</a:t>
          </a:r>
          <a:endParaRPr lang="en-US" dirty="0"/>
        </a:p>
      </dgm:t>
    </dgm:pt>
    <dgm:pt modelId="{FC8533C1-5AAA-6D40-9E53-C154C8DC7BC3}" type="parTrans" cxnId="{1E1200D2-F769-5043-82CC-474ECC791983}">
      <dgm:prSet/>
      <dgm:spPr/>
      <dgm:t>
        <a:bodyPr/>
        <a:lstStyle/>
        <a:p>
          <a:endParaRPr lang="en-US"/>
        </a:p>
      </dgm:t>
    </dgm:pt>
    <dgm:pt modelId="{D54B9D4B-7F3D-E44C-952A-8CF7B317EFDF}" type="sibTrans" cxnId="{1E1200D2-F769-5043-82CC-474ECC791983}">
      <dgm:prSet/>
      <dgm:spPr/>
      <dgm:t>
        <a:bodyPr/>
        <a:lstStyle/>
        <a:p>
          <a:endParaRPr lang="en-US"/>
        </a:p>
      </dgm:t>
    </dgm:pt>
    <dgm:pt modelId="{C036F7DD-4E06-9C46-BCE9-1CE59F36CC8D}">
      <dgm:prSet phldrT="[Text]"/>
      <dgm:spPr/>
      <dgm:t>
        <a:bodyPr/>
        <a:lstStyle/>
        <a:p>
          <a:r>
            <a:rPr lang="en-US" dirty="0" smtClean="0"/>
            <a:t>Wealth</a:t>
          </a:r>
          <a:endParaRPr lang="en-US" dirty="0"/>
        </a:p>
      </dgm:t>
    </dgm:pt>
    <dgm:pt modelId="{EE14713A-C3DE-2747-B86D-79ED6B65718B}" type="parTrans" cxnId="{F32386DB-6F5C-3341-BC35-40F470C5907F}">
      <dgm:prSet/>
      <dgm:spPr/>
      <dgm:t>
        <a:bodyPr/>
        <a:lstStyle/>
        <a:p>
          <a:endParaRPr lang="en-US"/>
        </a:p>
      </dgm:t>
    </dgm:pt>
    <dgm:pt modelId="{41BF7C60-01B1-1340-B558-172C021F9419}" type="sibTrans" cxnId="{F32386DB-6F5C-3341-BC35-40F470C5907F}">
      <dgm:prSet/>
      <dgm:spPr/>
      <dgm:t>
        <a:bodyPr/>
        <a:lstStyle/>
        <a:p>
          <a:endParaRPr lang="en-US"/>
        </a:p>
      </dgm:t>
    </dgm:pt>
    <dgm:pt modelId="{5D99283F-5DEB-8E4B-AF66-A0FDBBF50BA6}" type="pres">
      <dgm:prSet presAssocID="{DB97D555-CB25-214C-87F2-79AD73BCBA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AF9E53-99B3-D44D-ABE3-7452CC221974}" type="pres">
      <dgm:prSet presAssocID="{B40DE614-4BBB-4242-90D0-4EAEC085EBBE}" presName="dummy" presStyleCnt="0"/>
      <dgm:spPr/>
    </dgm:pt>
    <dgm:pt modelId="{AEF92F92-553E-FF4C-B1BA-94710D331A8C}" type="pres">
      <dgm:prSet presAssocID="{B40DE614-4BBB-4242-90D0-4EAEC085EBB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7C789-091E-9640-B171-2559185CB1D7}" type="pres">
      <dgm:prSet presAssocID="{F41FE6A6-AB16-3F49-B2B9-FC260E425461}" presName="sibTrans" presStyleLbl="node1" presStyleIdx="0" presStyleCnt="4"/>
      <dgm:spPr/>
      <dgm:t>
        <a:bodyPr/>
        <a:lstStyle/>
        <a:p>
          <a:endParaRPr lang="en-US"/>
        </a:p>
      </dgm:t>
    </dgm:pt>
    <dgm:pt modelId="{C09EC318-3C37-6A41-8075-44D5E92A3346}" type="pres">
      <dgm:prSet presAssocID="{607D0070-D18B-4E4A-85A1-27CEBDAB25BE}" presName="dummy" presStyleCnt="0"/>
      <dgm:spPr/>
    </dgm:pt>
    <dgm:pt modelId="{D8932B08-882A-8E40-8267-8CA948C74CD0}" type="pres">
      <dgm:prSet presAssocID="{607D0070-D18B-4E4A-85A1-27CEBDAB25BE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B9DF0-A946-2C4D-860D-00ED1778DAEE}" type="pres">
      <dgm:prSet presAssocID="{566DC717-364A-3C46-8747-8AD04952E67A}" presName="sibTrans" presStyleLbl="node1" presStyleIdx="1" presStyleCnt="4"/>
      <dgm:spPr/>
      <dgm:t>
        <a:bodyPr/>
        <a:lstStyle/>
        <a:p>
          <a:endParaRPr lang="en-US"/>
        </a:p>
      </dgm:t>
    </dgm:pt>
    <dgm:pt modelId="{412FD580-D526-8E4C-B059-36FBA67713D4}" type="pres">
      <dgm:prSet presAssocID="{28ED71F2-1E95-1744-B1E8-2CF76389D813}" presName="dummy" presStyleCnt="0"/>
      <dgm:spPr/>
    </dgm:pt>
    <dgm:pt modelId="{3D0B01E9-477D-244E-A6A4-6BD6FC6864FA}" type="pres">
      <dgm:prSet presAssocID="{28ED71F2-1E95-1744-B1E8-2CF76389D813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525EE-7193-2743-A8B3-E31EA4D877B9}" type="pres">
      <dgm:prSet presAssocID="{D54B9D4B-7F3D-E44C-952A-8CF7B317EFDF}" presName="sibTrans" presStyleLbl="node1" presStyleIdx="2" presStyleCnt="4"/>
      <dgm:spPr/>
      <dgm:t>
        <a:bodyPr/>
        <a:lstStyle/>
        <a:p>
          <a:endParaRPr lang="en-US"/>
        </a:p>
      </dgm:t>
    </dgm:pt>
    <dgm:pt modelId="{FCB7A439-79C8-F04B-979E-B98FC8A23E5A}" type="pres">
      <dgm:prSet presAssocID="{C036F7DD-4E06-9C46-BCE9-1CE59F36CC8D}" presName="dummy" presStyleCnt="0"/>
      <dgm:spPr/>
    </dgm:pt>
    <dgm:pt modelId="{89A64B22-866B-6749-A6CC-0BB84DC255DA}" type="pres">
      <dgm:prSet presAssocID="{C036F7DD-4E06-9C46-BCE9-1CE59F36CC8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333A4-1233-D349-8C6E-CEF6C83BEE89}" type="pres">
      <dgm:prSet presAssocID="{41BF7C60-01B1-1340-B558-172C021F9419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186E6B9-D049-44A4-9C59-A611D94DD12D}" type="presOf" srcId="{28ED71F2-1E95-1744-B1E8-2CF76389D813}" destId="{3D0B01E9-477D-244E-A6A4-6BD6FC6864FA}" srcOrd="0" destOrd="0" presId="urn:microsoft.com/office/officeart/2005/8/layout/cycle1"/>
    <dgm:cxn modelId="{0E1863E0-8102-49B4-A43F-FA5655310226}" type="presOf" srcId="{DB97D555-CB25-214C-87F2-79AD73BCBAD5}" destId="{5D99283F-5DEB-8E4B-AF66-A0FDBBF50BA6}" srcOrd="0" destOrd="0" presId="urn:microsoft.com/office/officeart/2005/8/layout/cycle1"/>
    <dgm:cxn modelId="{2DD2083E-B6A4-44E5-A087-16E21FFDA8C3}" type="presOf" srcId="{C036F7DD-4E06-9C46-BCE9-1CE59F36CC8D}" destId="{89A64B22-866B-6749-A6CC-0BB84DC255DA}" srcOrd="0" destOrd="0" presId="urn:microsoft.com/office/officeart/2005/8/layout/cycle1"/>
    <dgm:cxn modelId="{49EAC898-1390-4208-B1D7-707B3DD0D9E9}" type="presOf" srcId="{F41FE6A6-AB16-3F49-B2B9-FC260E425461}" destId="{8A27C789-091E-9640-B171-2559185CB1D7}" srcOrd="0" destOrd="0" presId="urn:microsoft.com/office/officeart/2005/8/layout/cycle1"/>
    <dgm:cxn modelId="{AC88BC99-2A30-4353-B00E-2FBB84F16DA8}" type="presOf" srcId="{B40DE614-4BBB-4242-90D0-4EAEC085EBBE}" destId="{AEF92F92-553E-FF4C-B1BA-94710D331A8C}" srcOrd="0" destOrd="0" presId="urn:microsoft.com/office/officeart/2005/8/layout/cycle1"/>
    <dgm:cxn modelId="{4C9457FF-EAB5-C548-94B3-B6865DBA7756}" srcId="{DB97D555-CB25-214C-87F2-79AD73BCBAD5}" destId="{607D0070-D18B-4E4A-85A1-27CEBDAB25BE}" srcOrd="1" destOrd="0" parTransId="{8C140E22-CF25-E346-A647-7C6C0495B597}" sibTransId="{566DC717-364A-3C46-8747-8AD04952E67A}"/>
    <dgm:cxn modelId="{9C73ACD3-5CB4-4524-BB94-840E029453B8}" type="presOf" srcId="{D54B9D4B-7F3D-E44C-952A-8CF7B317EFDF}" destId="{D72525EE-7193-2743-A8B3-E31EA4D877B9}" srcOrd="0" destOrd="0" presId="urn:microsoft.com/office/officeart/2005/8/layout/cycle1"/>
    <dgm:cxn modelId="{8F7C6596-B511-4D18-BE67-C8B0715030F8}" type="presOf" srcId="{41BF7C60-01B1-1340-B558-172C021F9419}" destId="{4A4333A4-1233-D349-8C6E-CEF6C83BEE89}" srcOrd="0" destOrd="0" presId="urn:microsoft.com/office/officeart/2005/8/layout/cycle1"/>
    <dgm:cxn modelId="{DD0470F7-22F2-E641-A6F5-B84983D651EF}" srcId="{DB97D555-CB25-214C-87F2-79AD73BCBAD5}" destId="{B40DE614-4BBB-4242-90D0-4EAEC085EBBE}" srcOrd="0" destOrd="0" parTransId="{6476FE92-B13B-6647-92AE-93EF771D99E4}" sibTransId="{F41FE6A6-AB16-3F49-B2B9-FC260E425461}"/>
    <dgm:cxn modelId="{E5E454B3-388D-4D9A-9B2D-985B6D298F9F}" type="presOf" srcId="{566DC717-364A-3C46-8747-8AD04952E67A}" destId="{33AB9DF0-A946-2C4D-860D-00ED1778DAEE}" srcOrd="0" destOrd="0" presId="urn:microsoft.com/office/officeart/2005/8/layout/cycle1"/>
    <dgm:cxn modelId="{F32386DB-6F5C-3341-BC35-40F470C5907F}" srcId="{DB97D555-CB25-214C-87F2-79AD73BCBAD5}" destId="{C036F7DD-4E06-9C46-BCE9-1CE59F36CC8D}" srcOrd="3" destOrd="0" parTransId="{EE14713A-C3DE-2747-B86D-79ED6B65718B}" sibTransId="{41BF7C60-01B1-1340-B558-172C021F9419}"/>
    <dgm:cxn modelId="{795B37C4-C89C-4336-97E1-285D73F33FDC}" type="presOf" srcId="{607D0070-D18B-4E4A-85A1-27CEBDAB25BE}" destId="{D8932B08-882A-8E40-8267-8CA948C74CD0}" srcOrd="0" destOrd="0" presId="urn:microsoft.com/office/officeart/2005/8/layout/cycle1"/>
    <dgm:cxn modelId="{1E1200D2-F769-5043-82CC-474ECC791983}" srcId="{DB97D555-CB25-214C-87F2-79AD73BCBAD5}" destId="{28ED71F2-1E95-1744-B1E8-2CF76389D813}" srcOrd="2" destOrd="0" parTransId="{FC8533C1-5AAA-6D40-9E53-C154C8DC7BC3}" sibTransId="{D54B9D4B-7F3D-E44C-952A-8CF7B317EFDF}"/>
    <dgm:cxn modelId="{5B9FBC59-BD98-4ADD-968A-75E0E18152FD}" type="presParOf" srcId="{5D99283F-5DEB-8E4B-AF66-A0FDBBF50BA6}" destId="{DFAF9E53-99B3-D44D-ABE3-7452CC221974}" srcOrd="0" destOrd="0" presId="urn:microsoft.com/office/officeart/2005/8/layout/cycle1"/>
    <dgm:cxn modelId="{7B853CEB-CAB8-4371-A98C-17F88A6A5C12}" type="presParOf" srcId="{5D99283F-5DEB-8E4B-AF66-A0FDBBF50BA6}" destId="{AEF92F92-553E-FF4C-B1BA-94710D331A8C}" srcOrd="1" destOrd="0" presId="urn:microsoft.com/office/officeart/2005/8/layout/cycle1"/>
    <dgm:cxn modelId="{9C8001B4-2A11-449A-B181-0B0793C69782}" type="presParOf" srcId="{5D99283F-5DEB-8E4B-AF66-A0FDBBF50BA6}" destId="{8A27C789-091E-9640-B171-2559185CB1D7}" srcOrd="2" destOrd="0" presId="urn:microsoft.com/office/officeart/2005/8/layout/cycle1"/>
    <dgm:cxn modelId="{CFF39407-77F7-4A83-9B2B-F1AD7C29A031}" type="presParOf" srcId="{5D99283F-5DEB-8E4B-AF66-A0FDBBF50BA6}" destId="{C09EC318-3C37-6A41-8075-44D5E92A3346}" srcOrd="3" destOrd="0" presId="urn:microsoft.com/office/officeart/2005/8/layout/cycle1"/>
    <dgm:cxn modelId="{F1934CC3-4204-4BCD-A310-B94DCAFD1124}" type="presParOf" srcId="{5D99283F-5DEB-8E4B-AF66-A0FDBBF50BA6}" destId="{D8932B08-882A-8E40-8267-8CA948C74CD0}" srcOrd="4" destOrd="0" presId="urn:microsoft.com/office/officeart/2005/8/layout/cycle1"/>
    <dgm:cxn modelId="{29206051-23A5-427B-A8F7-E8BBCEED0D57}" type="presParOf" srcId="{5D99283F-5DEB-8E4B-AF66-A0FDBBF50BA6}" destId="{33AB9DF0-A946-2C4D-860D-00ED1778DAEE}" srcOrd="5" destOrd="0" presId="urn:microsoft.com/office/officeart/2005/8/layout/cycle1"/>
    <dgm:cxn modelId="{9955B43D-5074-412F-AB31-2C0C4FD6E51A}" type="presParOf" srcId="{5D99283F-5DEB-8E4B-AF66-A0FDBBF50BA6}" destId="{412FD580-D526-8E4C-B059-36FBA67713D4}" srcOrd="6" destOrd="0" presId="urn:microsoft.com/office/officeart/2005/8/layout/cycle1"/>
    <dgm:cxn modelId="{06EA36D1-6273-4E03-8483-A84AC438B72F}" type="presParOf" srcId="{5D99283F-5DEB-8E4B-AF66-A0FDBBF50BA6}" destId="{3D0B01E9-477D-244E-A6A4-6BD6FC6864FA}" srcOrd="7" destOrd="0" presId="urn:microsoft.com/office/officeart/2005/8/layout/cycle1"/>
    <dgm:cxn modelId="{D122B3B5-7888-43F7-ABBC-4B7F24564C1A}" type="presParOf" srcId="{5D99283F-5DEB-8E4B-AF66-A0FDBBF50BA6}" destId="{D72525EE-7193-2743-A8B3-E31EA4D877B9}" srcOrd="8" destOrd="0" presId="urn:microsoft.com/office/officeart/2005/8/layout/cycle1"/>
    <dgm:cxn modelId="{0DD730FA-F05B-4D92-9C33-1AB84B2A414A}" type="presParOf" srcId="{5D99283F-5DEB-8E4B-AF66-A0FDBBF50BA6}" destId="{FCB7A439-79C8-F04B-979E-B98FC8A23E5A}" srcOrd="9" destOrd="0" presId="urn:microsoft.com/office/officeart/2005/8/layout/cycle1"/>
    <dgm:cxn modelId="{39E195A7-9CBE-409B-BB3C-35A2D8E189B6}" type="presParOf" srcId="{5D99283F-5DEB-8E4B-AF66-A0FDBBF50BA6}" destId="{89A64B22-866B-6749-A6CC-0BB84DC255DA}" srcOrd="10" destOrd="0" presId="urn:microsoft.com/office/officeart/2005/8/layout/cycle1"/>
    <dgm:cxn modelId="{08AF1B79-AAAA-4ECA-93EE-5AC257C7552D}" type="presParOf" srcId="{5D99283F-5DEB-8E4B-AF66-A0FDBBF50BA6}" destId="{4A4333A4-1233-D349-8C6E-CEF6C83BEE8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92F92-553E-FF4C-B1BA-94710D331A8C}">
      <dsp:nvSpPr>
        <dsp:cNvPr id="0" name=""/>
        <dsp:cNvSpPr/>
      </dsp:nvSpPr>
      <dsp:spPr>
        <a:xfrm>
          <a:off x="3682984" y="91284"/>
          <a:ext cx="1437915" cy="1437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Culture</a:t>
          </a:r>
          <a:endParaRPr lang="en-US" sz="2100" kern="1200" dirty="0"/>
        </a:p>
      </dsp:txBody>
      <dsp:txXfrm>
        <a:off x="3682984" y="91284"/>
        <a:ext cx="1437915" cy="1437915"/>
      </dsp:txXfrm>
    </dsp:sp>
    <dsp:sp modelId="{8A27C789-091E-9640-B171-2559185CB1D7}">
      <dsp:nvSpPr>
        <dsp:cNvPr id="0" name=""/>
        <dsp:cNvSpPr/>
      </dsp:nvSpPr>
      <dsp:spPr>
        <a:xfrm>
          <a:off x="1148597" y="413"/>
          <a:ext cx="4063172" cy="4063172"/>
        </a:xfrm>
        <a:prstGeom prst="circularArrow">
          <a:avLst>
            <a:gd name="adj1" fmla="val 6901"/>
            <a:gd name="adj2" fmla="val 465256"/>
            <a:gd name="adj3" fmla="val 549820"/>
            <a:gd name="adj4" fmla="val 20584924"/>
            <a:gd name="adj5" fmla="val 805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932B08-882A-8E40-8267-8CA948C74CD0}">
      <dsp:nvSpPr>
        <dsp:cNvPr id="0" name=""/>
        <dsp:cNvSpPr/>
      </dsp:nvSpPr>
      <dsp:spPr>
        <a:xfrm>
          <a:off x="3682984" y="2534800"/>
          <a:ext cx="1437915" cy="1437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Creativity</a:t>
          </a:r>
          <a:endParaRPr lang="en-US" sz="2100" kern="1200" dirty="0"/>
        </a:p>
      </dsp:txBody>
      <dsp:txXfrm>
        <a:off x="3682984" y="2534800"/>
        <a:ext cx="1437915" cy="1437915"/>
      </dsp:txXfrm>
    </dsp:sp>
    <dsp:sp modelId="{33AB9DF0-A946-2C4D-860D-00ED1778DAEE}">
      <dsp:nvSpPr>
        <dsp:cNvPr id="0" name=""/>
        <dsp:cNvSpPr/>
      </dsp:nvSpPr>
      <dsp:spPr>
        <a:xfrm>
          <a:off x="1148597" y="413"/>
          <a:ext cx="4063172" cy="4063172"/>
        </a:xfrm>
        <a:prstGeom prst="circularArrow">
          <a:avLst>
            <a:gd name="adj1" fmla="val 6901"/>
            <a:gd name="adj2" fmla="val 465256"/>
            <a:gd name="adj3" fmla="val 5949820"/>
            <a:gd name="adj4" fmla="val 4384924"/>
            <a:gd name="adj5" fmla="val 805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0B01E9-477D-244E-A6A4-6BD6FC6864FA}">
      <dsp:nvSpPr>
        <dsp:cNvPr id="0" name=""/>
        <dsp:cNvSpPr/>
      </dsp:nvSpPr>
      <dsp:spPr>
        <a:xfrm>
          <a:off x="1239468" y="2534800"/>
          <a:ext cx="1437915" cy="1437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Intellectual Property</a:t>
          </a:r>
          <a:endParaRPr lang="en-US" sz="2100" kern="1200" dirty="0"/>
        </a:p>
      </dsp:txBody>
      <dsp:txXfrm>
        <a:off x="1239468" y="2534800"/>
        <a:ext cx="1437915" cy="1437915"/>
      </dsp:txXfrm>
    </dsp:sp>
    <dsp:sp modelId="{D72525EE-7193-2743-A8B3-E31EA4D877B9}">
      <dsp:nvSpPr>
        <dsp:cNvPr id="0" name=""/>
        <dsp:cNvSpPr/>
      </dsp:nvSpPr>
      <dsp:spPr>
        <a:xfrm>
          <a:off x="1148597" y="413"/>
          <a:ext cx="4063172" cy="4063172"/>
        </a:xfrm>
        <a:prstGeom prst="circularArrow">
          <a:avLst>
            <a:gd name="adj1" fmla="val 6901"/>
            <a:gd name="adj2" fmla="val 465256"/>
            <a:gd name="adj3" fmla="val 11349820"/>
            <a:gd name="adj4" fmla="val 9784924"/>
            <a:gd name="adj5" fmla="val 805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A64B22-866B-6749-A6CC-0BB84DC255DA}">
      <dsp:nvSpPr>
        <dsp:cNvPr id="0" name=""/>
        <dsp:cNvSpPr/>
      </dsp:nvSpPr>
      <dsp:spPr>
        <a:xfrm>
          <a:off x="1239468" y="91284"/>
          <a:ext cx="1437915" cy="1437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Wealth</a:t>
          </a:r>
          <a:endParaRPr lang="en-US" sz="2100" kern="1200" dirty="0"/>
        </a:p>
      </dsp:txBody>
      <dsp:txXfrm>
        <a:off x="1239468" y="91284"/>
        <a:ext cx="1437915" cy="1437915"/>
      </dsp:txXfrm>
    </dsp:sp>
    <dsp:sp modelId="{4A4333A4-1233-D349-8C6E-CEF6C83BEE89}">
      <dsp:nvSpPr>
        <dsp:cNvPr id="0" name=""/>
        <dsp:cNvSpPr/>
      </dsp:nvSpPr>
      <dsp:spPr>
        <a:xfrm>
          <a:off x="1148597" y="413"/>
          <a:ext cx="4063172" cy="4063172"/>
        </a:xfrm>
        <a:prstGeom prst="circularArrow">
          <a:avLst>
            <a:gd name="adj1" fmla="val 6901"/>
            <a:gd name="adj2" fmla="val 465256"/>
            <a:gd name="adj3" fmla="val 16749820"/>
            <a:gd name="adj4" fmla="val 15184924"/>
            <a:gd name="adj5" fmla="val 805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6C90E8D-ED4D-4FDB-B242-A516C81D8B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27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86C42C-0D14-4450-B57A-E44E6E112D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66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74B4C80-C256-494B-9F3A-5FB51BFA2B3C}" type="slidenum">
              <a:rPr lang="cs-CZ" altLang="cs-CZ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altLang="cs-CZ" smtClean="0">
              <a:cs typeface="+mn-cs"/>
            </a:endParaRPr>
          </a:p>
        </p:txBody>
      </p:sp>
      <p:pic>
        <p:nvPicPr>
          <p:cNvPr id="5" name="Picture 21" descr="pruh+znak_PF_13_gray5+fialovy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PF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altLang="cs-CZ" smtClean="0">
              <a:cs typeface="+mn-cs"/>
            </a:endParaRP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3E52-B886-4A56-8450-DCD3E498FE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68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4C0C3-6A5D-4482-B1E0-5393933F38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6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25207-183A-43C1-9DD9-621D50B8E7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83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294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6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275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03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984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91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198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20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1CA7-1E68-47DD-9261-9854D80522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482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53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269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529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484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10/22/2013</a:t>
            </a:r>
            <a:endParaRPr dirty="0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D16BCE1-89FF-4A05-B945-78489FA189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482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10/22/2013</a:t>
            </a:r>
            <a:endParaRPr lang="en-US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72DED-23C9-410F-AE1E-4AF4751134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934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10/22/2013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489CD0-5FE4-42C5-8F1E-0748A2F5AB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026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10/22/2013</a:t>
            </a:r>
            <a:endParaRPr lang="en-US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310D-456A-4DC0-8BC3-CD4F3DECAE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60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10/22/2013</a:t>
            </a:r>
            <a:endParaRPr lang="en-US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677FC-9202-4894-BE5D-5765C79998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519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10/22/2013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AB3A-FCEE-4856-B7AB-0EDBE9FBD3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36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10/22/2013</a:t>
            </a:r>
            <a:endParaRPr lang="en-US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5923-7085-4FDC-89A2-83150FB517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76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77343-9991-4D67-8539-703CA10627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110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10/22/2013</a:t>
            </a:r>
            <a:endParaRPr lang="en-US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2D33-C35C-4521-8765-3E280D9CA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041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cs-CZ" smtClean="0"/>
              <a:t>10/22/2013</a:t>
            </a:r>
            <a:endParaRPr lang="en-US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EA2B77-E9E5-48FD-9EDB-7C2AFBD8E4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132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10/22/2013</a:t>
            </a:r>
            <a:endParaRPr lang="en-US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C20B-4CC8-4ADB-BA00-F1E38E0F82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383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cs-CZ" smtClean="0"/>
              <a:t>10/22/2013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317E627-39DD-48EF-9A59-CBD424BB6F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36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C6A5A-26C1-4D07-B619-1532AC8023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2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1ED88-86F7-4C20-B314-33A520AE9A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66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13ACA-B985-4233-9D73-EC307EFABF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88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C25FE-84D1-433E-B04B-888A624CB4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28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CD1F5-F788-4721-BC41-9CEBF93664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22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22101-65A1-4486-9441-8A853523A1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35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smtClean="0"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77777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68BDD8C3-1EF9-47C4-94EF-111294D96F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altLang="cs-CZ" sz="1400" smtClean="0">
                <a:solidFill>
                  <a:srgbClr val="68676C"/>
                </a:solidFill>
                <a:latin typeface="Trebuchet MS" pitchFamily="34" charset="0"/>
                <a:cs typeface="+mn-cs"/>
              </a:rPr>
              <a:t>www.law.muni.cz</a:t>
            </a:r>
          </a:p>
        </p:txBody>
      </p:sp>
      <p:pic>
        <p:nvPicPr>
          <p:cNvPr id="1032" name="Picture 18" descr="PF_PPT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4313"/>
            <a:ext cx="2422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4" descr="PF_PPT_nahl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25"/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altLang="cs-CZ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smtClean="0">
              <a:cs typeface="+mn-cs"/>
            </a:endParaRP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42075"/>
            <a:ext cx="4960938" cy="26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77777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5100" y="3141663"/>
            <a:ext cx="5969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altLang="cs-CZ" smtClean="0">
              <a:cs typeface="+mn-cs"/>
            </a:endParaRPr>
          </a:p>
        </p:txBody>
      </p:sp>
      <p:pic>
        <p:nvPicPr>
          <p:cNvPr id="2054" name="Picture 23" descr="PF_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4" descr="pruh+znak_PF_13_gray5+fialovy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078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 smtClean="0">
                <a:solidFill>
                  <a:schemeClr val="tx2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10/22/2013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 smtClean="0">
                <a:solidFill>
                  <a:schemeClr val="tx2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73E2C5D-51E3-4421-ADB3-1B8355EE97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5" r:id="rId2"/>
    <p:sldLayoutId id="2147484104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5" r:id="rId9"/>
    <p:sldLayoutId id="2147484101" r:id="rId10"/>
    <p:sldLayoutId id="214748410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5389098" y="332656"/>
            <a:ext cx="3429000" cy="63367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 smtClean="0"/>
              <a:t>DNEŠNÍ TÉMATA:</a:t>
            </a:r>
            <a:br>
              <a:rPr lang="cs-CZ" altLang="cs-CZ" sz="4000" dirty="0" smtClean="0"/>
            </a:b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r>
              <a:rPr lang="cs-CZ" altLang="cs-CZ" sz="3600" dirty="0" smtClean="0"/>
              <a:t>kulturní a</a:t>
            </a:r>
            <a:br>
              <a:rPr lang="cs-CZ" altLang="cs-CZ" sz="3600" dirty="0" smtClean="0"/>
            </a:br>
            <a:r>
              <a:rPr lang="cs-CZ" altLang="cs-CZ" sz="3600" dirty="0" smtClean="0"/>
              <a:t>kreativní průmysly</a:t>
            </a:r>
            <a:br>
              <a:rPr lang="cs-CZ" altLang="cs-CZ" sz="3600" dirty="0" smtClean="0"/>
            </a:br>
            <a:r>
              <a:rPr lang="cs-CZ" altLang="cs-CZ" sz="3600" dirty="0" smtClean="0"/>
              <a:t>+</a:t>
            </a:r>
            <a:br>
              <a:rPr lang="cs-CZ" altLang="cs-CZ" sz="3600" dirty="0" smtClean="0"/>
            </a:br>
            <a:r>
              <a:rPr lang="cs-CZ" altLang="cs-CZ" sz="3600" dirty="0" smtClean="0"/>
              <a:t>Socioekonomické přínosy </a:t>
            </a:r>
            <a:r>
              <a:rPr lang="cs-CZ" altLang="cs-CZ" sz="3600" dirty="0" err="1" smtClean="0"/>
              <a:t>kutury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endParaRPr lang="cs-CZ" altLang="cs-CZ" sz="4000" dirty="0" smtClean="0">
              <a:solidFill>
                <a:schemeClr val="accent1">
                  <a:tint val="88000"/>
                  <a:satMod val="150000"/>
                </a:schemeClr>
              </a:solidFill>
              <a:latin typeface="Arial" charset="0"/>
            </a:endParaRPr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B6472199-434A-4D7D-95CD-0FA22C469022}" type="slidenum">
              <a:rPr lang="cs-CZ" altLang="cs-CZ" sz="1100" smtClean="0">
                <a:solidFill>
                  <a:schemeClr val="tx2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</a:t>
            </a:fld>
            <a:endParaRPr lang="cs-CZ" altLang="cs-CZ" sz="1100" smtClean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4206240" cy="3888431"/>
          </a:xfr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Nová/kreativní ekonomika</a:t>
            </a:r>
            <a:endParaRPr lang="cs-CZ" dirty="0"/>
          </a:p>
        </p:txBody>
      </p:sp>
      <p:sp>
        <p:nvSpPr>
          <p:cNvPr id="1843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Má v sobě</a:t>
            </a:r>
          </a:p>
          <a:p>
            <a:pPr lvl="1"/>
            <a:r>
              <a:rPr lang="cs-CZ" altLang="cs-CZ" smtClean="0"/>
              <a:t>Ekonomické, politické, sociální, kulturní a technologická témata</a:t>
            </a:r>
          </a:p>
          <a:p>
            <a:r>
              <a:rPr lang="cs-CZ" altLang="cs-CZ" smtClean="0"/>
              <a:t>Nachází se na křižovatce mezi uměním, podnikáním a technologiemi.</a:t>
            </a:r>
          </a:p>
          <a:p>
            <a:r>
              <a:rPr lang="cs-CZ" altLang="cs-CZ" smtClean="0"/>
              <a:t>Je unikátní v tom, že v sobě obsahuje nevyčerpatelný zdroj – </a:t>
            </a:r>
            <a:r>
              <a:rPr lang="cs-CZ" altLang="cs-CZ" b="1" smtClean="0"/>
              <a:t>lidskou kreativitu</a:t>
            </a:r>
          </a:p>
          <a:p>
            <a:r>
              <a:rPr lang="en-US" altLang="cs-CZ" sz="2400" b="1" smtClean="0"/>
              <a:t>Building the creative economy: An interview with Richard Florida</a:t>
            </a:r>
            <a:r>
              <a:rPr lang="cs-CZ" altLang="cs-CZ" sz="2400" b="1" smtClean="0"/>
              <a:t>:</a:t>
            </a:r>
            <a:r>
              <a:rPr lang="en-US" altLang="cs-CZ" sz="2400" b="1" smtClean="0"/>
              <a:t> </a:t>
            </a:r>
          </a:p>
          <a:p>
            <a:pPr lvl="1"/>
            <a:r>
              <a:rPr lang="cs-CZ" altLang="cs-CZ" smtClean="0"/>
              <a:t>https://www.youtube.com/watch?v=iyryTaLLhRE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927BB-A148-450B-89F2-06D2CF38C69B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1187450" y="6453188"/>
            <a:ext cx="5099050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cs-CZ" sz="1000" smtClean="0">
                <a:solidFill>
                  <a:schemeClr val="tx2"/>
                </a:solidFill>
              </a:rPr>
              <a:t>Ekonomika kultury       Simona Škarabelová</a:t>
            </a:r>
            <a:endParaRPr lang="cs-CZ" altLang="cs-CZ" sz="1000" dirty="0" smtClean="0">
              <a:solidFill>
                <a:schemeClr val="tx2"/>
              </a:solidFill>
            </a:endParaRP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2700338" y="6453188"/>
            <a:ext cx="36576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9E80335-F96F-4968-AC8D-9A34BD0869BD}" type="slidenum">
              <a:rPr lang="cs-CZ" altLang="cs-CZ" sz="1000" smtClean="0">
                <a:solidFill>
                  <a:schemeClr val="tx2"/>
                </a:solidFill>
              </a:rPr>
              <a:pPr eaLnBrk="1" hangingPunct="1">
                <a:defRPr/>
              </a:pPr>
              <a:t>11</a:t>
            </a:fld>
            <a:endParaRPr lang="cs-CZ" altLang="cs-CZ" sz="1000" smtClean="0">
              <a:solidFill>
                <a:schemeClr val="tx2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/>
              <a:t>Zpráva o sektoru kultury ve Velké Británii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Byla publikována institutem politických studií</a:t>
            </a:r>
            <a:r>
              <a:rPr lang="en-US" altLang="cs-CZ" smtClean="0"/>
              <a:t> </a:t>
            </a:r>
            <a:r>
              <a:rPr lang="cs-CZ" altLang="cs-CZ" smtClean="0"/>
              <a:t>– (</a:t>
            </a:r>
            <a:r>
              <a:rPr lang="en-US" altLang="cs-CZ" smtClean="0"/>
              <a:t>Policy Studies Institut</a:t>
            </a:r>
            <a:r>
              <a:rPr lang="cs-CZ" altLang="cs-CZ" smtClean="0"/>
              <a:t>)</a:t>
            </a:r>
          </a:p>
          <a:p>
            <a:pPr eaLnBrk="1" hangingPunct="1"/>
            <a:r>
              <a:rPr lang="cs-CZ" altLang="cs-CZ" smtClean="0"/>
              <a:t>Autorem byl </a:t>
            </a:r>
            <a:r>
              <a:rPr lang="en-US" altLang="cs-CZ" smtClean="0"/>
              <a:t>Selwood</a:t>
            </a:r>
            <a:r>
              <a:rPr lang="cs-CZ" altLang="cs-CZ" smtClean="0"/>
              <a:t> (</a:t>
            </a:r>
            <a:r>
              <a:rPr lang="en-US" altLang="cs-CZ" smtClean="0"/>
              <a:t>2001)</a:t>
            </a:r>
          </a:p>
          <a:p>
            <a:pPr eaLnBrk="1" hangingPunct="1"/>
            <a:r>
              <a:rPr lang="cs-CZ" altLang="cs-CZ" smtClean="0"/>
              <a:t>Ukázala, že:</a:t>
            </a:r>
          </a:p>
          <a:p>
            <a:pPr lvl="1" eaLnBrk="1" hangingPunct="1"/>
            <a:r>
              <a:rPr lang="en-US" altLang="cs-CZ" smtClean="0"/>
              <a:t> </a:t>
            </a:r>
            <a:r>
              <a:rPr lang="cs-CZ" altLang="cs-CZ" smtClean="0"/>
              <a:t>v období</a:t>
            </a:r>
            <a:r>
              <a:rPr lang="en-US" altLang="cs-CZ" smtClean="0"/>
              <a:t> 1995-1999</a:t>
            </a:r>
            <a:r>
              <a:rPr lang="cs-CZ" altLang="cs-CZ" smtClean="0"/>
              <a:t> rostla v </a:t>
            </a:r>
            <a:r>
              <a:rPr lang="en-US" altLang="cs-CZ" smtClean="0"/>
              <a:t>se</a:t>
            </a:r>
            <a:r>
              <a:rPr lang="cs-CZ" altLang="cs-CZ" smtClean="0"/>
              <a:t>k</a:t>
            </a:r>
            <a:r>
              <a:rPr lang="en-US" altLang="cs-CZ" smtClean="0"/>
              <a:t>tor</a:t>
            </a:r>
            <a:r>
              <a:rPr lang="cs-CZ" altLang="cs-CZ" smtClean="0"/>
              <a:t>u</a:t>
            </a:r>
            <a:r>
              <a:rPr lang="en-US" altLang="cs-CZ" smtClean="0"/>
              <a:t> </a:t>
            </a:r>
            <a:r>
              <a:rPr lang="cs-CZ" altLang="cs-CZ" smtClean="0"/>
              <a:t>kultury zaměstnanost mnohem rychleji než v ekonomice, jako celku </a:t>
            </a:r>
          </a:p>
          <a:p>
            <a:pPr lvl="1" eaLnBrk="1" hangingPunct="1"/>
            <a:r>
              <a:rPr lang="cs-CZ" altLang="cs-CZ" smtClean="0"/>
              <a:t>Tedy byla zaznamenána rostoucí koncentrace kulturních povolání a průmyslů/odvětví</a:t>
            </a:r>
            <a:r>
              <a:rPr lang="en-US" altLang="cs-CZ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320674"/>
            <a:ext cx="7239000" cy="1740173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kreativní průmysly:</a:t>
            </a:r>
            <a:br>
              <a:rPr lang="cs-CZ" altLang="cs-CZ" dirty="0" smtClean="0"/>
            </a:br>
            <a:r>
              <a:rPr lang="cs-CZ" altLang="cs-CZ" dirty="0" smtClean="0"/>
              <a:t>Charles David </a:t>
            </a:r>
            <a:r>
              <a:rPr lang="en-US" altLang="cs-CZ" dirty="0" smtClean="0"/>
              <a:t>Throsby</a:t>
            </a:r>
            <a:r>
              <a:rPr lang="cs-CZ" altLang="cs-CZ" dirty="0" smtClean="0"/>
              <a:t> </a:t>
            </a:r>
            <a:br>
              <a:rPr lang="cs-CZ" altLang="cs-CZ" dirty="0" smtClean="0"/>
            </a:br>
            <a:r>
              <a:rPr lang="cs-CZ" altLang="cs-CZ" sz="3100" dirty="0" smtClean="0"/>
              <a:t>(</a:t>
            </a:r>
            <a:r>
              <a:rPr lang="cs-CZ" altLang="cs-CZ" sz="3100" dirty="0" err="1" smtClean="0"/>
              <a:t>Economics</a:t>
            </a:r>
            <a:r>
              <a:rPr lang="cs-CZ" altLang="cs-CZ" sz="3100" dirty="0" smtClean="0"/>
              <a:t> and </a:t>
            </a:r>
            <a:r>
              <a:rPr lang="cs-CZ" altLang="cs-CZ" sz="3100" dirty="0" err="1" smtClean="0"/>
              <a:t>Culture</a:t>
            </a:r>
            <a:r>
              <a:rPr lang="cs-CZ" altLang="cs-CZ" sz="3100" dirty="0" smtClean="0"/>
              <a:t>, 2001)</a:t>
            </a:r>
            <a:endParaRPr lang="cs-CZ" dirty="0"/>
          </a:p>
        </p:txBody>
      </p:sp>
      <p:pic>
        <p:nvPicPr>
          <p:cNvPr id="20483" name="Picture 9" descr="creative-economy-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205038"/>
            <a:ext cx="4824413" cy="4103687"/>
          </a:xfrm>
          <a:noFill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B6BFC-3452-4A17-8176-4D8EC6919B9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863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 smtClean="0"/>
              <a:t>kreativní průmysly:</a:t>
            </a:r>
            <a:br>
              <a:rPr lang="cs-CZ" altLang="cs-CZ" dirty="0" smtClean="0"/>
            </a:br>
            <a:r>
              <a:rPr lang="cs-CZ" altLang="cs-CZ" dirty="0" smtClean="0"/>
              <a:t>Charles David </a:t>
            </a:r>
            <a:r>
              <a:rPr lang="en-US" altLang="cs-CZ" dirty="0" smtClean="0"/>
              <a:t>Throsby</a:t>
            </a:r>
            <a:r>
              <a:rPr lang="cs-CZ" altLang="cs-CZ" dirty="0" smtClean="0"/>
              <a:t> </a:t>
            </a:r>
            <a:br>
              <a:rPr lang="cs-CZ" altLang="cs-CZ" dirty="0" smtClean="0"/>
            </a:br>
            <a:r>
              <a:rPr lang="cs-CZ" altLang="cs-CZ" sz="3100" dirty="0" smtClean="0"/>
              <a:t>(</a:t>
            </a:r>
            <a:r>
              <a:rPr lang="cs-CZ" altLang="cs-CZ" sz="3100" dirty="0" err="1" smtClean="0"/>
              <a:t>Economics</a:t>
            </a:r>
            <a:r>
              <a:rPr lang="cs-CZ" altLang="cs-CZ" sz="3100" dirty="0" smtClean="0"/>
              <a:t> and </a:t>
            </a:r>
            <a:r>
              <a:rPr lang="cs-CZ" altLang="cs-CZ" sz="3100" dirty="0" err="1" smtClean="0"/>
              <a:t>Culture</a:t>
            </a:r>
            <a:r>
              <a:rPr lang="cs-CZ" altLang="cs-CZ" sz="3100" dirty="0" smtClean="0"/>
              <a:t>, 2001)</a:t>
            </a:r>
            <a:endParaRPr lang="en-US" altLang="cs-CZ" dirty="0" smtClean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900113" y="2060575"/>
            <a:ext cx="7772400" cy="40703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Tradiční kreativní umění/</a:t>
            </a:r>
            <a:r>
              <a:rPr lang="en-US" sz="2000" dirty="0" smtClean="0"/>
              <a:t>Core creative arts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sz="1800" dirty="0" err="1" smtClean="0"/>
              <a:t>literatu</a:t>
            </a:r>
            <a:r>
              <a:rPr lang="cs-CZ" sz="1800" dirty="0" err="1" smtClean="0"/>
              <a:t>ra</a:t>
            </a:r>
            <a:r>
              <a:rPr lang="en-US" sz="1800" dirty="0" smtClean="0"/>
              <a:t> + </a:t>
            </a:r>
            <a:r>
              <a:rPr lang="cs-CZ" sz="1800" dirty="0" smtClean="0"/>
              <a:t>hudba</a:t>
            </a:r>
            <a:r>
              <a:rPr lang="en-US" sz="1800" dirty="0" smtClean="0"/>
              <a:t> + </a:t>
            </a:r>
            <a:r>
              <a:rPr lang="cs-CZ" sz="1800" dirty="0" smtClean="0"/>
              <a:t>divadlo</a:t>
            </a:r>
            <a:r>
              <a:rPr lang="en-US" sz="1800" dirty="0" smtClean="0"/>
              <a:t> a</a:t>
            </a:r>
            <a:r>
              <a:rPr lang="cs-CZ" sz="1800" dirty="0" smtClean="0"/>
              <a:t> malířství</a:t>
            </a:r>
            <a:endParaRPr lang="en-US" sz="1800" dirty="0" smtClean="0"/>
          </a:p>
          <a:p>
            <a:pPr eaLnBrk="1" hangingPunct="1">
              <a:defRPr/>
            </a:pPr>
            <a:r>
              <a:rPr lang="cs-CZ" dirty="0" smtClean="0"/>
              <a:t>Další tradiční kult./</a:t>
            </a:r>
            <a:r>
              <a:rPr lang="cs-CZ" dirty="0" err="1" smtClean="0"/>
              <a:t>kreat</a:t>
            </a:r>
            <a:r>
              <a:rPr lang="cs-CZ" dirty="0" smtClean="0"/>
              <a:t>. </a:t>
            </a:r>
            <a:r>
              <a:rPr lang="cs-CZ" dirty="0"/>
              <a:t>p</a:t>
            </a:r>
            <a:r>
              <a:rPr lang="cs-CZ" dirty="0" smtClean="0"/>
              <a:t>růmysly/</a:t>
            </a:r>
            <a:r>
              <a:rPr lang="en-US" sz="2000" dirty="0" smtClean="0"/>
              <a:t>Other core cultural  industries</a:t>
            </a:r>
          </a:p>
          <a:p>
            <a:pPr lvl="1" eaLnBrk="1" hangingPunct="1">
              <a:defRPr/>
            </a:pPr>
            <a:r>
              <a:rPr lang="cs-CZ" sz="1800" dirty="0" smtClean="0"/>
              <a:t>film</a:t>
            </a:r>
            <a:r>
              <a:rPr lang="en-US" sz="1800" dirty="0" smtClean="0"/>
              <a:t> + mu</a:t>
            </a:r>
            <a:r>
              <a:rPr lang="cs-CZ" sz="1800" dirty="0" smtClean="0"/>
              <a:t>z</a:t>
            </a:r>
            <a:r>
              <a:rPr lang="en-US" sz="1800" dirty="0" smtClean="0"/>
              <a:t>e</a:t>
            </a:r>
            <a:r>
              <a:rPr lang="cs-CZ" sz="1800" dirty="0" smtClean="0"/>
              <a:t>a</a:t>
            </a:r>
            <a:r>
              <a:rPr lang="en-US" sz="1800" dirty="0" smtClean="0"/>
              <a:t> + </a:t>
            </a:r>
            <a:r>
              <a:rPr lang="cs-CZ" sz="1800" dirty="0" smtClean="0"/>
              <a:t>knihovny</a:t>
            </a:r>
            <a:endParaRPr lang="en-US" sz="1800" dirty="0" smtClean="0"/>
          </a:p>
          <a:p>
            <a:pPr eaLnBrk="1" hangingPunct="1">
              <a:defRPr/>
            </a:pPr>
            <a:r>
              <a:rPr lang="cs-CZ" dirty="0" smtClean="0"/>
              <a:t>Širší kulturní průmysly/</a:t>
            </a:r>
            <a:r>
              <a:rPr lang="en-US" sz="2000" dirty="0" smtClean="0"/>
              <a:t>Wider cultural industries</a:t>
            </a:r>
            <a:endParaRPr lang="en-US" dirty="0" smtClean="0"/>
          </a:p>
          <a:p>
            <a:pPr lvl="1" eaLnBrk="1" hangingPunct="1">
              <a:defRPr/>
            </a:pPr>
            <a:r>
              <a:rPr lang="cs-CZ" sz="1800" dirty="0"/>
              <a:t>p</a:t>
            </a:r>
            <a:r>
              <a:rPr lang="cs-CZ" sz="1800" dirty="0" smtClean="0"/>
              <a:t>amátková péče </a:t>
            </a:r>
            <a:r>
              <a:rPr lang="en-US" sz="1800" dirty="0" smtClean="0"/>
              <a:t>+ </a:t>
            </a:r>
            <a:r>
              <a:rPr lang="cs-CZ" sz="1800" dirty="0" smtClean="0"/>
              <a:t>knižní vydavatelství</a:t>
            </a:r>
            <a:r>
              <a:rPr lang="en-US" sz="1800" dirty="0" smtClean="0"/>
              <a:t> + audio </a:t>
            </a:r>
            <a:r>
              <a:rPr lang="cs-CZ" sz="1800" dirty="0" smtClean="0"/>
              <a:t>nahrávky</a:t>
            </a:r>
            <a:r>
              <a:rPr lang="en-US" sz="1800" dirty="0" smtClean="0"/>
              <a:t> + </a:t>
            </a:r>
            <a:r>
              <a:rPr lang="en-US" sz="1800" dirty="0" err="1" smtClean="0"/>
              <a:t>tel</a:t>
            </a:r>
            <a:r>
              <a:rPr lang="cs-CZ" sz="1800" dirty="0" err="1" smtClean="0"/>
              <a:t>evize</a:t>
            </a:r>
            <a:r>
              <a:rPr lang="en-US" sz="1800" dirty="0" smtClean="0"/>
              <a:t> + radio + video</a:t>
            </a:r>
            <a:r>
              <a:rPr lang="cs-CZ" sz="1800" dirty="0" smtClean="0"/>
              <a:t> </a:t>
            </a:r>
            <a:r>
              <a:rPr lang="en-US" sz="1800" dirty="0" smtClean="0"/>
              <a:t>- a PC</a:t>
            </a:r>
            <a:r>
              <a:rPr lang="cs-CZ" sz="1800" dirty="0" smtClean="0"/>
              <a:t> hry</a:t>
            </a:r>
            <a:endParaRPr lang="en-US" sz="1800" dirty="0" smtClean="0"/>
          </a:p>
          <a:p>
            <a:pPr eaLnBrk="1" hangingPunct="1">
              <a:defRPr/>
            </a:pPr>
            <a:r>
              <a:rPr lang="cs-CZ" dirty="0" smtClean="0"/>
              <a:t>Související kreativní průmysly/</a:t>
            </a:r>
            <a:r>
              <a:rPr lang="en-US" sz="2000" dirty="0" smtClean="0"/>
              <a:t>Related </a:t>
            </a:r>
            <a:endParaRPr lang="cs-CZ" sz="20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000" dirty="0"/>
              <a:t>	</a:t>
            </a:r>
            <a:r>
              <a:rPr lang="cs-CZ" sz="2000" dirty="0" err="1" smtClean="0"/>
              <a:t>creative</a:t>
            </a:r>
            <a:r>
              <a:rPr lang="cs-CZ" sz="2000" dirty="0" smtClean="0"/>
              <a:t> </a:t>
            </a:r>
            <a:r>
              <a:rPr lang="en-US" sz="2000" dirty="0" smtClean="0"/>
              <a:t>industries</a:t>
            </a:r>
            <a:endParaRPr lang="cs-CZ" sz="2000" dirty="0" smtClean="0"/>
          </a:p>
          <a:p>
            <a:pPr marL="742950" lvl="2" indent="-342900" eaLnBrk="1" hangingPunct="1">
              <a:defRPr/>
            </a:pPr>
            <a:r>
              <a:rPr lang="cs-CZ" sz="1600" dirty="0" smtClean="0"/>
              <a:t>reklama</a:t>
            </a:r>
            <a:r>
              <a:rPr lang="en-US" sz="1600" dirty="0" smtClean="0"/>
              <a:t> + </a:t>
            </a:r>
            <a:r>
              <a:rPr lang="en-US" sz="1600" dirty="0" err="1" smtClean="0"/>
              <a:t>archite</a:t>
            </a:r>
            <a:r>
              <a:rPr lang="cs-CZ" sz="1600" dirty="0" smtClean="0"/>
              <a:t>k</a:t>
            </a:r>
            <a:r>
              <a:rPr lang="en-US" sz="1600" dirty="0" err="1" smtClean="0"/>
              <a:t>tur</a:t>
            </a:r>
            <a:r>
              <a:rPr lang="cs-CZ" sz="1600" dirty="0" smtClean="0"/>
              <a:t>a</a:t>
            </a:r>
            <a:r>
              <a:rPr lang="en-US" sz="1600" dirty="0" smtClean="0"/>
              <a:t> + design + </a:t>
            </a:r>
            <a:r>
              <a:rPr lang="cs-CZ" sz="1600" dirty="0" smtClean="0"/>
              <a:t>móda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Zbytek ekonomiky</a:t>
            </a:r>
            <a:endParaRPr lang="en-US" dirty="0" smtClean="0"/>
          </a:p>
          <a:p>
            <a:pPr lvl="1" eaLnBrk="1" hangingPunct="1">
              <a:defRPr/>
            </a:pPr>
            <a:endParaRPr lang="cs-CZ" dirty="0" smtClean="0"/>
          </a:p>
        </p:txBody>
      </p:sp>
      <p:sp>
        <p:nvSpPr>
          <p:cNvPr id="286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4246563" y="6524625"/>
            <a:ext cx="4646612" cy="260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cs-CZ" sz="1000" smtClean="0">
                <a:solidFill>
                  <a:schemeClr val="tx2"/>
                </a:solidFill>
              </a:rPr>
              <a:t>Ekonomika kultury       Simona Škarabelová</a:t>
            </a:r>
            <a:endParaRPr lang="cs-CZ" altLang="cs-CZ" sz="1000" dirty="0" smtClean="0">
              <a:solidFill>
                <a:schemeClr val="tx2"/>
              </a:solidFill>
            </a:endParaRPr>
          </a:p>
        </p:txBody>
      </p:sp>
      <p:sp>
        <p:nvSpPr>
          <p:cNvPr id="2867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F297102-B1F7-4AB9-8CEF-1ABE509B226D}" type="slidenum">
              <a:rPr lang="cs-CZ" altLang="cs-CZ" sz="1000" smtClean="0">
                <a:solidFill>
                  <a:schemeClr val="tx2"/>
                </a:solidFill>
              </a:rPr>
              <a:pPr eaLnBrk="1" hangingPunct="1">
                <a:defRPr/>
              </a:pPr>
              <a:t>13</a:t>
            </a:fld>
            <a:endParaRPr lang="cs-CZ" altLang="cs-CZ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/>
              <a:t>Kreativní třída/</a:t>
            </a:r>
            <a:r>
              <a:rPr lang="cs-CZ" altLang="cs-CZ" sz="1800" smtClean="0"/>
              <a:t>Creative Class </a:t>
            </a:r>
            <a:r>
              <a:rPr lang="cs-CZ" altLang="cs-CZ" smtClean="0"/>
              <a:t>Richarda Floridy (2002)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Kreativita </a:t>
            </a:r>
          </a:p>
          <a:p>
            <a:pPr lvl="1" eaLnBrk="1" hangingPunct="1"/>
            <a:r>
              <a:rPr lang="cs-CZ" altLang="cs-CZ" smtClean="0"/>
              <a:t>schopnost vytvářet smysluplné nové formy </a:t>
            </a:r>
          </a:p>
          <a:p>
            <a:pPr lvl="1" eaLnBrk="1" hangingPunct="1"/>
            <a:r>
              <a:rPr lang="cs-CZ" altLang="cs-CZ" smtClean="0"/>
              <a:t>je v současnosti rozhodujícím zdrojem konkurenční výhody</a:t>
            </a:r>
            <a:endParaRPr lang="en-US" altLang="cs-CZ" smtClean="0"/>
          </a:p>
          <a:p>
            <a:pPr eaLnBrk="1" hangingPunct="1"/>
            <a:r>
              <a:rPr lang="cs-CZ" altLang="cs-CZ" smtClean="0"/>
              <a:t>Tradiční kreativní třída/</a:t>
            </a:r>
            <a:r>
              <a:rPr lang="en-US" altLang="cs-CZ" sz="2000" smtClean="0"/>
              <a:t>Core of the Creative Class</a:t>
            </a:r>
          </a:p>
          <a:p>
            <a:pPr lvl="1" eaLnBrk="1" hangingPunct="1"/>
            <a:r>
              <a:rPr lang="cs-CZ" altLang="cs-CZ" smtClean="0"/>
              <a:t>výzkumníci</a:t>
            </a:r>
            <a:r>
              <a:rPr lang="en-US" altLang="cs-CZ" smtClean="0"/>
              <a:t>,</a:t>
            </a:r>
            <a:r>
              <a:rPr lang="cs-CZ" altLang="cs-CZ" smtClean="0"/>
              <a:t> rozvojoví inženýři</a:t>
            </a:r>
            <a:r>
              <a:rPr lang="en-US" altLang="cs-CZ" smtClean="0"/>
              <a:t>, </a:t>
            </a:r>
            <a:r>
              <a:rPr lang="cs-CZ" altLang="cs-CZ" smtClean="0"/>
              <a:t>architekti</a:t>
            </a:r>
            <a:r>
              <a:rPr lang="en-US" altLang="cs-CZ" smtClean="0"/>
              <a:t>, </a:t>
            </a:r>
            <a:r>
              <a:rPr lang="cs-CZ" altLang="cs-CZ" smtClean="0"/>
              <a:t>designéři, pedagogové</a:t>
            </a:r>
            <a:r>
              <a:rPr lang="en-US" altLang="cs-CZ" smtClean="0"/>
              <a:t>, </a:t>
            </a:r>
            <a:r>
              <a:rPr lang="cs-CZ" altLang="cs-CZ" smtClean="0"/>
              <a:t>umělci</a:t>
            </a:r>
            <a:r>
              <a:rPr lang="en-US" altLang="cs-CZ" smtClean="0"/>
              <a:t>, </a:t>
            </a:r>
            <a:r>
              <a:rPr lang="cs-CZ" altLang="cs-CZ" smtClean="0"/>
              <a:t>hudebníci</a:t>
            </a:r>
            <a:endParaRPr lang="en-US" altLang="cs-CZ" smtClean="0"/>
          </a:p>
          <a:p>
            <a:pPr eaLnBrk="1" hangingPunct="1"/>
            <a:r>
              <a:rPr lang="cs-CZ" altLang="cs-CZ" smtClean="0"/>
              <a:t>Kreativní profesionálové/</a:t>
            </a:r>
            <a:r>
              <a:rPr lang="en-US" altLang="cs-CZ" sz="2000" smtClean="0"/>
              <a:t>Creative Professionals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pracující v oblastech obchodu, financí, práva, zdravotnictví aj.</a:t>
            </a:r>
          </a:p>
          <a:p>
            <a:pPr lvl="1" eaLnBrk="1" hangingPunct="1"/>
            <a:endParaRPr lang="en-US" altLang="cs-CZ" smtClean="0"/>
          </a:p>
        </p:txBody>
      </p:sp>
      <p:sp>
        <p:nvSpPr>
          <p:cNvPr id="2970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1979613" y="6308725"/>
            <a:ext cx="5329237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cs-CZ" sz="1000" smtClean="0">
                <a:solidFill>
                  <a:schemeClr val="tx2"/>
                </a:solidFill>
              </a:rPr>
              <a:t>Ekonomika kultury       Simona Škarabelová</a:t>
            </a:r>
            <a:endParaRPr lang="cs-CZ" altLang="cs-CZ" sz="1000" dirty="0" smtClean="0">
              <a:solidFill>
                <a:schemeClr val="tx2"/>
              </a:solidFill>
            </a:endParaRPr>
          </a:p>
        </p:txBody>
      </p:sp>
      <p:sp>
        <p:nvSpPr>
          <p:cNvPr id="2970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B1EDF-A501-423D-A8D4-EDBD963FBC3B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23556" name="Picture 8" descr="http://sitearm.files.wordpress.com/2011/06/its-a-creative-economy-sl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7191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/>
              <a:t>Definice kreativních průmyslů Davida Hesmondhalghfa (Cultural Industries, 2007)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900113" y="2133600"/>
            <a:ext cx="7772400" cy="39973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televize + rádio</a:t>
            </a:r>
          </a:p>
          <a:p>
            <a:pPr eaLnBrk="1" hangingPunct="1">
              <a:defRPr/>
            </a:pPr>
            <a:r>
              <a:rPr lang="cs-CZ" dirty="0" smtClean="0"/>
              <a:t>filmový průmysl</a:t>
            </a:r>
          </a:p>
          <a:p>
            <a:pPr eaLnBrk="1" hangingPunct="1">
              <a:defRPr/>
            </a:pPr>
            <a:r>
              <a:rPr lang="cs-CZ" dirty="0"/>
              <a:t>o</a:t>
            </a:r>
            <a:r>
              <a:rPr lang="cs-CZ" dirty="0" smtClean="0"/>
              <a:t>bsahové aspekty kreativity v </a:t>
            </a:r>
            <a:r>
              <a:rPr lang="en-US" dirty="0" smtClean="0"/>
              <a:t>internet</a:t>
            </a:r>
            <a:r>
              <a:rPr lang="cs-CZ" dirty="0" err="1" smtClean="0"/>
              <a:t>ovém</a:t>
            </a:r>
            <a:r>
              <a:rPr lang="en-US" dirty="0" smtClean="0"/>
              <a:t> </a:t>
            </a:r>
            <a:r>
              <a:rPr lang="cs-CZ" dirty="0" smtClean="0"/>
              <a:t>průmyslu</a:t>
            </a:r>
            <a:endParaRPr lang="en-US" dirty="0" smtClean="0"/>
          </a:p>
          <a:p>
            <a:pPr eaLnBrk="1" hangingPunct="1">
              <a:defRPr/>
            </a:pPr>
            <a:r>
              <a:rPr lang="cs-CZ" dirty="0" smtClean="0"/>
              <a:t>Hudební průmysl</a:t>
            </a:r>
            <a:r>
              <a:rPr lang="en-US" dirty="0" smtClean="0"/>
              <a:t> (</a:t>
            </a:r>
            <a:r>
              <a:rPr lang="cs-CZ" dirty="0" smtClean="0"/>
              <a:t>vydavatelství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cs-CZ" dirty="0" smtClean="0"/>
              <a:t>nakladatelství</a:t>
            </a:r>
            <a:r>
              <a:rPr lang="en-US" dirty="0" smtClean="0"/>
              <a:t> (</a:t>
            </a:r>
            <a:r>
              <a:rPr lang="cs-CZ" dirty="0" smtClean="0"/>
              <a:t>knih a o</a:t>
            </a:r>
            <a:r>
              <a:rPr lang="en-US" dirty="0" smtClean="0"/>
              <a:t>n-line text</a:t>
            </a:r>
            <a:r>
              <a:rPr lang="cs-CZ" dirty="0" smtClean="0"/>
              <a:t>ů</a:t>
            </a:r>
            <a:r>
              <a:rPr lang="en-US" dirty="0" smtClean="0"/>
              <a:t>)</a:t>
            </a:r>
          </a:p>
          <a:p>
            <a:pPr marL="342900" lvl="1" indent="-342900" eaLnBrk="1" hangingPunct="1">
              <a:defRPr/>
            </a:pPr>
            <a:r>
              <a:rPr lang="en-US" sz="2400" dirty="0" smtClean="0"/>
              <a:t>video- and PC </a:t>
            </a:r>
            <a:r>
              <a:rPr lang="cs-CZ" sz="2400" dirty="0" smtClean="0"/>
              <a:t>hry/digitální hry</a:t>
            </a:r>
          </a:p>
          <a:p>
            <a:pPr marL="342900" lvl="1" indent="-342900" eaLnBrk="1" hangingPunct="1">
              <a:defRPr/>
            </a:pPr>
            <a:r>
              <a:rPr lang="cs-CZ" sz="2400" dirty="0" smtClean="0"/>
              <a:t>reklama</a:t>
            </a:r>
            <a:r>
              <a:rPr lang="en-US" sz="2400" dirty="0" smtClean="0"/>
              <a:t> a marketing</a:t>
            </a:r>
          </a:p>
          <a:p>
            <a:pPr marL="0" lvl="1" indent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3072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1042988" y="6453188"/>
            <a:ext cx="5205412" cy="3317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cs-CZ" sz="1000" smtClean="0">
                <a:solidFill>
                  <a:schemeClr val="tx2"/>
                </a:solidFill>
              </a:rPr>
              <a:t>Ekonomika kultury       Simona Škarabelová</a:t>
            </a:r>
            <a:endParaRPr lang="cs-CZ" altLang="cs-CZ" sz="1000" dirty="0" smtClean="0">
              <a:solidFill>
                <a:schemeClr val="tx2"/>
              </a:solidFill>
            </a:endParaRPr>
          </a:p>
        </p:txBody>
      </p:sp>
      <p:sp>
        <p:nvSpPr>
          <p:cNvPr id="3072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7E55A3E-B43C-4A96-8C90-8B5EDD98A8A1}" type="slidenum">
              <a:rPr lang="cs-CZ" altLang="cs-CZ" sz="1000" smtClean="0">
                <a:solidFill>
                  <a:schemeClr val="tx2"/>
                </a:solidFill>
              </a:rPr>
              <a:pPr eaLnBrk="1" hangingPunct="1">
                <a:defRPr/>
              </a:pPr>
              <a:t>16</a:t>
            </a:fld>
            <a:endParaRPr lang="cs-CZ" altLang="cs-CZ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30812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 smtClean="0"/>
              <a:t>Definice </a:t>
            </a:r>
            <a:r>
              <a:rPr lang="cs-CZ" altLang="cs-CZ" dirty="0"/>
              <a:t>kreativních </a:t>
            </a:r>
            <a:r>
              <a:rPr lang="cs-CZ" altLang="cs-CZ" dirty="0" smtClean="0"/>
              <a:t>průmyslů: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 err="1" smtClean="0"/>
              <a:t>politickÁ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praxE</a:t>
            </a:r>
            <a:r>
              <a:rPr lang="en-US" altLang="cs-CZ" dirty="0" smtClean="0"/>
              <a:t> </a:t>
            </a:r>
            <a:r>
              <a:rPr lang="cs-CZ" altLang="cs-CZ" dirty="0" err="1" smtClean="0"/>
              <a:t>VelkÉ</a:t>
            </a:r>
            <a:r>
              <a:rPr lang="cs-CZ" altLang="cs-CZ" dirty="0" smtClean="0"/>
              <a:t> Británie</a:t>
            </a:r>
            <a:endParaRPr lang="en-US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Kreativní průmysly jsou ty průmysly/ta odvětví, které/á: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lvl="1" eaLnBrk="1" hangingPunct="1">
              <a:defRPr/>
            </a:pPr>
            <a:r>
              <a:rPr lang="cs-CZ" dirty="0" smtClean="0"/>
              <a:t>jsou založeny/a na kreativitě, schopnostech a talentu jednotlivce,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cs-CZ" dirty="0" smtClean="0"/>
              <a:t>mají </a:t>
            </a:r>
            <a:r>
              <a:rPr lang="cs-CZ" dirty="0"/>
              <a:t>potenciál k vytvoření bohatství a zaměstnanosti prostřednictvím rozvoje duševního vlastnictví</a:t>
            </a:r>
            <a:r>
              <a:rPr lang="cs-CZ" dirty="0" smtClean="0"/>
              <a:t>.</a:t>
            </a:r>
            <a:endParaRPr lang="en-US" dirty="0" smtClean="0"/>
          </a:p>
        </p:txBody>
      </p:sp>
      <p:sp>
        <p:nvSpPr>
          <p:cNvPr id="3277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4246563" y="6557963"/>
            <a:ext cx="2001837" cy="227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cs-CZ" sz="1000" smtClean="0">
                <a:solidFill>
                  <a:schemeClr val="tx2"/>
                </a:solidFill>
              </a:rPr>
              <a:t>Ekonomika kultury       Simona Škarabelová</a:t>
            </a:r>
            <a:endParaRPr lang="cs-CZ" altLang="cs-CZ" sz="1000" smtClean="0">
              <a:solidFill>
                <a:schemeClr val="tx2"/>
              </a:solidFill>
            </a:endParaRPr>
          </a:p>
        </p:txBody>
      </p:sp>
      <p:sp>
        <p:nvSpPr>
          <p:cNvPr id="3277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B61A85A-E474-4DD6-8444-01C71A85E1DE}" type="slidenum">
              <a:rPr lang="cs-CZ" altLang="cs-CZ" sz="1000" smtClean="0">
                <a:solidFill>
                  <a:schemeClr val="tx2"/>
                </a:solidFill>
              </a:rPr>
              <a:pPr eaLnBrk="1" hangingPunct="1">
                <a:defRPr/>
              </a:pPr>
              <a:t>17</a:t>
            </a:fld>
            <a:endParaRPr lang="cs-CZ" altLang="cs-CZ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/>
              <a:t>Definice kreativních průmyslů: </a:t>
            </a:r>
            <a:r>
              <a:rPr lang="cs-CZ" altLang="cs-CZ" dirty="0" smtClean="0"/>
              <a:t>UNESCO/</a:t>
            </a:r>
            <a:r>
              <a:rPr lang="en-US" altLang="cs-CZ" dirty="0" smtClean="0"/>
              <a:t> E</a:t>
            </a:r>
            <a:r>
              <a:rPr lang="cs-CZ" altLang="cs-CZ" dirty="0" err="1" smtClean="0"/>
              <a:t>vropská</a:t>
            </a:r>
            <a:r>
              <a:rPr lang="cs-CZ" altLang="cs-CZ" dirty="0" smtClean="0"/>
              <a:t> komise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Kulturní průmysly se odkazují na průmysly/odvětví poskytující a šířící kulturní statky a služby.</a:t>
            </a:r>
            <a:endParaRPr lang="en-US" altLang="cs-CZ" smtClean="0"/>
          </a:p>
          <a:p>
            <a:pPr eaLnBrk="1" hangingPunct="1"/>
            <a:r>
              <a:rPr lang="cs-CZ" altLang="cs-CZ" smtClean="0"/>
              <a:t>Kulturními činnostmi, statky a službami se rozumějí takové činnosti, statky a služby, které v době, kdy jsou produkovány a/nebo spotřebovávány, zprostředkovávají kulturní hodnoty, a to bez ohledu na komerční hodnotu, kterou mohou mít.</a:t>
            </a:r>
          </a:p>
        </p:txBody>
      </p:sp>
      <p:sp>
        <p:nvSpPr>
          <p:cNvPr id="3482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4246563" y="6557963"/>
            <a:ext cx="2001837" cy="227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cs-CZ" sz="1000" smtClean="0">
                <a:solidFill>
                  <a:schemeClr val="tx2"/>
                </a:solidFill>
              </a:rPr>
              <a:t>Ekonomika kultury       Simona Škarabelová</a:t>
            </a:r>
            <a:endParaRPr lang="cs-CZ" altLang="cs-CZ" sz="1000" smtClean="0">
              <a:solidFill>
                <a:schemeClr val="tx2"/>
              </a:solidFill>
            </a:endParaRPr>
          </a:p>
        </p:txBody>
      </p:sp>
      <p:sp>
        <p:nvSpPr>
          <p:cNvPr id="3482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C9D63AE-450A-4410-AF87-4A945320DFE0}" type="slidenum">
              <a:rPr lang="cs-CZ" altLang="cs-CZ" sz="1000" smtClean="0">
                <a:solidFill>
                  <a:schemeClr val="tx2"/>
                </a:solidFill>
              </a:rPr>
              <a:pPr eaLnBrk="1" hangingPunct="1">
                <a:defRPr/>
              </a:pPr>
              <a:t>18</a:t>
            </a:fld>
            <a:endParaRPr lang="cs-CZ" altLang="cs-CZ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/>
              <a:t>Studie Ekonomika kultury v Evropě (2006)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p</a:t>
            </a:r>
            <a:r>
              <a:rPr lang="cs-CZ" dirty="0" smtClean="0"/>
              <a:t>rezentována Radě ministrů kultury </a:t>
            </a:r>
            <a:r>
              <a:rPr lang="cs-CZ" dirty="0" err="1" smtClean="0"/>
              <a:t>Evr.Komise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zavádí </a:t>
            </a:r>
            <a:r>
              <a:rPr lang="cs-CZ" dirty="0"/>
              <a:t>dva pojmy, </a:t>
            </a:r>
            <a:r>
              <a:rPr lang="cs-CZ" dirty="0" smtClean="0"/>
              <a:t>„</a:t>
            </a:r>
            <a:r>
              <a:rPr lang="cs-CZ" sz="1800" dirty="0" smtClean="0"/>
              <a:t>jež </a:t>
            </a:r>
            <a:r>
              <a:rPr lang="cs-CZ" sz="1800" dirty="0"/>
              <a:t>pomáhají přesněji měřit </a:t>
            </a:r>
            <a:r>
              <a:rPr lang="cs-CZ" sz="1800" dirty="0" smtClean="0"/>
              <a:t>ekonomický a společenský dopad kultury“: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1800" dirty="0" smtClean="0"/>
          </a:p>
          <a:p>
            <a:pPr lvl="1" eaLnBrk="1" hangingPunct="1">
              <a:defRPr/>
            </a:pPr>
            <a:r>
              <a:rPr lang="cs-CZ" sz="1800" b="1" dirty="0"/>
              <a:t>„kulturní </a:t>
            </a:r>
            <a:r>
              <a:rPr lang="cs-CZ" sz="1800" b="1" dirty="0" smtClean="0"/>
              <a:t>průmysly/odvětví</a:t>
            </a:r>
            <a:r>
              <a:rPr lang="cs-CZ" sz="1800" b="1" dirty="0"/>
              <a:t>“ </a:t>
            </a:r>
            <a:r>
              <a:rPr lang="cs-CZ" sz="1800" dirty="0"/>
              <a:t>- neprůmyslová odvětví, která produkují nereprodukovatelné zboží a služby, jež jsou konzumovány na místě. Dále se jedná o průmyslová odvětví, která produkují kulturní produkty určené k masové reprodukci, hromadnému šíření a vývozu (například knihy, film, zvukové nahrávky).</a:t>
            </a:r>
          </a:p>
          <a:p>
            <a:pPr lvl="1" eaLnBrk="1" hangingPunct="1">
              <a:defRPr/>
            </a:pPr>
            <a:r>
              <a:rPr lang="cs-CZ" sz="1800" b="1" dirty="0" smtClean="0"/>
              <a:t>„kreativní průmysly/tvůrčí </a:t>
            </a:r>
            <a:r>
              <a:rPr lang="cs-CZ" sz="1800" b="1" dirty="0"/>
              <a:t>odvětví“ </a:t>
            </a:r>
            <a:r>
              <a:rPr lang="cs-CZ" sz="1800" dirty="0"/>
              <a:t>- kultura se stává tvůrčí investicí do produkce „nekulturního“ zboží. Patří sem takové aktivity jako design, architektura a reklama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3584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4246563" y="6557963"/>
            <a:ext cx="2001837" cy="227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cs-CZ" sz="1000" smtClean="0">
                <a:solidFill>
                  <a:schemeClr val="tx2"/>
                </a:solidFill>
              </a:rPr>
              <a:t>Ekonomika kultury       Simona Škarabelová</a:t>
            </a:r>
            <a:endParaRPr lang="cs-CZ" altLang="cs-CZ" sz="1000" smtClean="0">
              <a:solidFill>
                <a:schemeClr val="tx2"/>
              </a:solidFill>
            </a:endParaRPr>
          </a:p>
        </p:txBody>
      </p:sp>
      <p:sp>
        <p:nvSpPr>
          <p:cNvPr id="3584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1BE81CD-380F-490E-BCD5-F7355B86AE08}" type="slidenum">
              <a:rPr lang="cs-CZ" altLang="cs-CZ" sz="1000" smtClean="0">
                <a:solidFill>
                  <a:schemeClr val="tx2"/>
                </a:solidFill>
              </a:rPr>
              <a:pPr eaLnBrk="1" hangingPunct="1">
                <a:defRPr/>
              </a:pPr>
              <a:t>19</a:t>
            </a:fld>
            <a:endParaRPr lang="cs-CZ" altLang="cs-CZ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Co se dnes dozvíte:</a:t>
            </a:r>
            <a:endParaRPr 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Definiční rámec kulturních a kreativních průmyslů (odlišnosti od tradičních umění)</a:t>
            </a:r>
          </a:p>
          <a:p>
            <a:r>
              <a:rPr lang="cs-CZ" altLang="cs-CZ" smtClean="0"/>
              <a:t>Velikost sektoru kulturních a kreativních průmyslů v ČR (Satelitní účty kultury a Statistiky kultury)</a:t>
            </a:r>
          </a:p>
          <a:p>
            <a:r>
              <a:rPr lang="cs-CZ" altLang="cs-CZ" smtClean="0"/>
              <a:t>Teoretické metody pro vyjadřování/vyčíslování socioekonomických přínosů kultury </a:t>
            </a:r>
          </a:p>
          <a:p>
            <a:pPr lvl="1"/>
            <a:r>
              <a:rPr lang="cs-CZ" altLang="cs-CZ" smtClean="0"/>
              <a:t>(výčet, základní logika, rozvedení teorie multiplikačních efektů, nově rozvíjená Social Return of Investment SROI)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D682E-2574-4A44-91FC-7C1BBE9E657D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363272" cy="43204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800" dirty="0" smtClean="0"/>
              <a:t>Definice kulturních a kreativních průmyslů / tvůrčích odvětví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686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524625"/>
            <a:ext cx="5087937" cy="180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cs-CZ" sz="1000" smtClean="0">
                <a:solidFill>
                  <a:schemeClr val="tx2"/>
                </a:solidFill>
              </a:rPr>
              <a:t>Ekonomika kultury       Simona Škarabelová</a:t>
            </a:r>
            <a:endParaRPr lang="cs-CZ" altLang="cs-CZ" sz="1000" smtClean="0">
              <a:solidFill>
                <a:schemeClr val="tx2"/>
              </a:solidFill>
            </a:endParaRPr>
          </a:p>
        </p:txBody>
      </p:sp>
      <p:sp>
        <p:nvSpPr>
          <p:cNvPr id="368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215D5C5-09E2-4333-AB9B-22C88BE96F1D}" type="slidenum">
              <a:rPr lang="cs-CZ" altLang="cs-CZ" sz="1000" smtClean="0">
                <a:solidFill>
                  <a:schemeClr val="tx2"/>
                </a:solidFill>
              </a:rPr>
              <a:pPr eaLnBrk="1" hangingPunct="1">
                <a:defRPr/>
              </a:pPr>
              <a:t>20</a:t>
            </a:fld>
            <a:endParaRPr lang="cs-CZ" altLang="cs-CZ" sz="1000" smtClean="0">
              <a:solidFill>
                <a:schemeClr val="tx2"/>
              </a:solidFill>
            </a:endParaRPr>
          </a:p>
        </p:txBody>
      </p:sp>
      <p:pic>
        <p:nvPicPr>
          <p:cNvPr id="286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8920163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/>
              <a:t>Výzkumy v této oblasti v ČR: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smtClean="0"/>
              <a:t>ČSÚ – Satelitní účet kultury 2009, 2010, 2011, 2012</a:t>
            </a:r>
          </a:p>
          <a:p>
            <a:pPr eaLnBrk="1" hangingPunct="1"/>
            <a:r>
              <a:rPr lang="cs-CZ" altLang="cs-CZ" sz="2000" smtClean="0"/>
              <a:t>Institut umění – Divadelní ústav:</a:t>
            </a:r>
          </a:p>
          <a:p>
            <a:pPr lvl="1" eaLnBrk="1" hangingPunct="1"/>
            <a:r>
              <a:rPr lang="cs-CZ" altLang="cs-CZ" sz="1800" smtClean="0"/>
              <a:t>Kulturní a kreativní průmysly v České republice (Eva Žáková a kol.)</a:t>
            </a:r>
          </a:p>
          <a:p>
            <a:pPr lvl="1" eaLnBrk="1" hangingPunct="1"/>
            <a:r>
              <a:rPr lang="cs-CZ" altLang="cs-CZ" sz="1800" smtClean="0"/>
              <a:t>Kreativní průmysly – příležitost pro novou ekonomiku (Martin Cikánek)</a:t>
            </a:r>
          </a:p>
          <a:p>
            <a:pPr lvl="1" eaLnBrk="1" hangingPunct="1"/>
            <a:r>
              <a:rPr lang="cs-CZ" altLang="cs-CZ" sz="1800" smtClean="0"/>
              <a:t>Kulturní a kreativní průmysly v Německu - Národohospodářský význam, struktura a způsob podpory kulturních a kreativních odvětví (Marcel Kraus)</a:t>
            </a:r>
          </a:p>
          <a:p>
            <a:pPr lvl="1" eaLnBrk="1" hangingPunct="1"/>
            <a:r>
              <a:rPr lang="cs-CZ" altLang="cs-CZ" sz="1800" smtClean="0"/>
              <a:t>Kreativní průmysl v Rakousku (Marcel Kraus)</a:t>
            </a:r>
          </a:p>
          <a:p>
            <a:pPr lvl="1" eaLnBrk="1" hangingPunct="1"/>
            <a:r>
              <a:rPr lang="cs-CZ" altLang="cs-CZ" sz="1800" smtClean="0"/>
              <a:t>Workshopy Kreativní Evropa, apod.</a:t>
            </a:r>
          </a:p>
          <a:p>
            <a:pPr eaLnBrk="1" hangingPunct="1"/>
            <a:r>
              <a:rPr lang="cs-CZ" altLang="cs-CZ" sz="2000" smtClean="0"/>
              <a:t>Univerzita Tomáše Bati: </a:t>
            </a:r>
          </a:p>
          <a:p>
            <a:pPr lvl="1" eaLnBrk="1" hangingPunct="1"/>
            <a:r>
              <a:rPr lang="cs-CZ" altLang="cs-CZ" sz="1800" smtClean="0"/>
              <a:t>Doc. Jitka Kloudová – Fakulta managementu a ekonomiky </a:t>
            </a:r>
          </a:p>
          <a:p>
            <a:pPr lvl="1" eaLnBrk="1" hangingPunct="1"/>
            <a:r>
              <a:rPr lang="cs-CZ" altLang="cs-CZ" sz="1800" smtClean="0"/>
              <a:t>Kreativní index a trend růstu kreativního indexu jednotlivých krajů ČR (2008)</a:t>
            </a:r>
            <a:endParaRPr lang="cs-CZ" altLang="cs-CZ" sz="2000" smtClean="0"/>
          </a:p>
          <a:p>
            <a:pPr eaLnBrk="1" hangingPunct="1"/>
            <a:endParaRPr lang="cs-CZ" altLang="cs-CZ" smtClean="0"/>
          </a:p>
        </p:txBody>
      </p:sp>
      <p:sp>
        <p:nvSpPr>
          <p:cNvPr id="3789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1042988" y="6308725"/>
            <a:ext cx="6481762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cs-CZ" sz="1000" smtClean="0">
                <a:solidFill>
                  <a:schemeClr val="tx2"/>
                </a:solidFill>
              </a:rPr>
              <a:t>Ekonomika kultury       Simona Škarabelová</a:t>
            </a:r>
            <a:endParaRPr lang="cs-CZ" altLang="cs-CZ" sz="1000" dirty="0" smtClean="0">
              <a:solidFill>
                <a:schemeClr val="tx2"/>
              </a:solidFill>
            </a:endParaRPr>
          </a:p>
        </p:txBody>
      </p:sp>
      <p:sp>
        <p:nvSpPr>
          <p:cNvPr id="3789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B2C1D8B-76EA-4972-8C5B-6E72E9931178}" type="slidenum">
              <a:rPr lang="cs-CZ" altLang="cs-CZ" sz="1000" smtClean="0">
                <a:solidFill>
                  <a:schemeClr val="tx2"/>
                </a:solidFill>
              </a:rPr>
              <a:pPr eaLnBrk="1" hangingPunct="1">
                <a:defRPr/>
              </a:pPr>
              <a:t>21</a:t>
            </a:fld>
            <a:endParaRPr lang="cs-CZ" altLang="cs-CZ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ČSÚ – Satelitní účet kultury</a:t>
            </a:r>
            <a:endParaRPr lang="cs-CZ" dirty="0"/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Od roku 2009 – užší vymezení kultury</a:t>
            </a:r>
          </a:p>
          <a:p>
            <a:r>
              <a:rPr lang="cs-CZ" altLang="cs-CZ" smtClean="0"/>
              <a:t>Od roku 2010  </a:t>
            </a:r>
          </a:p>
          <a:p>
            <a:pPr lvl="1"/>
            <a:r>
              <a:rPr lang="cs-CZ" altLang="cs-CZ" smtClean="0"/>
              <a:t>širší vymezení kultury na základě doporučení Eurostatu</a:t>
            </a:r>
          </a:p>
          <a:p>
            <a:pPr lvl="1"/>
            <a:r>
              <a:rPr lang="cs-CZ" altLang="cs-CZ" smtClean="0"/>
              <a:t>Totožné ve všech zemích EU</a:t>
            </a:r>
          </a:p>
          <a:p>
            <a:pPr lvl="1"/>
            <a:r>
              <a:rPr lang="cs-CZ" altLang="cs-CZ" smtClean="0"/>
              <a:t>Rozšíření o:</a:t>
            </a:r>
          </a:p>
          <a:p>
            <a:pPr lvl="2"/>
            <a:r>
              <a:rPr lang="cs-CZ" altLang="cs-CZ" sz="2400" smtClean="0"/>
              <a:t>maloobchodní činnosti </a:t>
            </a:r>
            <a:r>
              <a:rPr lang="cs-CZ" altLang="cs-CZ" sz="1800" smtClean="0"/>
              <a:t>(prodej módy, řemesel,aj. )</a:t>
            </a:r>
          </a:p>
          <a:p>
            <a:pPr lvl="2"/>
            <a:r>
              <a:rPr lang="cs-CZ" altLang="cs-CZ" sz="2400" smtClean="0"/>
              <a:t>překladatelské a tlumočnické služby</a:t>
            </a:r>
          </a:p>
          <a:p>
            <a:pPr lvl="2"/>
            <a:r>
              <a:rPr lang="cs-CZ" altLang="cs-CZ" sz="2400" smtClean="0"/>
              <a:t>pronájem audio a video nosičů</a:t>
            </a:r>
          </a:p>
          <a:p>
            <a:pPr lvl="2"/>
            <a:r>
              <a:rPr lang="cs-CZ" altLang="cs-CZ" sz="2400" smtClean="0"/>
              <a:t>umělecké vzdělávání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016C0-453F-4EA7-AFBB-48EF2BA4EC93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Vymezení a členění sektoru kultury – </a:t>
            </a:r>
            <a:r>
              <a:rPr lang="cs-CZ" sz="3600" dirty="0" smtClean="0"/>
              <a:t>dle oblasti či odvětví</a:t>
            </a:r>
            <a:endParaRPr lang="cs-CZ" sz="3600" dirty="0"/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Kulturní dědictví</a:t>
            </a:r>
          </a:p>
          <a:p>
            <a:r>
              <a:rPr lang="cs-CZ" altLang="cs-CZ" smtClean="0"/>
              <a:t>Interpretační (scénické) umění</a:t>
            </a:r>
          </a:p>
          <a:p>
            <a:r>
              <a:rPr lang="cs-CZ" altLang="cs-CZ" smtClean="0"/>
              <a:t>Vizuální (výtvarné) umění a řemesla</a:t>
            </a:r>
          </a:p>
          <a:p>
            <a:r>
              <a:rPr lang="cs-CZ" altLang="cs-CZ" smtClean="0"/>
              <a:t>Periodický a neperiodický tisk</a:t>
            </a:r>
          </a:p>
          <a:p>
            <a:r>
              <a:rPr lang="cs-CZ" altLang="cs-CZ" smtClean="0"/>
              <a:t>Audiovizuální a interaktivní média</a:t>
            </a:r>
          </a:p>
          <a:p>
            <a:r>
              <a:rPr lang="cs-CZ" altLang="cs-CZ" smtClean="0"/>
              <a:t>Architektura</a:t>
            </a:r>
          </a:p>
          <a:p>
            <a:r>
              <a:rPr lang="cs-CZ" altLang="cs-CZ" smtClean="0"/>
              <a:t>Reklama</a:t>
            </a:r>
          </a:p>
          <a:p>
            <a:r>
              <a:rPr lang="cs-CZ" altLang="cs-CZ" smtClean="0"/>
              <a:t>Umělecké vzdělávání</a:t>
            </a:r>
          </a:p>
          <a:p>
            <a:r>
              <a:rPr lang="cs-CZ" altLang="cs-CZ" smtClean="0"/>
              <a:t>Správa kultury vč. její podpory</a:t>
            </a:r>
          </a:p>
          <a:p>
            <a:r>
              <a:rPr lang="cs-CZ" altLang="cs-CZ" smtClean="0"/>
              <a:t>Neznámá oblast </a:t>
            </a:r>
            <a:r>
              <a:rPr lang="cs-CZ" altLang="cs-CZ" sz="2400" smtClean="0"/>
              <a:t>– blíže neurčená oblast </a:t>
            </a:r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433F5-3DFD-42BB-A650-75ABA983354E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798B8-DAE4-4F31-82AC-03C550B93D2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Vymezení a členění sektoru kultury – dle poskytovatele</a:t>
            </a:r>
            <a:endParaRPr lang="cs-CZ" dirty="0"/>
          </a:p>
        </p:txBody>
      </p:sp>
      <p:sp>
        <p:nvSpPr>
          <p:cNvPr id="33795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r>
              <a:rPr lang="cs-CZ" altLang="cs-CZ" smtClean="0"/>
              <a:t>Historické památky</a:t>
            </a:r>
          </a:p>
          <a:p>
            <a:r>
              <a:rPr lang="cs-CZ" altLang="cs-CZ" smtClean="0"/>
              <a:t>Muzea a galerie</a:t>
            </a:r>
          </a:p>
          <a:p>
            <a:r>
              <a:rPr lang="cs-CZ" altLang="cs-CZ" smtClean="0"/>
              <a:t>Archivy</a:t>
            </a:r>
          </a:p>
          <a:p>
            <a:r>
              <a:rPr lang="cs-CZ" altLang="cs-CZ" smtClean="0"/>
              <a:t>Knihovny</a:t>
            </a:r>
          </a:p>
          <a:p>
            <a:r>
              <a:rPr lang="cs-CZ" altLang="cs-CZ" smtClean="0"/>
              <a:t>Divadla</a:t>
            </a:r>
          </a:p>
          <a:p>
            <a:r>
              <a:rPr lang="cs-CZ" altLang="cs-CZ" smtClean="0"/>
              <a:t>Koncertní sály</a:t>
            </a:r>
          </a:p>
          <a:p>
            <a:r>
              <a:rPr lang="cs-CZ" altLang="cs-CZ" smtClean="0"/>
              <a:t>Kulturní domy</a:t>
            </a:r>
          </a:p>
          <a:p>
            <a:r>
              <a:rPr lang="cs-CZ" altLang="cs-CZ" smtClean="0"/>
              <a:t>Výstavní sály</a:t>
            </a:r>
          </a:p>
        </p:txBody>
      </p:sp>
      <p:sp>
        <p:nvSpPr>
          <p:cNvPr id="33796" name="Zástupný symbol pro obsah 5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r>
              <a:rPr lang="cs-CZ" altLang="cs-CZ" sz="2400" smtClean="0"/>
              <a:t>Nakladatelství, vydavatelství</a:t>
            </a:r>
          </a:p>
          <a:p>
            <a:r>
              <a:rPr lang="cs-CZ" altLang="cs-CZ" sz="2400" smtClean="0"/>
              <a:t>Výrobci a distrib.audioviz.děl</a:t>
            </a:r>
          </a:p>
          <a:p>
            <a:r>
              <a:rPr lang="cs-CZ" altLang="cs-CZ" sz="2400" smtClean="0"/>
              <a:t>Rozhlas</a:t>
            </a:r>
          </a:p>
          <a:p>
            <a:r>
              <a:rPr lang="cs-CZ" altLang="cs-CZ" sz="2400" smtClean="0"/>
              <a:t>Televize</a:t>
            </a:r>
          </a:p>
          <a:p>
            <a:r>
              <a:rPr lang="cs-CZ" altLang="cs-CZ" sz="2400" smtClean="0"/>
              <a:t>Umělecké školy</a:t>
            </a:r>
          </a:p>
          <a:p>
            <a:r>
              <a:rPr lang="cs-CZ" altLang="cs-CZ" sz="2400" smtClean="0"/>
              <a:t>Ochr. svazy autorské</a:t>
            </a:r>
          </a:p>
          <a:p>
            <a:r>
              <a:rPr lang="cs-CZ" altLang="cs-CZ" sz="2400" smtClean="0"/>
              <a:t>Ostatní poskytovatelé </a:t>
            </a:r>
            <a:r>
              <a:rPr lang="cs-CZ" altLang="cs-CZ" sz="2000" smtClean="0"/>
              <a:t>(prodej knih, starožitností, tvorba hudebních nahrávek, činnosti MK ČR, aj)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88594-B70C-4260-B2D7-187FF061B0A0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255A4-A41A-437D-A21F-36298D044469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Zdroje dat pro </a:t>
            </a:r>
            <a:r>
              <a:rPr lang="cs-CZ" dirty="0" err="1" smtClean="0"/>
              <a:t>SúK</a:t>
            </a:r>
            <a:endParaRPr lang="cs-CZ" dirty="0"/>
          </a:p>
        </p:txBody>
      </p:sp>
      <p:sp>
        <p:nvSpPr>
          <p:cNvPr id="35843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Veřejné rozpočty (stát, kraje, obce)</a:t>
            </a:r>
          </a:p>
          <a:p>
            <a:r>
              <a:rPr lang="cs-CZ" altLang="cs-CZ" smtClean="0"/>
              <a:t>Šetření v domácnostech</a:t>
            </a:r>
          </a:p>
          <a:p>
            <a:r>
              <a:rPr lang="cs-CZ" altLang="cs-CZ" smtClean="0"/>
              <a:t>Statistické zjišťování u kulturních subjektů (NIPOS)</a:t>
            </a:r>
          </a:p>
          <a:p>
            <a:r>
              <a:rPr lang="cs-CZ" altLang="cs-CZ" smtClean="0"/>
              <a:t>Z šetření podnikových statistik</a:t>
            </a:r>
          </a:p>
          <a:p>
            <a:r>
              <a:rPr lang="cs-CZ" altLang="cs-CZ" smtClean="0"/>
              <a:t>Z šetření o neziskovém sektoru</a:t>
            </a:r>
          </a:p>
          <a:p>
            <a:r>
              <a:rPr lang="cs-CZ" altLang="cs-CZ" smtClean="0"/>
              <a:t>Problémy</a:t>
            </a:r>
          </a:p>
          <a:p>
            <a:pPr lvl="1"/>
            <a:r>
              <a:rPr lang="cs-CZ" altLang="cs-CZ" smtClean="0"/>
              <a:t>Dopočty</a:t>
            </a:r>
          </a:p>
          <a:p>
            <a:pPr lvl="1"/>
            <a:r>
              <a:rPr lang="cs-CZ" altLang="cs-CZ" smtClean="0"/>
              <a:t>Časový nesoulad</a:t>
            </a:r>
          </a:p>
          <a:p>
            <a:pPr lvl="1"/>
            <a:r>
              <a:rPr lang="cs-CZ" altLang="cs-CZ" smtClean="0"/>
              <a:t>Nedodání zdrojů</a:t>
            </a:r>
          </a:p>
          <a:p>
            <a:pPr lvl="1"/>
            <a:r>
              <a:rPr lang="cs-CZ" altLang="cs-CZ" smtClean="0"/>
              <a:t>Kvalita informací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D3D6A-61B6-468A-97D9-B1B3EC4D2C33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66751-E408-4178-B4E0-1B76843AC404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52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Zdroje financování kultury v roce 2012</a:t>
            </a:r>
            <a:endParaRPr lang="cs-CZ" dirty="0"/>
          </a:p>
        </p:txBody>
      </p:sp>
      <p:sp>
        <p:nvSpPr>
          <p:cNvPr id="3789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Celkem více než 236,1 mld. Kč</a:t>
            </a:r>
          </a:p>
          <a:p>
            <a:r>
              <a:rPr lang="cs-CZ" altLang="cs-CZ" smtClean="0"/>
              <a:t>Původ zdrojů</a:t>
            </a:r>
          </a:p>
          <a:p>
            <a:pPr lvl="1"/>
            <a:r>
              <a:rPr lang="cs-CZ" altLang="cs-CZ" smtClean="0"/>
              <a:t>Finanční a nefinanční podniky (nevíce)</a:t>
            </a:r>
          </a:p>
          <a:p>
            <a:pPr lvl="1"/>
            <a:r>
              <a:rPr lang="cs-CZ" altLang="cs-CZ" smtClean="0"/>
              <a:t>Domácnosti (2.místo)</a:t>
            </a:r>
          </a:p>
          <a:p>
            <a:pPr lvl="1"/>
            <a:r>
              <a:rPr lang="cs-CZ" altLang="cs-CZ" smtClean="0"/>
              <a:t>Veřejné rozpočty (3. místo)</a:t>
            </a:r>
          </a:p>
          <a:p>
            <a:pPr lvl="1"/>
            <a:r>
              <a:rPr lang="cs-CZ" altLang="cs-CZ" smtClean="0"/>
              <a:t>Neziskové instituce (4. místo)</a:t>
            </a:r>
          </a:p>
          <a:p>
            <a:pPr lvl="1"/>
            <a:r>
              <a:rPr lang="cs-CZ" altLang="cs-CZ" smtClean="0"/>
              <a:t>Mezinárodní prostředí (poslední)</a:t>
            </a:r>
          </a:p>
          <a:p>
            <a:r>
              <a:rPr lang="cs-CZ" altLang="cs-CZ" smtClean="0"/>
              <a:t>Převažující typ zdrojů dle odvětví</a:t>
            </a:r>
          </a:p>
          <a:p>
            <a:pPr lvl="1"/>
            <a:r>
              <a:rPr lang="cs-CZ" altLang="cs-CZ" smtClean="0"/>
              <a:t>Veřejné zdroje (až 56% podíl) </a:t>
            </a:r>
            <a:r>
              <a:rPr lang="cs-CZ" altLang="cs-CZ" sz="2000" smtClean="0"/>
              <a:t>– kult.děd., interpret.umění, um. vzdělávání, správa kultury</a:t>
            </a:r>
          </a:p>
          <a:p>
            <a:pPr lvl="1"/>
            <a:r>
              <a:rPr lang="cs-CZ" altLang="cs-CZ" smtClean="0"/>
              <a:t>Zdroje podniků a domácností – </a:t>
            </a:r>
            <a:r>
              <a:rPr lang="cs-CZ" altLang="cs-CZ" sz="2000" smtClean="0"/>
              <a:t>výt.umění, tisk,média, architektura, reklama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E8C3E-A115-4862-A398-F2FCEDFD36E5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2484438" y="6453188"/>
            <a:ext cx="3763962" cy="3317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cs-CZ" sz="1000" smtClean="0">
                <a:solidFill>
                  <a:schemeClr val="tx2"/>
                </a:solidFill>
              </a:rPr>
              <a:t>Ekonomika kultury       Simona Škarabelová</a:t>
            </a:r>
            <a:endParaRPr lang="cs-CZ" altLang="cs-CZ" sz="1000" smtClean="0">
              <a:solidFill>
                <a:schemeClr val="tx2"/>
              </a:solidFill>
            </a:endParaRPr>
          </a:p>
        </p:txBody>
      </p:sp>
      <p:sp>
        <p:nvSpPr>
          <p:cNvPr id="2048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7599F59-6883-4BDD-8973-FC24398D8758}" type="slidenum">
              <a:rPr lang="cs-CZ" altLang="cs-CZ" sz="1000" smtClean="0">
                <a:solidFill>
                  <a:schemeClr val="tx2"/>
                </a:solidFill>
              </a:rPr>
              <a:pPr eaLnBrk="1" hangingPunct="1">
                <a:defRPr/>
              </a:pPr>
              <a:t>3</a:t>
            </a:fld>
            <a:endParaRPr lang="cs-CZ" altLang="cs-CZ" sz="1000" smtClean="0">
              <a:solidFill>
                <a:schemeClr val="tx2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25538"/>
            <a:ext cx="7772400" cy="503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 smtClean="0"/>
              <a:t>Zárodky teorie kreativních průmyslů</a:t>
            </a:r>
            <a:endParaRPr lang="en-US" altLang="cs-CZ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Sociální přínos umění pro rozvoj jednotlivců i komunit byl prosazován hnutím „The </a:t>
            </a:r>
            <a:r>
              <a:rPr lang="en-US" altLang="cs-CZ" smtClean="0"/>
              <a:t>Community Arts Movement</a:t>
            </a:r>
            <a:r>
              <a:rPr lang="cs-CZ" altLang="cs-CZ" smtClean="0"/>
              <a:t>“</a:t>
            </a:r>
            <a:r>
              <a:rPr lang="en-US" altLang="cs-CZ" smtClean="0"/>
              <a:t> </a:t>
            </a:r>
            <a:r>
              <a:rPr lang="cs-CZ" altLang="cs-CZ" smtClean="0"/>
              <a:t>již od roku 1960. Nicméně - většina z těchto aktivit byla neoficiálních a potýkala se s nedostatečnou argumentací prezentovaných myšlenek.</a:t>
            </a:r>
            <a:endParaRPr lang="en-US" altLang="cs-CZ" smtClean="0"/>
          </a:p>
          <a:p>
            <a:pPr eaLnBrk="1" hangingPunct="1">
              <a:buFont typeface="Wingdings" pitchFamily="2" charset="2"/>
              <a:buNone/>
            </a:pPr>
            <a:endParaRPr lang="en-US" altLang="cs-CZ" smtClean="0"/>
          </a:p>
          <a:p>
            <a:pPr eaLnBrk="1" hangingPunct="1"/>
            <a:r>
              <a:rPr lang="cs-CZ" altLang="cs-CZ" smtClean="0"/>
              <a:t>Od začátku roku 1980 se ve Velké Británii umělecké a kulturní aktivity stávaly častějším jevem – byly zakomponovány do programů na obnovu měst.</a:t>
            </a:r>
            <a:endParaRPr lang="en-US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Vývoj původu </a:t>
            </a:r>
            <a:r>
              <a:rPr lang="cs-CZ" dirty="0" err="1" smtClean="0"/>
              <a:t>fin</a:t>
            </a:r>
            <a:r>
              <a:rPr lang="cs-CZ" dirty="0" smtClean="0"/>
              <a:t>. zdrojů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4A68C-A575-4865-85A1-7AFDB174DC77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pic>
        <p:nvPicPr>
          <p:cNvPr id="389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7993062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komentář</a:t>
            </a:r>
            <a:endParaRPr lang="cs-CZ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Mírná tendence růstu podílu domácností na celkových zdrojích a naopak pokles podílu podniků</a:t>
            </a:r>
          </a:p>
          <a:p>
            <a:r>
              <a:rPr lang="cs-CZ" altLang="cs-CZ" smtClean="0"/>
              <a:t>Veřejné zdroje (ve 2012)více méně stagnují</a:t>
            </a:r>
          </a:p>
          <a:p>
            <a:pPr lvl="1"/>
            <a:r>
              <a:rPr lang="cs-CZ" altLang="cs-CZ" smtClean="0"/>
              <a:t>Představují 2,16 % z celkových veřejných rozpočtů</a:t>
            </a:r>
          </a:p>
          <a:p>
            <a:pPr lvl="1"/>
            <a:r>
              <a:rPr lang="cs-CZ" altLang="cs-CZ" smtClean="0"/>
              <a:t>V roce 34,3 mld Kč na kulturu</a:t>
            </a:r>
          </a:p>
          <a:p>
            <a:pPr lvl="1"/>
            <a:r>
              <a:rPr lang="cs-CZ" altLang="cs-CZ" smtClean="0"/>
              <a:t>Z toho více než 28,2mld Kč na provoz</a:t>
            </a:r>
          </a:p>
          <a:p>
            <a:pPr lvl="1"/>
            <a:r>
              <a:rPr lang="cs-CZ" altLang="cs-CZ" smtClean="0"/>
              <a:t>Z toho 6,1 mld Kč na investice</a:t>
            </a:r>
          </a:p>
          <a:p>
            <a:pPr lvl="1"/>
            <a:r>
              <a:rPr lang="cs-CZ" altLang="cs-CZ" smtClean="0"/>
              <a:t>Z toho více jak 52 % z městských a obecních rozpočtů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8C288-7137-4065-9F6D-29071F118770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>
          <a:xfrm>
            <a:off x="457200" y="549275"/>
            <a:ext cx="7239000" cy="5907088"/>
          </a:xfrm>
        </p:spPr>
        <p:txBody>
          <a:bodyPr/>
          <a:lstStyle/>
          <a:p>
            <a:r>
              <a:rPr lang="cs-CZ" altLang="cs-CZ" smtClean="0"/>
              <a:t>Výdaje domácností (ve 2012)</a:t>
            </a:r>
          </a:p>
          <a:p>
            <a:pPr lvl="1"/>
            <a:r>
              <a:rPr lang="cs-CZ" altLang="cs-CZ" smtClean="0"/>
              <a:t>45,5 mld. Kč</a:t>
            </a:r>
          </a:p>
          <a:p>
            <a:pPr lvl="1"/>
            <a:r>
              <a:rPr lang="cs-CZ" altLang="cs-CZ" smtClean="0"/>
              <a:t>Z toho až 66 % do oblasti médií a tisku</a:t>
            </a:r>
          </a:p>
          <a:p>
            <a:pPr lvl="1"/>
            <a:r>
              <a:rPr lang="cs-CZ" altLang="cs-CZ" smtClean="0"/>
              <a:t>dále mají podobu vstupného, poplatků za služby, školné, aj.</a:t>
            </a:r>
          </a:p>
          <a:p>
            <a:pPr lvl="1"/>
            <a:r>
              <a:rPr lang="cs-CZ" altLang="cs-CZ" smtClean="0"/>
              <a:t>Podíl výdajů domácností na kulturu na celkových výdajích domácností je cca 3 %</a:t>
            </a:r>
          </a:p>
          <a:p>
            <a:r>
              <a:rPr lang="cs-CZ" altLang="cs-CZ" smtClean="0"/>
              <a:t>0statní zdroje</a:t>
            </a:r>
          </a:p>
          <a:p>
            <a:pPr lvl="1"/>
            <a:r>
              <a:rPr lang="cs-CZ" altLang="cs-CZ" smtClean="0"/>
              <a:t> ze 2/3 finanční a nefinanční podniky (146,8 mld. Kč)</a:t>
            </a:r>
          </a:p>
          <a:p>
            <a:pPr lvl="1"/>
            <a:r>
              <a:rPr lang="cs-CZ" altLang="cs-CZ" smtClean="0"/>
              <a:t>Neziskové organizace (7,9 mld Kč)</a:t>
            </a:r>
          </a:p>
          <a:p>
            <a:pPr lvl="1"/>
            <a:r>
              <a:rPr lang="cs-CZ" altLang="cs-CZ" smtClean="0"/>
              <a:t>Zahraniční zdroje – doplňkové (1,9 mld Kč)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A149A-87FB-4EC3-A567-13167F8E3EA3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9214E-334C-4763-BDDD-7EE30502AA43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04069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Mikro pohled (2012)</a:t>
            </a:r>
            <a:endParaRPr lang="cs-CZ" dirty="0"/>
          </a:p>
        </p:txBody>
      </p:sp>
      <p:sp>
        <p:nvSpPr>
          <p:cNvPr id="43011" name="Zástupný symbol pro obsah 4"/>
          <p:cNvSpPr>
            <a:spLocks noGrp="1"/>
          </p:cNvSpPr>
          <p:nvPr>
            <p:ph idx="1"/>
          </p:nvPr>
        </p:nvSpPr>
        <p:spPr>
          <a:xfrm>
            <a:off x="457200" y="1052513"/>
            <a:ext cx="7239000" cy="5403850"/>
          </a:xfrm>
        </p:spPr>
        <p:txBody>
          <a:bodyPr/>
          <a:lstStyle/>
          <a:p>
            <a:r>
              <a:rPr lang="cs-CZ" altLang="cs-CZ" smtClean="0"/>
              <a:t>Dvě sféry</a:t>
            </a:r>
          </a:p>
          <a:p>
            <a:pPr lvl="1"/>
            <a:r>
              <a:rPr lang="cs-CZ" altLang="cs-CZ" smtClean="0"/>
              <a:t>Tradiční umění (veřejné zdroje)</a:t>
            </a:r>
          </a:p>
          <a:p>
            <a:pPr lvl="1"/>
            <a:r>
              <a:rPr lang="cs-CZ" altLang="cs-CZ" smtClean="0"/>
              <a:t>Kreativní a kulturní </a:t>
            </a:r>
            <a:r>
              <a:rPr lang="cs-CZ" altLang="cs-CZ" sz="2400" smtClean="0"/>
              <a:t>průmysly</a:t>
            </a:r>
            <a:r>
              <a:rPr lang="cs-CZ" altLang="cs-CZ" sz="2000" smtClean="0"/>
              <a:t> (soběstačnost 100 %)</a:t>
            </a:r>
          </a:p>
          <a:p>
            <a:r>
              <a:rPr lang="cs-CZ" altLang="cs-CZ" smtClean="0"/>
              <a:t>Zaměstnanost</a:t>
            </a:r>
          </a:p>
          <a:p>
            <a:pPr lvl="1"/>
            <a:r>
              <a:rPr lang="cs-CZ" altLang="cs-CZ" smtClean="0"/>
              <a:t>90 tis pracovníků (z toho 80 tis přepočteno na úvazky, zbytek dobrovolníci)</a:t>
            </a:r>
          </a:p>
          <a:p>
            <a:pPr lvl="1"/>
            <a:r>
              <a:rPr lang="cs-CZ" altLang="cs-CZ" smtClean="0"/>
              <a:t>+ 45 tis OSVČ</a:t>
            </a:r>
          </a:p>
          <a:p>
            <a:pPr lvl="1"/>
            <a:r>
              <a:rPr lang="cs-CZ" altLang="cs-CZ" smtClean="0"/>
              <a:t>Celkem pracujících cca 150 tis</a:t>
            </a:r>
          </a:p>
          <a:p>
            <a:r>
              <a:rPr lang="cs-CZ" altLang="cs-CZ" smtClean="0"/>
              <a:t>Průměrná hrubá měsíční mzda</a:t>
            </a:r>
          </a:p>
          <a:p>
            <a:pPr lvl="1"/>
            <a:r>
              <a:rPr lang="cs-CZ" altLang="cs-CZ" smtClean="0"/>
              <a:t>Zavádějící – 24 982 Kč (o 0,5 % nižší než celost.průměr)</a:t>
            </a:r>
          </a:p>
          <a:p>
            <a:pPr lvl="1"/>
            <a:r>
              <a:rPr lang="cs-CZ" altLang="cs-CZ" smtClean="0"/>
              <a:t>Tradiční odv. (17 tis Kč)  až 45 % zaměstnanců x KaKP (35 tis) </a:t>
            </a:r>
          </a:p>
          <a:p>
            <a:endParaRPr lang="cs-CZ" altLang="cs-CZ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924E-559A-452E-B96B-66B762C3BB37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864096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Makro pohled (2012)</a:t>
            </a:r>
            <a:endParaRPr lang="cs-CZ" dirty="0"/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3238"/>
            <a:ext cx="7239000" cy="4683125"/>
          </a:xfrm>
        </p:spPr>
        <p:txBody>
          <a:bodyPr/>
          <a:lstStyle/>
          <a:p>
            <a:r>
              <a:rPr lang="cs-CZ" altLang="cs-CZ" smtClean="0"/>
              <a:t>Spíše odhady, než přesné kalkulace</a:t>
            </a:r>
          </a:p>
          <a:p>
            <a:r>
              <a:rPr lang="cs-CZ" altLang="cs-CZ" smtClean="0"/>
              <a:t>Objem HDP v kultuře – 55,1 mld Kč, což je 1,43 %  z celkového HDP</a:t>
            </a:r>
          </a:p>
          <a:p>
            <a:r>
              <a:rPr lang="cs-CZ" altLang="cs-CZ" smtClean="0"/>
              <a:t>Objem produkce v kulturním sektoru dosáhl 210,9 mld Kč, což je 2,16 % na celostátní produkci</a:t>
            </a:r>
          </a:p>
          <a:p>
            <a:r>
              <a:rPr lang="cs-CZ" altLang="cs-CZ" smtClean="0"/>
              <a:t>Úroveň hrubé přidané hodnoty (HPH) je 82,2 mld Kč, což je 2,38 % z celkové HPH vytvořené v ekonomice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49A6D-C4A9-4BF6-86F3-860A5EC37DB9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7607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Souhrnný Komentář</a:t>
            </a:r>
            <a:endParaRPr lang="cs-CZ" dirty="0"/>
          </a:p>
        </p:txBody>
      </p:sp>
      <p:sp>
        <p:nvSpPr>
          <p:cNvPr id="45059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975"/>
            <a:ext cx="7239000" cy="5259388"/>
          </a:xfrm>
        </p:spPr>
        <p:txBody>
          <a:bodyPr/>
          <a:lstStyle/>
          <a:p>
            <a:r>
              <a:rPr lang="cs-CZ" altLang="cs-CZ" smtClean="0"/>
              <a:t>Výdaje místních vlád </a:t>
            </a:r>
            <a:r>
              <a:rPr lang="en-US" altLang="cs-CZ" smtClean="0"/>
              <a:t>&gt; </a:t>
            </a:r>
            <a:r>
              <a:rPr lang="cs-CZ" altLang="cs-CZ" smtClean="0"/>
              <a:t>ústředních vlád</a:t>
            </a:r>
          </a:p>
          <a:p>
            <a:r>
              <a:rPr lang="cs-CZ" altLang="cs-CZ" smtClean="0"/>
              <a:t>Výdaje podniků </a:t>
            </a:r>
            <a:r>
              <a:rPr lang="en-US" altLang="cs-CZ" smtClean="0"/>
              <a:t>&gt; </a:t>
            </a:r>
            <a:r>
              <a:rPr lang="cs-CZ" altLang="cs-CZ" smtClean="0"/>
              <a:t>domácnosti</a:t>
            </a:r>
            <a:r>
              <a:rPr lang="en-US" altLang="cs-CZ" smtClean="0"/>
              <a:t> &gt;</a:t>
            </a:r>
            <a:r>
              <a:rPr lang="cs-CZ" altLang="cs-CZ" smtClean="0"/>
              <a:t> NNO</a:t>
            </a:r>
          </a:p>
          <a:p>
            <a:r>
              <a:rPr lang="cs-CZ" altLang="cs-CZ" smtClean="0"/>
              <a:t>Vládní sektor podporuje nejvíce oblast</a:t>
            </a:r>
          </a:p>
          <a:p>
            <a:pPr lvl="1"/>
            <a:r>
              <a:rPr lang="cs-CZ" altLang="cs-CZ" smtClean="0"/>
              <a:t>Kulturní dědictví</a:t>
            </a:r>
          </a:p>
          <a:p>
            <a:pPr lvl="1"/>
            <a:r>
              <a:rPr lang="cs-CZ" altLang="cs-CZ" smtClean="0"/>
              <a:t>Umělecké vzdělávání</a:t>
            </a:r>
          </a:p>
          <a:p>
            <a:pPr lvl="1"/>
            <a:r>
              <a:rPr lang="cs-CZ" altLang="cs-CZ" smtClean="0"/>
              <a:t>Interpretační/scénická umění </a:t>
            </a:r>
          </a:p>
          <a:p>
            <a:r>
              <a:rPr lang="cs-CZ" altLang="cs-CZ" smtClean="0"/>
              <a:t>Soukromý sektor investuje nejvíce do oblasti</a:t>
            </a:r>
          </a:p>
          <a:p>
            <a:pPr lvl="1"/>
            <a:r>
              <a:rPr lang="cs-CZ" altLang="cs-CZ" smtClean="0"/>
              <a:t>Reklama</a:t>
            </a:r>
          </a:p>
          <a:p>
            <a:pPr lvl="1"/>
            <a:r>
              <a:rPr lang="cs-CZ" altLang="cs-CZ" smtClean="0"/>
              <a:t>Audiovize/film + Tisk</a:t>
            </a:r>
          </a:p>
          <a:p>
            <a:pPr lvl="1"/>
            <a:r>
              <a:rPr lang="cs-CZ" altLang="cs-CZ" smtClean="0"/>
              <a:t>Periodický tisk</a:t>
            </a:r>
          </a:p>
          <a:p>
            <a:r>
              <a:rPr lang="cs-CZ" altLang="cs-CZ" smtClean="0"/>
              <a:t>EU podporuje nejvíce oblast</a:t>
            </a:r>
          </a:p>
          <a:p>
            <a:pPr lvl="1"/>
            <a:r>
              <a:rPr lang="cs-CZ" altLang="cs-CZ" smtClean="0"/>
              <a:t>kulturní dědictví, </a:t>
            </a:r>
            <a:r>
              <a:rPr lang="cs-CZ" altLang="cs-CZ" sz="2400" smtClean="0"/>
              <a:t>architekturu a </a:t>
            </a:r>
            <a:r>
              <a:rPr lang="cs-CZ" altLang="cs-CZ" sz="2000" smtClean="0"/>
              <a:t>interpret.umění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5BDFE-44DC-4446-A8EA-EC8493194D19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1A731-AA87-4CC3-A552-00CBF514CC05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92C27-0563-4BA9-B302-7975B5CD1FA8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2124075" y="6381750"/>
            <a:ext cx="4124325" cy="403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cs-CZ" sz="1000" smtClean="0">
                <a:solidFill>
                  <a:schemeClr val="tx2"/>
                </a:solidFill>
              </a:rPr>
              <a:t>Ekonomika kultury       Simona Škarabelová</a:t>
            </a:r>
            <a:endParaRPr lang="cs-CZ" altLang="cs-CZ" sz="1000" dirty="0" smtClean="0">
              <a:solidFill>
                <a:schemeClr val="tx2"/>
              </a:solidFill>
            </a:endParaRPr>
          </a:p>
        </p:txBody>
      </p:sp>
      <p:sp>
        <p:nvSpPr>
          <p:cNvPr id="2150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857613D-3CE3-40CC-BA3B-D47041351CF6}" type="slidenum">
              <a:rPr lang="cs-CZ" altLang="cs-CZ" sz="1000" smtClean="0">
                <a:solidFill>
                  <a:schemeClr val="tx2"/>
                </a:solidFill>
              </a:rPr>
              <a:pPr eaLnBrk="1" hangingPunct="1">
                <a:defRPr/>
              </a:pPr>
              <a:t>4</a:t>
            </a:fld>
            <a:endParaRPr lang="cs-CZ" altLang="cs-CZ" sz="1000" smtClean="0">
              <a:solidFill>
                <a:schemeClr val="tx2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/>
              <a:t>Kulturní průmysl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Pojem použit poprvé </a:t>
            </a:r>
            <a:r>
              <a:rPr lang="cs-CZ" b="1" dirty="0" err="1" smtClean="0"/>
              <a:t>Adorne</a:t>
            </a:r>
            <a:r>
              <a:rPr lang="cs-CZ" b="1" dirty="0" err="1"/>
              <a:t>m</a:t>
            </a:r>
            <a:r>
              <a:rPr lang="cs-CZ" b="1" dirty="0" smtClean="0"/>
              <a:t> </a:t>
            </a:r>
            <a:r>
              <a:rPr lang="cs-CZ" dirty="0" smtClean="0"/>
              <a:t>a</a:t>
            </a:r>
            <a:r>
              <a:rPr lang="cs-CZ" b="1" dirty="0" smtClean="0"/>
              <a:t> </a:t>
            </a:r>
            <a:r>
              <a:rPr lang="cs-CZ" b="1" dirty="0" err="1" smtClean="0"/>
              <a:t>Horkheimerem</a:t>
            </a:r>
            <a:r>
              <a:rPr lang="cs-CZ" b="1" dirty="0" smtClean="0"/>
              <a:t> </a:t>
            </a:r>
            <a:r>
              <a:rPr lang="cs-CZ" dirty="0" smtClean="0"/>
              <a:t>ve 30tých a 40tých letech 20. století.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Použit jako kritický hlas v souvislosti s masovou zábavou, resp. zábavním průmyslem</a:t>
            </a:r>
            <a:endParaRPr lang="en-US" dirty="0" smtClean="0"/>
          </a:p>
          <a:p>
            <a:pPr eaLnBrk="1" hangingPunct="1">
              <a:defRPr/>
            </a:pPr>
            <a:r>
              <a:rPr lang="cs-CZ" dirty="0" smtClean="0"/>
              <a:t>Označením  „kultura</a:t>
            </a:r>
            <a:r>
              <a:rPr lang="en-US" dirty="0" smtClean="0"/>
              <a:t>“</a:t>
            </a:r>
            <a:r>
              <a:rPr lang="cs-CZ" dirty="0" smtClean="0"/>
              <a:t> tehdy chápána tzv.</a:t>
            </a:r>
            <a:r>
              <a:rPr lang="en-US" dirty="0" smtClean="0"/>
              <a:t> „high culture“</a:t>
            </a:r>
          </a:p>
          <a:p>
            <a:pPr eaLnBrk="1" hangingPunct="1">
              <a:defRPr/>
            </a:pPr>
            <a:r>
              <a:rPr lang="cs-CZ" dirty="0" smtClean="0"/>
              <a:t>Oba sociologové (stejně jako další – Marcuse, </a:t>
            </a:r>
            <a:r>
              <a:rPr lang="cs-CZ" dirty="0" err="1" smtClean="0"/>
              <a:t>Enzensberer</a:t>
            </a:r>
            <a:r>
              <a:rPr lang="cs-CZ" dirty="0" smtClean="0"/>
              <a:t>, </a:t>
            </a:r>
            <a:r>
              <a:rPr lang="cs-CZ" dirty="0" err="1" smtClean="0"/>
              <a:t>Williamse</a:t>
            </a:r>
            <a:r>
              <a:rPr lang="cs-CZ" dirty="0" smtClean="0"/>
              <a:t>) se obávali vlivu masmédií na demokratickou společnost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827088" y="1052513"/>
            <a:ext cx="7772400" cy="503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/>
              <a:t>Politiky kulturních čtvrtí/regionů </a:t>
            </a:r>
            <a:r>
              <a:rPr lang="cs-CZ" altLang="cs-CZ" sz="1600" smtClean="0"/>
              <a:t>(</a:t>
            </a:r>
            <a:r>
              <a:rPr lang="en-US" altLang="cs-CZ" sz="1600" smtClean="0"/>
              <a:t>Cultural quarter policies</a:t>
            </a:r>
            <a:r>
              <a:rPr lang="cs-CZ" altLang="cs-CZ" sz="1600" smtClean="0"/>
              <a:t>)</a:t>
            </a:r>
            <a:endParaRPr lang="en-US" altLang="cs-CZ" smtClean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68313" y="1773238"/>
            <a:ext cx="82042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Publikace Institutu politických studií</a:t>
            </a:r>
            <a:r>
              <a:rPr lang="en-US" altLang="cs-CZ" sz="2400" smtClean="0"/>
              <a:t> </a:t>
            </a:r>
            <a:r>
              <a:rPr lang="en-US" altLang="cs-CZ" sz="2400" i="1" smtClean="0"/>
              <a:t>„The Economic Importance of the Arts in Britain“</a:t>
            </a:r>
            <a:r>
              <a:rPr lang="en-US" altLang="cs-CZ" sz="2400" smtClean="0"/>
              <a:t> (Myerscough</a:t>
            </a:r>
            <a:r>
              <a:rPr lang="cs-CZ" altLang="cs-CZ" sz="2400" smtClean="0"/>
              <a:t>,</a:t>
            </a:r>
            <a:r>
              <a:rPr lang="en-US" altLang="cs-CZ" sz="2400" smtClean="0"/>
              <a:t>1988) </a:t>
            </a:r>
            <a:r>
              <a:rPr lang="cs-CZ" altLang="cs-CZ" sz="2400" smtClean="0"/>
              <a:t>ukázala</a:t>
            </a:r>
            <a:r>
              <a:rPr lang="en-US" altLang="cs-CZ" sz="2400" smtClean="0"/>
              <a:t>, </a:t>
            </a:r>
            <a:r>
              <a:rPr lang="cs-CZ" altLang="cs-CZ" sz="2400" smtClean="0"/>
              <a:t>prostřednictvím </a:t>
            </a:r>
            <a:r>
              <a:rPr lang="cs-CZ" altLang="cs-CZ" sz="2400" b="1" smtClean="0"/>
              <a:t>teorie </a:t>
            </a:r>
            <a:r>
              <a:rPr lang="en-US" altLang="cs-CZ" sz="2400" b="1" smtClean="0"/>
              <a:t>multipl</a:t>
            </a:r>
            <a:r>
              <a:rPr lang="cs-CZ" altLang="cs-CZ" sz="2400" b="1" smtClean="0"/>
              <a:t>ikátoru</a:t>
            </a:r>
            <a:r>
              <a:rPr lang="en-US" altLang="cs-CZ" sz="2400" smtClean="0"/>
              <a:t>, </a:t>
            </a:r>
            <a:r>
              <a:rPr lang="cs-CZ" altLang="cs-CZ" sz="2400" i="1" smtClean="0"/>
              <a:t>že přímé výdaje na umění generují další výdaje v jiných sektorech ekonomiky</a:t>
            </a:r>
            <a:r>
              <a:rPr lang="en-US" altLang="cs-CZ" sz="2400" i="1" smtClean="0"/>
              <a:t>, </a:t>
            </a:r>
            <a:r>
              <a:rPr lang="cs-CZ" altLang="cs-CZ" sz="2400" i="1" smtClean="0"/>
              <a:t>což rozšiřuje bohatství a vytváření pracovních míst</a:t>
            </a:r>
            <a:r>
              <a:rPr lang="en-US" altLang="cs-CZ" sz="2400" i="1" smtClean="0"/>
              <a:t>, </a:t>
            </a:r>
            <a:r>
              <a:rPr lang="cs-CZ" altLang="cs-CZ" sz="2400" i="1" smtClean="0"/>
              <a:t>a města se tak stávajíc přitažlivější pro občany i firmy.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Díky tomu se sektor kultury stal uznávaným, významným, s rostoucí přidanou hodnotou, se schopností  regenerovat</a:t>
            </a:r>
            <a:r>
              <a:rPr lang="en-US" altLang="cs-CZ" sz="2400" b="1" smtClean="0"/>
              <a:t> </a:t>
            </a:r>
            <a:r>
              <a:rPr lang="cs-CZ" altLang="cs-CZ" sz="2400" b="1" smtClean="0"/>
              <a:t>městské části, malá města a regiony. </a:t>
            </a:r>
            <a:r>
              <a:rPr lang="cs-CZ" altLang="cs-CZ" sz="2400" smtClean="0"/>
              <a:t>Nové pojmy: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kreativní města</a:t>
            </a:r>
            <a:endParaRPr lang="en-US" altLang="cs-CZ" sz="200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k</a:t>
            </a:r>
            <a:r>
              <a:rPr lang="en-US" altLang="cs-CZ" sz="2000" smtClean="0"/>
              <a:t>reativ</a:t>
            </a:r>
            <a:r>
              <a:rPr lang="cs-CZ" altLang="cs-CZ" sz="2000" smtClean="0"/>
              <a:t>ní klastry</a:t>
            </a:r>
            <a:endParaRPr lang="en-US" altLang="cs-CZ" sz="2000" smtClean="0"/>
          </a:p>
        </p:txBody>
      </p:sp>
      <p:sp>
        <p:nvSpPr>
          <p:cNvPr id="2253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2700338" y="6597650"/>
            <a:ext cx="5094287" cy="260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cs-CZ" sz="1000" smtClean="0">
                <a:solidFill>
                  <a:schemeClr val="tx2"/>
                </a:solidFill>
              </a:rPr>
              <a:t>Ekonomika kultury       Simona Škarabelová</a:t>
            </a:r>
            <a:endParaRPr lang="cs-CZ" altLang="cs-CZ" sz="1000" smtClean="0">
              <a:solidFill>
                <a:schemeClr val="tx2"/>
              </a:solidFill>
            </a:endParaRPr>
          </a:p>
        </p:txBody>
      </p:sp>
      <p:sp>
        <p:nvSpPr>
          <p:cNvPr id="2253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28B044AB-F7DA-47DE-BE88-90A5A59C880B}" type="slidenum">
              <a:rPr lang="cs-CZ" altLang="cs-CZ" sz="1000" smtClean="0">
                <a:solidFill>
                  <a:schemeClr val="tx2"/>
                </a:solidFill>
              </a:rPr>
              <a:pPr eaLnBrk="1" hangingPunct="1">
                <a:defRPr/>
              </a:pPr>
              <a:t>5</a:t>
            </a:fld>
            <a:endParaRPr lang="cs-CZ" altLang="cs-CZ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Kulturní průmysly </a:t>
            </a:r>
            <a:r>
              <a:rPr lang="cs-CZ" altLang="cs-CZ" sz="2000" smtClean="0"/>
              <a:t>(překládáno také jako „odvětví“)</a:t>
            </a:r>
            <a:endParaRPr lang="en-US" altLang="cs-CZ" sz="2000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Koncept kulturních průmyslů byl modifikován francouzskou sociologickou školou (autoři - Morin, Huet, Miege)koncem 60tých let 20.století</a:t>
            </a:r>
          </a:p>
          <a:p>
            <a:pPr eaLnBrk="1" hangingPunct="1"/>
            <a:r>
              <a:rPr lang="cs-CZ" altLang="cs-CZ" smtClean="0"/>
              <a:t>Jde tedy o posun od  pojmu „kulturní průmysl“ k pojmu v množném čísle „kulturní průmysly“ </a:t>
            </a:r>
          </a:p>
          <a:p>
            <a:pPr eaLnBrk="1" hangingPunct="1"/>
            <a:r>
              <a:rPr lang="cs-CZ" altLang="cs-CZ" smtClean="0"/>
              <a:t>Zdůvodnění</a:t>
            </a:r>
            <a:r>
              <a:rPr lang="en-US" altLang="cs-CZ" smtClean="0"/>
              <a:t> – </a:t>
            </a:r>
            <a:r>
              <a:rPr lang="cs-CZ" altLang="cs-CZ" smtClean="0"/>
              <a:t>množné číslo je více komplexní</a:t>
            </a:r>
            <a:r>
              <a:rPr lang="en-US" altLang="cs-CZ" smtClean="0"/>
              <a:t>:</a:t>
            </a:r>
          </a:p>
          <a:p>
            <a:pPr lvl="1" eaLnBrk="1" hangingPunct="1"/>
            <a:r>
              <a:rPr lang="cs-CZ" altLang="cs-CZ" smtClean="0"/>
              <a:t>Rádio a televize, resp. vysílání veřejné služby je odlišné od knižního vydavatelství a to je odlišné od hudebního vydavatelství</a:t>
            </a:r>
            <a:endParaRPr lang="en-US" altLang="cs-CZ" smtClean="0"/>
          </a:p>
          <a:p>
            <a:pPr lvl="1" eaLnBrk="1" hangingPunct="1"/>
            <a:endParaRPr lang="en-US" altLang="cs-CZ" smtClean="0"/>
          </a:p>
        </p:txBody>
      </p:sp>
      <p:sp>
        <p:nvSpPr>
          <p:cNvPr id="2355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2268538" y="6381750"/>
            <a:ext cx="4376737" cy="2873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cs-CZ" sz="1000" smtClean="0">
                <a:solidFill>
                  <a:schemeClr val="tx2"/>
                </a:solidFill>
              </a:rPr>
              <a:t>Ekonomika kultury       Simona Škarabelová</a:t>
            </a:r>
            <a:endParaRPr lang="cs-CZ" altLang="cs-CZ" sz="1000" dirty="0" smtClean="0">
              <a:solidFill>
                <a:schemeClr val="tx2"/>
              </a:solidFill>
            </a:endParaRPr>
          </a:p>
        </p:txBody>
      </p:sp>
      <p:sp>
        <p:nvSpPr>
          <p:cNvPr id="2355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2C35F26-ABDD-4E49-BD10-E0DF48EA7914}" type="slidenum">
              <a:rPr lang="cs-CZ" altLang="cs-CZ" sz="1000" smtClean="0">
                <a:solidFill>
                  <a:schemeClr val="tx2"/>
                </a:solidFill>
              </a:rPr>
              <a:pPr eaLnBrk="1" hangingPunct="1">
                <a:defRPr/>
              </a:pPr>
              <a:t>6</a:t>
            </a:fld>
            <a:endParaRPr lang="cs-CZ" altLang="cs-CZ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K</a:t>
            </a:r>
            <a:r>
              <a:rPr lang="en-US" altLang="cs-CZ" smtClean="0"/>
              <a:t>ultur</a:t>
            </a:r>
            <a:r>
              <a:rPr lang="cs-CZ" altLang="cs-CZ" smtClean="0"/>
              <a:t>ní průmysly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557338"/>
            <a:ext cx="7772400" cy="4573587"/>
          </a:xfrm>
        </p:spPr>
        <p:txBody>
          <a:bodyPr/>
          <a:lstStyle/>
          <a:p>
            <a:pPr marL="342900" lvl="1" indent="-342900" eaLnBrk="1" hangingPunct="1">
              <a:defRPr/>
            </a:pPr>
            <a:r>
              <a:rPr lang="cs-CZ" sz="2000" dirty="0" smtClean="0"/>
              <a:t>Průlom příspěvkem </a:t>
            </a:r>
            <a:r>
              <a:rPr lang="en-US" sz="2000" dirty="0" smtClean="0"/>
              <a:t>„</a:t>
            </a:r>
            <a:r>
              <a:rPr lang="en-US" sz="2000" i="1" dirty="0" smtClean="0"/>
              <a:t>The Cultural Industries Sector: its definition and character from secondary sources on employment and trade, Britain 1984-91“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en-US" sz="2000" dirty="0" smtClean="0"/>
              <a:t>Pratt</a:t>
            </a:r>
            <a:r>
              <a:rPr lang="cs-CZ" sz="2000" dirty="0" smtClean="0"/>
              <a:t>,</a:t>
            </a:r>
            <a:r>
              <a:rPr lang="en-US" sz="2000" dirty="0" smtClean="0"/>
              <a:t>1997)</a:t>
            </a:r>
            <a:endParaRPr lang="cs-CZ" sz="2000" dirty="0" smtClean="0"/>
          </a:p>
          <a:p>
            <a:pPr marL="742950" lvl="2" indent="-342900" eaLnBrk="1" hangingPunct="1">
              <a:defRPr/>
            </a:pPr>
            <a:r>
              <a:rPr lang="cs-CZ" dirty="0" smtClean="0"/>
              <a:t>Argumentují tím, že kulturní průmysly významně ovlivňují objem obchodu</a:t>
            </a:r>
          </a:p>
          <a:p>
            <a:pPr marL="742950" lvl="2" indent="-342900" eaLnBrk="1" hangingPunct="1">
              <a:defRPr/>
            </a:pPr>
            <a:r>
              <a:rPr lang="cs-CZ" dirty="0"/>
              <a:t>a</a:t>
            </a:r>
            <a:r>
              <a:rPr lang="cs-CZ" dirty="0" smtClean="0"/>
              <a:t> odhadují, že zaměstnávají </a:t>
            </a:r>
            <a:r>
              <a:rPr lang="en-US" dirty="0" smtClean="0"/>
              <a:t>4,5 % </a:t>
            </a:r>
            <a:r>
              <a:rPr lang="cs-CZ" dirty="0" smtClean="0"/>
              <a:t>z pracujících v produktivním věku v </a:t>
            </a:r>
            <a:r>
              <a:rPr lang="en-US" dirty="0" smtClean="0"/>
              <a:t>Brit</a:t>
            </a:r>
            <a:r>
              <a:rPr lang="cs-CZ" dirty="0" smtClean="0"/>
              <a:t>á</a:t>
            </a:r>
            <a:r>
              <a:rPr lang="en-US" dirty="0" smtClean="0"/>
              <a:t>n</a:t>
            </a:r>
            <a:r>
              <a:rPr lang="cs-CZ" dirty="0" err="1" smtClean="0"/>
              <a:t>ii</a:t>
            </a:r>
            <a:r>
              <a:rPr lang="cs-CZ" dirty="0"/>
              <a:t> </a:t>
            </a:r>
            <a:r>
              <a:rPr lang="cs-CZ" dirty="0" smtClean="0"/>
              <a:t>(a to v roce</a:t>
            </a:r>
            <a:r>
              <a:rPr lang="en-US" dirty="0" smtClean="0"/>
              <a:t> 1991</a:t>
            </a:r>
            <a:r>
              <a:rPr lang="cs-CZ" dirty="0" smtClean="0"/>
              <a:t>)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cs-CZ" dirty="0" smtClean="0"/>
              <a:t>Politikové pod vlivem těchto zjištění začínají tvrdit, že kulturní průmysly mohou účinně přispět k:</a:t>
            </a:r>
          </a:p>
          <a:p>
            <a:pPr lvl="1" eaLnBrk="1" hangingPunct="1">
              <a:defRPr/>
            </a:pPr>
            <a:r>
              <a:rPr lang="cs-CZ" dirty="0"/>
              <a:t>t</a:t>
            </a:r>
            <a:r>
              <a:rPr lang="cs-CZ" dirty="0" smtClean="0"/>
              <a:t>vorbě bohatství</a:t>
            </a:r>
            <a:r>
              <a:rPr lang="en-US" dirty="0" smtClean="0"/>
              <a:t>,</a:t>
            </a:r>
          </a:p>
          <a:p>
            <a:pPr lvl="1" eaLnBrk="1" hangingPunct="1">
              <a:defRPr/>
            </a:pPr>
            <a:r>
              <a:rPr lang="cs-CZ" dirty="0" smtClean="0"/>
              <a:t>neviditelnému</a:t>
            </a:r>
            <a:r>
              <a:rPr lang="en-US" dirty="0" smtClean="0"/>
              <a:t> export</a:t>
            </a:r>
            <a:r>
              <a:rPr lang="cs-CZ" dirty="0" smtClean="0"/>
              <a:t>u</a:t>
            </a:r>
            <a:r>
              <a:rPr lang="en-US" dirty="0" smtClean="0"/>
              <a:t> a</a:t>
            </a:r>
            <a:endParaRPr lang="cs-CZ" dirty="0"/>
          </a:p>
          <a:p>
            <a:pPr lvl="1" eaLnBrk="1" hangingPunct="1">
              <a:defRPr/>
            </a:pPr>
            <a:r>
              <a:rPr lang="cs-CZ" dirty="0" smtClean="0"/>
              <a:t>zaměstnanosti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2124075" y="6453188"/>
            <a:ext cx="4124325" cy="3317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cs-CZ" sz="1000" smtClean="0">
                <a:solidFill>
                  <a:schemeClr val="tx2"/>
                </a:solidFill>
              </a:rPr>
              <a:t>Ekonomika kultury       Simona Škarabelová</a:t>
            </a:r>
            <a:endParaRPr lang="cs-CZ" altLang="cs-CZ" sz="1000" dirty="0" smtClean="0">
              <a:solidFill>
                <a:schemeClr val="tx2"/>
              </a:solidFill>
            </a:endParaRPr>
          </a:p>
        </p:txBody>
      </p:sp>
      <p:sp>
        <p:nvSpPr>
          <p:cNvPr id="2458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22DB29B7-3D41-4B78-B46D-F76A9F8F1CC0}" type="slidenum">
              <a:rPr lang="cs-CZ" altLang="cs-CZ" sz="1000" smtClean="0">
                <a:solidFill>
                  <a:schemeClr val="tx2"/>
                </a:solidFill>
              </a:rPr>
              <a:pPr eaLnBrk="1" hangingPunct="1">
                <a:defRPr/>
              </a:pPr>
              <a:t>7</a:t>
            </a:fld>
            <a:endParaRPr lang="cs-CZ" altLang="cs-CZ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/>
              <a:t>Kreativní průmysly, resp. tvůrčí odvětví (překlad!)</a:t>
            </a:r>
            <a:endParaRPr lang="en-US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Poprvé použito v roce</a:t>
            </a:r>
            <a:r>
              <a:rPr lang="en-US" dirty="0" smtClean="0"/>
              <a:t> 1994 </a:t>
            </a:r>
            <a:r>
              <a:rPr lang="cs-CZ" dirty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Austr</a:t>
            </a:r>
            <a:r>
              <a:rPr lang="cs-CZ" dirty="0" smtClean="0"/>
              <a:t>á</a:t>
            </a:r>
            <a:r>
              <a:rPr lang="en-US" dirty="0" smtClean="0"/>
              <a:t>li</a:t>
            </a:r>
            <a:r>
              <a:rPr lang="cs-CZ" dirty="0"/>
              <a:t>i</a:t>
            </a:r>
            <a:endParaRPr lang="en-US" dirty="0" smtClean="0"/>
          </a:p>
          <a:p>
            <a:pPr eaLnBrk="1" hangingPunct="1">
              <a:defRPr/>
            </a:pPr>
            <a:r>
              <a:rPr lang="cs-CZ" dirty="0" smtClean="0"/>
              <a:t>Poté v roce</a:t>
            </a:r>
            <a:r>
              <a:rPr lang="en-US" dirty="0" smtClean="0"/>
              <a:t> 1997 </a:t>
            </a:r>
            <a:r>
              <a:rPr lang="cs-CZ" dirty="0" smtClean="0"/>
              <a:t>ve Velké Británii</a:t>
            </a:r>
            <a:r>
              <a:rPr lang="en-US" dirty="0" smtClean="0"/>
              <a:t> New Labor </a:t>
            </a:r>
            <a:r>
              <a:rPr lang="cs-CZ" dirty="0" smtClean="0"/>
              <a:t>P</a:t>
            </a:r>
            <a:r>
              <a:rPr lang="en-US" dirty="0" smtClean="0"/>
              <a:t>arty Tony</a:t>
            </a:r>
            <a:r>
              <a:rPr lang="cs-CZ" dirty="0" smtClean="0"/>
              <a:t>ho</a:t>
            </a:r>
            <a:r>
              <a:rPr lang="en-US" dirty="0" smtClean="0"/>
              <a:t> Blair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cs-CZ" dirty="0" smtClean="0"/>
              <a:t>založila „Komando kreativních průmyslů“ (</a:t>
            </a:r>
            <a:r>
              <a:rPr lang="en-US" dirty="0" smtClean="0"/>
              <a:t>Creative Industries Task</a:t>
            </a:r>
            <a:r>
              <a:rPr lang="cs-CZ" dirty="0" smtClean="0"/>
              <a:t> F</a:t>
            </a:r>
            <a:r>
              <a:rPr lang="en-US" dirty="0" err="1" smtClean="0"/>
              <a:t>orce</a:t>
            </a:r>
            <a:r>
              <a:rPr lang="cs-CZ" dirty="0" smtClean="0"/>
              <a:t>)</a:t>
            </a:r>
          </a:p>
          <a:p>
            <a:pPr eaLnBrk="1" hangingPunct="1">
              <a:defRPr/>
            </a:pPr>
            <a:r>
              <a:rPr lang="cs-CZ" dirty="0" smtClean="0"/>
              <a:t>To přispělo k tomu, že v roce</a:t>
            </a:r>
            <a:r>
              <a:rPr lang="en-US" dirty="0" smtClean="0"/>
              <a:t> 1997</a:t>
            </a:r>
            <a:r>
              <a:rPr lang="cs-CZ" dirty="0" smtClean="0"/>
              <a:t> byl sektor kreativních průmyslů uznán nadnárodními organizacemi jako jsou Evropská komise</a:t>
            </a:r>
            <a:r>
              <a:rPr lang="en-US" dirty="0" smtClean="0"/>
              <a:t>,</a:t>
            </a:r>
            <a:r>
              <a:rPr lang="cs-CZ" dirty="0" smtClean="0"/>
              <a:t> Světová banka</a:t>
            </a:r>
            <a:r>
              <a:rPr lang="en-US" dirty="0" smtClean="0"/>
              <a:t>, </a:t>
            </a:r>
            <a:r>
              <a:rPr lang="cs-CZ" dirty="0" smtClean="0"/>
              <a:t>národní a regionální vlády hlavní silou </a:t>
            </a:r>
            <a:r>
              <a:rPr lang="cs-CZ" dirty="0"/>
              <a:t>v rychle se měnící globální </a:t>
            </a:r>
            <a:r>
              <a:rPr lang="cs-CZ" dirty="0" smtClean="0"/>
              <a:t>ekonomice </a:t>
            </a:r>
            <a:r>
              <a:rPr lang="cs-CZ" dirty="0" smtClean="0">
                <a:sym typeface="Symbol"/>
              </a:rPr>
              <a:t></a:t>
            </a:r>
            <a:r>
              <a:rPr lang="cs-CZ" dirty="0" smtClean="0"/>
              <a:t> nová, resp. k</a:t>
            </a:r>
            <a:r>
              <a:rPr lang="en-US" dirty="0" err="1" smtClean="0"/>
              <a:t>reativ</a:t>
            </a:r>
            <a:r>
              <a:rPr lang="cs-CZ" dirty="0" smtClean="0"/>
              <a:t>ní</a:t>
            </a:r>
            <a:r>
              <a:rPr lang="en-US" dirty="0" smtClean="0"/>
              <a:t> e</a:t>
            </a:r>
            <a:r>
              <a:rPr lang="cs-CZ" dirty="0" err="1" smtClean="0"/>
              <a:t>konomika</a:t>
            </a: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560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1476375" y="6308725"/>
            <a:ext cx="5759450" cy="549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cs-CZ" sz="1000" smtClean="0">
                <a:solidFill>
                  <a:schemeClr val="tx2"/>
                </a:solidFill>
              </a:rPr>
              <a:t>Ekonomika kultury       Simona Škarabelová</a:t>
            </a:r>
            <a:endParaRPr lang="cs-CZ" altLang="cs-CZ" sz="1000" dirty="0" smtClean="0">
              <a:solidFill>
                <a:schemeClr val="tx2"/>
              </a:solidFill>
            </a:endParaRPr>
          </a:p>
        </p:txBody>
      </p:sp>
      <p:sp>
        <p:nvSpPr>
          <p:cNvPr id="2560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97650"/>
            <a:ext cx="6346825" cy="1889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000" dirty="0" smtClean="0">
                <a:solidFill>
                  <a:schemeClr val="tx2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283866" y="1709738"/>
          <a:ext cx="63603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788988" y="1125538"/>
            <a:ext cx="735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3200">
                <a:latin typeface="Arial" charset="0"/>
              </a:rPr>
              <a:t>The Creative Economy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457200" y="6524625"/>
            <a:ext cx="5483225" cy="261938"/>
          </a:xfrm>
        </p:spPr>
        <p:txBody>
          <a:bodyPr/>
          <a:lstStyle/>
          <a:p>
            <a:pPr>
              <a:defRPr/>
            </a:pPr>
            <a:r>
              <a:rPr lang="pl-PL" smtClean="0"/>
              <a:t>Ekonomika kultury       Simona Škarabelová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1CDD2-18FD-47D9-BD78-DB8259D7E783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3558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3558</Template>
  <TotalTime>1204</TotalTime>
  <Words>1889</Words>
  <Application>Microsoft Office PowerPoint</Application>
  <PresentationFormat>Předvádění na obrazovce (4:3)</PresentationFormat>
  <Paragraphs>297</Paragraphs>
  <Slides>38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38</vt:i4>
      </vt:variant>
      <vt:variant>
        <vt:lpstr>Vlastní prezentace</vt:lpstr>
      </vt:variant>
      <vt:variant>
        <vt:i4>1</vt:i4>
      </vt:variant>
    </vt:vector>
  </HeadingPairs>
  <TitlesOfParts>
    <vt:vector size="47" baseType="lpstr">
      <vt:lpstr>Arial</vt:lpstr>
      <vt:lpstr>Trebuchet MS</vt:lpstr>
      <vt:lpstr>Wingdings</vt:lpstr>
      <vt:lpstr>Wingdings 2</vt:lpstr>
      <vt:lpstr>Symbol</vt:lpstr>
      <vt:lpstr>3558</vt:lpstr>
      <vt:lpstr>BÉŽOVÁ TITL</vt:lpstr>
      <vt:lpstr>Bohatý</vt:lpstr>
      <vt:lpstr>DNEŠNÍ TÉMATA:  kulturní a kreativní průmysly + Socioekonomické přínosy kutury </vt:lpstr>
      <vt:lpstr>Co se dnes dozvíte:</vt:lpstr>
      <vt:lpstr>Zárodky teorie kreativních průmyslů</vt:lpstr>
      <vt:lpstr>Kulturní průmysl </vt:lpstr>
      <vt:lpstr>Politiky kulturních čtvrtí/regionů (Cultural quarter policies)</vt:lpstr>
      <vt:lpstr>Kulturní průmysly (překládáno také jako „odvětví“)</vt:lpstr>
      <vt:lpstr>Kulturní průmysly</vt:lpstr>
      <vt:lpstr>Kreativní průmysly, resp. tvůrčí odvětví (překlad!)</vt:lpstr>
      <vt:lpstr>Prezentace aplikace PowerPoint</vt:lpstr>
      <vt:lpstr>Nová/kreativní ekonomika</vt:lpstr>
      <vt:lpstr>Zpráva o sektoru kultury ve Velké Británii</vt:lpstr>
      <vt:lpstr>kreativní průmysly: Charles David Throsby  (Economics and Culture, 2001)</vt:lpstr>
      <vt:lpstr>kreativní průmysly: Charles David Throsby  (Economics and Culture, 2001)</vt:lpstr>
      <vt:lpstr>Kreativní třída/Creative Class Richarda Floridy (2002)</vt:lpstr>
      <vt:lpstr>Prezentace aplikace PowerPoint</vt:lpstr>
      <vt:lpstr>Definice kreativních průmyslů Davida Hesmondhalghfa (Cultural Industries, 2007)</vt:lpstr>
      <vt:lpstr>Definice kreativních průmyslů: politickÁ praxE VelkÉ Británie</vt:lpstr>
      <vt:lpstr>Definice kreativních průmyslů: UNESCO/ Evropská komise</vt:lpstr>
      <vt:lpstr>Studie Ekonomika kultury v Evropě (2006)</vt:lpstr>
      <vt:lpstr>Definice kulturních a kreativních průmyslů / tvůrčích odvětví</vt:lpstr>
      <vt:lpstr>Výzkumy v této oblasti v ČR:</vt:lpstr>
      <vt:lpstr>ČSÚ – Satelitní účet kultury</vt:lpstr>
      <vt:lpstr>Vymezení a členění sektoru kultury – dle oblasti či odvětví</vt:lpstr>
      <vt:lpstr>Prezentace aplikace PowerPoint</vt:lpstr>
      <vt:lpstr>Vymezení a členění sektoru kultury – dle poskytovatele</vt:lpstr>
      <vt:lpstr>Prezentace aplikace PowerPoint</vt:lpstr>
      <vt:lpstr>Zdroje dat pro SúK</vt:lpstr>
      <vt:lpstr>Prezentace aplikace PowerPoint</vt:lpstr>
      <vt:lpstr>Zdroje financování kultury v roce 2012</vt:lpstr>
      <vt:lpstr>Vývoj původu fin. zdrojů</vt:lpstr>
      <vt:lpstr>komentář</vt:lpstr>
      <vt:lpstr>Prezentace aplikace PowerPoint</vt:lpstr>
      <vt:lpstr>Prezentace aplikace PowerPoint</vt:lpstr>
      <vt:lpstr>Mikro pohled (2012)</vt:lpstr>
      <vt:lpstr>Makro pohled (2012)</vt:lpstr>
      <vt:lpstr>Souhrnný Komentář</vt:lpstr>
      <vt:lpstr>Prezentace aplikace PowerPoint</vt:lpstr>
      <vt:lpstr>Prezentace aplikace PowerPoint</vt:lpstr>
      <vt:lpstr>Vlastní prezentace 1</vt:lpstr>
    </vt:vector>
  </TitlesOfParts>
  <Company>PrF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Jaroslav Benák</dc:creator>
  <cp:lastModifiedBy>Simona</cp:lastModifiedBy>
  <cp:revision>80</cp:revision>
  <dcterms:created xsi:type="dcterms:W3CDTF">2013-04-17T16:21:56Z</dcterms:created>
  <dcterms:modified xsi:type="dcterms:W3CDTF">2018-11-20T06:49:16Z</dcterms:modified>
</cp:coreProperties>
</file>