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21" r:id="rId2"/>
    <p:sldId id="328" r:id="rId3"/>
    <p:sldId id="322" r:id="rId4"/>
    <p:sldId id="274" r:id="rId5"/>
    <p:sldId id="275" r:id="rId6"/>
    <p:sldId id="363" r:id="rId7"/>
    <p:sldId id="332" r:id="rId8"/>
    <p:sldId id="270" r:id="rId9"/>
    <p:sldId id="364" r:id="rId10"/>
    <p:sldId id="365" r:id="rId11"/>
    <p:sldId id="331" r:id="rId12"/>
    <p:sldId id="366" r:id="rId13"/>
    <p:sldId id="337" r:id="rId14"/>
    <p:sldId id="338" r:id="rId15"/>
    <p:sldId id="336" r:id="rId16"/>
    <p:sldId id="272" r:id="rId17"/>
    <p:sldId id="273" r:id="rId18"/>
    <p:sldId id="339" r:id="rId19"/>
    <p:sldId id="367" r:id="rId20"/>
    <p:sldId id="311" r:id="rId21"/>
    <p:sldId id="342" r:id="rId22"/>
    <p:sldId id="343" r:id="rId23"/>
    <p:sldId id="344" r:id="rId24"/>
    <p:sldId id="345" r:id="rId25"/>
    <p:sldId id="346" r:id="rId26"/>
    <p:sldId id="347" r:id="rId27"/>
    <p:sldId id="348"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8" r:id="rId42"/>
    <p:sldId id="369" r:id="rId43"/>
    <p:sldId id="370" r:id="rId44"/>
    <p:sldId id="371" r:id="rId45"/>
    <p:sldId id="324" r:id="rId46"/>
    <p:sldId id="325" r:id="rId47"/>
    <p:sldId id="326" r:id="rId48"/>
    <p:sldId id="329" r:id="rId49"/>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List_aplikace_Microsoft_Excel.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1-2790-4C50-9DF8-BA7AAC2B13F4}"/>
              </c:ext>
            </c:extLst>
          </c:dPt>
          <c:dPt>
            <c:idx val="1"/>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3-2790-4C50-9DF8-BA7AAC2B13F4}"/>
              </c:ext>
            </c:extLst>
          </c:dPt>
          <c:dPt>
            <c:idx val="2"/>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5-2790-4C50-9DF8-BA7AAC2B13F4}"/>
              </c:ext>
            </c:extLst>
          </c:dPt>
          <c:dPt>
            <c:idx val="3"/>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7-2790-4C50-9DF8-BA7AAC2B13F4}"/>
              </c:ext>
            </c:extLst>
          </c:dPt>
          <c:dPt>
            <c:idx val="4"/>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9-2790-4C50-9DF8-BA7AAC2B13F4}"/>
              </c:ext>
            </c:extLst>
          </c:dPt>
          <c:dPt>
            <c:idx val="5"/>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B-2790-4C50-9DF8-BA7AAC2B13F4}"/>
              </c:ext>
            </c:extLst>
          </c:dPt>
          <c:dPt>
            <c:idx val="6"/>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D-2790-4C50-9DF8-BA7AAC2B13F4}"/>
              </c:ext>
            </c:extLst>
          </c:dPt>
          <c:dPt>
            <c:idx val="7"/>
            <c:invertIfNegative val="0"/>
            <c:bubble3D val="0"/>
            <c:spPr>
              <a:solidFill>
                <a:schemeClr val="accent3"/>
              </a:solidFill>
              <a:ln w="25400" cap="flat" cmpd="sng" algn="ctr">
                <a:solidFill>
                  <a:schemeClr val="accent3">
                    <a:shade val="50000"/>
                  </a:schemeClr>
                </a:solidFill>
                <a:prstDash val="solid"/>
              </a:ln>
              <a:effectLst/>
            </c:spPr>
            <c:extLst>
              <c:ext xmlns:c16="http://schemas.microsoft.com/office/drawing/2014/chart" uri="{C3380CC4-5D6E-409C-BE32-E72D297353CC}">
                <c16:uniqueId val="{0000000F-2790-4C50-9DF8-BA7AAC2B13F4}"/>
              </c:ext>
            </c:extLst>
          </c:dPt>
          <c:dPt>
            <c:idx val="8"/>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11-2790-4C50-9DF8-BA7AAC2B13F4}"/>
              </c:ext>
            </c:extLst>
          </c:dPt>
          <c:dPt>
            <c:idx val="9"/>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13-2790-4C50-9DF8-BA7AAC2B13F4}"/>
              </c:ext>
            </c:extLst>
          </c:dPt>
          <c:dPt>
            <c:idx val="13"/>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15-2790-4C50-9DF8-BA7AAC2B13F4}"/>
              </c:ext>
            </c:extLst>
          </c:dPt>
          <c:cat>
            <c:strRef>
              <c:f>Data!$X$11:$X$37</c:f>
              <c:strCache>
                <c:ptCount val="27"/>
                <c:pt idx="0">
                  <c:v>RO*</c:v>
                </c:pt>
                <c:pt idx="1">
                  <c:v>PL*</c:v>
                </c:pt>
                <c:pt idx="2">
                  <c:v>BG*</c:v>
                </c:pt>
                <c:pt idx="3">
                  <c:v>LV*</c:v>
                </c:pt>
                <c:pt idx="4">
                  <c:v>LT*</c:v>
                </c:pt>
                <c:pt idx="5">
                  <c:v>SK*</c:v>
                </c:pt>
                <c:pt idx="6">
                  <c:v>EE*</c:v>
                </c:pt>
                <c:pt idx="7">
                  <c:v>PT</c:v>
                </c:pt>
                <c:pt idx="8">
                  <c:v>CZ*</c:v>
                </c:pt>
                <c:pt idx="9">
                  <c:v>HU*</c:v>
                </c:pt>
                <c:pt idx="10">
                  <c:v>GR</c:v>
                </c:pt>
                <c:pt idx="11">
                  <c:v>IE</c:v>
                </c:pt>
                <c:pt idx="12">
                  <c:v>LU</c:v>
                </c:pt>
                <c:pt idx="13">
                  <c:v>SI*</c:v>
                </c:pt>
                <c:pt idx="14">
                  <c:v>FI</c:v>
                </c:pt>
                <c:pt idx="15">
                  <c:v>NO</c:v>
                </c:pt>
                <c:pt idx="16">
                  <c:v>IT</c:v>
                </c:pt>
                <c:pt idx="17">
                  <c:v>AT</c:v>
                </c:pt>
                <c:pt idx="18">
                  <c:v>DE</c:v>
                </c:pt>
                <c:pt idx="19">
                  <c:v>ES</c:v>
                </c:pt>
                <c:pt idx="20">
                  <c:v>BE</c:v>
                </c:pt>
                <c:pt idx="21">
                  <c:v>FR</c:v>
                </c:pt>
                <c:pt idx="22">
                  <c:v>NL</c:v>
                </c:pt>
                <c:pt idx="23">
                  <c:v>DK</c:v>
                </c:pt>
                <c:pt idx="24">
                  <c:v>SE</c:v>
                </c:pt>
                <c:pt idx="25">
                  <c:v>CH</c:v>
                </c:pt>
                <c:pt idx="26">
                  <c:v>UK</c:v>
                </c:pt>
              </c:strCache>
            </c:strRef>
          </c:cat>
          <c:val>
            <c:numRef>
              <c:f>Data!$Y$11:$Y$37</c:f>
              <c:numCache>
                <c:formatCode>#,##0.0</c:formatCode>
                <c:ptCount val="27"/>
                <c:pt idx="0">
                  <c:v>-22</c:v>
                </c:pt>
                <c:pt idx="1">
                  <c:v>-9.3000000000000007</c:v>
                </c:pt>
                <c:pt idx="2">
                  <c:v>-8.3000000000000007</c:v>
                </c:pt>
                <c:pt idx="3">
                  <c:v>-6.6</c:v>
                </c:pt>
                <c:pt idx="4">
                  <c:v>-6.4</c:v>
                </c:pt>
                <c:pt idx="5">
                  <c:v>-3.3</c:v>
                </c:pt>
                <c:pt idx="6">
                  <c:v>-3.1</c:v>
                </c:pt>
                <c:pt idx="7">
                  <c:v>-3.1</c:v>
                </c:pt>
                <c:pt idx="8">
                  <c:v>-2.2999999999999998</c:v>
                </c:pt>
                <c:pt idx="9">
                  <c:v>-1.8</c:v>
                </c:pt>
                <c:pt idx="10">
                  <c:v>-1.5</c:v>
                </c:pt>
                <c:pt idx="11">
                  <c:v>-0.70000000000000007</c:v>
                </c:pt>
                <c:pt idx="12">
                  <c:v>-0.5</c:v>
                </c:pt>
                <c:pt idx="13">
                  <c:v>-0.5</c:v>
                </c:pt>
                <c:pt idx="14">
                  <c:v>0.1</c:v>
                </c:pt>
                <c:pt idx="15">
                  <c:v>0.30000000000000004</c:v>
                </c:pt>
                <c:pt idx="16">
                  <c:v>0.4</c:v>
                </c:pt>
                <c:pt idx="17">
                  <c:v>0.70000000000000007</c:v>
                </c:pt>
                <c:pt idx="18">
                  <c:v>1.1000000000000001</c:v>
                </c:pt>
                <c:pt idx="19">
                  <c:v>1.1000000000000001</c:v>
                </c:pt>
                <c:pt idx="20">
                  <c:v>1.6</c:v>
                </c:pt>
                <c:pt idx="21">
                  <c:v>1.9000000000000001</c:v>
                </c:pt>
                <c:pt idx="22">
                  <c:v>2</c:v>
                </c:pt>
                <c:pt idx="23">
                  <c:v>2.1</c:v>
                </c:pt>
                <c:pt idx="24">
                  <c:v>2.7</c:v>
                </c:pt>
                <c:pt idx="25">
                  <c:v>3.9</c:v>
                </c:pt>
                <c:pt idx="26">
                  <c:v>4</c:v>
                </c:pt>
              </c:numCache>
            </c:numRef>
          </c:val>
          <c:extLst>
            <c:ext xmlns:c16="http://schemas.microsoft.com/office/drawing/2014/chart" uri="{C3380CC4-5D6E-409C-BE32-E72D297353CC}">
              <c16:uniqueId val="{00000016-2790-4C50-9DF8-BA7AAC2B13F4}"/>
            </c:ext>
          </c:extLst>
        </c:ser>
        <c:dLbls>
          <c:showLegendKey val="0"/>
          <c:showVal val="0"/>
          <c:showCatName val="0"/>
          <c:showSerName val="0"/>
          <c:showPercent val="0"/>
          <c:showBubbleSize val="0"/>
        </c:dLbls>
        <c:gapWidth val="0"/>
        <c:axId val="57783808"/>
        <c:axId val="57785728"/>
      </c:barChart>
      <c:catAx>
        <c:axId val="57783808"/>
        <c:scaling>
          <c:orientation val="minMax"/>
        </c:scaling>
        <c:delete val="0"/>
        <c:axPos val="b"/>
        <c:numFmt formatCode="General" sourceLinked="1"/>
        <c:majorTickMark val="none"/>
        <c:minorTickMark val="none"/>
        <c:tickLblPos val="nextTo"/>
        <c:txPr>
          <a:bodyPr/>
          <a:lstStyle/>
          <a:p>
            <a:pPr>
              <a:defRPr lang="en-US"/>
            </a:pPr>
            <a:endParaRPr lang="cs-CZ"/>
          </a:p>
        </c:txPr>
        <c:crossAx val="57785728"/>
        <c:crosses val="autoZero"/>
        <c:auto val="1"/>
        <c:lblAlgn val="ctr"/>
        <c:lblOffset val="100"/>
        <c:noMultiLvlLbl val="0"/>
      </c:catAx>
      <c:valAx>
        <c:axId val="57785728"/>
        <c:scaling>
          <c:orientation val="minMax"/>
        </c:scaling>
        <c:delete val="0"/>
        <c:axPos val="l"/>
        <c:majorGridlines/>
        <c:numFmt formatCode="#,##0.0" sourceLinked="1"/>
        <c:majorTickMark val="out"/>
        <c:minorTickMark val="none"/>
        <c:tickLblPos val="nextTo"/>
        <c:txPr>
          <a:bodyPr/>
          <a:lstStyle/>
          <a:p>
            <a:pPr>
              <a:defRPr lang="en-US"/>
            </a:pPr>
            <a:endParaRPr lang="cs-CZ"/>
          </a:p>
        </c:txPr>
        <c:crossAx val="57783808"/>
        <c:crosses val="autoZero"/>
        <c:crossBetween val="between"/>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1-B43F-49EE-878E-981345C6FBEE}"/>
              </c:ext>
            </c:extLst>
          </c:dPt>
          <c:dPt>
            <c:idx val="1"/>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3-B43F-49EE-878E-981345C6FBEE}"/>
              </c:ext>
            </c:extLst>
          </c:dPt>
          <c:dPt>
            <c:idx val="2"/>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5-B43F-49EE-878E-981345C6FBEE}"/>
              </c:ext>
            </c:extLst>
          </c:dPt>
          <c:dPt>
            <c:idx val="3"/>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7-B43F-49EE-878E-981345C6FBEE}"/>
              </c:ext>
            </c:extLst>
          </c:dPt>
          <c:dPt>
            <c:idx val="4"/>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9-B43F-49EE-878E-981345C6FBEE}"/>
              </c:ext>
            </c:extLst>
          </c:dPt>
          <c:dPt>
            <c:idx val="5"/>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B-B43F-49EE-878E-981345C6FBEE}"/>
              </c:ext>
            </c:extLst>
          </c:dPt>
          <c:dPt>
            <c:idx val="6"/>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D-B43F-49EE-878E-981345C6FBEE}"/>
              </c:ext>
            </c:extLst>
          </c:dPt>
          <c:dPt>
            <c:idx val="7"/>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0F-B43F-49EE-878E-981345C6FBEE}"/>
              </c:ext>
            </c:extLst>
          </c:dPt>
          <c:dPt>
            <c:idx val="8"/>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11-B43F-49EE-878E-981345C6FBEE}"/>
              </c:ext>
            </c:extLst>
          </c:dPt>
          <c:dPt>
            <c:idx val="9"/>
            <c:invertIfNegative val="0"/>
            <c:bubble3D val="0"/>
            <c:spPr>
              <a:solidFill>
                <a:schemeClr val="accent2"/>
              </a:solidFill>
              <a:ln w="25400" cap="flat" cmpd="sng" algn="ctr">
                <a:solidFill>
                  <a:schemeClr val="accent2">
                    <a:shade val="50000"/>
                  </a:schemeClr>
                </a:solidFill>
                <a:prstDash val="solid"/>
              </a:ln>
              <a:effectLst/>
            </c:spPr>
            <c:extLst>
              <c:ext xmlns:c16="http://schemas.microsoft.com/office/drawing/2014/chart" uri="{C3380CC4-5D6E-409C-BE32-E72D297353CC}">
                <c16:uniqueId val="{00000013-B43F-49EE-878E-981345C6FBEE}"/>
              </c:ext>
            </c:extLst>
          </c:dPt>
          <c:cat>
            <c:strRef>
              <c:f>Data!$V$11:$V$37</c:f>
              <c:strCache>
                <c:ptCount val="27"/>
                <c:pt idx="0">
                  <c:v>BG*</c:v>
                </c:pt>
                <c:pt idx="1">
                  <c:v>PL*</c:v>
                </c:pt>
                <c:pt idx="2">
                  <c:v>RO*</c:v>
                </c:pt>
                <c:pt idx="3">
                  <c:v>EE*</c:v>
                </c:pt>
                <c:pt idx="4">
                  <c:v>LT*</c:v>
                </c:pt>
                <c:pt idx="5">
                  <c:v>LV*</c:v>
                </c:pt>
                <c:pt idx="6">
                  <c:v>CZ*</c:v>
                </c:pt>
                <c:pt idx="7">
                  <c:v>SI*</c:v>
                </c:pt>
                <c:pt idx="8">
                  <c:v>HU*</c:v>
                </c:pt>
                <c:pt idx="9">
                  <c:v>SK*</c:v>
                </c:pt>
                <c:pt idx="10">
                  <c:v>IE</c:v>
                </c:pt>
                <c:pt idx="11">
                  <c:v>NO</c:v>
                </c:pt>
                <c:pt idx="12">
                  <c:v>LU</c:v>
                </c:pt>
                <c:pt idx="13">
                  <c:v>FR</c:v>
                </c:pt>
                <c:pt idx="14">
                  <c:v>ES</c:v>
                </c:pt>
                <c:pt idx="15">
                  <c:v>PT</c:v>
                </c:pt>
                <c:pt idx="16">
                  <c:v>GR</c:v>
                </c:pt>
                <c:pt idx="17">
                  <c:v>SE</c:v>
                </c:pt>
                <c:pt idx="18">
                  <c:v>FI</c:v>
                </c:pt>
                <c:pt idx="19">
                  <c:v>IT</c:v>
                </c:pt>
                <c:pt idx="20">
                  <c:v>NL</c:v>
                </c:pt>
                <c:pt idx="21">
                  <c:v>BE</c:v>
                </c:pt>
                <c:pt idx="22">
                  <c:v>DE</c:v>
                </c:pt>
                <c:pt idx="23">
                  <c:v>DK</c:v>
                </c:pt>
                <c:pt idx="24">
                  <c:v>CH</c:v>
                </c:pt>
                <c:pt idx="25">
                  <c:v>UK</c:v>
                </c:pt>
                <c:pt idx="26">
                  <c:v>AT</c:v>
                </c:pt>
              </c:strCache>
            </c:strRef>
          </c:cat>
          <c:val>
            <c:numRef>
              <c:f>Data!$W$11:$W$37</c:f>
              <c:numCache>
                <c:formatCode>#,##0.0</c:formatCode>
                <c:ptCount val="27"/>
                <c:pt idx="0">
                  <c:v>-51</c:v>
                </c:pt>
                <c:pt idx="1">
                  <c:v>-39.700000000000003</c:v>
                </c:pt>
                <c:pt idx="2">
                  <c:v>-29.5</c:v>
                </c:pt>
                <c:pt idx="3" formatCode="General">
                  <c:v>-27.2</c:v>
                </c:pt>
                <c:pt idx="4">
                  <c:v>-24.6</c:v>
                </c:pt>
                <c:pt idx="5">
                  <c:v>-23.8</c:v>
                </c:pt>
                <c:pt idx="6">
                  <c:v>-21.3</c:v>
                </c:pt>
                <c:pt idx="7">
                  <c:v>-15.8</c:v>
                </c:pt>
                <c:pt idx="8">
                  <c:v>-15.1</c:v>
                </c:pt>
                <c:pt idx="9">
                  <c:v>-11.4</c:v>
                </c:pt>
                <c:pt idx="10" formatCode="General">
                  <c:v>-8.8000000000000007</c:v>
                </c:pt>
                <c:pt idx="11">
                  <c:v>-8.3000000000000007</c:v>
                </c:pt>
                <c:pt idx="12">
                  <c:v>-6.5</c:v>
                </c:pt>
                <c:pt idx="13" formatCode="General">
                  <c:v>-5.7</c:v>
                </c:pt>
                <c:pt idx="14">
                  <c:v>-5.0999999999999996</c:v>
                </c:pt>
                <c:pt idx="15">
                  <c:v>-3.8</c:v>
                </c:pt>
                <c:pt idx="16">
                  <c:v>-1.1000000000000001</c:v>
                </c:pt>
                <c:pt idx="17">
                  <c:v>0.2</c:v>
                </c:pt>
                <c:pt idx="18">
                  <c:v>0.3</c:v>
                </c:pt>
                <c:pt idx="19" formatCode="General">
                  <c:v>1.3</c:v>
                </c:pt>
                <c:pt idx="20">
                  <c:v>2</c:v>
                </c:pt>
                <c:pt idx="21" formatCode="General">
                  <c:v>2.2000000000000002</c:v>
                </c:pt>
                <c:pt idx="22" formatCode="General">
                  <c:v>4.5999999999999996</c:v>
                </c:pt>
                <c:pt idx="23" formatCode="General">
                  <c:v>5</c:v>
                </c:pt>
                <c:pt idx="24">
                  <c:v>5.0999999999999996</c:v>
                </c:pt>
                <c:pt idx="25">
                  <c:v>5.6</c:v>
                </c:pt>
                <c:pt idx="26">
                  <c:v>10.5</c:v>
                </c:pt>
              </c:numCache>
            </c:numRef>
          </c:val>
          <c:extLst>
            <c:ext xmlns:c16="http://schemas.microsoft.com/office/drawing/2014/chart" uri="{C3380CC4-5D6E-409C-BE32-E72D297353CC}">
              <c16:uniqueId val="{00000014-B43F-49EE-878E-981345C6FBEE}"/>
            </c:ext>
          </c:extLst>
        </c:ser>
        <c:dLbls>
          <c:showLegendKey val="0"/>
          <c:showVal val="0"/>
          <c:showCatName val="0"/>
          <c:showSerName val="0"/>
          <c:showPercent val="0"/>
          <c:showBubbleSize val="0"/>
        </c:dLbls>
        <c:gapWidth val="0"/>
        <c:axId val="57601024"/>
        <c:axId val="57602816"/>
      </c:barChart>
      <c:catAx>
        <c:axId val="57601024"/>
        <c:scaling>
          <c:orientation val="minMax"/>
        </c:scaling>
        <c:delete val="0"/>
        <c:axPos val="b"/>
        <c:numFmt formatCode="General" sourceLinked="1"/>
        <c:majorTickMark val="none"/>
        <c:minorTickMark val="none"/>
        <c:tickLblPos val="nextTo"/>
        <c:crossAx val="57602816"/>
        <c:crosses val="autoZero"/>
        <c:auto val="1"/>
        <c:lblAlgn val="ctr"/>
        <c:lblOffset val="100"/>
        <c:noMultiLvlLbl val="0"/>
      </c:catAx>
      <c:valAx>
        <c:axId val="57602816"/>
        <c:scaling>
          <c:orientation val="minMax"/>
        </c:scaling>
        <c:delete val="0"/>
        <c:axPos val="l"/>
        <c:majorGridlines/>
        <c:numFmt formatCode="#,##0.0" sourceLinked="1"/>
        <c:majorTickMark val="out"/>
        <c:minorTickMark val="none"/>
        <c:tickLblPos val="nextTo"/>
        <c:crossAx val="57601024"/>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59684218-1764-4B95-9A86-9B3C4DDD6A57}" type="datetimeFigureOut">
              <a:rPr lang="cs-CZ" smtClean="0"/>
              <a:t>16.10.2018</a:t>
            </a:fld>
            <a:endParaRPr lang="cs-CZ"/>
          </a:p>
        </p:txBody>
      </p:sp>
      <p:sp>
        <p:nvSpPr>
          <p:cNvPr id="4" name="Zástupný symbol pro zápatí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05276D2E-7E11-4030-96E3-1D621946BEC5}" type="slidenum">
              <a:rPr lang="cs-CZ" smtClean="0"/>
              <a:t>‹#›</a:t>
            </a:fld>
            <a:endParaRPr lang="cs-CZ"/>
          </a:p>
        </p:txBody>
      </p:sp>
    </p:spTree>
    <p:extLst>
      <p:ext uri="{BB962C8B-B14F-4D97-AF65-F5344CB8AC3E}">
        <p14:creationId xmlns:p14="http://schemas.microsoft.com/office/powerpoint/2010/main" val="81334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B12A6624-4038-44D8-89F5-EDA53AC2BCBD}" type="datetimeFigureOut">
              <a:rPr lang="en-GB" smtClean="0"/>
              <a:t>16/10/2018</a:t>
            </a:fld>
            <a:endParaRPr lang="en-GB"/>
          </a:p>
        </p:txBody>
      </p:sp>
      <p:sp>
        <p:nvSpPr>
          <p:cNvPr id="4" name="Zástupný symbol pro obrázek snímku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06712C4-1CF7-4A8F-B377-769070FF5836}" type="slidenum">
              <a:rPr lang="en-GB" smtClean="0"/>
              <a:t>‹#›</a:t>
            </a:fld>
            <a:endParaRPr lang="en-GB"/>
          </a:p>
        </p:txBody>
      </p:sp>
    </p:spTree>
    <p:extLst>
      <p:ext uri="{BB962C8B-B14F-4D97-AF65-F5344CB8AC3E}">
        <p14:creationId xmlns:p14="http://schemas.microsoft.com/office/powerpoint/2010/main" val="3774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16/10/2018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166980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16/10/2018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97057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16/10/2018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421441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50DFD78B-8DAC-4E57-82A6-9099821BC611}" type="datetimeFigureOut">
              <a:rPr lang="en-GB" smtClean="0"/>
              <a:t>16/10/2018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212769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0DFD78B-8DAC-4E57-82A6-9099821BC611}" type="datetimeFigureOut">
              <a:rPr lang="en-GB" smtClean="0"/>
              <a:t>16/10/2018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250982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50DFD78B-8DAC-4E57-82A6-9099821BC611}" type="datetimeFigureOut">
              <a:rPr lang="en-GB" smtClean="0"/>
              <a:t>16/10/2018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88934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50DFD78B-8DAC-4E57-82A6-9099821BC611}" type="datetimeFigureOut">
              <a:rPr lang="en-GB" smtClean="0"/>
              <a:t>16/10/2018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183628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50DFD78B-8DAC-4E57-82A6-9099821BC611}" type="datetimeFigureOut">
              <a:rPr lang="en-GB" smtClean="0"/>
              <a:t>16/10/2018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254382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0DFD78B-8DAC-4E57-82A6-9099821BC611}" type="datetimeFigureOut">
              <a:rPr lang="en-GB" smtClean="0"/>
              <a:t>16/10/2018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301653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0DFD78B-8DAC-4E57-82A6-9099821BC611}" type="datetimeFigureOut">
              <a:rPr lang="en-GB" smtClean="0"/>
              <a:t>16/10/2018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428799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0DFD78B-8DAC-4E57-82A6-9099821BC611}" type="datetimeFigureOut">
              <a:rPr lang="en-GB" smtClean="0"/>
              <a:t>16/10/2018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7A5B827-BBEA-42FB-9BF3-2D9669A60FA3}" type="slidenum">
              <a:rPr lang="en-GB" smtClean="0"/>
              <a:t>‹#›</a:t>
            </a:fld>
            <a:endParaRPr lang="en-GB"/>
          </a:p>
        </p:txBody>
      </p:sp>
    </p:spTree>
    <p:extLst>
      <p:ext uri="{BB962C8B-B14F-4D97-AF65-F5344CB8AC3E}">
        <p14:creationId xmlns:p14="http://schemas.microsoft.com/office/powerpoint/2010/main" val="33901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FD78B-8DAC-4E57-82A6-9099821BC611}" type="datetimeFigureOut">
              <a:rPr lang="en-GB" smtClean="0"/>
              <a:t>16/10/2018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5B827-BBEA-42FB-9BF3-2D9669A60FA3}" type="slidenum">
              <a:rPr lang="en-GB" smtClean="0"/>
              <a:t>‹#›</a:t>
            </a:fld>
            <a:endParaRPr lang="en-GB"/>
          </a:p>
        </p:txBody>
      </p:sp>
    </p:spTree>
    <p:extLst>
      <p:ext uri="{BB962C8B-B14F-4D97-AF65-F5344CB8AC3E}">
        <p14:creationId xmlns:p14="http://schemas.microsoft.com/office/powerpoint/2010/main" val="1209344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8</a:t>
            </a:r>
            <a:r>
              <a:rPr lang="cs-CZ" dirty="0" smtClean="0"/>
              <a:t>. </a:t>
            </a:r>
            <a:r>
              <a:rPr lang="cs-CZ" dirty="0" smtClean="0"/>
              <a:t>OWNERSHIP (2)</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1737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Estimates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66312943"/>
              </p:ext>
            </p:extLst>
          </p:nvPr>
        </p:nvGraphicFramePr>
        <p:xfrm>
          <a:off x="755576" y="2842554"/>
          <a:ext cx="8229600" cy="24993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1588123117"/>
                    </a:ext>
                  </a:extLst>
                </a:gridCol>
                <a:gridCol w="2057400">
                  <a:extLst>
                    <a:ext uri="{9D8B030D-6E8A-4147-A177-3AD203B41FA5}">
                      <a16:colId xmlns:a16="http://schemas.microsoft.com/office/drawing/2014/main" val="1935943345"/>
                    </a:ext>
                  </a:extLst>
                </a:gridCol>
                <a:gridCol w="2057400">
                  <a:extLst>
                    <a:ext uri="{9D8B030D-6E8A-4147-A177-3AD203B41FA5}">
                      <a16:colId xmlns:a16="http://schemas.microsoft.com/office/drawing/2014/main" val="756233140"/>
                    </a:ext>
                  </a:extLst>
                </a:gridCol>
                <a:gridCol w="2057400">
                  <a:extLst>
                    <a:ext uri="{9D8B030D-6E8A-4147-A177-3AD203B41FA5}">
                      <a16:colId xmlns:a16="http://schemas.microsoft.com/office/drawing/2014/main" val="3715925575"/>
                    </a:ext>
                  </a:extLst>
                </a:gridCol>
              </a:tblGrid>
              <a:tr h="370840">
                <a:tc>
                  <a:txBody>
                    <a:bodyPr/>
                    <a:lstStyle/>
                    <a:p>
                      <a:endParaRPr lang="cs-CZ" sz="2800" dirty="0"/>
                    </a:p>
                  </a:txBody>
                  <a:tcPr/>
                </a:tc>
                <a:tc>
                  <a:txBody>
                    <a:bodyPr/>
                    <a:lstStyle/>
                    <a:p>
                      <a:pPr algn="ctr"/>
                      <a:r>
                        <a:rPr lang="cs-CZ" sz="2800" dirty="0" smtClean="0"/>
                        <a:t>CN</a:t>
                      </a:r>
                    </a:p>
                  </a:txBody>
                  <a:tcPr/>
                </a:tc>
                <a:tc>
                  <a:txBody>
                    <a:bodyPr/>
                    <a:lstStyle/>
                    <a:p>
                      <a:pPr algn="ctr"/>
                      <a:r>
                        <a:rPr lang="cs-CZ" sz="2800" dirty="0" smtClean="0"/>
                        <a:t>CP</a:t>
                      </a:r>
                      <a:endParaRPr lang="cs-CZ" sz="2800" dirty="0"/>
                    </a:p>
                  </a:txBody>
                  <a:tcPr/>
                </a:tc>
                <a:tc>
                  <a:txBody>
                    <a:bodyPr/>
                    <a:lstStyle/>
                    <a:p>
                      <a:pPr algn="ctr"/>
                      <a:r>
                        <a:rPr lang="cs-CZ" sz="2800" dirty="0" smtClean="0"/>
                        <a:t>CN </a:t>
                      </a:r>
                      <a:r>
                        <a:rPr lang="cs-CZ" sz="2800" dirty="0" err="1" smtClean="0"/>
                        <a:t>relative</a:t>
                      </a:r>
                      <a:r>
                        <a:rPr lang="cs-CZ" sz="2800" dirty="0" smtClean="0"/>
                        <a:t> to CP</a:t>
                      </a:r>
                      <a:endParaRPr lang="cs-CZ" sz="2800" dirty="0"/>
                    </a:p>
                  </a:txBody>
                  <a:tcPr/>
                </a:tc>
                <a:extLst>
                  <a:ext uri="{0D108BD9-81ED-4DB2-BD59-A6C34878D82A}">
                    <a16:rowId xmlns:a16="http://schemas.microsoft.com/office/drawing/2014/main" val="4147196719"/>
                  </a:ext>
                </a:extLst>
              </a:tr>
              <a:tr h="370840">
                <a:tc>
                  <a:txBody>
                    <a:bodyPr/>
                    <a:lstStyle/>
                    <a:p>
                      <a:r>
                        <a:rPr lang="cs-CZ" sz="2800" dirty="0" smtClean="0"/>
                        <a:t>1956-63</a:t>
                      </a:r>
                      <a:endParaRPr lang="cs-CZ" sz="2800" dirty="0"/>
                    </a:p>
                  </a:txBody>
                  <a:tcPr/>
                </a:tc>
                <a:tc>
                  <a:txBody>
                    <a:bodyPr/>
                    <a:lstStyle/>
                    <a:p>
                      <a:pPr algn="ctr"/>
                      <a:r>
                        <a:rPr lang="cs-CZ" sz="2800" dirty="0" smtClean="0"/>
                        <a:t>1.9</a:t>
                      </a:r>
                      <a:endParaRPr lang="cs-CZ" sz="2800" dirty="0"/>
                    </a:p>
                  </a:txBody>
                  <a:tcPr/>
                </a:tc>
                <a:tc>
                  <a:txBody>
                    <a:bodyPr/>
                    <a:lstStyle/>
                    <a:p>
                      <a:pPr algn="ctr"/>
                      <a:r>
                        <a:rPr lang="cs-CZ" sz="2800" dirty="0" smtClean="0"/>
                        <a:t>1.7</a:t>
                      </a:r>
                      <a:endParaRPr lang="cs-CZ" sz="2800" dirty="0"/>
                    </a:p>
                  </a:txBody>
                  <a:tcPr/>
                </a:tc>
                <a:tc>
                  <a:txBody>
                    <a:bodyPr/>
                    <a:lstStyle/>
                    <a:p>
                      <a:pPr algn="ctr"/>
                      <a:r>
                        <a:rPr lang="cs-CZ" sz="2800" dirty="0" smtClean="0"/>
                        <a:t>0.2</a:t>
                      </a:r>
                      <a:endParaRPr lang="cs-CZ" sz="2800" dirty="0"/>
                    </a:p>
                  </a:txBody>
                  <a:tcPr/>
                </a:tc>
                <a:extLst>
                  <a:ext uri="{0D108BD9-81ED-4DB2-BD59-A6C34878D82A}">
                    <a16:rowId xmlns:a16="http://schemas.microsoft.com/office/drawing/2014/main" val="1878824430"/>
                  </a:ext>
                </a:extLst>
              </a:tr>
              <a:tr h="370840">
                <a:tc>
                  <a:txBody>
                    <a:bodyPr/>
                    <a:lstStyle/>
                    <a:p>
                      <a:r>
                        <a:rPr lang="cs-CZ" sz="2800" dirty="0" smtClean="0"/>
                        <a:t>1963-74</a:t>
                      </a:r>
                      <a:endParaRPr lang="cs-CZ" sz="2800" dirty="0"/>
                    </a:p>
                  </a:txBody>
                  <a:tcPr/>
                </a:tc>
                <a:tc>
                  <a:txBody>
                    <a:bodyPr/>
                    <a:lstStyle/>
                    <a:p>
                      <a:pPr algn="ctr"/>
                      <a:r>
                        <a:rPr lang="cs-CZ" sz="2800" dirty="0" smtClean="0"/>
                        <a:t>4.4</a:t>
                      </a:r>
                      <a:endParaRPr lang="cs-CZ" sz="2800" dirty="0"/>
                    </a:p>
                  </a:txBody>
                  <a:tcPr/>
                </a:tc>
                <a:tc>
                  <a:txBody>
                    <a:bodyPr/>
                    <a:lstStyle/>
                    <a:p>
                      <a:pPr algn="ctr"/>
                      <a:r>
                        <a:rPr lang="cs-CZ" sz="2800" dirty="0" smtClean="0"/>
                        <a:t>3.3</a:t>
                      </a:r>
                      <a:endParaRPr lang="cs-CZ" sz="2800" dirty="0"/>
                    </a:p>
                  </a:txBody>
                  <a:tcPr/>
                </a:tc>
                <a:tc>
                  <a:txBody>
                    <a:bodyPr/>
                    <a:lstStyle/>
                    <a:p>
                      <a:pPr algn="ctr"/>
                      <a:r>
                        <a:rPr lang="cs-CZ" sz="2800" dirty="0" smtClean="0"/>
                        <a:t>1.1</a:t>
                      </a:r>
                      <a:endParaRPr lang="cs-CZ" sz="2800" dirty="0"/>
                    </a:p>
                  </a:txBody>
                  <a:tcPr/>
                </a:tc>
                <a:extLst>
                  <a:ext uri="{0D108BD9-81ED-4DB2-BD59-A6C34878D82A}">
                    <a16:rowId xmlns:a16="http://schemas.microsoft.com/office/drawing/2014/main" val="3877950581"/>
                  </a:ext>
                </a:extLst>
              </a:tr>
              <a:tr h="370840">
                <a:tc>
                  <a:txBody>
                    <a:bodyPr/>
                    <a:lstStyle/>
                    <a:p>
                      <a:r>
                        <a:rPr lang="cs-CZ" sz="2800" dirty="0" smtClean="0"/>
                        <a:t>1956-75</a:t>
                      </a:r>
                      <a:endParaRPr lang="cs-CZ" sz="2800" dirty="0"/>
                    </a:p>
                  </a:txBody>
                  <a:tcPr/>
                </a:tc>
                <a:tc>
                  <a:txBody>
                    <a:bodyPr/>
                    <a:lstStyle/>
                    <a:p>
                      <a:pPr algn="ctr"/>
                      <a:r>
                        <a:rPr lang="cs-CZ" sz="2800" dirty="0" smtClean="0"/>
                        <a:t>3.1</a:t>
                      </a:r>
                      <a:endParaRPr lang="cs-CZ" sz="2800" dirty="0"/>
                    </a:p>
                  </a:txBody>
                  <a:tcPr/>
                </a:tc>
                <a:tc>
                  <a:txBody>
                    <a:bodyPr/>
                    <a:lstStyle/>
                    <a:p>
                      <a:pPr algn="ctr"/>
                      <a:r>
                        <a:rPr lang="cs-CZ" sz="2800" dirty="0" smtClean="0"/>
                        <a:t>2.5</a:t>
                      </a:r>
                      <a:endParaRPr lang="cs-CZ" sz="2800" dirty="0"/>
                    </a:p>
                  </a:txBody>
                  <a:tcPr/>
                </a:tc>
                <a:tc>
                  <a:txBody>
                    <a:bodyPr/>
                    <a:lstStyle/>
                    <a:p>
                      <a:pPr algn="ctr"/>
                      <a:r>
                        <a:rPr lang="cs-CZ" sz="2800" dirty="0" smtClean="0"/>
                        <a:t>0.7</a:t>
                      </a:r>
                      <a:endParaRPr lang="cs-CZ" sz="2800" dirty="0"/>
                    </a:p>
                  </a:txBody>
                  <a:tcPr/>
                </a:tc>
                <a:extLst>
                  <a:ext uri="{0D108BD9-81ED-4DB2-BD59-A6C34878D82A}">
                    <a16:rowId xmlns:a16="http://schemas.microsoft.com/office/drawing/2014/main" val="1931615654"/>
                  </a:ext>
                </a:extLst>
              </a:tr>
            </a:tbl>
          </a:graphicData>
        </a:graphic>
      </p:graphicFrame>
      <p:sp>
        <p:nvSpPr>
          <p:cNvPr id="5" name="TextovéPole 4"/>
          <p:cNvSpPr txBox="1"/>
          <p:nvPr/>
        </p:nvSpPr>
        <p:spPr>
          <a:xfrm>
            <a:off x="661824" y="1916832"/>
            <a:ext cx="8251344" cy="461665"/>
          </a:xfrm>
          <a:prstGeom prst="rect">
            <a:avLst/>
          </a:prstGeom>
          <a:noFill/>
        </p:spPr>
        <p:txBody>
          <a:bodyPr wrap="square" rtlCol="0">
            <a:spAutoFit/>
          </a:bodyPr>
          <a:lstStyle/>
          <a:p>
            <a:r>
              <a:rPr lang="cs-CZ" sz="2400" dirty="0" smtClean="0"/>
              <a:t>Table: </a:t>
            </a:r>
            <a:r>
              <a:rPr lang="cs-CZ" sz="2400" dirty="0" err="1" smtClean="0"/>
              <a:t>Average</a:t>
            </a:r>
            <a:r>
              <a:rPr lang="cs-CZ" sz="2400" dirty="0" smtClean="0"/>
              <a:t> </a:t>
            </a:r>
            <a:r>
              <a:rPr lang="cs-CZ" sz="2400" dirty="0" err="1" smtClean="0"/>
              <a:t>annual</a:t>
            </a:r>
            <a:r>
              <a:rPr lang="cs-CZ" sz="2400" dirty="0" smtClean="0"/>
              <a:t> </a:t>
            </a:r>
            <a:r>
              <a:rPr lang="cs-CZ" sz="2400" dirty="0" err="1" smtClean="0"/>
              <a:t>growth</a:t>
            </a:r>
            <a:r>
              <a:rPr lang="cs-CZ" sz="2400" dirty="0" smtClean="0"/>
              <a:t> </a:t>
            </a:r>
            <a:r>
              <a:rPr lang="cs-CZ" sz="2400" dirty="0" err="1" smtClean="0"/>
              <a:t>rate</a:t>
            </a:r>
            <a:r>
              <a:rPr lang="cs-CZ" sz="2400" dirty="0" smtClean="0"/>
              <a:t> </a:t>
            </a:r>
            <a:r>
              <a:rPr lang="cs-CZ" sz="2400" dirty="0" err="1" smtClean="0"/>
              <a:t>of</a:t>
            </a:r>
            <a:r>
              <a:rPr lang="cs-CZ" sz="2400" dirty="0" smtClean="0"/>
              <a:t> </a:t>
            </a:r>
            <a:r>
              <a:rPr lang="cs-CZ" sz="2400" dirty="0" err="1" smtClean="0"/>
              <a:t>productivity</a:t>
            </a:r>
            <a:r>
              <a:rPr lang="cs-CZ" sz="2400" dirty="0" smtClean="0"/>
              <a:t> </a:t>
            </a:r>
            <a:r>
              <a:rPr lang="cs-CZ" sz="2400" dirty="0" err="1" smtClean="0"/>
              <a:t>of</a:t>
            </a:r>
            <a:r>
              <a:rPr lang="cs-CZ" sz="2400" dirty="0" smtClean="0"/>
              <a:t> CN and CP </a:t>
            </a:r>
            <a:endParaRPr lang="cs-CZ" sz="2400" dirty="0"/>
          </a:p>
        </p:txBody>
      </p:sp>
    </p:spTree>
    <p:extLst>
      <p:ext uri="{BB962C8B-B14F-4D97-AF65-F5344CB8AC3E}">
        <p14:creationId xmlns:p14="http://schemas.microsoft.com/office/powerpoint/2010/main" val="35650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Conclusions</a:t>
            </a:r>
            <a:endParaRPr lang="cs-CZ" dirty="0"/>
          </a:p>
        </p:txBody>
      </p:sp>
      <p:sp>
        <p:nvSpPr>
          <p:cNvPr id="3" name="Zástupný symbol pro obsah 2"/>
          <p:cNvSpPr>
            <a:spLocks noGrp="1"/>
          </p:cNvSpPr>
          <p:nvPr>
            <p:ph idx="1"/>
          </p:nvPr>
        </p:nvSpPr>
        <p:spPr/>
        <p:txBody>
          <a:bodyPr/>
          <a:lstStyle/>
          <a:p>
            <a:pPr marL="0" indent="0">
              <a:buNone/>
            </a:pPr>
            <a:r>
              <a:rPr lang="en-US" dirty="0"/>
              <a:t>Contrary to the predictions of the property rights literature, we find no evidence of inferior performance by the government-owned railroad. We conclude that any tendency toward inefficiency resulting from public ownership has been overcome by the benefits of competition. </a:t>
            </a:r>
            <a:endParaRPr lang="cs-CZ" dirty="0"/>
          </a:p>
          <a:p>
            <a:endParaRPr lang="cs-CZ" dirty="0"/>
          </a:p>
        </p:txBody>
      </p:sp>
    </p:spTree>
    <p:extLst>
      <p:ext uri="{BB962C8B-B14F-4D97-AF65-F5344CB8AC3E}">
        <p14:creationId xmlns:p14="http://schemas.microsoft.com/office/powerpoint/2010/main" val="393167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Discussion</a:t>
            </a:r>
            <a:r>
              <a:rPr lang="cs-CZ" dirty="0" smtClean="0"/>
              <a:t> </a:t>
            </a:r>
            <a:r>
              <a:rPr lang="cs-CZ" dirty="0" err="1" smtClean="0"/>
              <a:t>question</a:t>
            </a:r>
            <a:endParaRPr lang="cs-CZ" dirty="0"/>
          </a:p>
        </p:txBody>
      </p:sp>
      <p:sp>
        <p:nvSpPr>
          <p:cNvPr id="3" name="Zástupný symbol pro obsah 2"/>
          <p:cNvSpPr>
            <a:spLocks noGrp="1"/>
          </p:cNvSpPr>
          <p:nvPr>
            <p:ph idx="1"/>
          </p:nvPr>
        </p:nvSpPr>
        <p:spPr/>
        <p:txBody>
          <a:bodyPr/>
          <a:lstStyle/>
          <a:p>
            <a:r>
              <a:rPr lang="cs-CZ" dirty="0" err="1" smtClean="0"/>
              <a:t>Can</a:t>
            </a:r>
            <a:r>
              <a:rPr lang="cs-CZ" dirty="0" smtClean="0"/>
              <a:t> </a:t>
            </a:r>
            <a:r>
              <a:rPr lang="cs-CZ" dirty="0" err="1" smtClean="0"/>
              <a:t>you</a:t>
            </a:r>
            <a:r>
              <a:rPr lang="cs-CZ" dirty="0" smtClean="0"/>
              <a:t> spot </a:t>
            </a:r>
            <a:r>
              <a:rPr lang="cs-CZ" dirty="0" err="1" smtClean="0"/>
              <a:t>any</a:t>
            </a:r>
            <a:r>
              <a:rPr lang="cs-CZ" dirty="0" smtClean="0"/>
              <a:t> </a:t>
            </a:r>
            <a:r>
              <a:rPr lang="cs-CZ" dirty="0" err="1" smtClean="0"/>
              <a:t>weak</a:t>
            </a:r>
            <a:r>
              <a:rPr lang="cs-CZ" dirty="0" smtClean="0"/>
              <a:t> point in </a:t>
            </a:r>
            <a:r>
              <a:rPr lang="cs-CZ" dirty="0" err="1" smtClean="0"/>
              <a:t>argumetation</a:t>
            </a:r>
            <a:r>
              <a:rPr lang="cs-CZ" dirty="0" smtClean="0"/>
              <a:t> </a:t>
            </a:r>
            <a:r>
              <a:rPr lang="cs-CZ" dirty="0" err="1" smtClean="0"/>
              <a:t>of</a:t>
            </a:r>
            <a:r>
              <a:rPr lang="cs-CZ" dirty="0" smtClean="0"/>
              <a:t> </a:t>
            </a:r>
            <a:r>
              <a:rPr lang="cs-CZ" dirty="0" err="1" smtClean="0"/>
              <a:t>Caves</a:t>
            </a:r>
            <a:r>
              <a:rPr lang="cs-CZ" dirty="0" smtClean="0"/>
              <a:t> and </a:t>
            </a:r>
            <a:r>
              <a:rPr lang="cs-CZ" dirty="0" err="1" smtClean="0"/>
              <a:t>Christensen</a:t>
            </a:r>
            <a:r>
              <a:rPr lang="cs-CZ" dirty="0" smtClean="0"/>
              <a:t> (1980)?</a:t>
            </a:r>
            <a:endParaRPr lang="cs-CZ" dirty="0"/>
          </a:p>
        </p:txBody>
      </p:sp>
    </p:spTree>
    <p:extLst>
      <p:ext uri="{BB962C8B-B14F-4D97-AF65-F5344CB8AC3E}">
        <p14:creationId xmlns:p14="http://schemas.microsoft.com/office/powerpoint/2010/main" val="373611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Privatization</a:t>
            </a:r>
            <a:r>
              <a:rPr lang="cs-CZ" dirty="0" smtClean="0"/>
              <a:t> </a:t>
            </a:r>
            <a:r>
              <a:rPr lang="cs-CZ" dirty="0" err="1" smtClean="0"/>
              <a:t>of</a:t>
            </a:r>
            <a:r>
              <a:rPr lang="cs-CZ" dirty="0" smtClean="0"/>
              <a:t> CN</a:t>
            </a:r>
            <a:endParaRPr lang="cs-CZ" dirty="0"/>
          </a:p>
        </p:txBody>
      </p:sp>
      <p:sp>
        <p:nvSpPr>
          <p:cNvPr id="3" name="Zástupný symbol pro obsah 2"/>
          <p:cNvSpPr>
            <a:spLocks noGrp="1"/>
          </p:cNvSpPr>
          <p:nvPr>
            <p:ph idx="1"/>
          </p:nvPr>
        </p:nvSpPr>
        <p:spPr/>
        <p:txBody>
          <a:bodyPr/>
          <a:lstStyle/>
          <a:p>
            <a:r>
              <a:rPr lang="cs-CZ" dirty="0" smtClean="0"/>
              <a:t>In 1995 </a:t>
            </a:r>
            <a:r>
              <a:rPr lang="cs-CZ" dirty="0" err="1" smtClean="0"/>
              <a:t>was</a:t>
            </a:r>
            <a:r>
              <a:rPr lang="cs-CZ" dirty="0" smtClean="0"/>
              <a:t> </a:t>
            </a:r>
            <a:r>
              <a:rPr lang="cs-CZ" dirty="0" err="1" smtClean="0"/>
              <a:t>Canadian</a:t>
            </a:r>
            <a:r>
              <a:rPr lang="cs-CZ" dirty="0" smtClean="0"/>
              <a:t> </a:t>
            </a:r>
            <a:r>
              <a:rPr lang="cs-CZ" dirty="0" err="1" smtClean="0"/>
              <a:t>National</a:t>
            </a:r>
            <a:r>
              <a:rPr lang="cs-CZ" dirty="0" smtClean="0"/>
              <a:t> </a:t>
            </a:r>
            <a:r>
              <a:rPr lang="cs-CZ" dirty="0" err="1" smtClean="0"/>
              <a:t>privatized</a:t>
            </a:r>
            <a:r>
              <a:rPr lang="cs-CZ" dirty="0" smtClean="0"/>
              <a:t> </a:t>
            </a:r>
            <a:r>
              <a:rPr lang="cs-CZ" dirty="0" err="1" smtClean="0"/>
              <a:t>after</a:t>
            </a:r>
            <a:r>
              <a:rPr lang="cs-CZ" dirty="0" smtClean="0"/>
              <a:t> </a:t>
            </a:r>
            <a:r>
              <a:rPr lang="cs-CZ" dirty="0" err="1" smtClean="0"/>
              <a:t>careful</a:t>
            </a:r>
            <a:r>
              <a:rPr lang="cs-CZ" dirty="0" smtClean="0"/>
              <a:t> </a:t>
            </a:r>
            <a:r>
              <a:rPr lang="cs-CZ" dirty="0" err="1" smtClean="0"/>
              <a:t>three</a:t>
            </a:r>
            <a:r>
              <a:rPr lang="cs-CZ" dirty="0" smtClean="0"/>
              <a:t> </a:t>
            </a:r>
            <a:r>
              <a:rPr lang="cs-CZ" dirty="0" err="1" smtClean="0"/>
              <a:t>years</a:t>
            </a:r>
            <a:r>
              <a:rPr lang="cs-CZ" dirty="0" smtClean="0"/>
              <a:t> </a:t>
            </a:r>
            <a:r>
              <a:rPr lang="cs-CZ" dirty="0" err="1" smtClean="0"/>
              <a:t>preparation</a:t>
            </a:r>
            <a:endParaRPr lang="cs-CZ" dirty="0" smtClean="0"/>
          </a:p>
          <a:p>
            <a:r>
              <a:rPr lang="cs-CZ" dirty="0" err="1" smtClean="0"/>
              <a:t>Can</a:t>
            </a:r>
            <a:r>
              <a:rPr lang="cs-CZ" dirty="0" smtClean="0"/>
              <a:t> </a:t>
            </a:r>
            <a:r>
              <a:rPr lang="cs-CZ" dirty="0" err="1" smtClean="0"/>
              <a:t>we</a:t>
            </a:r>
            <a:r>
              <a:rPr lang="cs-CZ" dirty="0" smtClean="0"/>
              <a:t> </a:t>
            </a:r>
            <a:r>
              <a:rPr lang="cs-CZ" dirty="0" err="1" smtClean="0"/>
              <a:t>infer</a:t>
            </a:r>
            <a:r>
              <a:rPr lang="cs-CZ" dirty="0" smtClean="0"/>
              <a:t> </a:t>
            </a:r>
            <a:r>
              <a:rPr lang="cs-CZ" dirty="0" err="1" smtClean="0"/>
              <a:t>any</a:t>
            </a:r>
            <a:r>
              <a:rPr lang="cs-CZ" dirty="0" smtClean="0"/>
              <a:t> </a:t>
            </a:r>
            <a:r>
              <a:rPr lang="cs-CZ" dirty="0" err="1" smtClean="0"/>
              <a:t>interesting</a:t>
            </a:r>
            <a:r>
              <a:rPr lang="cs-CZ" dirty="0" smtClean="0"/>
              <a:t> </a:t>
            </a:r>
            <a:r>
              <a:rPr lang="cs-CZ" dirty="0" err="1" smtClean="0"/>
              <a:t>information</a:t>
            </a:r>
            <a:r>
              <a:rPr lang="cs-CZ" dirty="0" smtClean="0"/>
              <a:t> </a:t>
            </a:r>
            <a:r>
              <a:rPr lang="cs-CZ" dirty="0" err="1" smtClean="0"/>
              <a:t>out</a:t>
            </a:r>
            <a:r>
              <a:rPr lang="cs-CZ" dirty="0" smtClean="0"/>
              <a:t> </a:t>
            </a:r>
            <a:r>
              <a:rPr lang="cs-CZ" dirty="0" err="1" smtClean="0"/>
              <a:t>of</a:t>
            </a:r>
            <a:r>
              <a:rPr lang="cs-CZ" dirty="0" smtClean="0"/>
              <a:t> </a:t>
            </a:r>
            <a:r>
              <a:rPr lang="cs-CZ" dirty="0" err="1" smtClean="0"/>
              <a:t>this</a:t>
            </a:r>
            <a:r>
              <a:rPr lang="cs-CZ" dirty="0" smtClean="0"/>
              <a:t> </a:t>
            </a:r>
            <a:r>
              <a:rPr lang="cs-CZ" dirty="0" err="1" smtClean="0"/>
              <a:t>privatization</a:t>
            </a:r>
            <a:r>
              <a:rPr lang="cs-CZ" dirty="0" smtClean="0"/>
              <a:t>?</a:t>
            </a:r>
            <a:endParaRPr lang="cs-CZ" dirty="0"/>
          </a:p>
        </p:txBody>
      </p:sp>
    </p:spTree>
    <p:extLst>
      <p:ext uri="{BB962C8B-B14F-4D97-AF65-F5344CB8AC3E}">
        <p14:creationId xmlns:p14="http://schemas.microsoft.com/office/powerpoint/2010/main" val="2113662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Hypothesis</a:t>
            </a:r>
            <a:endParaRPr lang="cs-CZ" dirty="0"/>
          </a:p>
        </p:txBody>
      </p:sp>
      <p:sp>
        <p:nvSpPr>
          <p:cNvPr id="3" name="Zástupný symbol pro obsah 2"/>
          <p:cNvSpPr>
            <a:spLocks noGrp="1"/>
          </p:cNvSpPr>
          <p:nvPr>
            <p:ph idx="1"/>
          </p:nvPr>
        </p:nvSpPr>
        <p:spPr>
          <a:xfrm>
            <a:off x="457200" y="1600200"/>
            <a:ext cx="8435280" cy="4525963"/>
          </a:xfrm>
        </p:spPr>
        <p:txBody>
          <a:bodyPr/>
          <a:lstStyle/>
          <a:p>
            <a:r>
              <a:rPr lang="cs-CZ" dirty="0" err="1" smtClean="0"/>
              <a:t>If</a:t>
            </a:r>
            <a:r>
              <a:rPr lang="cs-CZ" dirty="0" smtClean="0"/>
              <a:t> </a:t>
            </a:r>
            <a:r>
              <a:rPr lang="cs-CZ" dirty="0" err="1" smtClean="0"/>
              <a:t>Caves</a:t>
            </a:r>
            <a:r>
              <a:rPr lang="cs-CZ" dirty="0" smtClean="0"/>
              <a:t> and </a:t>
            </a:r>
            <a:r>
              <a:rPr lang="cs-CZ" dirty="0" err="1" smtClean="0"/>
              <a:t>Christensen</a:t>
            </a:r>
            <a:r>
              <a:rPr lang="cs-CZ" dirty="0" smtClean="0"/>
              <a:t> </a:t>
            </a:r>
            <a:r>
              <a:rPr lang="cs-CZ" dirty="0" err="1" smtClean="0"/>
              <a:t>were</a:t>
            </a:r>
            <a:r>
              <a:rPr lang="cs-CZ" dirty="0" smtClean="0"/>
              <a:t> </a:t>
            </a:r>
            <a:r>
              <a:rPr lang="cs-CZ" dirty="0" err="1" smtClean="0"/>
              <a:t>right</a:t>
            </a:r>
            <a:r>
              <a:rPr lang="cs-CZ" dirty="0" smtClean="0"/>
              <a:t> </a:t>
            </a:r>
            <a:r>
              <a:rPr lang="cs-CZ" dirty="0" err="1" smtClean="0"/>
              <a:t>than</a:t>
            </a:r>
            <a:r>
              <a:rPr lang="cs-CZ" dirty="0" smtClean="0"/>
              <a:t> </a:t>
            </a:r>
            <a:r>
              <a:rPr lang="cs-CZ" dirty="0" err="1" smtClean="0"/>
              <a:t>we</a:t>
            </a:r>
            <a:r>
              <a:rPr lang="cs-CZ" dirty="0" smtClean="0"/>
              <a:t> </a:t>
            </a:r>
            <a:r>
              <a:rPr lang="cs-CZ" dirty="0" err="1" smtClean="0"/>
              <a:t>can</a:t>
            </a:r>
            <a:r>
              <a:rPr lang="cs-CZ" dirty="0" smtClean="0"/>
              <a:t> </a:t>
            </a:r>
            <a:r>
              <a:rPr lang="cs-CZ" dirty="0" err="1" smtClean="0"/>
              <a:t>expect</a:t>
            </a:r>
            <a:r>
              <a:rPr lang="cs-CZ" dirty="0" smtClean="0"/>
              <a:t> no </a:t>
            </a:r>
            <a:r>
              <a:rPr lang="cs-CZ" dirty="0" err="1" smtClean="0"/>
              <a:t>change</a:t>
            </a:r>
            <a:r>
              <a:rPr lang="cs-CZ" dirty="0" smtClean="0"/>
              <a:t> in performance </a:t>
            </a:r>
            <a:r>
              <a:rPr lang="cs-CZ" dirty="0" err="1" smtClean="0"/>
              <a:t>of</a:t>
            </a:r>
            <a:r>
              <a:rPr lang="cs-CZ" dirty="0" smtClean="0"/>
              <a:t> CN </a:t>
            </a:r>
            <a:r>
              <a:rPr lang="cs-CZ" dirty="0" err="1" smtClean="0"/>
              <a:t>due</a:t>
            </a:r>
            <a:r>
              <a:rPr lang="cs-CZ" dirty="0" smtClean="0"/>
              <a:t> to </a:t>
            </a:r>
            <a:r>
              <a:rPr lang="cs-CZ" dirty="0" err="1" smtClean="0"/>
              <a:t>privatization</a:t>
            </a:r>
            <a:endParaRPr lang="cs-CZ" dirty="0"/>
          </a:p>
        </p:txBody>
      </p:sp>
    </p:spTree>
    <p:extLst>
      <p:ext uri="{BB962C8B-B14F-4D97-AF65-F5344CB8AC3E}">
        <p14:creationId xmlns:p14="http://schemas.microsoft.com/office/powerpoint/2010/main" val="2676855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Canada</a:t>
            </a:r>
            <a:r>
              <a:rPr lang="cs-CZ" dirty="0" smtClean="0"/>
              <a:t> (2013)</a:t>
            </a:r>
            <a:endParaRPr lang="cs-CZ" dirty="0"/>
          </a:p>
        </p:txBody>
      </p:sp>
      <p:sp>
        <p:nvSpPr>
          <p:cNvPr id="3" name="Zástupný symbol pro obsah 2"/>
          <p:cNvSpPr>
            <a:spLocks noGrp="1"/>
          </p:cNvSpPr>
          <p:nvPr>
            <p:ph idx="1"/>
          </p:nvPr>
        </p:nvSpPr>
        <p:spPr>
          <a:xfrm>
            <a:off x="457200" y="1417638"/>
            <a:ext cx="8229600" cy="4525963"/>
          </a:xfrm>
        </p:spPr>
        <p:txBody>
          <a:bodyPr>
            <a:normAutofit/>
          </a:bodyPr>
          <a:lstStyle/>
          <a:p>
            <a:pPr marL="0" indent="0">
              <a:buNone/>
            </a:pPr>
            <a:r>
              <a:rPr lang="en-US" dirty="0"/>
              <a:t>This article describes and analyzes the privatization of Canadian National Railway (CN), a large </a:t>
            </a:r>
            <a:r>
              <a:rPr lang="en-US" dirty="0" smtClean="0"/>
              <a:t>railroad</a:t>
            </a:r>
            <a:r>
              <a:rPr lang="cs-CZ" dirty="0" smtClean="0"/>
              <a:t> </a:t>
            </a:r>
            <a:r>
              <a:rPr lang="en-US" dirty="0" smtClean="0"/>
              <a:t>privatization</a:t>
            </a:r>
            <a:r>
              <a:rPr lang="en-US" dirty="0"/>
              <a:t>. </a:t>
            </a:r>
            <a:endParaRPr lang="cs-CZ" dirty="0" smtClean="0"/>
          </a:p>
          <a:p>
            <a:pPr marL="0" indent="0">
              <a:buNone/>
            </a:pPr>
            <a:r>
              <a:rPr lang="cs-CZ" dirty="0" err="1" smtClean="0"/>
              <a:t>It</a:t>
            </a:r>
            <a:r>
              <a:rPr lang="cs-CZ" dirty="0" smtClean="0"/>
              <a:t> </a:t>
            </a:r>
            <a:r>
              <a:rPr lang="en-US" dirty="0" smtClean="0"/>
              <a:t>uses data</a:t>
            </a:r>
            <a:r>
              <a:rPr lang="cs-CZ" dirty="0" smtClean="0"/>
              <a:t> </a:t>
            </a:r>
            <a:r>
              <a:rPr lang="en-US" dirty="0" smtClean="0"/>
              <a:t>from </a:t>
            </a:r>
            <a:r>
              <a:rPr lang="en-US" dirty="0"/>
              <a:t>1990 to 2011 to compare CN's post-privatization operating performance with its </a:t>
            </a:r>
            <a:r>
              <a:rPr lang="en-US" dirty="0" smtClean="0"/>
              <a:t>pre-privatization</a:t>
            </a:r>
            <a:r>
              <a:rPr lang="cs-CZ" dirty="0" smtClean="0"/>
              <a:t> </a:t>
            </a:r>
            <a:r>
              <a:rPr lang="en-US" dirty="0" smtClean="0"/>
              <a:t>performance</a:t>
            </a:r>
            <a:r>
              <a:rPr lang="en-US" dirty="0"/>
              <a:t>. </a:t>
            </a:r>
            <a:endParaRPr lang="cs-CZ" dirty="0" smtClean="0"/>
          </a:p>
        </p:txBody>
      </p:sp>
      <p:sp>
        <p:nvSpPr>
          <p:cNvPr id="4" name="Obdélník 3"/>
          <p:cNvSpPr/>
          <p:nvPr/>
        </p:nvSpPr>
        <p:spPr>
          <a:xfrm>
            <a:off x="693912" y="5301208"/>
            <a:ext cx="7992888" cy="923330"/>
          </a:xfrm>
          <a:prstGeom prst="rect">
            <a:avLst/>
          </a:prstGeom>
        </p:spPr>
        <p:txBody>
          <a:bodyPr wrap="square">
            <a:spAutoFit/>
          </a:bodyPr>
          <a:lstStyle/>
          <a:p>
            <a:r>
              <a:rPr lang="en-US" dirty="0"/>
              <a:t>Boardman, A. E., </a:t>
            </a:r>
            <a:r>
              <a:rPr lang="en-US" dirty="0" err="1"/>
              <a:t>Laurin</a:t>
            </a:r>
            <a:r>
              <a:rPr lang="en-US" dirty="0"/>
              <a:t>, C., Moore, M. A., &amp; Vining, A. R. (2013). Efficiency, profitability and welfare gains from the Canadian National Railway privatization. </a:t>
            </a:r>
            <a:r>
              <a:rPr lang="en-US" i="1" dirty="0"/>
              <a:t>Research in Transportation Business &amp; Management</a:t>
            </a:r>
            <a:r>
              <a:rPr lang="en-US" dirty="0"/>
              <a:t>, </a:t>
            </a:r>
            <a:r>
              <a:rPr lang="en-US" i="1" dirty="0"/>
              <a:t>6</a:t>
            </a:r>
            <a:r>
              <a:rPr lang="en-US" dirty="0"/>
              <a:t>, 19-30.</a:t>
            </a:r>
          </a:p>
        </p:txBody>
      </p:sp>
    </p:spTree>
    <p:extLst>
      <p:ext uri="{BB962C8B-B14F-4D97-AF65-F5344CB8AC3E}">
        <p14:creationId xmlns:p14="http://schemas.microsoft.com/office/powerpoint/2010/main" val="153469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1803" y="188640"/>
            <a:ext cx="8229600" cy="706090"/>
          </a:xfrm>
        </p:spPr>
        <p:txBody>
          <a:bodyPr>
            <a:normAutofit fontScale="90000"/>
          </a:bodyPr>
          <a:lstStyle/>
          <a:p>
            <a:r>
              <a:rPr lang="cs-CZ" dirty="0" err="1" smtClean="0"/>
              <a:t>Canada</a:t>
            </a:r>
            <a:r>
              <a:rPr lang="cs-CZ" dirty="0" smtClean="0"/>
              <a:t>: Output</a:t>
            </a:r>
            <a:endParaRPr lang="cs-CZ" dirty="0"/>
          </a:p>
        </p:txBody>
      </p:sp>
      <p:pic>
        <p:nvPicPr>
          <p:cNvPr id="103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7533" y="1168952"/>
            <a:ext cx="4166786" cy="246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2736"/>
            <a:ext cx="3886770" cy="269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 y="3861048"/>
            <a:ext cx="4326219" cy="287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466" y="3933055"/>
            <a:ext cx="4428631" cy="280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294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Canada</a:t>
            </a:r>
            <a:r>
              <a:rPr lang="cs-CZ" dirty="0" smtClean="0"/>
              <a:t>: </a:t>
            </a:r>
            <a:r>
              <a:rPr lang="cs-CZ" dirty="0" err="1" smtClean="0"/>
              <a:t>Employment</a:t>
            </a:r>
            <a:r>
              <a:rPr lang="cs-CZ" dirty="0" smtClean="0"/>
              <a:t> and </a:t>
            </a:r>
            <a:r>
              <a:rPr lang="cs-CZ" dirty="0" err="1" smtClean="0"/>
              <a:t>costs</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410445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844824"/>
            <a:ext cx="4176464" cy="373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115616" y="5770913"/>
            <a:ext cx="6408712" cy="646331"/>
          </a:xfrm>
          <a:prstGeom prst="rect">
            <a:avLst/>
          </a:prstGeom>
        </p:spPr>
        <p:txBody>
          <a:bodyPr wrap="square">
            <a:spAutoFit/>
          </a:bodyPr>
          <a:lstStyle/>
          <a:p>
            <a:r>
              <a:rPr lang="en-US" sz="1200" dirty="0"/>
              <a:t>Boardman, A. E., </a:t>
            </a:r>
            <a:r>
              <a:rPr lang="en-US" sz="1200" dirty="0" err="1"/>
              <a:t>Laurin</a:t>
            </a:r>
            <a:r>
              <a:rPr lang="en-US" sz="1200" dirty="0"/>
              <a:t>, C., Moore, M. A., &amp; Vining, A. R. (2013). Efficiency, profitability and welfare gains from the Canadian National Railway privatization. </a:t>
            </a:r>
            <a:r>
              <a:rPr lang="en-US" sz="1200" i="1" dirty="0"/>
              <a:t>Research in Transportation Business &amp; Management</a:t>
            </a:r>
            <a:r>
              <a:rPr lang="en-US" sz="1200" dirty="0"/>
              <a:t>, </a:t>
            </a:r>
            <a:r>
              <a:rPr lang="en-US" sz="1200" i="1" dirty="0"/>
              <a:t>6</a:t>
            </a:r>
            <a:r>
              <a:rPr lang="en-US" sz="1200" dirty="0"/>
              <a:t>, 19-30.</a:t>
            </a:r>
          </a:p>
        </p:txBody>
      </p:sp>
    </p:spTree>
    <p:extLst>
      <p:ext uri="{BB962C8B-B14F-4D97-AF65-F5344CB8AC3E}">
        <p14:creationId xmlns:p14="http://schemas.microsoft.com/office/powerpoint/2010/main" val="2128982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fontScale="90000"/>
          </a:bodyPr>
          <a:lstStyle/>
          <a:p>
            <a:r>
              <a:rPr lang="cs-CZ" dirty="0" err="1" smtClean="0"/>
              <a:t>Canada</a:t>
            </a:r>
            <a:r>
              <a:rPr lang="cs-CZ" dirty="0" smtClean="0"/>
              <a:t> (2013): </a:t>
            </a:r>
            <a:r>
              <a:rPr lang="cs-CZ" dirty="0" err="1" smtClean="0"/>
              <a:t>Ownership</a:t>
            </a:r>
            <a:r>
              <a:rPr lang="cs-CZ" dirty="0" smtClean="0"/>
              <a:t> </a:t>
            </a:r>
            <a:r>
              <a:rPr lang="cs-CZ" dirty="0" err="1" smtClean="0"/>
              <a:t>does</a:t>
            </a:r>
            <a:r>
              <a:rPr lang="cs-CZ" dirty="0" smtClean="0"/>
              <a:t> </a:t>
            </a:r>
            <a:r>
              <a:rPr lang="cs-CZ" dirty="0" err="1" smtClean="0"/>
              <a:t>matter</a:t>
            </a:r>
            <a:r>
              <a:rPr lang="cs-CZ" dirty="0" smtClean="0"/>
              <a:t>?</a:t>
            </a:r>
            <a:endParaRPr lang="cs-CZ" dirty="0"/>
          </a:p>
        </p:txBody>
      </p:sp>
      <p:sp>
        <p:nvSpPr>
          <p:cNvPr id="3" name="Zástupný symbol pro obsah 2"/>
          <p:cNvSpPr>
            <a:spLocks noGrp="1"/>
          </p:cNvSpPr>
          <p:nvPr>
            <p:ph idx="1"/>
          </p:nvPr>
        </p:nvSpPr>
        <p:spPr>
          <a:xfrm>
            <a:off x="457200" y="1700808"/>
            <a:ext cx="8229600" cy="5040560"/>
          </a:xfrm>
        </p:spPr>
        <p:txBody>
          <a:bodyPr>
            <a:normAutofit fontScale="70000" lnSpcReduction="20000"/>
          </a:bodyPr>
          <a:lstStyle/>
          <a:p>
            <a:pPr marL="0" indent="0" algn="just">
              <a:buNone/>
            </a:pPr>
            <a:r>
              <a:rPr lang="en-US" dirty="0" smtClean="0"/>
              <a:t>The </a:t>
            </a:r>
            <a:r>
              <a:rPr lang="en-US" dirty="0"/>
              <a:t>overall results demonstrate that CN performed substantially </a:t>
            </a:r>
            <a:r>
              <a:rPr lang="en-US" dirty="0" smtClean="0"/>
              <a:t>better</a:t>
            </a:r>
            <a:r>
              <a:rPr lang="cs-CZ" dirty="0" smtClean="0"/>
              <a:t> </a:t>
            </a:r>
            <a:r>
              <a:rPr lang="en-US" dirty="0" smtClean="0"/>
              <a:t>following </a:t>
            </a:r>
            <a:r>
              <a:rPr lang="en-US" dirty="0"/>
              <a:t>privatization, both from an operational perspective and from a broader social welfare perspective</a:t>
            </a:r>
            <a:r>
              <a:rPr lang="en-US" dirty="0" smtClean="0"/>
              <a:t>.</a:t>
            </a:r>
            <a:r>
              <a:rPr lang="cs-CZ" dirty="0" smtClean="0"/>
              <a:t> </a:t>
            </a:r>
          </a:p>
          <a:p>
            <a:pPr marL="0" indent="0" algn="just">
              <a:buNone/>
            </a:pPr>
            <a:r>
              <a:rPr lang="en-US" dirty="0" smtClean="0"/>
              <a:t>We </a:t>
            </a:r>
            <a:r>
              <a:rPr lang="en-US" dirty="0"/>
              <a:t>find statistically significant increases over the long term (16 years following privatization) in sales, </a:t>
            </a:r>
            <a:r>
              <a:rPr lang="en-US" dirty="0" smtClean="0"/>
              <a:t>capital</a:t>
            </a:r>
            <a:r>
              <a:rPr lang="cs-CZ" dirty="0" smtClean="0"/>
              <a:t> </a:t>
            </a:r>
            <a:r>
              <a:rPr lang="en-US" dirty="0" smtClean="0"/>
              <a:t>investment</a:t>
            </a:r>
            <a:r>
              <a:rPr lang="en-US" dirty="0"/>
              <a:t>, assets, profit, profitability, productivity, dividends and corporate taxes paid</a:t>
            </a:r>
            <a:r>
              <a:rPr lang="en-US" dirty="0" smtClean="0"/>
              <a:t>.</a:t>
            </a:r>
            <a:endParaRPr lang="cs-CZ" dirty="0" smtClean="0"/>
          </a:p>
          <a:p>
            <a:pPr marL="0" indent="0" algn="just">
              <a:buNone/>
            </a:pPr>
            <a:r>
              <a:rPr lang="en-US" dirty="0" smtClean="0"/>
              <a:t> </a:t>
            </a:r>
            <a:r>
              <a:rPr lang="en-US" dirty="0"/>
              <a:t>There was </a:t>
            </a:r>
            <a:r>
              <a:rPr lang="en-US" dirty="0" smtClean="0"/>
              <a:t>little</a:t>
            </a:r>
            <a:r>
              <a:rPr lang="cs-CZ" dirty="0" smtClean="0"/>
              <a:t> </a:t>
            </a:r>
            <a:r>
              <a:rPr lang="en-US" dirty="0" smtClean="0"/>
              <a:t>change </a:t>
            </a:r>
            <a:r>
              <a:rPr lang="en-US" dirty="0"/>
              <a:t>in the capital structure of CN and a significant decrease in employment. </a:t>
            </a:r>
            <a:endParaRPr lang="cs-CZ" dirty="0" smtClean="0"/>
          </a:p>
          <a:p>
            <a:pPr marL="0" indent="0" algn="just">
              <a:buNone/>
            </a:pPr>
            <a:r>
              <a:rPr lang="en-US" dirty="0" smtClean="0"/>
              <a:t>Using </a:t>
            </a:r>
            <a:r>
              <a:rPr lang="en-US" dirty="0"/>
              <a:t>Canadian </a:t>
            </a:r>
            <a:r>
              <a:rPr lang="en-US" dirty="0" smtClean="0"/>
              <a:t>Pacific</a:t>
            </a:r>
            <a:r>
              <a:rPr lang="cs-CZ" dirty="0" smtClean="0"/>
              <a:t> </a:t>
            </a:r>
            <a:r>
              <a:rPr lang="en-US" dirty="0" smtClean="0"/>
              <a:t>Railway </a:t>
            </a:r>
            <a:r>
              <a:rPr lang="en-US" dirty="0"/>
              <a:t>as a basis for the counterfactual, we estimate that CN's privatization generated social welfare </a:t>
            </a:r>
            <a:r>
              <a:rPr lang="en-US" dirty="0" smtClean="0"/>
              <a:t>gains</a:t>
            </a:r>
            <a:r>
              <a:rPr lang="cs-CZ" dirty="0" smtClean="0"/>
              <a:t> </a:t>
            </a:r>
            <a:r>
              <a:rPr lang="en-US" dirty="0" smtClean="0"/>
              <a:t>of </a:t>
            </a:r>
            <a:r>
              <a:rPr lang="en-US" dirty="0"/>
              <a:t>approximately $25 billion in 2011 Canadian dollars. </a:t>
            </a:r>
            <a:endParaRPr lang="cs-CZ" dirty="0" smtClean="0"/>
          </a:p>
          <a:p>
            <a:pPr marL="0" indent="0" algn="just">
              <a:buNone/>
            </a:pPr>
            <a:r>
              <a:rPr lang="en-US" dirty="0" smtClean="0"/>
              <a:t>The </a:t>
            </a:r>
            <a:r>
              <a:rPr lang="en-US" dirty="0"/>
              <a:t>Canadian government received almost half </a:t>
            </a:r>
            <a:r>
              <a:rPr lang="en-US" dirty="0" smtClean="0"/>
              <a:t>of</a:t>
            </a:r>
            <a:r>
              <a:rPr lang="cs-CZ" dirty="0" smtClean="0"/>
              <a:t> </a:t>
            </a:r>
            <a:r>
              <a:rPr lang="en-US" dirty="0" smtClean="0"/>
              <a:t>these </a:t>
            </a:r>
            <a:r>
              <a:rPr lang="en-US" dirty="0"/>
              <a:t>gains, while CN's shareholders (most of whom were non-Canadian) captured the rest</a:t>
            </a:r>
            <a:r>
              <a:rPr lang="en-US" dirty="0" smtClean="0"/>
              <a:t>.</a:t>
            </a:r>
            <a:endParaRPr lang="cs-CZ" sz="2200" dirty="0"/>
          </a:p>
          <a:p>
            <a:pPr marL="0" indent="0" algn="just">
              <a:buNone/>
            </a:pPr>
            <a:endParaRPr lang="cs-CZ" sz="2200" dirty="0"/>
          </a:p>
          <a:p>
            <a:pPr marL="0" indent="0">
              <a:buNone/>
            </a:pPr>
            <a:r>
              <a:rPr lang="en-US" sz="2200" dirty="0" smtClean="0"/>
              <a:t>Boardman</a:t>
            </a:r>
            <a:r>
              <a:rPr lang="en-US" sz="2200" dirty="0"/>
              <a:t>, A. E., </a:t>
            </a:r>
            <a:r>
              <a:rPr lang="en-US" sz="2200" dirty="0" err="1"/>
              <a:t>Laurin</a:t>
            </a:r>
            <a:r>
              <a:rPr lang="en-US" sz="2200" dirty="0"/>
              <a:t>, C., Moore, M. A., &amp; Vining, A. R. (2013). Efficiency, profitability and welfare gains from the Canadian National Railway privatization. </a:t>
            </a:r>
            <a:r>
              <a:rPr lang="en-US" sz="2200" i="1" dirty="0"/>
              <a:t>Research in Transportation Business &amp; Management</a:t>
            </a:r>
            <a:r>
              <a:rPr lang="en-US" sz="2200" dirty="0"/>
              <a:t>, </a:t>
            </a:r>
            <a:r>
              <a:rPr lang="en-US" sz="2200" i="1" dirty="0"/>
              <a:t>6</a:t>
            </a:r>
            <a:r>
              <a:rPr lang="en-US" sz="2200" dirty="0"/>
              <a:t>, 19-30.</a:t>
            </a:r>
          </a:p>
          <a:p>
            <a:pPr marL="0" indent="0">
              <a:buNone/>
            </a:pPr>
            <a:endParaRPr lang="cs-CZ" dirty="0"/>
          </a:p>
        </p:txBody>
      </p:sp>
    </p:spTree>
    <p:extLst>
      <p:ext uri="{BB962C8B-B14F-4D97-AF65-F5344CB8AC3E}">
        <p14:creationId xmlns:p14="http://schemas.microsoft.com/office/powerpoint/2010/main" val="4274150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Discussion</a:t>
            </a:r>
            <a:r>
              <a:rPr lang="cs-CZ" dirty="0" smtClean="0"/>
              <a:t> </a:t>
            </a:r>
            <a:r>
              <a:rPr lang="cs-CZ" dirty="0" err="1" smtClean="0"/>
              <a:t>question</a:t>
            </a:r>
            <a:endParaRPr lang="cs-CZ" dirty="0"/>
          </a:p>
        </p:txBody>
      </p:sp>
      <p:sp>
        <p:nvSpPr>
          <p:cNvPr id="3" name="Zástupný symbol pro obsah 2"/>
          <p:cNvSpPr>
            <a:spLocks noGrp="1"/>
          </p:cNvSpPr>
          <p:nvPr>
            <p:ph idx="1"/>
          </p:nvPr>
        </p:nvSpPr>
        <p:spPr/>
        <p:txBody>
          <a:bodyPr/>
          <a:lstStyle/>
          <a:p>
            <a:r>
              <a:rPr lang="cs-CZ" dirty="0" err="1" smtClean="0"/>
              <a:t>What</a:t>
            </a:r>
            <a:r>
              <a:rPr lang="cs-CZ" dirty="0" smtClean="0"/>
              <a:t> are </a:t>
            </a:r>
            <a:r>
              <a:rPr lang="cs-CZ" dirty="0" err="1" smtClean="0"/>
              <a:t>lessons</a:t>
            </a:r>
            <a:r>
              <a:rPr lang="cs-CZ" dirty="0" smtClean="0"/>
              <a:t> </a:t>
            </a:r>
            <a:r>
              <a:rPr lang="cs-CZ" dirty="0" err="1" smtClean="0"/>
              <a:t>from</a:t>
            </a:r>
            <a:r>
              <a:rPr lang="cs-CZ" dirty="0" smtClean="0"/>
              <a:t> </a:t>
            </a:r>
            <a:r>
              <a:rPr lang="cs-CZ" dirty="0" err="1" smtClean="0"/>
              <a:t>Canadian</a:t>
            </a:r>
            <a:r>
              <a:rPr lang="cs-CZ" dirty="0" smtClean="0"/>
              <a:t> case study?</a:t>
            </a:r>
            <a:endParaRPr lang="cs-CZ" dirty="0"/>
          </a:p>
        </p:txBody>
      </p:sp>
    </p:spTree>
    <p:extLst>
      <p:ext uri="{BB962C8B-B14F-4D97-AF65-F5344CB8AC3E}">
        <p14:creationId xmlns:p14="http://schemas.microsoft.com/office/powerpoint/2010/main" val="428591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Readings</a:t>
            </a:r>
            <a:r>
              <a:rPr lang="cs-CZ" dirty="0" smtClean="0"/>
              <a:t> </a:t>
            </a:r>
            <a:r>
              <a:rPr lang="cs-CZ" dirty="0" err="1" smtClean="0"/>
              <a:t>for</a:t>
            </a:r>
            <a:r>
              <a:rPr lang="cs-CZ" dirty="0" smtClean="0"/>
              <a:t> </a:t>
            </a:r>
            <a:r>
              <a:rPr lang="cs-CZ" dirty="0" err="1" smtClean="0"/>
              <a:t>Lecture</a:t>
            </a:r>
            <a:r>
              <a:rPr lang="cs-CZ" dirty="0" smtClean="0"/>
              <a:t> </a:t>
            </a:r>
            <a:r>
              <a:rPr lang="cs-CZ" dirty="0" smtClean="0"/>
              <a:t>8</a:t>
            </a:r>
            <a:endParaRPr lang="cs-CZ" dirty="0"/>
          </a:p>
        </p:txBody>
      </p:sp>
      <p:sp>
        <p:nvSpPr>
          <p:cNvPr id="3" name="Zástupný symbol pro obsah 2"/>
          <p:cNvSpPr>
            <a:spLocks noGrp="1"/>
          </p:cNvSpPr>
          <p:nvPr>
            <p:ph idx="1"/>
          </p:nvPr>
        </p:nvSpPr>
        <p:spPr/>
        <p:txBody>
          <a:bodyPr>
            <a:normAutofit fontScale="85000" lnSpcReduction="10000"/>
          </a:bodyPr>
          <a:lstStyle/>
          <a:p>
            <a:r>
              <a:rPr lang="en-US" dirty="0"/>
              <a:t>Caves, D. W., &amp; Christensen, L. R. (1980). The relative efficiency of public and private firms in a competitive environment: the case of Canadian railroads. </a:t>
            </a:r>
            <a:r>
              <a:rPr lang="en-US" i="1" dirty="0"/>
              <a:t>Journal of political Economy</a:t>
            </a:r>
            <a:r>
              <a:rPr lang="en-US" dirty="0"/>
              <a:t>, </a:t>
            </a:r>
            <a:r>
              <a:rPr lang="en-US" i="1" dirty="0"/>
              <a:t>88</a:t>
            </a:r>
            <a:r>
              <a:rPr lang="en-US" dirty="0"/>
              <a:t>(5), 958-976.</a:t>
            </a:r>
          </a:p>
          <a:p>
            <a:r>
              <a:rPr lang="en-US" dirty="0"/>
              <a:t>Boardman, A. E., </a:t>
            </a:r>
            <a:r>
              <a:rPr lang="en-US" dirty="0" err="1"/>
              <a:t>Laurin</a:t>
            </a:r>
            <a:r>
              <a:rPr lang="en-US" dirty="0"/>
              <a:t>, C., Moore, M. A., &amp; Vining, A. R. (2013). Efficiency, profitability and welfare gains from the Canadian National Railway privatization. </a:t>
            </a:r>
            <a:r>
              <a:rPr lang="en-US" i="1" dirty="0"/>
              <a:t>Research in Transportation Business &amp; Management</a:t>
            </a:r>
            <a:r>
              <a:rPr lang="en-US" dirty="0"/>
              <a:t>, </a:t>
            </a:r>
            <a:r>
              <a:rPr lang="en-US" i="1" dirty="0"/>
              <a:t>6</a:t>
            </a:r>
            <a:r>
              <a:rPr lang="en-US" dirty="0"/>
              <a:t>, 19-30.</a:t>
            </a:r>
          </a:p>
          <a:p>
            <a:r>
              <a:rPr lang="en-US" dirty="0" smtClean="0"/>
              <a:t>Tomeš</a:t>
            </a:r>
            <a:r>
              <a:rPr lang="en-US" dirty="0"/>
              <a:t>, Z. (2017). Do European reforms increase modal shares of railways?. </a:t>
            </a:r>
            <a:r>
              <a:rPr lang="en-US" i="1" dirty="0"/>
              <a:t>Transport Policy</a:t>
            </a:r>
            <a:r>
              <a:rPr lang="en-US" dirty="0"/>
              <a:t>, </a:t>
            </a:r>
            <a:r>
              <a:rPr lang="en-US" i="1" dirty="0"/>
              <a:t>60</a:t>
            </a:r>
            <a:r>
              <a:rPr lang="en-US" dirty="0"/>
              <a:t>, 143-151.</a:t>
            </a:r>
            <a:endParaRPr lang="cs-CZ" dirty="0"/>
          </a:p>
          <a:p>
            <a:endParaRPr lang="cs-CZ" dirty="0"/>
          </a:p>
        </p:txBody>
      </p:sp>
    </p:spTree>
    <p:extLst>
      <p:ext uri="{BB962C8B-B14F-4D97-AF65-F5344CB8AC3E}">
        <p14:creationId xmlns:p14="http://schemas.microsoft.com/office/powerpoint/2010/main" val="2295983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8</a:t>
            </a:r>
            <a:r>
              <a:rPr lang="cs-CZ" dirty="0" smtClean="0"/>
              <a:t>.2 </a:t>
            </a:r>
            <a:r>
              <a:rPr lang="cs-CZ" dirty="0" err="1" smtClean="0"/>
              <a:t>Competition</a:t>
            </a:r>
            <a:r>
              <a:rPr lang="cs-CZ" dirty="0" smtClean="0"/>
              <a:t> </a:t>
            </a:r>
            <a:r>
              <a:rPr lang="cs-CZ" dirty="0" err="1" smtClean="0"/>
              <a:t>or</a:t>
            </a:r>
            <a:r>
              <a:rPr lang="cs-CZ" dirty="0" smtClean="0"/>
              <a:t> </a:t>
            </a:r>
            <a:r>
              <a:rPr lang="cs-CZ" dirty="0" err="1" smtClean="0"/>
              <a:t>Privatization</a:t>
            </a:r>
            <a:r>
              <a:rPr lang="cs-CZ" dirty="0" smtClean="0"/>
              <a:t>?</a:t>
            </a:r>
            <a:endParaRPr lang="en-GB" dirty="0"/>
          </a:p>
        </p:txBody>
      </p:sp>
      <p:sp>
        <p:nvSpPr>
          <p:cNvPr id="5" name="Podnadpis 4"/>
          <p:cNvSpPr>
            <a:spLocks noGrp="1"/>
          </p:cNvSpPr>
          <p:nvPr>
            <p:ph type="subTitle" idx="1"/>
          </p:nvPr>
        </p:nvSpPr>
        <p:spPr/>
        <p:txBody>
          <a:bodyPr>
            <a:normAutofit/>
          </a:bodyPr>
          <a:lstStyle/>
          <a:p>
            <a:r>
              <a:rPr lang="en-US" sz="2600" dirty="0"/>
              <a:t>Tomeš, Z. (2017). Do European reforms increase modal shares of railways?. </a:t>
            </a:r>
            <a:r>
              <a:rPr lang="en-US" sz="2600" i="1" dirty="0"/>
              <a:t>Transport Policy</a:t>
            </a:r>
            <a:r>
              <a:rPr lang="en-US" sz="2600" dirty="0"/>
              <a:t>, </a:t>
            </a:r>
            <a:r>
              <a:rPr lang="en-US" sz="2600" i="1" dirty="0"/>
              <a:t>60</a:t>
            </a:r>
            <a:r>
              <a:rPr lang="en-US" sz="2600" dirty="0"/>
              <a:t>, 143-151.</a:t>
            </a:r>
          </a:p>
          <a:p>
            <a:endParaRPr lang="en-GB" dirty="0"/>
          </a:p>
        </p:txBody>
      </p:sp>
    </p:spTree>
    <p:extLst>
      <p:ext uri="{BB962C8B-B14F-4D97-AF65-F5344CB8AC3E}">
        <p14:creationId xmlns:p14="http://schemas.microsoft.com/office/powerpoint/2010/main" val="4130174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Motivation</a:t>
            </a:r>
            <a:endParaRPr lang="en-US" noProof="0" dirty="0"/>
          </a:p>
        </p:txBody>
      </p:sp>
      <p:sp>
        <p:nvSpPr>
          <p:cNvPr id="3" name="Zástupný symbol pro obsah 2"/>
          <p:cNvSpPr>
            <a:spLocks noGrp="1"/>
          </p:cNvSpPr>
          <p:nvPr>
            <p:ph idx="1"/>
          </p:nvPr>
        </p:nvSpPr>
        <p:spPr/>
        <p:txBody>
          <a:bodyPr>
            <a:normAutofit/>
          </a:bodyPr>
          <a:lstStyle/>
          <a:p>
            <a:r>
              <a:rPr lang="en-US" sz="2400" noProof="0" dirty="0" smtClean="0"/>
              <a:t>50% of road freight over 300 km should shift to rail and water and the majority of medium distance passenger transport should go by rail by 2050 (EC</a:t>
            </a:r>
            <a:r>
              <a:rPr lang="cs-CZ" sz="2400" noProof="0" dirty="0" smtClean="0"/>
              <a:t>,</a:t>
            </a:r>
            <a:r>
              <a:rPr lang="en-US" sz="2400" noProof="0" dirty="0" smtClean="0"/>
              <a:t> 2011)</a:t>
            </a:r>
          </a:p>
          <a:p>
            <a:r>
              <a:rPr lang="en-US" sz="2400" noProof="0" dirty="0" smtClean="0"/>
              <a:t>These goals underpinned by </a:t>
            </a:r>
            <a:r>
              <a:rPr lang="en-US" sz="2400" dirty="0" smtClean="0"/>
              <a:t>reform</a:t>
            </a:r>
            <a:r>
              <a:rPr lang="en-US" sz="2400" noProof="0" dirty="0" smtClean="0"/>
              <a:t> initiatives (vertical separation</a:t>
            </a:r>
            <a:r>
              <a:rPr lang="cs-CZ" sz="2400" noProof="0" dirty="0" smtClean="0"/>
              <a:t> and </a:t>
            </a:r>
            <a:r>
              <a:rPr lang="cs-CZ" sz="2400" noProof="0" dirty="0" err="1" smtClean="0"/>
              <a:t>especially</a:t>
            </a:r>
            <a:r>
              <a:rPr lang="cs-CZ" sz="2400" noProof="0" dirty="0" smtClean="0"/>
              <a:t> </a:t>
            </a:r>
            <a:r>
              <a:rPr lang="en-US" sz="2400" noProof="0" dirty="0" smtClean="0"/>
              <a:t>competition entry)</a:t>
            </a:r>
          </a:p>
          <a:p>
            <a:r>
              <a:rPr lang="en-US" sz="2400" noProof="0" dirty="0" smtClean="0"/>
              <a:t>However, there are many factors causing long term structural decline of railways (</a:t>
            </a:r>
            <a:r>
              <a:rPr lang="en-US" sz="2400" noProof="0" dirty="0" err="1" smtClean="0"/>
              <a:t>DiPietrantonio</a:t>
            </a:r>
            <a:r>
              <a:rPr lang="en-US" sz="2400" noProof="0" dirty="0" smtClean="0"/>
              <a:t> – </a:t>
            </a:r>
            <a:r>
              <a:rPr lang="en-US" sz="2400" noProof="0" dirty="0" err="1" smtClean="0"/>
              <a:t>Pelkmans</a:t>
            </a:r>
            <a:r>
              <a:rPr lang="en-US" sz="2400" noProof="0" dirty="0" smtClean="0"/>
              <a:t>, 2004) and net benefits of vertical separation are questioned by some scholars (Pittman 2003, van de </a:t>
            </a:r>
            <a:r>
              <a:rPr lang="en-US" sz="2400" noProof="0" dirty="0" err="1" smtClean="0"/>
              <a:t>Velde</a:t>
            </a:r>
            <a:r>
              <a:rPr lang="en-US" sz="2400" noProof="0" dirty="0" smtClean="0"/>
              <a:t> et al</a:t>
            </a:r>
            <a:r>
              <a:rPr lang="cs-CZ" sz="2400" noProof="0" dirty="0" smtClean="0"/>
              <a:t>.</a:t>
            </a:r>
            <a:r>
              <a:rPr lang="en-US" sz="2400" noProof="0" dirty="0" smtClean="0"/>
              <a:t> 2012)</a:t>
            </a:r>
            <a:endParaRPr lang="cs-CZ" sz="2400" noProof="0" dirty="0" smtClean="0"/>
          </a:p>
          <a:p>
            <a:r>
              <a:rPr lang="cs-CZ" sz="2400" noProof="0" dirty="0" smtClean="0"/>
              <a:t>Do </a:t>
            </a:r>
            <a:r>
              <a:rPr lang="cs-CZ" sz="2400" noProof="0" dirty="0" err="1" smtClean="0"/>
              <a:t>European</a:t>
            </a:r>
            <a:r>
              <a:rPr lang="cs-CZ" sz="2400" noProof="0" dirty="0" smtClean="0"/>
              <a:t> </a:t>
            </a:r>
            <a:r>
              <a:rPr lang="cs-CZ" sz="2400" noProof="0" dirty="0" err="1" smtClean="0"/>
              <a:t>reforms</a:t>
            </a:r>
            <a:r>
              <a:rPr lang="cs-CZ" sz="2400" noProof="0" dirty="0" smtClean="0"/>
              <a:t> </a:t>
            </a:r>
            <a:r>
              <a:rPr lang="cs-CZ" sz="2400" noProof="0" dirty="0" err="1" smtClean="0"/>
              <a:t>actually</a:t>
            </a:r>
            <a:r>
              <a:rPr lang="cs-CZ" sz="2400" noProof="0" dirty="0" smtClean="0"/>
              <a:t> </a:t>
            </a:r>
            <a:r>
              <a:rPr lang="cs-CZ" sz="2400" noProof="0" dirty="0" err="1" smtClean="0"/>
              <a:t>increase</a:t>
            </a:r>
            <a:r>
              <a:rPr lang="cs-CZ" sz="2400" noProof="0" dirty="0" smtClean="0"/>
              <a:t> </a:t>
            </a:r>
            <a:r>
              <a:rPr lang="cs-CZ" sz="2400" noProof="0" dirty="0" err="1" smtClean="0"/>
              <a:t>modal</a:t>
            </a:r>
            <a:r>
              <a:rPr lang="cs-CZ" sz="2400" noProof="0" dirty="0" smtClean="0"/>
              <a:t> </a:t>
            </a:r>
            <a:r>
              <a:rPr lang="cs-CZ" sz="2400" noProof="0" dirty="0" err="1" smtClean="0"/>
              <a:t>share</a:t>
            </a:r>
            <a:r>
              <a:rPr lang="cs-CZ" sz="2400" noProof="0" dirty="0" smtClean="0"/>
              <a:t> </a:t>
            </a:r>
            <a:r>
              <a:rPr lang="cs-CZ" sz="2400" noProof="0" dirty="0" err="1" smtClean="0"/>
              <a:t>of</a:t>
            </a:r>
            <a:r>
              <a:rPr lang="cs-CZ" sz="2400" noProof="0" dirty="0" smtClean="0"/>
              <a:t> </a:t>
            </a:r>
            <a:r>
              <a:rPr lang="cs-CZ" sz="2400" noProof="0" dirty="0" err="1" smtClean="0"/>
              <a:t>railways</a:t>
            </a:r>
            <a:r>
              <a:rPr lang="cs-CZ" sz="2400" noProof="0" dirty="0" smtClean="0"/>
              <a:t>? </a:t>
            </a:r>
            <a:r>
              <a:rPr lang="cs-CZ" sz="2400" noProof="0" dirty="0" err="1" smtClean="0"/>
              <a:t>Or</a:t>
            </a:r>
            <a:r>
              <a:rPr lang="cs-CZ" sz="2400" noProof="0" dirty="0" smtClean="0"/>
              <a:t> </a:t>
            </a:r>
            <a:r>
              <a:rPr lang="cs-CZ" sz="2400" noProof="0" dirty="0" err="1" smtClean="0"/>
              <a:t>could</a:t>
            </a:r>
            <a:r>
              <a:rPr lang="cs-CZ" sz="2400" noProof="0" dirty="0" smtClean="0"/>
              <a:t> </a:t>
            </a:r>
            <a:r>
              <a:rPr lang="cs-CZ" sz="2400" noProof="0" dirty="0" err="1" smtClean="0"/>
              <a:t>be</a:t>
            </a:r>
            <a:r>
              <a:rPr lang="cs-CZ" sz="2400" noProof="0" dirty="0" smtClean="0"/>
              <a:t> </a:t>
            </a:r>
            <a:r>
              <a:rPr lang="cs-CZ" sz="2400" noProof="0" dirty="0" err="1" smtClean="0"/>
              <a:t>privatization</a:t>
            </a:r>
            <a:r>
              <a:rPr lang="cs-CZ" sz="2400" noProof="0" dirty="0" smtClean="0"/>
              <a:t> more </a:t>
            </a:r>
            <a:r>
              <a:rPr lang="cs-CZ" sz="2400" noProof="0" dirty="0" err="1" smtClean="0"/>
              <a:t>effective</a:t>
            </a:r>
            <a:r>
              <a:rPr lang="cs-CZ" sz="2400" noProof="0" dirty="0" smtClean="0"/>
              <a:t>?</a:t>
            </a:r>
            <a:endParaRPr lang="en-US" sz="2400" noProof="0" dirty="0" smtClean="0"/>
          </a:p>
          <a:p>
            <a:pPr marL="0" indent="0">
              <a:buNone/>
            </a:pPr>
            <a:endParaRPr lang="en-US" noProof="0" dirty="0" smtClean="0"/>
          </a:p>
          <a:p>
            <a:endParaRPr lang="en-US" noProof="0" dirty="0"/>
          </a:p>
        </p:txBody>
      </p:sp>
    </p:spTree>
    <p:extLst>
      <p:ext uri="{BB962C8B-B14F-4D97-AF65-F5344CB8AC3E}">
        <p14:creationId xmlns:p14="http://schemas.microsoft.com/office/powerpoint/2010/main" val="1419262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Railway reforms in the EU</a:t>
            </a:r>
            <a:endParaRPr lang="en-US" dirty="0"/>
          </a:p>
        </p:txBody>
      </p:sp>
      <p:sp>
        <p:nvSpPr>
          <p:cNvPr id="3" name="Zástupný symbol pro obsah 2"/>
          <p:cNvSpPr>
            <a:spLocks noGrp="1"/>
          </p:cNvSpPr>
          <p:nvPr>
            <p:ph idx="1"/>
          </p:nvPr>
        </p:nvSpPr>
        <p:spPr/>
        <p:txBody>
          <a:bodyPr>
            <a:normAutofit fontScale="92500" lnSpcReduction="20000"/>
          </a:bodyPr>
          <a:lstStyle/>
          <a:p>
            <a:r>
              <a:rPr lang="en-US" u="sng" dirty="0" smtClean="0"/>
              <a:t>Vertical separation</a:t>
            </a:r>
            <a:r>
              <a:rPr lang="en-US" dirty="0" smtClean="0"/>
              <a:t> = </a:t>
            </a:r>
            <a:r>
              <a:rPr lang="cs-CZ" dirty="0" smtClean="0"/>
              <a:t>a </a:t>
            </a:r>
            <a:r>
              <a:rPr lang="en-US" dirty="0" smtClean="0"/>
              <a:t>complete institutional separation of </a:t>
            </a:r>
            <a:r>
              <a:rPr lang="cs-CZ" dirty="0" err="1" smtClean="0"/>
              <a:t>the</a:t>
            </a:r>
            <a:r>
              <a:rPr lang="cs-CZ" dirty="0" smtClean="0"/>
              <a:t> </a:t>
            </a:r>
            <a:r>
              <a:rPr lang="en-US" dirty="0" smtClean="0"/>
              <a:t>infrastructure manager and </a:t>
            </a:r>
            <a:r>
              <a:rPr lang="cs-CZ" dirty="0" err="1" smtClean="0"/>
              <a:t>the</a:t>
            </a:r>
            <a:r>
              <a:rPr lang="cs-CZ" dirty="0" smtClean="0"/>
              <a:t> </a:t>
            </a:r>
            <a:r>
              <a:rPr lang="en-US" dirty="0" smtClean="0"/>
              <a:t>incumbent operator</a:t>
            </a:r>
          </a:p>
          <a:p>
            <a:r>
              <a:rPr lang="en-US" u="sng" dirty="0" smtClean="0"/>
              <a:t>Competition entry</a:t>
            </a:r>
            <a:r>
              <a:rPr lang="en-US" dirty="0" smtClean="0"/>
              <a:t> = actual entry of the non-incumbent operators on the freight and passenger rail market</a:t>
            </a:r>
          </a:p>
          <a:p>
            <a:r>
              <a:rPr lang="en-US" u="sng" dirty="0" smtClean="0"/>
              <a:t>Horizontal separation</a:t>
            </a:r>
            <a:r>
              <a:rPr lang="en-US" dirty="0" smtClean="0"/>
              <a:t> = institutional separation between passenger and freight operations of the incumbent</a:t>
            </a:r>
            <a:endParaRPr lang="cs-CZ" dirty="0" smtClean="0"/>
          </a:p>
          <a:p>
            <a:r>
              <a:rPr lang="cs-CZ" u="sng" dirty="0" err="1" smtClean="0"/>
              <a:t>Freight</a:t>
            </a:r>
            <a:r>
              <a:rPr lang="cs-CZ" u="sng" dirty="0" smtClean="0"/>
              <a:t> </a:t>
            </a:r>
            <a:r>
              <a:rPr lang="cs-CZ" u="sng" dirty="0" err="1" smtClean="0"/>
              <a:t>privatization</a:t>
            </a:r>
            <a:r>
              <a:rPr lang="cs-CZ" u="sng" dirty="0" smtClean="0"/>
              <a:t> </a:t>
            </a:r>
            <a:r>
              <a:rPr lang="cs-CZ" dirty="0" smtClean="0"/>
              <a:t>= </a:t>
            </a:r>
            <a:r>
              <a:rPr lang="cs-CZ" dirty="0" err="1" smtClean="0"/>
              <a:t>privatization</a:t>
            </a:r>
            <a:r>
              <a:rPr lang="cs-CZ" dirty="0" smtClean="0"/>
              <a:t> </a:t>
            </a:r>
            <a:r>
              <a:rPr lang="cs-CZ" dirty="0" err="1" smtClean="0"/>
              <a:t>of</a:t>
            </a:r>
            <a:r>
              <a:rPr lang="cs-CZ" dirty="0" smtClean="0"/>
              <a:t> </a:t>
            </a:r>
            <a:r>
              <a:rPr lang="cs-CZ" dirty="0" err="1" smtClean="0"/>
              <a:t>freight</a:t>
            </a:r>
            <a:r>
              <a:rPr lang="cs-CZ" dirty="0" smtClean="0"/>
              <a:t> </a:t>
            </a:r>
            <a:r>
              <a:rPr lang="cs-CZ" dirty="0" err="1" smtClean="0"/>
              <a:t>operator</a:t>
            </a:r>
            <a:endParaRPr lang="cs-CZ" dirty="0" smtClean="0"/>
          </a:p>
          <a:p>
            <a:pPr marL="0" indent="0">
              <a:buNone/>
            </a:pPr>
            <a:endParaRPr lang="en-US" dirty="0" smtClean="0"/>
          </a:p>
        </p:txBody>
      </p:sp>
    </p:spTree>
    <p:extLst>
      <p:ext uri="{BB962C8B-B14F-4D97-AF65-F5344CB8AC3E}">
        <p14:creationId xmlns:p14="http://schemas.microsoft.com/office/powerpoint/2010/main" val="1618153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1781" y="620688"/>
            <a:ext cx="7827963" cy="647700"/>
          </a:xfrm>
        </p:spPr>
        <p:txBody>
          <a:bodyPr>
            <a:normAutofit fontScale="90000"/>
          </a:bodyPr>
          <a:lstStyle/>
          <a:p>
            <a:r>
              <a:rPr lang="cs-CZ" dirty="0"/>
              <a:t>R</a:t>
            </a:r>
            <a:r>
              <a:rPr lang="en-US" dirty="0" err="1" smtClean="0"/>
              <a:t>eform</a:t>
            </a:r>
            <a:r>
              <a:rPr lang="en-US" dirty="0" smtClean="0"/>
              <a:t> options</a:t>
            </a:r>
            <a:endParaRPr lang="en-US" sz="1800"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3380" y="1832656"/>
            <a:ext cx="5524766" cy="4114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xtLst/>
        </p:spPr>
      </p:pic>
      <p:sp>
        <p:nvSpPr>
          <p:cNvPr id="3" name="Obdélník 2"/>
          <p:cNvSpPr/>
          <p:nvPr/>
        </p:nvSpPr>
        <p:spPr>
          <a:xfrm>
            <a:off x="5480215" y="6028453"/>
            <a:ext cx="1964640" cy="307777"/>
          </a:xfrm>
          <a:prstGeom prst="rect">
            <a:avLst/>
          </a:prstGeom>
        </p:spPr>
        <p:txBody>
          <a:bodyPr wrap="none">
            <a:spAutoFit/>
          </a:bodyPr>
          <a:lstStyle/>
          <a:p>
            <a:r>
              <a:rPr lang="en-US" sz="1400" dirty="0"/>
              <a:t>(Gómez-</a:t>
            </a:r>
            <a:r>
              <a:rPr lang="en-US" sz="1400" dirty="0" err="1"/>
              <a:t>Ibánez</a:t>
            </a:r>
            <a:r>
              <a:rPr lang="en-US" sz="1400" dirty="0"/>
              <a:t>, 2006)</a:t>
            </a:r>
            <a:endParaRPr lang="cs-CZ" sz="1400" dirty="0"/>
          </a:p>
        </p:txBody>
      </p:sp>
    </p:spTree>
    <p:extLst>
      <p:ext uri="{BB962C8B-B14F-4D97-AF65-F5344CB8AC3E}">
        <p14:creationId xmlns:p14="http://schemas.microsoft.com/office/powerpoint/2010/main" val="3835059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Western x Eastern Europe</a:t>
            </a:r>
            <a:endParaRPr lang="en-US"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93570337"/>
              </p:ext>
            </p:extLst>
          </p:nvPr>
        </p:nvGraphicFramePr>
        <p:xfrm>
          <a:off x="524782" y="2213656"/>
          <a:ext cx="8270875" cy="2377440"/>
        </p:xfrm>
        <a:graphic>
          <a:graphicData uri="http://schemas.openxmlformats.org/drawingml/2006/table">
            <a:tbl>
              <a:tblPr firstRow="1" bandRow="1">
                <a:tableStyleId>{5940675A-B579-460E-94D1-54222C63F5DA}</a:tableStyleId>
              </a:tblPr>
              <a:tblGrid>
                <a:gridCol w="3197516">
                  <a:extLst>
                    <a:ext uri="{9D8B030D-6E8A-4147-A177-3AD203B41FA5}">
                      <a16:colId xmlns:a16="http://schemas.microsoft.com/office/drawing/2014/main" val="20000"/>
                    </a:ext>
                  </a:extLst>
                </a:gridCol>
                <a:gridCol w="2431954">
                  <a:extLst>
                    <a:ext uri="{9D8B030D-6E8A-4147-A177-3AD203B41FA5}">
                      <a16:colId xmlns:a16="http://schemas.microsoft.com/office/drawing/2014/main" val="20001"/>
                    </a:ext>
                  </a:extLst>
                </a:gridCol>
                <a:gridCol w="2641405">
                  <a:extLst>
                    <a:ext uri="{9D8B030D-6E8A-4147-A177-3AD203B41FA5}">
                      <a16:colId xmlns:a16="http://schemas.microsoft.com/office/drawing/2014/main" val="20002"/>
                    </a:ext>
                  </a:extLst>
                </a:gridCol>
              </a:tblGrid>
              <a:tr h="370840">
                <a:tc>
                  <a:txBody>
                    <a:bodyPr/>
                    <a:lstStyle/>
                    <a:p>
                      <a:endParaRPr lang="cs-CZ" sz="2000" dirty="0"/>
                    </a:p>
                  </a:txBody>
                  <a:tcPr/>
                </a:tc>
                <a:tc>
                  <a:txBody>
                    <a:bodyPr/>
                    <a:lstStyle/>
                    <a:p>
                      <a:pPr algn="ctr"/>
                      <a:r>
                        <a:rPr lang="en-US" sz="2000" dirty="0" smtClean="0"/>
                        <a:t>Western </a:t>
                      </a:r>
                      <a:endParaRPr lang="cs-CZ" sz="2000" dirty="0"/>
                    </a:p>
                  </a:txBody>
                  <a:tcPr/>
                </a:tc>
                <a:tc>
                  <a:txBody>
                    <a:bodyPr/>
                    <a:lstStyle/>
                    <a:p>
                      <a:pPr algn="ctr"/>
                      <a:r>
                        <a:rPr lang="en-US" sz="2000" dirty="0" smtClean="0"/>
                        <a:t>Eastern</a:t>
                      </a:r>
                      <a:endParaRPr lang="cs-CZ" sz="2000" dirty="0"/>
                    </a:p>
                  </a:txBody>
                  <a:tcPr/>
                </a:tc>
                <a:extLst>
                  <a:ext uri="{0D108BD9-81ED-4DB2-BD59-A6C34878D82A}">
                    <a16:rowId xmlns:a16="http://schemas.microsoft.com/office/drawing/2014/main" val="10000"/>
                  </a:ext>
                </a:extLst>
              </a:tr>
              <a:tr h="370840">
                <a:tc>
                  <a:txBody>
                    <a:bodyPr/>
                    <a:lstStyle/>
                    <a:p>
                      <a:r>
                        <a:rPr lang="en-US" sz="2000" dirty="0" smtClean="0"/>
                        <a:t>Modal</a:t>
                      </a:r>
                      <a:r>
                        <a:rPr lang="en-US" sz="2000" baseline="0" dirty="0" smtClean="0"/>
                        <a:t> shares</a:t>
                      </a:r>
                      <a:endParaRPr lang="cs-CZ" sz="2000" dirty="0"/>
                    </a:p>
                  </a:txBody>
                  <a:tcPr/>
                </a:tc>
                <a:tc>
                  <a:txBody>
                    <a:bodyPr/>
                    <a:lstStyle/>
                    <a:p>
                      <a:pPr algn="ctr"/>
                      <a:r>
                        <a:rPr lang="en-US" sz="2000" dirty="0" smtClean="0"/>
                        <a:t>Stable</a:t>
                      </a:r>
                      <a:r>
                        <a:rPr lang="cs-CZ" sz="2000" dirty="0" smtClean="0"/>
                        <a:t>/</a:t>
                      </a:r>
                      <a:r>
                        <a:rPr lang="cs-CZ" sz="2000" dirty="0" err="1" smtClean="0"/>
                        <a:t>rising</a:t>
                      </a:r>
                      <a:endParaRPr lang="cs-CZ" sz="2000" dirty="0"/>
                    </a:p>
                  </a:txBody>
                  <a:tcPr/>
                </a:tc>
                <a:tc>
                  <a:txBody>
                    <a:bodyPr/>
                    <a:lstStyle/>
                    <a:p>
                      <a:pPr algn="ctr"/>
                      <a:r>
                        <a:rPr lang="en-US" sz="2000" dirty="0" smtClean="0"/>
                        <a:t>Falling</a:t>
                      </a:r>
                      <a:endParaRPr lang="cs-CZ" sz="2000" dirty="0"/>
                    </a:p>
                  </a:txBody>
                  <a:tcPr/>
                </a:tc>
                <a:extLst>
                  <a:ext uri="{0D108BD9-81ED-4DB2-BD59-A6C34878D82A}">
                    <a16:rowId xmlns:a16="http://schemas.microsoft.com/office/drawing/2014/main" val="10001"/>
                  </a:ext>
                </a:extLst>
              </a:tr>
              <a:tr h="370840">
                <a:tc>
                  <a:txBody>
                    <a:bodyPr/>
                    <a:lstStyle/>
                    <a:p>
                      <a:r>
                        <a:rPr lang="cs-CZ" sz="2000" dirty="0" err="1" smtClean="0"/>
                        <a:t>Government</a:t>
                      </a:r>
                      <a:r>
                        <a:rPr lang="cs-CZ" sz="2000" dirty="0" smtClean="0"/>
                        <a:t> support</a:t>
                      </a:r>
                      <a:endParaRPr lang="cs-CZ" sz="2000" dirty="0"/>
                    </a:p>
                  </a:txBody>
                  <a:tcPr/>
                </a:tc>
                <a:tc>
                  <a:txBody>
                    <a:bodyPr/>
                    <a:lstStyle/>
                    <a:p>
                      <a:pPr algn="ctr"/>
                      <a:r>
                        <a:rPr lang="cs-CZ" sz="2000" dirty="0" err="1" smtClean="0"/>
                        <a:t>Stable</a:t>
                      </a:r>
                      <a:endParaRPr lang="cs-CZ" sz="2000" dirty="0"/>
                    </a:p>
                  </a:txBody>
                  <a:tcPr/>
                </a:tc>
                <a:tc>
                  <a:txBody>
                    <a:bodyPr/>
                    <a:lstStyle/>
                    <a:p>
                      <a:pPr algn="ctr"/>
                      <a:r>
                        <a:rPr lang="cs-CZ" sz="2000" dirty="0" err="1" smtClean="0"/>
                        <a:t>Insufficient</a:t>
                      </a:r>
                      <a:r>
                        <a:rPr lang="cs-CZ" sz="2000" dirty="0" smtClean="0"/>
                        <a:t>/</a:t>
                      </a:r>
                      <a:r>
                        <a:rPr lang="cs-CZ" sz="2000" dirty="0" err="1" smtClean="0"/>
                        <a:t>erratic</a:t>
                      </a:r>
                      <a:endParaRPr lang="cs-CZ" sz="2000" dirty="0"/>
                    </a:p>
                  </a:txBody>
                  <a:tcPr/>
                </a:tc>
                <a:extLst>
                  <a:ext uri="{0D108BD9-81ED-4DB2-BD59-A6C34878D82A}">
                    <a16:rowId xmlns:a16="http://schemas.microsoft.com/office/drawing/2014/main" val="10002"/>
                  </a:ext>
                </a:extLst>
              </a:tr>
              <a:tr h="370840">
                <a:tc>
                  <a:txBody>
                    <a:bodyPr/>
                    <a:lstStyle/>
                    <a:p>
                      <a:r>
                        <a:rPr lang="cs-CZ" sz="2000" dirty="0" err="1" smtClean="0"/>
                        <a:t>Incumbent</a:t>
                      </a:r>
                      <a:r>
                        <a:rPr lang="en-US" sz="2000" dirty="0" smtClean="0"/>
                        <a:t>’</a:t>
                      </a:r>
                      <a:r>
                        <a:rPr lang="cs-CZ" sz="2000" dirty="0" smtClean="0"/>
                        <a:t>s</a:t>
                      </a:r>
                      <a:r>
                        <a:rPr lang="cs-CZ" sz="2000" baseline="0" dirty="0" smtClean="0"/>
                        <a:t> </a:t>
                      </a:r>
                      <a:r>
                        <a:rPr lang="cs-CZ" sz="2000" baseline="0" dirty="0" err="1" smtClean="0"/>
                        <a:t>profits</a:t>
                      </a:r>
                      <a:endParaRPr lang="cs-CZ" sz="2000" dirty="0"/>
                    </a:p>
                  </a:txBody>
                  <a:tcPr/>
                </a:tc>
                <a:tc>
                  <a:txBody>
                    <a:bodyPr/>
                    <a:lstStyle/>
                    <a:p>
                      <a:pPr algn="ctr"/>
                      <a:r>
                        <a:rPr lang="cs-CZ" sz="2000" dirty="0" smtClean="0"/>
                        <a:t>Positive</a:t>
                      </a:r>
                      <a:endParaRPr lang="cs-CZ" sz="2000" dirty="0"/>
                    </a:p>
                  </a:txBody>
                  <a:tcPr/>
                </a:tc>
                <a:tc>
                  <a:txBody>
                    <a:bodyPr/>
                    <a:lstStyle/>
                    <a:p>
                      <a:pPr algn="ctr"/>
                      <a:r>
                        <a:rPr lang="cs-CZ" sz="2000" dirty="0" smtClean="0"/>
                        <a:t>Negative</a:t>
                      </a:r>
                      <a:endParaRPr lang="cs-CZ" sz="2000" dirty="0"/>
                    </a:p>
                  </a:txBody>
                  <a:tcPr/>
                </a:tc>
                <a:extLst>
                  <a:ext uri="{0D108BD9-81ED-4DB2-BD59-A6C34878D82A}">
                    <a16:rowId xmlns:a16="http://schemas.microsoft.com/office/drawing/2014/main" val="10003"/>
                  </a:ext>
                </a:extLst>
              </a:tr>
              <a:tr h="370840">
                <a:tc>
                  <a:txBody>
                    <a:bodyPr/>
                    <a:lstStyle/>
                    <a:p>
                      <a:r>
                        <a:rPr lang="cs-CZ" sz="2000" dirty="0" err="1" smtClean="0"/>
                        <a:t>Infrastructure</a:t>
                      </a:r>
                      <a:r>
                        <a:rPr lang="cs-CZ" sz="2000" dirty="0" smtClean="0"/>
                        <a:t> </a:t>
                      </a:r>
                      <a:r>
                        <a:rPr lang="cs-CZ" sz="2000" dirty="0" err="1" smtClean="0"/>
                        <a:t>investment</a:t>
                      </a:r>
                      <a:endParaRPr lang="cs-CZ" sz="2000" dirty="0"/>
                    </a:p>
                  </a:txBody>
                  <a:tcPr/>
                </a:tc>
                <a:tc>
                  <a:txBody>
                    <a:bodyPr/>
                    <a:lstStyle/>
                    <a:p>
                      <a:pPr algn="ctr"/>
                      <a:r>
                        <a:rPr lang="en-US" sz="2000" dirty="0" smtClean="0"/>
                        <a:t>H</a:t>
                      </a:r>
                      <a:r>
                        <a:rPr lang="cs-CZ" sz="2000" dirty="0" err="1" smtClean="0"/>
                        <a:t>igh</a:t>
                      </a:r>
                      <a:endParaRPr lang="cs-CZ" sz="2000" dirty="0"/>
                    </a:p>
                  </a:txBody>
                  <a:tcPr/>
                </a:tc>
                <a:tc>
                  <a:txBody>
                    <a:bodyPr/>
                    <a:lstStyle/>
                    <a:p>
                      <a:pPr algn="ctr"/>
                      <a:r>
                        <a:rPr lang="cs-CZ" sz="2000" dirty="0" err="1" smtClean="0"/>
                        <a:t>Low</a:t>
                      </a:r>
                      <a:endParaRPr lang="cs-CZ" sz="2000" dirty="0"/>
                    </a:p>
                  </a:txBody>
                  <a:tcPr/>
                </a:tc>
                <a:extLst>
                  <a:ext uri="{0D108BD9-81ED-4DB2-BD59-A6C34878D82A}">
                    <a16:rowId xmlns:a16="http://schemas.microsoft.com/office/drawing/2014/main" val="10004"/>
                  </a:ext>
                </a:extLst>
              </a:tr>
              <a:tr h="370840">
                <a:tc>
                  <a:txBody>
                    <a:bodyPr/>
                    <a:lstStyle/>
                    <a:p>
                      <a:r>
                        <a:rPr lang="cs-CZ" sz="2000" dirty="0" err="1" smtClean="0"/>
                        <a:t>Regulatory</a:t>
                      </a:r>
                      <a:r>
                        <a:rPr lang="cs-CZ" sz="2000" baseline="0" dirty="0" smtClean="0"/>
                        <a:t> </a:t>
                      </a:r>
                      <a:r>
                        <a:rPr lang="cs-CZ" sz="2000" baseline="0" dirty="0" err="1" smtClean="0"/>
                        <a:t>capacity</a:t>
                      </a:r>
                      <a:endParaRPr lang="cs-CZ" sz="2000" dirty="0"/>
                    </a:p>
                  </a:txBody>
                  <a:tcPr/>
                </a:tc>
                <a:tc>
                  <a:txBody>
                    <a:bodyPr/>
                    <a:lstStyle/>
                    <a:p>
                      <a:pPr algn="ctr"/>
                      <a:r>
                        <a:rPr lang="en-US" sz="2000" dirty="0" smtClean="0"/>
                        <a:t>H</a:t>
                      </a:r>
                      <a:r>
                        <a:rPr lang="cs-CZ" sz="2000" dirty="0" err="1" smtClean="0"/>
                        <a:t>igh</a:t>
                      </a:r>
                      <a:endParaRPr lang="cs-CZ" sz="2000" dirty="0"/>
                    </a:p>
                  </a:txBody>
                  <a:tcPr/>
                </a:tc>
                <a:tc>
                  <a:txBody>
                    <a:bodyPr/>
                    <a:lstStyle/>
                    <a:p>
                      <a:pPr algn="ctr"/>
                      <a:r>
                        <a:rPr lang="en-US" sz="2000" dirty="0" smtClean="0"/>
                        <a:t>L</a:t>
                      </a:r>
                      <a:r>
                        <a:rPr lang="cs-CZ" sz="2000" dirty="0" err="1" smtClean="0"/>
                        <a:t>ow</a:t>
                      </a:r>
                      <a:endParaRPr lang="cs-CZ"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2749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8343" y="404664"/>
            <a:ext cx="8795657" cy="1148882"/>
          </a:xfrm>
        </p:spPr>
        <p:txBody>
          <a:bodyPr>
            <a:noAutofit/>
          </a:bodyPr>
          <a:lstStyle/>
          <a:p>
            <a:r>
              <a:rPr lang="en-US" sz="4000" noProof="0" dirty="0" smtClean="0"/>
              <a:t>Previous studies (1) – impact of reforms on eff</a:t>
            </a:r>
            <a:r>
              <a:rPr lang="cs-CZ" sz="4000" noProof="0" dirty="0" err="1" smtClean="0"/>
              <a:t>ie</a:t>
            </a:r>
            <a:r>
              <a:rPr lang="en-US" sz="4000" noProof="0" dirty="0" smtClean="0"/>
              <a:t>c</a:t>
            </a:r>
            <a:r>
              <a:rPr lang="cs-CZ" sz="4000" noProof="0" dirty="0" err="1" smtClean="0"/>
              <a:t>ency</a:t>
            </a:r>
            <a:endParaRPr lang="en-US" sz="4000" noProof="0" dirty="0"/>
          </a:p>
        </p:txBody>
      </p:sp>
      <p:graphicFrame>
        <p:nvGraphicFramePr>
          <p:cNvPr id="4" name="Zástupný symbol pro obsah 3"/>
          <p:cNvGraphicFramePr>
            <a:graphicFrameLocks noGrp="1"/>
          </p:cNvGraphicFramePr>
          <p:nvPr>
            <p:ph idx="1"/>
            <p:extLst/>
          </p:nvPr>
        </p:nvGraphicFramePr>
        <p:xfrm>
          <a:off x="0" y="1791613"/>
          <a:ext cx="9434266" cy="4595601"/>
        </p:xfrm>
        <a:graphic>
          <a:graphicData uri="http://schemas.openxmlformats.org/drawingml/2006/table">
            <a:tbl>
              <a:tblPr firstRow="1" firstCol="1" bandRow="1"/>
              <a:tblGrid>
                <a:gridCol w="2171700">
                  <a:extLst>
                    <a:ext uri="{9D8B030D-6E8A-4147-A177-3AD203B41FA5}">
                      <a16:colId xmlns:a16="http://schemas.microsoft.com/office/drawing/2014/main" val="20000"/>
                    </a:ext>
                  </a:extLst>
                </a:gridCol>
                <a:gridCol w="1049054">
                  <a:extLst>
                    <a:ext uri="{9D8B030D-6E8A-4147-A177-3AD203B41FA5}">
                      <a16:colId xmlns:a16="http://schemas.microsoft.com/office/drawing/2014/main" val="20001"/>
                    </a:ext>
                  </a:extLst>
                </a:gridCol>
                <a:gridCol w="725233">
                  <a:extLst>
                    <a:ext uri="{9D8B030D-6E8A-4147-A177-3AD203B41FA5}">
                      <a16:colId xmlns:a16="http://schemas.microsoft.com/office/drawing/2014/main" val="20002"/>
                    </a:ext>
                  </a:extLst>
                </a:gridCol>
                <a:gridCol w="668876">
                  <a:extLst>
                    <a:ext uri="{9D8B030D-6E8A-4147-A177-3AD203B41FA5}">
                      <a16:colId xmlns:a16="http://schemas.microsoft.com/office/drawing/2014/main" val="20003"/>
                    </a:ext>
                  </a:extLst>
                </a:gridCol>
                <a:gridCol w="993582">
                  <a:extLst>
                    <a:ext uri="{9D8B030D-6E8A-4147-A177-3AD203B41FA5}">
                      <a16:colId xmlns:a16="http://schemas.microsoft.com/office/drawing/2014/main" val="20004"/>
                    </a:ext>
                  </a:extLst>
                </a:gridCol>
                <a:gridCol w="1182686">
                  <a:extLst>
                    <a:ext uri="{9D8B030D-6E8A-4147-A177-3AD203B41FA5}">
                      <a16:colId xmlns:a16="http://schemas.microsoft.com/office/drawing/2014/main" val="20005"/>
                    </a:ext>
                  </a:extLst>
                </a:gridCol>
                <a:gridCol w="1350049">
                  <a:extLst>
                    <a:ext uri="{9D8B030D-6E8A-4147-A177-3AD203B41FA5}">
                      <a16:colId xmlns:a16="http://schemas.microsoft.com/office/drawing/2014/main" val="20006"/>
                    </a:ext>
                  </a:extLst>
                </a:gridCol>
                <a:gridCol w="1293086">
                  <a:extLst>
                    <a:ext uri="{9D8B030D-6E8A-4147-A177-3AD203B41FA5}">
                      <a16:colId xmlns:a16="http://schemas.microsoft.com/office/drawing/2014/main" val="20007"/>
                    </a:ext>
                  </a:extLst>
                </a:gridCol>
              </a:tblGrid>
              <a:tr h="322047">
                <a:tc>
                  <a:txBody>
                    <a:bodyPr/>
                    <a:lstStyle/>
                    <a:p>
                      <a:pPr algn="ctr">
                        <a:lnSpc>
                          <a:spcPct val="115000"/>
                        </a:lnSpc>
                        <a:spcAft>
                          <a:spcPts val="0"/>
                        </a:spcAft>
                      </a:pPr>
                      <a:r>
                        <a:rPr lang="cs-CZ" sz="1000" b="1" dirty="0">
                          <a:solidFill>
                            <a:srgbClr val="000000"/>
                          </a:solidFill>
                          <a:effectLst/>
                          <a:latin typeface="Calibri"/>
                          <a:ea typeface="Calibri"/>
                          <a:cs typeface="Times New Roman"/>
                        </a:rPr>
                        <a:t> </a:t>
                      </a:r>
                      <a:endParaRPr lang="cs-CZ" sz="1000" dirty="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1000" b="1">
                          <a:solidFill>
                            <a:srgbClr val="000000"/>
                          </a:solidFill>
                          <a:effectLst/>
                          <a:latin typeface="Calibri"/>
                          <a:ea typeface="Calibri"/>
                          <a:cs typeface="Times New Roman"/>
                        </a:rPr>
                        <a:t> </a:t>
                      </a:r>
                      <a:endParaRPr lang="cs-CZ" sz="100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1000" b="1">
                          <a:solidFill>
                            <a:srgbClr val="000000"/>
                          </a:solidFill>
                          <a:effectLst/>
                          <a:latin typeface="Calibri"/>
                          <a:ea typeface="Calibri"/>
                          <a:cs typeface="Times New Roman"/>
                        </a:rPr>
                        <a:t> </a:t>
                      </a:r>
                      <a:endParaRPr lang="cs-CZ" sz="100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cs-CZ" sz="100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algn="ctr">
                        <a:lnSpc>
                          <a:spcPct val="115000"/>
                        </a:lnSpc>
                        <a:spcAft>
                          <a:spcPts val="0"/>
                        </a:spcAft>
                      </a:pPr>
                      <a:r>
                        <a:rPr lang="cs-CZ" sz="1600" b="0" dirty="0">
                          <a:solidFill>
                            <a:srgbClr val="000000"/>
                          </a:solidFill>
                          <a:effectLst/>
                          <a:latin typeface="Calibri"/>
                          <a:ea typeface="Calibri"/>
                          <a:cs typeface="Times New Roman"/>
                        </a:rPr>
                        <a:t>EFFECT OF:</a:t>
                      </a:r>
                    </a:p>
                  </a:txBody>
                  <a:tcPr marL="64063" marR="64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39958">
                <a:tc>
                  <a:txBody>
                    <a:bodyPr/>
                    <a:lstStyle/>
                    <a:p>
                      <a:pPr algn="ctr">
                        <a:lnSpc>
                          <a:spcPct val="115000"/>
                        </a:lnSpc>
                        <a:spcAft>
                          <a:spcPts val="0"/>
                        </a:spcAft>
                      </a:pPr>
                      <a:r>
                        <a:rPr lang="cs-CZ" sz="1400" dirty="0" err="1" smtClean="0">
                          <a:solidFill>
                            <a:srgbClr val="000000"/>
                          </a:solidFill>
                          <a:effectLst/>
                          <a:latin typeface="Calibri"/>
                          <a:ea typeface="Calibri"/>
                          <a:cs typeface="Times New Roman"/>
                        </a:rPr>
                        <a:t>Authors</a:t>
                      </a:r>
                      <a:endParaRPr lang="cs-CZ" sz="1400" dirty="0">
                        <a:solidFill>
                          <a:srgbClr val="000000"/>
                        </a:solidFill>
                        <a:effectLst/>
                        <a:latin typeface="Calibri"/>
                        <a:ea typeface="Calibri"/>
                        <a:cs typeface="Times New Roman"/>
                      </a:endParaRPr>
                    </a:p>
                  </a:txBody>
                  <a:tcPr marL="64063" marR="6406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cs-CZ" sz="1400" dirty="0">
                          <a:solidFill>
                            <a:srgbClr val="000000"/>
                          </a:solidFill>
                          <a:effectLst/>
                          <a:latin typeface="Calibri"/>
                          <a:ea typeface="Calibri"/>
                          <a:cs typeface="Times New Roman"/>
                        </a:rPr>
                        <a:t>Period</a:t>
                      </a:r>
                    </a:p>
                  </a:txBody>
                  <a:tcPr marL="64063" marR="6406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Sample</a:t>
                      </a:r>
                      <a:endParaRPr lang="cs-CZ" sz="1400" dirty="0">
                        <a:solidFill>
                          <a:srgbClr val="000000"/>
                        </a:solidFill>
                        <a:effectLst/>
                        <a:latin typeface="Calibri"/>
                        <a:ea typeface="Calibri"/>
                        <a:cs typeface="Times New Roman"/>
                      </a:endParaRPr>
                    </a:p>
                  </a:txBody>
                  <a:tcPr marL="64063" marR="6406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cs-CZ" sz="1400" dirty="0" err="1" smtClean="0">
                          <a:solidFill>
                            <a:srgbClr val="000000"/>
                          </a:solidFill>
                          <a:effectLst/>
                          <a:latin typeface="Calibri"/>
                          <a:ea typeface="Calibri"/>
                          <a:cs typeface="Times New Roman"/>
                        </a:rPr>
                        <a:t>Meth</a:t>
                      </a:r>
                      <a:endParaRPr lang="cs-CZ" sz="1400" dirty="0">
                        <a:solidFill>
                          <a:srgbClr val="000000"/>
                        </a:solidFill>
                        <a:effectLst/>
                        <a:latin typeface="Calibri"/>
                        <a:ea typeface="Calibri"/>
                        <a:cs typeface="Times New Roman"/>
                      </a:endParaRPr>
                    </a:p>
                  </a:txBody>
                  <a:tcPr marL="64063" marR="64063"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cs-CZ" sz="1400" dirty="0" err="1">
                          <a:solidFill>
                            <a:srgbClr val="000000"/>
                          </a:solidFill>
                          <a:effectLst/>
                          <a:latin typeface="Calibri"/>
                          <a:ea typeface="Calibri"/>
                          <a:cs typeface="Times New Roman"/>
                        </a:rPr>
                        <a:t>Vertical</a:t>
                      </a:r>
                      <a:endParaRPr lang="cs-CZ" sz="1400" dirty="0">
                        <a:solidFill>
                          <a:srgbClr val="000000"/>
                        </a:solidFill>
                        <a:effectLst/>
                        <a:latin typeface="Calibri"/>
                        <a:ea typeface="Calibri"/>
                        <a:cs typeface="Times New Roman"/>
                      </a:endParaRPr>
                    </a:p>
                    <a:p>
                      <a:pPr algn="ctr">
                        <a:lnSpc>
                          <a:spcPct val="115000"/>
                        </a:lnSpc>
                        <a:spcAft>
                          <a:spcPts val="0"/>
                        </a:spcAft>
                      </a:pPr>
                      <a:r>
                        <a:rPr lang="cs-CZ" sz="1400" dirty="0" err="1">
                          <a:solidFill>
                            <a:srgbClr val="000000"/>
                          </a:solidFill>
                          <a:effectLst/>
                          <a:latin typeface="Calibri"/>
                          <a:ea typeface="Calibri"/>
                          <a:cs typeface="Times New Roman"/>
                        </a:rPr>
                        <a:t>separation</a:t>
                      </a:r>
                      <a:endParaRPr lang="cs-CZ" sz="1400" dirty="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cs-CZ" sz="1400" dirty="0" err="1">
                          <a:solidFill>
                            <a:srgbClr val="000000"/>
                          </a:solidFill>
                          <a:effectLst/>
                          <a:latin typeface="Calibri"/>
                          <a:ea typeface="Calibri"/>
                          <a:cs typeface="Times New Roman"/>
                        </a:rPr>
                        <a:t>Horizontal</a:t>
                      </a:r>
                      <a:endParaRPr lang="cs-CZ" sz="1400" dirty="0">
                        <a:solidFill>
                          <a:srgbClr val="000000"/>
                        </a:solidFill>
                        <a:effectLst/>
                        <a:latin typeface="Calibri"/>
                        <a:ea typeface="Calibri"/>
                        <a:cs typeface="Times New Roman"/>
                      </a:endParaRPr>
                    </a:p>
                    <a:p>
                      <a:pPr algn="ctr">
                        <a:lnSpc>
                          <a:spcPct val="115000"/>
                        </a:lnSpc>
                        <a:spcAft>
                          <a:spcPts val="0"/>
                        </a:spcAft>
                      </a:pPr>
                      <a:r>
                        <a:rPr lang="cs-CZ" sz="1400" dirty="0" err="1">
                          <a:solidFill>
                            <a:srgbClr val="000000"/>
                          </a:solidFill>
                          <a:effectLst/>
                          <a:latin typeface="Calibri"/>
                          <a:ea typeface="Calibri"/>
                          <a:cs typeface="Times New Roman"/>
                        </a:rPr>
                        <a:t>separation</a:t>
                      </a:r>
                      <a:endParaRPr lang="cs-CZ" sz="1400" dirty="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cs-CZ" sz="1400" dirty="0" err="1">
                          <a:solidFill>
                            <a:srgbClr val="000000"/>
                          </a:solidFill>
                          <a:effectLst/>
                          <a:latin typeface="Calibri"/>
                          <a:ea typeface="Calibri"/>
                          <a:cs typeface="Times New Roman"/>
                        </a:rPr>
                        <a:t>Competition</a:t>
                      </a:r>
                      <a:endParaRPr lang="cs-CZ" sz="1400" dirty="0">
                        <a:solidFill>
                          <a:srgbClr val="000000"/>
                        </a:solidFill>
                        <a:effectLst/>
                        <a:latin typeface="Calibri"/>
                        <a:ea typeface="Calibri"/>
                        <a:cs typeface="Times New Roman"/>
                      </a:endParaRPr>
                    </a:p>
                    <a:p>
                      <a:pPr algn="ctr">
                        <a:lnSpc>
                          <a:spcPct val="115000"/>
                        </a:lnSpc>
                        <a:spcAft>
                          <a:spcPts val="0"/>
                        </a:spcAft>
                      </a:pPr>
                      <a:r>
                        <a:rPr lang="cs-CZ" sz="1400" dirty="0" err="1">
                          <a:solidFill>
                            <a:srgbClr val="000000"/>
                          </a:solidFill>
                          <a:effectLst/>
                          <a:latin typeface="Calibri"/>
                          <a:ea typeface="Calibri"/>
                          <a:cs typeface="Times New Roman"/>
                        </a:rPr>
                        <a:t>entry</a:t>
                      </a:r>
                      <a:endParaRPr lang="cs-CZ" sz="1400" dirty="0">
                        <a:solidFill>
                          <a:srgbClr val="000000"/>
                        </a:solidFill>
                        <a:effectLst/>
                        <a:latin typeface="Calibri"/>
                        <a:ea typeface="Calibri"/>
                        <a:cs typeface="Times New Roman"/>
                      </a:endParaRPr>
                    </a:p>
                    <a:p>
                      <a:pPr algn="ctr">
                        <a:lnSpc>
                          <a:spcPct val="115000"/>
                        </a:lnSpc>
                        <a:spcAft>
                          <a:spcPts val="0"/>
                        </a:spcAft>
                      </a:pPr>
                      <a:r>
                        <a:rPr lang="cs-CZ" sz="1400" dirty="0" err="1">
                          <a:solidFill>
                            <a:srgbClr val="000000"/>
                          </a:solidFill>
                          <a:effectLst/>
                          <a:latin typeface="Calibri"/>
                          <a:ea typeface="Calibri"/>
                          <a:cs typeface="Times New Roman"/>
                        </a:rPr>
                        <a:t>passenger</a:t>
                      </a:r>
                      <a:endParaRPr lang="cs-CZ" sz="1400" dirty="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cs-CZ" sz="1400" dirty="0" err="1" smtClean="0">
                          <a:solidFill>
                            <a:srgbClr val="000000"/>
                          </a:solidFill>
                          <a:effectLst/>
                          <a:latin typeface="Calibri"/>
                          <a:ea typeface="Calibri"/>
                          <a:cs typeface="Times New Roman"/>
                        </a:rPr>
                        <a:t>Competit</a:t>
                      </a:r>
                      <a:endParaRPr lang="cs-CZ" sz="1400" dirty="0">
                        <a:solidFill>
                          <a:srgbClr val="000000"/>
                        </a:solidFill>
                        <a:effectLst/>
                        <a:latin typeface="Calibri"/>
                        <a:ea typeface="Calibri"/>
                        <a:cs typeface="Times New Roman"/>
                      </a:endParaRPr>
                    </a:p>
                    <a:p>
                      <a:pPr algn="ctr">
                        <a:lnSpc>
                          <a:spcPct val="115000"/>
                        </a:lnSpc>
                        <a:spcAft>
                          <a:spcPts val="0"/>
                        </a:spcAft>
                      </a:pPr>
                      <a:r>
                        <a:rPr lang="cs-CZ" sz="1400" dirty="0" err="1">
                          <a:solidFill>
                            <a:srgbClr val="000000"/>
                          </a:solidFill>
                          <a:effectLst/>
                          <a:latin typeface="Calibri"/>
                          <a:ea typeface="Calibri"/>
                          <a:cs typeface="Times New Roman"/>
                        </a:rPr>
                        <a:t>entry</a:t>
                      </a:r>
                      <a:endParaRPr lang="cs-CZ" sz="1400" dirty="0">
                        <a:solidFill>
                          <a:srgbClr val="000000"/>
                        </a:solidFill>
                        <a:effectLst/>
                        <a:latin typeface="Calibri"/>
                        <a:ea typeface="Calibri"/>
                        <a:cs typeface="Times New Roman"/>
                      </a:endParaRPr>
                    </a:p>
                    <a:p>
                      <a:pPr algn="ctr">
                        <a:lnSpc>
                          <a:spcPct val="115000"/>
                        </a:lnSpc>
                        <a:spcAft>
                          <a:spcPts val="0"/>
                        </a:spcAft>
                      </a:pPr>
                      <a:r>
                        <a:rPr lang="cs-CZ" sz="1400" dirty="0" err="1">
                          <a:solidFill>
                            <a:srgbClr val="000000"/>
                          </a:solidFill>
                          <a:effectLst/>
                          <a:latin typeface="Calibri"/>
                          <a:ea typeface="Calibri"/>
                          <a:cs typeface="Times New Roman"/>
                        </a:rPr>
                        <a:t>freight</a:t>
                      </a:r>
                      <a:endParaRPr lang="cs-CZ" sz="1400" dirty="0">
                        <a:solidFill>
                          <a:srgbClr val="000000"/>
                        </a:solidFill>
                        <a:effectLst/>
                        <a:latin typeface="Calibri"/>
                        <a:ea typeface="Calibri"/>
                        <a:cs typeface="Times New Roman"/>
                      </a:endParaRPr>
                    </a:p>
                  </a:txBody>
                  <a:tcPr marL="64063" marR="6406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0908">
                <a:tc>
                  <a:txBody>
                    <a:bodyPr/>
                    <a:lstStyle/>
                    <a:p>
                      <a:pPr>
                        <a:lnSpc>
                          <a:spcPct val="115000"/>
                        </a:lnSpc>
                        <a:spcAft>
                          <a:spcPts val="0"/>
                        </a:spcAft>
                      </a:pPr>
                      <a:r>
                        <a:rPr lang="cs-CZ" sz="1400" dirty="0" err="1" smtClean="0">
                          <a:solidFill>
                            <a:srgbClr val="000000"/>
                          </a:solidFill>
                          <a:effectLst/>
                          <a:latin typeface="Calibri"/>
                          <a:ea typeface="Calibri"/>
                          <a:cs typeface="Arial"/>
                        </a:rPr>
                        <a:t>Cantos</a:t>
                      </a:r>
                      <a:r>
                        <a:rPr lang="cs-CZ" sz="1400" dirty="0" smtClean="0">
                          <a:solidFill>
                            <a:srgbClr val="000000"/>
                          </a:solidFill>
                          <a:effectLst/>
                          <a:latin typeface="Calibri"/>
                          <a:ea typeface="Calibri"/>
                          <a:cs typeface="Arial"/>
                        </a:rPr>
                        <a:t> </a:t>
                      </a:r>
                      <a:r>
                        <a:rPr lang="cs-CZ" sz="1400" dirty="0" err="1" smtClean="0">
                          <a:solidFill>
                            <a:srgbClr val="000000"/>
                          </a:solidFill>
                          <a:effectLst/>
                          <a:latin typeface="Calibri"/>
                          <a:ea typeface="Calibri"/>
                          <a:cs typeface="Arial"/>
                        </a:rPr>
                        <a:t>Sánchez</a:t>
                      </a:r>
                      <a:r>
                        <a:rPr lang="cs-CZ" sz="1400" baseline="0" dirty="0" smtClean="0">
                          <a:solidFill>
                            <a:srgbClr val="000000"/>
                          </a:solidFill>
                          <a:effectLst/>
                          <a:latin typeface="Calibri"/>
                          <a:ea typeface="Calibri"/>
                          <a:cs typeface="Arial"/>
                        </a:rPr>
                        <a:t> </a:t>
                      </a:r>
                      <a:r>
                        <a:rPr lang="cs-CZ" sz="1400" dirty="0" smtClean="0">
                          <a:solidFill>
                            <a:srgbClr val="000000"/>
                          </a:solidFill>
                          <a:effectLst/>
                          <a:latin typeface="Calibri"/>
                          <a:ea typeface="Calibri"/>
                          <a:cs typeface="Arial"/>
                        </a:rPr>
                        <a:t>(2001</a:t>
                      </a:r>
                      <a:r>
                        <a:rPr lang="cs-CZ" sz="1400" dirty="0">
                          <a:solidFill>
                            <a:srgbClr val="000000"/>
                          </a:solidFill>
                          <a:effectLst/>
                          <a:latin typeface="Calibri"/>
                          <a:ea typeface="Calibri"/>
                          <a:cs typeface="Arial"/>
                        </a:rPr>
                        <a:t>)</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1973-1990</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12</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COST</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40908">
                <a:tc>
                  <a:txBody>
                    <a:bodyPr/>
                    <a:lstStyle/>
                    <a:p>
                      <a:pPr>
                        <a:lnSpc>
                          <a:spcPct val="115000"/>
                        </a:lnSpc>
                        <a:spcAft>
                          <a:spcPts val="0"/>
                        </a:spcAft>
                      </a:pPr>
                      <a:r>
                        <a:rPr lang="cs-CZ" sz="1400" dirty="0" err="1">
                          <a:solidFill>
                            <a:srgbClr val="000000"/>
                          </a:solidFill>
                          <a:effectLst/>
                          <a:latin typeface="Calibri"/>
                          <a:ea typeface="Calibri"/>
                          <a:cs typeface="Arial"/>
                        </a:rPr>
                        <a:t>Driessen</a:t>
                      </a:r>
                      <a:r>
                        <a:rPr lang="cs-CZ" sz="1400" dirty="0">
                          <a:solidFill>
                            <a:srgbClr val="000000"/>
                          </a:solidFill>
                          <a:effectLst/>
                          <a:latin typeface="Calibri"/>
                          <a:ea typeface="Calibri"/>
                          <a:cs typeface="Arial"/>
                        </a:rPr>
                        <a:t> (2006)</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1990-2001</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13</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DEA</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a:solidFill>
                            <a:srgbClr val="000000"/>
                          </a:solidFill>
                          <a:effectLst/>
                          <a:latin typeface="Calibri"/>
                          <a:ea typeface="Calibri"/>
                          <a:cs typeface="Arial"/>
                        </a:rPr>
                        <a:t>+</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a:solidFill>
                            <a:srgbClr val="000000"/>
                          </a:solidFill>
                          <a:effectLst/>
                          <a:latin typeface="Calibri"/>
                          <a:ea typeface="Calibri"/>
                          <a:cs typeface="Arial"/>
                        </a:rPr>
                        <a:t>-</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a:noFill/>
                    </a:lnB>
                  </a:tcPr>
                </a:tc>
                <a:extLst>
                  <a:ext uri="{0D108BD9-81ED-4DB2-BD59-A6C34878D82A}">
                    <a16:rowId xmlns:a16="http://schemas.microsoft.com/office/drawing/2014/main" val="10003"/>
                  </a:ext>
                </a:extLst>
              </a:tr>
              <a:tr h="340908">
                <a:tc>
                  <a:txBody>
                    <a:bodyPr/>
                    <a:lstStyle/>
                    <a:p>
                      <a:pPr>
                        <a:lnSpc>
                          <a:spcPct val="115000"/>
                        </a:lnSpc>
                        <a:spcAft>
                          <a:spcPts val="0"/>
                        </a:spcAft>
                      </a:pPr>
                      <a:r>
                        <a:rPr lang="cs-CZ" sz="1400" dirty="0" err="1">
                          <a:solidFill>
                            <a:srgbClr val="000000"/>
                          </a:solidFill>
                          <a:effectLst/>
                          <a:latin typeface="Calibri"/>
                          <a:ea typeface="Calibri"/>
                          <a:cs typeface="Arial"/>
                        </a:rPr>
                        <a:t>Wetzel</a:t>
                      </a:r>
                      <a:r>
                        <a:rPr lang="cs-CZ" sz="1400" dirty="0">
                          <a:solidFill>
                            <a:srgbClr val="000000"/>
                          </a:solidFill>
                          <a:effectLst/>
                          <a:latin typeface="Calibri"/>
                          <a:ea typeface="Calibri"/>
                          <a:cs typeface="Arial"/>
                        </a:rPr>
                        <a:t> (2008)</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1994-2005</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22</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SFA</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0</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a:solidFill>
                            <a:srgbClr val="000000"/>
                          </a:solidFill>
                          <a:effectLst/>
                          <a:latin typeface="Calibri"/>
                          <a:ea typeface="Calibri"/>
                          <a:cs typeface="Arial"/>
                        </a:rPr>
                        <a:t>-</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extLst>
                  <a:ext uri="{0D108BD9-81ED-4DB2-BD59-A6C34878D82A}">
                    <a16:rowId xmlns:a16="http://schemas.microsoft.com/office/drawing/2014/main" val="10004"/>
                  </a:ext>
                </a:extLst>
              </a:tr>
              <a:tr h="455812">
                <a:tc>
                  <a:txBody>
                    <a:bodyPr/>
                    <a:lstStyle/>
                    <a:p>
                      <a:pPr>
                        <a:lnSpc>
                          <a:spcPct val="115000"/>
                        </a:lnSpc>
                        <a:spcAft>
                          <a:spcPts val="0"/>
                        </a:spcAft>
                      </a:pPr>
                      <a:r>
                        <a:rPr lang="cs-CZ" sz="1400" dirty="0" err="1" smtClean="0">
                          <a:solidFill>
                            <a:srgbClr val="000000"/>
                          </a:solidFill>
                          <a:effectLst/>
                          <a:latin typeface="Calibri"/>
                          <a:ea typeface="Calibri"/>
                          <a:cs typeface="Arial"/>
                        </a:rPr>
                        <a:t>Growitsch</a:t>
                      </a:r>
                      <a:r>
                        <a:rPr lang="cs-CZ" sz="1400" dirty="0" smtClean="0">
                          <a:solidFill>
                            <a:srgbClr val="000000"/>
                          </a:solidFill>
                          <a:effectLst/>
                          <a:latin typeface="Calibri"/>
                          <a:ea typeface="Calibri"/>
                          <a:cs typeface="Arial"/>
                        </a:rPr>
                        <a:t> – </a:t>
                      </a:r>
                      <a:r>
                        <a:rPr lang="cs-CZ" sz="1400" dirty="0" err="1" smtClean="0">
                          <a:solidFill>
                            <a:srgbClr val="000000"/>
                          </a:solidFill>
                          <a:effectLst/>
                          <a:latin typeface="Calibri"/>
                          <a:ea typeface="Calibri"/>
                          <a:cs typeface="Arial"/>
                        </a:rPr>
                        <a:t>Wetzel</a:t>
                      </a:r>
                      <a:r>
                        <a:rPr lang="cs-CZ" sz="1400" dirty="0" smtClean="0">
                          <a:solidFill>
                            <a:srgbClr val="000000"/>
                          </a:solidFill>
                          <a:effectLst/>
                          <a:latin typeface="Calibri"/>
                          <a:ea typeface="Calibri"/>
                          <a:cs typeface="Arial"/>
                        </a:rPr>
                        <a:t> (2009</a:t>
                      </a:r>
                      <a:r>
                        <a:rPr lang="cs-CZ" sz="1400" dirty="0">
                          <a:solidFill>
                            <a:srgbClr val="000000"/>
                          </a:solidFill>
                          <a:effectLst/>
                          <a:latin typeface="Calibri"/>
                          <a:ea typeface="Calibri"/>
                          <a:cs typeface="Arial"/>
                        </a:rPr>
                        <a:t>)</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2000-2004</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27</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DEA</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a:solidFill>
                            <a:srgbClr val="000000"/>
                          </a:solidFill>
                          <a:effectLst/>
                          <a:latin typeface="Calibri"/>
                          <a:ea typeface="Calibri"/>
                          <a:cs typeface="Arial"/>
                        </a:rPr>
                        <a:t> </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a:noFill/>
                    </a:lnB>
                  </a:tcPr>
                </a:tc>
                <a:extLst>
                  <a:ext uri="{0D108BD9-81ED-4DB2-BD59-A6C34878D82A}">
                    <a16:rowId xmlns:a16="http://schemas.microsoft.com/office/drawing/2014/main" val="10005"/>
                  </a:ext>
                </a:extLst>
              </a:tr>
              <a:tr h="340908">
                <a:tc>
                  <a:txBody>
                    <a:bodyPr/>
                    <a:lstStyle/>
                    <a:p>
                      <a:pPr>
                        <a:lnSpc>
                          <a:spcPct val="115000"/>
                        </a:lnSpc>
                        <a:spcAft>
                          <a:spcPts val="0"/>
                        </a:spcAft>
                      </a:pPr>
                      <a:r>
                        <a:rPr lang="cs-CZ" sz="1400" dirty="0" err="1" smtClean="0">
                          <a:solidFill>
                            <a:srgbClr val="000000"/>
                          </a:solidFill>
                          <a:effectLst/>
                          <a:latin typeface="Calibri"/>
                          <a:ea typeface="Calibri"/>
                          <a:cs typeface="Arial"/>
                        </a:rPr>
                        <a:t>Asmild</a:t>
                      </a:r>
                      <a:r>
                        <a:rPr lang="cs-CZ" sz="1400" dirty="0" smtClean="0">
                          <a:solidFill>
                            <a:srgbClr val="000000"/>
                          </a:solidFill>
                          <a:effectLst/>
                          <a:latin typeface="Calibri"/>
                          <a:ea typeface="Calibri"/>
                          <a:cs typeface="Arial"/>
                        </a:rPr>
                        <a:t> et al. </a:t>
                      </a:r>
                      <a:r>
                        <a:rPr lang="cs-CZ" sz="1400" dirty="0">
                          <a:solidFill>
                            <a:srgbClr val="000000"/>
                          </a:solidFill>
                          <a:effectLst/>
                          <a:latin typeface="Calibri"/>
                          <a:ea typeface="Calibri"/>
                          <a:cs typeface="Arial"/>
                        </a:rPr>
                        <a:t>(2009)</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1995-2001</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23</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DEA</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0</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a:solidFill>
                            <a:srgbClr val="000000"/>
                          </a:solidFill>
                          <a:effectLst/>
                          <a:latin typeface="Calibri"/>
                          <a:ea typeface="Calibri"/>
                          <a:cs typeface="Arial"/>
                        </a:rPr>
                        <a:t>+</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a:noFill/>
                    </a:lnB>
                  </a:tcPr>
                </a:tc>
                <a:extLst>
                  <a:ext uri="{0D108BD9-81ED-4DB2-BD59-A6C34878D82A}">
                    <a16:rowId xmlns:a16="http://schemas.microsoft.com/office/drawing/2014/main" val="10006"/>
                  </a:ext>
                </a:extLst>
              </a:tr>
              <a:tr h="340908">
                <a:tc>
                  <a:txBody>
                    <a:bodyPr/>
                    <a:lstStyle/>
                    <a:p>
                      <a:pPr>
                        <a:lnSpc>
                          <a:spcPct val="115000"/>
                        </a:lnSpc>
                        <a:spcAft>
                          <a:spcPts val="0"/>
                        </a:spcAft>
                      </a:pPr>
                      <a:r>
                        <a:rPr lang="cs-CZ" sz="1400" dirty="0" err="1" smtClean="0">
                          <a:solidFill>
                            <a:srgbClr val="000000"/>
                          </a:solidFill>
                          <a:effectLst/>
                          <a:latin typeface="Calibri"/>
                          <a:ea typeface="Calibri"/>
                          <a:cs typeface="Arial"/>
                        </a:rPr>
                        <a:t>Friebel</a:t>
                      </a:r>
                      <a:r>
                        <a:rPr lang="cs-CZ" sz="1400" dirty="0" smtClean="0">
                          <a:solidFill>
                            <a:srgbClr val="000000"/>
                          </a:solidFill>
                          <a:effectLst/>
                          <a:latin typeface="Calibri"/>
                          <a:ea typeface="Calibri"/>
                          <a:cs typeface="Arial"/>
                        </a:rPr>
                        <a:t> et al. </a:t>
                      </a:r>
                      <a:r>
                        <a:rPr lang="cs-CZ" sz="1400" dirty="0">
                          <a:solidFill>
                            <a:srgbClr val="000000"/>
                          </a:solidFill>
                          <a:effectLst/>
                          <a:latin typeface="Calibri"/>
                          <a:ea typeface="Calibri"/>
                          <a:cs typeface="Arial"/>
                        </a:rPr>
                        <a:t>(2010)</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1980-2003</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12</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SFA</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a:solidFill>
                            <a:srgbClr val="000000"/>
                          </a:solidFill>
                          <a:effectLst/>
                          <a:latin typeface="Calibri"/>
                          <a:ea typeface="Calibri"/>
                          <a:cs typeface="Arial"/>
                        </a:rPr>
                        <a:t>+</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a:solidFill>
                            <a:srgbClr val="000000"/>
                          </a:solidFill>
                          <a:effectLst/>
                          <a:latin typeface="Calibri"/>
                          <a:ea typeface="Calibri"/>
                          <a:cs typeface="Arial"/>
                        </a:rPr>
                        <a:t>+</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a:noFill/>
                    </a:lnB>
                  </a:tcPr>
                </a:tc>
                <a:extLst>
                  <a:ext uri="{0D108BD9-81ED-4DB2-BD59-A6C34878D82A}">
                    <a16:rowId xmlns:a16="http://schemas.microsoft.com/office/drawing/2014/main" val="10007"/>
                  </a:ext>
                </a:extLst>
              </a:tr>
              <a:tr h="340908">
                <a:tc>
                  <a:txBody>
                    <a:bodyPr/>
                    <a:lstStyle/>
                    <a:p>
                      <a:pPr>
                        <a:lnSpc>
                          <a:spcPct val="115000"/>
                        </a:lnSpc>
                        <a:spcAft>
                          <a:spcPts val="0"/>
                        </a:spcAft>
                      </a:pPr>
                      <a:r>
                        <a:rPr lang="cs-CZ" sz="1400" dirty="0" err="1" smtClean="0">
                          <a:solidFill>
                            <a:srgbClr val="000000"/>
                          </a:solidFill>
                          <a:effectLst/>
                          <a:latin typeface="Calibri"/>
                          <a:ea typeface="Calibri"/>
                          <a:cs typeface="Arial"/>
                        </a:rPr>
                        <a:t>Cantos</a:t>
                      </a:r>
                      <a:r>
                        <a:rPr lang="cs-CZ" sz="1400" dirty="0" smtClean="0">
                          <a:solidFill>
                            <a:srgbClr val="000000"/>
                          </a:solidFill>
                          <a:effectLst/>
                          <a:latin typeface="Calibri"/>
                          <a:ea typeface="Calibri"/>
                          <a:cs typeface="Arial"/>
                        </a:rPr>
                        <a:t> </a:t>
                      </a:r>
                      <a:r>
                        <a:rPr lang="cs-CZ" sz="1400" dirty="0" err="1" smtClean="0">
                          <a:solidFill>
                            <a:srgbClr val="000000"/>
                          </a:solidFill>
                          <a:effectLst/>
                          <a:latin typeface="Calibri"/>
                          <a:ea typeface="Calibri"/>
                          <a:cs typeface="Arial"/>
                        </a:rPr>
                        <a:t>Sánchez</a:t>
                      </a:r>
                      <a:r>
                        <a:rPr lang="cs-CZ" sz="1400" dirty="0" smtClean="0">
                          <a:solidFill>
                            <a:srgbClr val="000000"/>
                          </a:solidFill>
                          <a:effectLst/>
                          <a:latin typeface="Calibri"/>
                          <a:ea typeface="Calibri"/>
                          <a:cs typeface="Arial"/>
                        </a:rPr>
                        <a:t> et al. </a:t>
                      </a:r>
                      <a:r>
                        <a:rPr lang="cs-CZ" sz="1400" dirty="0">
                          <a:solidFill>
                            <a:srgbClr val="000000"/>
                          </a:solidFill>
                          <a:effectLst/>
                          <a:latin typeface="Calibri"/>
                          <a:ea typeface="Calibri"/>
                          <a:cs typeface="Arial"/>
                        </a:rPr>
                        <a:t>(2010)</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1985-2004</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16</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DEA</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extLst>
                  <a:ext uri="{0D108BD9-81ED-4DB2-BD59-A6C34878D82A}">
                    <a16:rowId xmlns:a16="http://schemas.microsoft.com/office/drawing/2014/main" val="10008"/>
                  </a:ext>
                </a:extLst>
              </a:tr>
              <a:tr h="340908">
                <a:tc>
                  <a:txBody>
                    <a:bodyPr/>
                    <a:lstStyle/>
                    <a:p>
                      <a:pPr>
                        <a:lnSpc>
                          <a:spcPct val="115000"/>
                        </a:lnSpc>
                        <a:spcAft>
                          <a:spcPts val="0"/>
                        </a:spcAft>
                      </a:pPr>
                      <a:r>
                        <a:rPr lang="cs-CZ" sz="1400" dirty="0" err="1" smtClean="0">
                          <a:solidFill>
                            <a:srgbClr val="000000"/>
                          </a:solidFill>
                          <a:effectLst/>
                          <a:latin typeface="Calibri"/>
                          <a:ea typeface="Calibri"/>
                          <a:cs typeface="Times New Roman"/>
                        </a:rPr>
                        <a:t>Cantos</a:t>
                      </a:r>
                      <a:r>
                        <a:rPr lang="cs-CZ" sz="1400" dirty="0" smtClean="0">
                          <a:solidFill>
                            <a:srgbClr val="000000"/>
                          </a:solidFill>
                          <a:effectLst/>
                          <a:latin typeface="Calibri"/>
                          <a:ea typeface="Calibri"/>
                          <a:cs typeface="Times New Roman"/>
                        </a:rPr>
                        <a:t> </a:t>
                      </a:r>
                      <a:r>
                        <a:rPr lang="cs-CZ" sz="1400" dirty="0" err="1" smtClean="0">
                          <a:solidFill>
                            <a:srgbClr val="000000"/>
                          </a:solidFill>
                          <a:effectLst/>
                          <a:latin typeface="Calibri"/>
                          <a:ea typeface="Calibri"/>
                          <a:cs typeface="Times New Roman"/>
                        </a:rPr>
                        <a:t>Sánchez</a:t>
                      </a:r>
                      <a:r>
                        <a:rPr lang="cs-CZ" sz="1400" baseline="0" dirty="0" smtClean="0">
                          <a:solidFill>
                            <a:srgbClr val="000000"/>
                          </a:solidFill>
                          <a:effectLst/>
                          <a:latin typeface="Calibri"/>
                          <a:ea typeface="Calibri"/>
                          <a:cs typeface="Times New Roman"/>
                        </a:rPr>
                        <a:t> et al. (2012)</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2001-2008</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23</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DEA</a:t>
                      </a: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smtClean="0">
                          <a:solidFill>
                            <a:srgbClr val="000000"/>
                          </a:solidFill>
                          <a:effectLst/>
                          <a:latin typeface="Calibri"/>
                          <a:ea typeface="Calibri"/>
                          <a:cs typeface="Times New Roman"/>
                        </a:rPr>
                        <a:t>0</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smtClean="0">
                          <a:solidFill>
                            <a:srgbClr val="000000"/>
                          </a:solidFill>
                          <a:effectLst/>
                          <a:latin typeface="Calibri"/>
                          <a:ea typeface="Calibri"/>
                          <a:cs typeface="Times New Roman"/>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tc>
                  <a:txBody>
                    <a:bodyPr/>
                    <a:lstStyle/>
                    <a:p>
                      <a:pPr algn="ctr">
                        <a:lnSpc>
                          <a:spcPct val="115000"/>
                        </a:lnSpc>
                        <a:spcAft>
                          <a:spcPts val="0"/>
                        </a:spcAft>
                      </a:pPr>
                      <a:r>
                        <a:rPr lang="cs-CZ" sz="2000" b="0" dirty="0" smtClean="0">
                          <a:solidFill>
                            <a:srgbClr val="000000"/>
                          </a:solidFill>
                          <a:effectLst/>
                          <a:latin typeface="Calibri"/>
                          <a:ea typeface="Calibri"/>
                          <a:cs typeface="Times New Roman"/>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a:noFill/>
                    </a:lnB>
                  </a:tcPr>
                </a:tc>
                <a:extLst>
                  <a:ext uri="{0D108BD9-81ED-4DB2-BD59-A6C34878D82A}">
                    <a16:rowId xmlns:a16="http://schemas.microsoft.com/office/drawing/2014/main" val="10009"/>
                  </a:ext>
                </a:extLst>
              </a:tr>
              <a:tr h="340908">
                <a:tc>
                  <a:txBody>
                    <a:bodyPr/>
                    <a:lstStyle/>
                    <a:p>
                      <a:pPr>
                        <a:lnSpc>
                          <a:spcPct val="115000"/>
                        </a:lnSpc>
                        <a:spcAft>
                          <a:spcPts val="0"/>
                        </a:spcAft>
                      </a:pPr>
                      <a:r>
                        <a:rPr lang="cs-CZ" sz="1400" dirty="0" err="1" smtClean="0">
                          <a:solidFill>
                            <a:srgbClr val="000000"/>
                          </a:solidFill>
                          <a:effectLst/>
                          <a:latin typeface="Calibri"/>
                          <a:ea typeface="Calibri"/>
                          <a:cs typeface="Arial"/>
                        </a:rPr>
                        <a:t>Mizutani</a:t>
                      </a:r>
                      <a:r>
                        <a:rPr lang="cs-CZ" sz="1400" dirty="0" smtClean="0">
                          <a:solidFill>
                            <a:srgbClr val="000000"/>
                          </a:solidFill>
                          <a:effectLst/>
                          <a:latin typeface="Calibri"/>
                          <a:ea typeface="Calibri"/>
                          <a:cs typeface="Arial"/>
                        </a:rPr>
                        <a:t> et al.  </a:t>
                      </a:r>
                      <a:r>
                        <a:rPr lang="cs-CZ" sz="1400" dirty="0">
                          <a:solidFill>
                            <a:srgbClr val="000000"/>
                          </a:solidFill>
                          <a:effectLst/>
                          <a:latin typeface="Calibri"/>
                          <a:ea typeface="Calibri"/>
                          <a:cs typeface="Arial"/>
                        </a:rPr>
                        <a:t>(2012)</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1994-2007</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cs-CZ" sz="1400" dirty="0">
                          <a:solidFill>
                            <a:srgbClr val="000000"/>
                          </a:solidFill>
                          <a:effectLst/>
                          <a:latin typeface="Calibri"/>
                          <a:ea typeface="Calibri"/>
                          <a:cs typeface="Arial"/>
                        </a:rPr>
                        <a:t>25</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COST</a:t>
                      </a:r>
                      <a:endParaRPr lang="cs-CZ" sz="140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 </a:t>
                      </a:r>
                      <a:endParaRPr lang="cs-CZ" sz="2000" b="0" dirty="0">
                        <a:solidFill>
                          <a:srgbClr val="000000"/>
                        </a:solidFill>
                        <a:effectLst/>
                        <a:latin typeface="Calibri"/>
                        <a:ea typeface="Calibri"/>
                        <a:cs typeface="Times New Roman"/>
                      </a:endParaRPr>
                    </a:p>
                  </a:txBody>
                  <a:tcPr marL="64063" marR="64063" marT="0" marB="0" anchor="ctr">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10"/>
                  </a:ext>
                </a:extLst>
              </a:tr>
              <a:tr h="340908">
                <a:tc>
                  <a:txBody>
                    <a:bodyPr/>
                    <a:lstStyle/>
                    <a:p>
                      <a:pPr>
                        <a:lnSpc>
                          <a:spcPct val="115000"/>
                        </a:lnSpc>
                        <a:spcAft>
                          <a:spcPts val="0"/>
                        </a:spcAft>
                      </a:pPr>
                      <a:r>
                        <a:rPr lang="cs-CZ" sz="1400" dirty="0" err="1" smtClean="0">
                          <a:solidFill>
                            <a:srgbClr val="000000"/>
                          </a:solidFill>
                          <a:effectLst/>
                          <a:latin typeface="Calibri"/>
                          <a:ea typeface="Calibri"/>
                          <a:cs typeface="Arial"/>
                        </a:rPr>
                        <a:t>Mizutani</a:t>
                      </a:r>
                      <a:r>
                        <a:rPr lang="cs-CZ" sz="1400" dirty="0" smtClean="0">
                          <a:solidFill>
                            <a:srgbClr val="000000"/>
                          </a:solidFill>
                          <a:effectLst/>
                          <a:latin typeface="Calibri"/>
                          <a:ea typeface="Calibri"/>
                          <a:cs typeface="Arial"/>
                        </a:rPr>
                        <a:t> et al.  </a:t>
                      </a:r>
                      <a:r>
                        <a:rPr lang="cs-CZ" sz="1400" dirty="0">
                          <a:solidFill>
                            <a:srgbClr val="000000"/>
                          </a:solidFill>
                          <a:effectLst/>
                          <a:latin typeface="Calibri"/>
                          <a:ea typeface="Calibri"/>
                          <a:cs typeface="Arial"/>
                        </a:rPr>
                        <a:t>(2014)</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400" dirty="0">
                          <a:solidFill>
                            <a:srgbClr val="000000"/>
                          </a:solidFill>
                          <a:effectLst/>
                          <a:latin typeface="Calibri"/>
                          <a:ea typeface="Calibri"/>
                          <a:cs typeface="Arial"/>
                        </a:rPr>
                        <a:t>1994-2010</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400" dirty="0">
                          <a:solidFill>
                            <a:srgbClr val="000000"/>
                          </a:solidFill>
                          <a:effectLst/>
                          <a:latin typeface="Calibri"/>
                          <a:ea typeface="Calibri"/>
                          <a:cs typeface="Arial"/>
                        </a:rPr>
                        <a:t>28</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400" dirty="0" smtClean="0">
                          <a:solidFill>
                            <a:srgbClr val="000000"/>
                          </a:solidFill>
                          <a:effectLst/>
                          <a:latin typeface="Calibri"/>
                          <a:ea typeface="Calibri"/>
                          <a:cs typeface="Times New Roman"/>
                        </a:rPr>
                        <a:t>COST</a:t>
                      </a:r>
                      <a:endParaRPr lang="cs-CZ" sz="1400" dirty="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0">
                          <a:solidFill>
                            <a:srgbClr val="000000"/>
                          </a:solidFill>
                          <a:effectLst/>
                          <a:latin typeface="Calibri"/>
                          <a:ea typeface="Calibri"/>
                          <a:cs typeface="Arial"/>
                        </a:rPr>
                        <a:t>+</a:t>
                      </a:r>
                      <a:endParaRPr lang="cs-CZ" sz="2000" b="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0</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0" dirty="0">
                          <a:solidFill>
                            <a:srgbClr val="000000"/>
                          </a:solidFill>
                          <a:effectLst/>
                          <a:latin typeface="Calibri"/>
                          <a:ea typeface="Calibri"/>
                          <a:cs typeface="Arial"/>
                        </a:rPr>
                        <a:t>0</a:t>
                      </a:r>
                      <a:endParaRPr lang="cs-CZ" sz="2000" b="0" dirty="0">
                        <a:solidFill>
                          <a:srgbClr val="000000"/>
                        </a:solidFill>
                        <a:effectLst/>
                        <a:latin typeface="Calibri"/>
                        <a:ea typeface="Calibri"/>
                        <a:cs typeface="Times New Roman"/>
                      </a:endParaRPr>
                    </a:p>
                  </a:txBody>
                  <a:tcPr marL="64063" marR="640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5677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92696"/>
            <a:ext cx="8145917" cy="647700"/>
          </a:xfrm>
        </p:spPr>
        <p:txBody>
          <a:bodyPr>
            <a:normAutofit fontScale="90000"/>
          </a:bodyPr>
          <a:lstStyle/>
          <a:p>
            <a:r>
              <a:rPr lang="en-US" noProof="0" dirty="0" smtClean="0"/>
              <a:t>Previous studies (2) – impact of reforms on modal shares</a:t>
            </a:r>
            <a:endParaRPr lang="en-US" noProof="0" dirty="0"/>
          </a:p>
        </p:txBody>
      </p:sp>
      <p:graphicFrame>
        <p:nvGraphicFramePr>
          <p:cNvPr id="4" name="Zástupný symbol pro obsah 3"/>
          <p:cNvGraphicFramePr>
            <a:graphicFrameLocks noGrp="1"/>
          </p:cNvGraphicFramePr>
          <p:nvPr>
            <p:ph idx="1"/>
            <p:extLst/>
          </p:nvPr>
        </p:nvGraphicFramePr>
        <p:xfrm>
          <a:off x="107505" y="2101888"/>
          <a:ext cx="8928990" cy="3278553"/>
        </p:xfrm>
        <a:graphic>
          <a:graphicData uri="http://schemas.openxmlformats.org/drawingml/2006/table">
            <a:tbl>
              <a:tblPr firstRow="1" firstCol="1" bandRow="1"/>
              <a:tblGrid>
                <a:gridCol w="2376263">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931750">
                  <a:extLst>
                    <a:ext uri="{9D8B030D-6E8A-4147-A177-3AD203B41FA5}">
                      <a16:colId xmlns:a16="http://schemas.microsoft.com/office/drawing/2014/main" val="20002"/>
                    </a:ext>
                  </a:extLst>
                </a:gridCol>
                <a:gridCol w="1441611">
                  <a:extLst>
                    <a:ext uri="{9D8B030D-6E8A-4147-A177-3AD203B41FA5}">
                      <a16:colId xmlns:a16="http://schemas.microsoft.com/office/drawing/2014/main" val="20003"/>
                    </a:ext>
                  </a:extLst>
                </a:gridCol>
                <a:gridCol w="1441611">
                  <a:extLst>
                    <a:ext uri="{9D8B030D-6E8A-4147-A177-3AD203B41FA5}">
                      <a16:colId xmlns:a16="http://schemas.microsoft.com/office/drawing/2014/main" val="20004"/>
                    </a:ext>
                  </a:extLst>
                </a:gridCol>
                <a:gridCol w="1441611">
                  <a:extLst>
                    <a:ext uri="{9D8B030D-6E8A-4147-A177-3AD203B41FA5}">
                      <a16:colId xmlns:a16="http://schemas.microsoft.com/office/drawing/2014/main" val="20005"/>
                    </a:ext>
                  </a:extLst>
                </a:gridCol>
              </a:tblGrid>
              <a:tr h="393856">
                <a:tc>
                  <a:txBody>
                    <a:bodyPr/>
                    <a:lstStyle/>
                    <a:p>
                      <a:pPr>
                        <a:lnSpc>
                          <a:spcPct val="115000"/>
                        </a:lnSpc>
                        <a:spcAft>
                          <a:spcPts val="0"/>
                        </a:spcAft>
                      </a:pPr>
                      <a:r>
                        <a:rPr lang="cs-CZ" sz="1100" dirty="0">
                          <a:solidFill>
                            <a:srgbClr val="000000"/>
                          </a:solidFill>
                          <a:effectLst/>
                          <a:latin typeface="Calibri"/>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cs-CZ" sz="1100">
                          <a:solidFill>
                            <a:srgbClr val="000000"/>
                          </a:solidFill>
                          <a:effectLst/>
                          <a:latin typeface="Calibri"/>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cs-CZ" sz="1100">
                          <a:solidFill>
                            <a:srgbClr val="000000"/>
                          </a:solidFill>
                          <a:effectLst/>
                          <a:latin typeface="Calibri"/>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cs-CZ" sz="2000" b="1" dirty="0">
                          <a:solidFill>
                            <a:srgbClr val="000000"/>
                          </a:solidFill>
                          <a:effectLst/>
                          <a:latin typeface="Calibri"/>
                          <a:ea typeface="Calibri"/>
                          <a:cs typeface="Times New Roman"/>
                        </a:rPr>
                        <a:t>EFFECT OF:</a:t>
                      </a:r>
                      <a:endParaRPr lang="cs-CZ" sz="20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61973">
                <a:tc>
                  <a:txBody>
                    <a:bodyPr/>
                    <a:lstStyle/>
                    <a:p>
                      <a:pPr algn="ctr">
                        <a:lnSpc>
                          <a:spcPct val="115000"/>
                        </a:lnSpc>
                        <a:spcAft>
                          <a:spcPts val="0"/>
                        </a:spcAft>
                      </a:pPr>
                      <a:r>
                        <a:rPr lang="cs-CZ" sz="1800" dirty="0" err="1">
                          <a:solidFill>
                            <a:srgbClr val="000000"/>
                          </a:solidFill>
                          <a:effectLst/>
                          <a:latin typeface="Calibri"/>
                          <a:ea typeface="Calibri"/>
                          <a:cs typeface="Times New Roman"/>
                        </a:rPr>
                        <a:t>Authors</a:t>
                      </a:r>
                      <a:endParaRPr lang="cs-CZ" sz="18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00"/>
                          </a:solidFill>
                          <a:effectLst/>
                          <a:latin typeface="Calibri"/>
                          <a:ea typeface="Calibri"/>
                          <a:cs typeface="Times New Roman"/>
                        </a:rPr>
                        <a:t>Period</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00"/>
                          </a:solidFill>
                          <a:effectLst/>
                          <a:latin typeface="Calibri"/>
                          <a:ea typeface="Calibri"/>
                          <a:cs typeface="Times New Roman"/>
                        </a:rPr>
                        <a:t>Sample</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0" dirty="0" err="1">
                          <a:solidFill>
                            <a:srgbClr val="000000"/>
                          </a:solidFill>
                          <a:effectLst/>
                          <a:latin typeface="Calibri"/>
                          <a:ea typeface="Calibri"/>
                          <a:cs typeface="Times New Roman"/>
                        </a:rPr>
                        <a:t>Vertical</a:t>
                      </a:r>
                      <a:endParaRPr lang="cs-CZ" sz="1800" b="0" dirty="0">
                        <a:solidFill>
                          <a:srgbClr val="000000"/>
                        </a:solidFill>
                        <a:effectLst/>
                        <a:latin typeface="Calibri"/>
                        <a:ea typeface="Calibri"/>
                        <a:cs typeface="Times New Roman"/>
                      </a:endParaRPr>
                    </a:p>
                    <a:p>
                      <a:pPr algn="ctr">
                        <a:lnSpc>
                          <a:spcPct val="115000"/>
                        </a:lnSpc>
                        <a:spcAft>
                          <a:spcPts val="0"/>
                        </a:spcAft>
                      </a:pPr>
                      <a:r>
                        <a:rPr lang="cs-CZ" sz="1800" b="0" dirty="0" err="1">
                          <a:solidFill>
                            <a:srgbClr val="000000"/>
                          </a:solidFill>
                          <a:effectLst/>
                          <a:latin typeface="Calibri"/>
                          <a:ea typeface="Calibri"/>
                          <a:cs typeface="Times New Roman"/>
                        </a:rPr>
                        <a:t>separation</a:t>
                      </a:r>
                      <a:endParaRPr lang="cs-CZ" sz="1800" b="0" dirty="0">
                        <a:solidFill>
                          <a:srgbClr val="000000"/>
                        </a:solidFill>
                        <a:effectLst/>
                        <a:latin typeface="Calibri"/>
                        <a:ea typeface="Calibri"/>
                        <a:cs typeface="Times New Roman"/>
                      </a:endParaRPr>
                    </a:p>
                    <a:p>
                      <a:pPr algn="ctr">
                        <a:lnSpc>
                          <a:spcPct val="115000"/>
                        </a:lnSpc>
                        <a:spcAft>
                          <a:spcPts val="0"/>
                        </a:spcAft>
                      </a:pPr>
                      <a:r>
                        <a:rPr lang="cs-CZ" sz="1200" b="0" dirty="0" smtClean="0">
                          <a:solidFill>
                            <a:srgbClr val="000000"/>
                          </a:solidFill>
                          <a:effectLst/>
                          <a:latin typeface="Calibri"/>
                          <a:ea typeface="Calibri"/>
                          <a:cs typeface="Times New Roman"/>
                        </a:rPr>
                        <a:t>Pas</a:t>
                      </a:r>
                      <a:r>
                        <a:rPr lang="en-US" sz="1200" b="0" dirty="0" err="1" smtClean="0">
                          <a:solidFill>
                            <a:srgbClr val="000000"/>
                          </a:solidFill>
                          <a:effectLst/>
                          <a:latin typeface="Calibri"/>
                          <a:ea typeface="Calibri"/>
                          <a:cs typeface="Times New Roman"/>
                        </a:rPr>
                        <a:t>senger</a:t>
                      </a:r>
                      <a:r>
                        <a:rPr lang="cs-CZ" sz="1200" b="0" baseline="0" dirty="0" smtClean="0">
                          <a:solidFill>
                            <a:srgbClr val="000000"/>
                          </a:solidFill>
                          <a:effectLst/>
                          <a:latin typeface="Calibri"/>
                          <a:ea typeface="Calibri"/>
                          <a:cs typeface="Times New Roman"/>
                        </a:rPr>
                        <a:t> </a:t>
                      </a:r>
                      <a:r>
                        <a:rPr lang="cs-CZ" sz="1200" b="0" dirty="0" smtClean="0">
                          <a:solidFill>
                            <a:srgbClr val="000000"/>
                          </a:solidFill>
                          <a:effectLst/>
                          <a:latin typeface="Calibri"/>
                          <a:ea typeface="Calibri"/>
                          <a:cs typeface="Times New Roman"/>
                        </a:rPr>
                        <a:t>    </a:t>
                      </a:r>
                      <a:r>
                        <a:rPr lang="cs-CZ" sz="1200" b="0" dirty="0" err="1" smtClean="0">
                          <a:solidFill>
                            <a:srgbClr val="000000"/>
                          </a:solidFill>
                          <a:effectLst/>
                          <a:latin typeface="Calibri"/>
                          <a:ea typeface="Calibri"/>
                          <a:cs typeface="Times New Roman"/>
                        </a:rPr>
                        <a:t>Fre</a:t>
                      </a:r>
                      <a:r>
                        <a:rPr lang="en-US" sz="1200" b="0" dirty="0" err="1" smtClean="0">
                          <a:solidFill>
                            <a:srgbClr val="000000"/>
                          </a:solidFill>
                          <a:effectLst/>
                          <a:latin typeface="Calibri"/>
                          <a:ea typeface="Calibri"/>
                          <a:cs typeface="Times New Roman"/>
                        </a:rPr>
                        <a:t>ight</a:t>
                      </a:r>
                      <a:endParaRPr lang="cs-CZ" sz="1200" b="0" dirty="0">
                        <a:solidFill>
                          <a:srgbClr val="000000"/>
                        </a:solidFill>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0" dirty="0" err="1">
                          <a:solidFill>
                            <a:srgbClr val="000000"/>
                          </a:solidFill>
                          <a:effectLst/>
                          <a:latin typeface="Calibri"/>
                          <a:ea typeface="Calibri"/>
                          <a:cs typeface="Times New Roman"/>
                        </a:rPr>
                        <a:t>Horizontal</a:t>
                      </a:r>
                      <a:endParaRPr lang="cs-CZ" sz="1800" b="0" dirty="0">
                        <a:solidFill>
                          <a:srgbClr val="000000"/>
                        </a:solidFill>
                        <a:effectLst/>
                        <a:latin typeface="Calibri"/>
                        <a:ea typeface="Calibri"/>
                        <a:cs typeface="Times New Roman"/>
                      </a:endParaRPr>
                    </a:p>
                    <a:p>
                      <a:pPr algn="ctr">
                        <a:lnSpc>
                          <a:spcPct val="115000"/>
                        </a:lnSpc>
                        <a:spcAft>
                          <a:spcPts val="0"/>
                        </a:spcAft>
                      </a:pPr>
                      <a:r>
                        <a:rPr lang="cs-CZ" sz="1800" b="0" dirty="0" err="1">
                          <a:solidFill>
                            <a:srgbClr val="000000"/>
                          </a:solidFill>
                          <a:effectLst/>
                          <a:latin typeface="Calibri"/>
                          <a:ea typeface="Calibri"/>
                          <a:cs typeface="Times New Roman"/>
                        </a:rPr>
                        <a:t>separation</a:t>
                      </a:r>
                      <a:endParaRPr lang="cs-CZ" sz="1800" b="0" dirty="0">
                        <a:solidFill>
                          <a:srgbClr val="000000"/>
                        </a:solidFill>
                        <a:effectLst/>
                        <a:latin typeface="Calibri"/>
                        <a:ea typeface="Calibri"/>
                        <a:cs typeface="Times New Roman"/>
                      </a:endParaRPr>
                    </a:p>
                    <a:p>
                      <a:pPr algn="ctr">
                        <a:lnSpc>
                          <a:spcPct val="115000"/>
                        </a:lnSpc>
                        <a:spcAft>
                          <a:spcPts val="0"/>
                        </a:spcAft>
                      </a:pPr>
                      <a:r>
                        <a:rPr lang="cs-CZ" sz="1200" b="0" dirty="0" smtClean="0">
                          <a:solidFill>
                            <a:srgbClr val="000000"/>
                          </a:solidFill>
                          <a:effectLst/>
                          <a:latin typeface="Calibri"/>
                          <a:ea typeface="Calibri"/>
                          <a:cs typeface="Times New Roman"/>
                        </a:rPr>
                        <a:t>Pas</a:t>
                      </a:r>
                      <a:r>
                        <a:rPr lang="en-US" sz="1200" b="0" dirty="0" err="1" smtClean="0">
                          <a:solidFill>
                            <a:srgbClr val="000000"/>
                          </a:solidFill>
                          <a:effectLst/>
                          <a:latin typeface="Calibri"/>
                          <a:ea typeface="Calibri"/>
                          <a:cs typeface="Times New Roman"/>
                        </a:rPr>
                        <a:t>senger</a:t>
                      </a:r>
                      <a:r>
                        <a:rPr lang="cs-CZ" sz="1200" b="0" dirty="0" smtClean="0">
                          <a:solidFill>
                            <a:srgbClr val="000000"/>
                          </a:solidFill>
                          <a:effectLst/>
                          <a:latin typeface="Calibri"/>
                          <a:ea typeface="Calibri"/>
                          <a:cs typeface="Times New Roman"/>
                        </a:rPr>
                        <a:t>     </a:t>
                      </a:r>
                      <a:r>
                        <a:rPr lang="cs-CZ" sz="1200" b="0" dirty="0" err="1" smtClean="0">
                          <a:solidFill>
                            <a:srgbClr val="000000"/>
                          </a:solidFill>
                          <a:effectLst/>
                          <a:latin typeface="Calibri"/>
                          <a:ea typeface="Calibri"/>
                          <a:cs typeface="Times New Roman"/>
                        </a:rPr>
                        <a:t>Fre</a:t>
                      </a:r>
                      <a:r>
                        <a:rPr lang="en-US" sz="1200" b="0" dirty="0" err="1" smtClean="0">
                          <a:solidFill>
                            <a:srgbClr val="000000"/>
                          </a:solidFill>
                          <a:effectLst/>
                          <a:latin typeface="Calibri"/>
                          <a:ea typeface="Calibri"/>
                          <a:cs typeface="Times New Roman"/>
                        </a:rPr>
                        <a:t>ight</a:t>
                      </a:r>
                      <a:r>
                        <a:rPr lang="cs-CZ" sz="1200" b="0" dirty="0" smtClean="0">
                          <a:solidFill>
                            <a:srgbClr val="000000"/>
                          </a:solidFill>
                          <a:effectLst/>
                          <a:latin typeface="Calibri"/>
                          <a:ea typeface="Calibri"/>
                          <a:cs typeface="Times New Roman"/>
                        </a:rPr>
                        <a:t>   </a:t>
                      </a:r>
                      <a:endParaRPr lang="cs-CZ" sz="1200" b="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0" dirty="0" err="1">
                          <a:solidFill>
                            <a:srgbClr val="000000"/>
                          </a:solidFill>
                          <a:effectLst/>
                          <a:latin typeface="Calibri"/>
                          <a:ea typeface="Calibri"/>
                          <a:cs typeface="Times New Roman"/>
                        </a:rPr>
                        <a:t>Competition</a:t>
                      </a:r>
                      <a:endParaRPr lang="cs-CZ" sz="1800" b="0" dirty="0">
                        <a:solidFill>
                          <a:srgbClr val="000000"/>
                        </a:solidFill>
                        <a:effectLst/>
                        <a:latin typeface="Calibri"/>
                        <a:ea typeface="Calibri"/>
                        <a:cs typeface="Times New Roman"/>
                      </a:endParaRPr>
                    </a:p>
                    <a:p>
                      <a:pPr algn="ctr">
                        <a:lnSpc>
                          <a:spcPct val="115000"/>
                        </a:lnSpc>
                        <a:spcAft>
                          <a:spcPts val="0"/>
                        </a:spcAft>
                      </a:pPr>
                      <a:r>
                        <a:rPr lang="cs-CZ" sz="1800" b="0" dirty="0" err="1">
                          <a:solidFill>
                            <a:srgbClr val="000000"/>
                          </a:solidFill>
                          <a:effectLst/>
                          <a:latin typeface="Calibri"/>
                          <a:ea typeface="Calibri"/>
                          <a:cs typeface="Times New Roman"/>
                        </a:rPr>
                        <a:t>entry</a:t>
                      </a:r>
                      <a:endParaRPr lang="cs-CZ" sz="1800" b="0" dirty="0">
                        <a:solidFill>
                          <a:srgbClr val="000000"/>
                        </a:solidFill>
                        <a:effectLst/>
                        <a:latin typeface="Calibri"/>
                        <a:ea typeface="Calibri"/>
                        <a:cs typeface="Times New Roman"/>
                      </a:endParaRPr>
                    </a:p>
                    <a:p>
                      <a:pPr algn="ctr">
                        <a:lnSpc>
                          <a:spcPct val="115000"/>
                        </a:lnSpc>
                        <a:spcAft>
                          <a:spcPts val="0"/>
                        </a:spcAft>
                      </a:pPr>
                      <a:r>
                        <a:rPr lang="cs-CZ" sz="1200" b="0" dirty="0" smtClean="0">
                          <a:solidFill>
                            <a:srgbClr val="000000"/>
                          </a:solidFill>
                          <a:effectLst/>
                          <a:latin typeface="Calibri"/>
                          <a:ea typeface="Calibri"/>
                          <a:cs typeface="Times New Roman"/>
                        </a:rPr>
                        <a:t>Pas</a:t>
                      </a:r>
                      <a:r>
                        <a:rPr lang="en-US" sz="1200" b="0" dirty="0" err="1" smtClean="0">
                          <a:solidFill>
                            <a:srgbClr val="000000"/>
                          </a:solidFill>
                          <a:effectLst/>
                          <a:latin typeface="Calibri"/>
                          <a:ea typeface="Calibri"/>
                          <a:cs typeface="Times New Roman"/>
                        </a:rPr>
                        <a:t>senger</a:t>
                      </a:r>
                      <a:r>
                        <a:rPr lang="cs-CZ" sz="1200" b="0" dirty="0" smtClean="0">
                          <a:solidFill>
                            <a:srgbClr val="000000"/>
                          </a:solidFill>
                          <a:effectLst/>
                          <a:latin typeface="Calibri"/>
                          <a:ea typeface="Calibri"/>
                          <a:cs typeface="Times New Roman"/>
                        </a:rPr>
                        <a:t>      </a:t>
                      </a:r>
                      <a:r>
                        <a:rPr lang="cs-CZ" sz="1200" b="0" dirty="0" err="1" smtClean="0">
                          <a:solidFill>
                            <a:srgbClr val="000000"/>
                          </a:solidFill>
                          <a:effectLst/>
                          <a:latin typeface="Calibri"/>
                          <a:ea typeface="Calibri"/>
                          <a:cs typeface="Times New Roman"/>
                        </a:rPr>
                        <a:t>Fre</a:t>
                      </a:r>
                      <a:r>
                        <a:rPr lang="en-US" sz="1200" b="0" dirty="0" err="1" smtClean="0">
                          <a:solidFill>
                            <a:srgbClr val="000000"/>
                          </a:solidFill>
                          <a:effectLst/>
                          <a:latin typeface="Calibri"/>
                          <a:ea typeface="Calibri"/>
                          <a:cs typeface="Times New Roman"/>
                        </a:rPr>
                        <a:t>ight</a:t>
                      </a:r>
                      <a:endParaRPr lang="cs-CZ" sz="1200" b="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438">
                <a:tc>
                  <a:txBody>
                    <a:bodyPr/>
                    <a:lstStyle/>
                    <a:p>
                      <a:pPr>
                        <a:lnSpc>
                          <a:spcPct val="115000"/>
                        </a:lnSpc>
                        <a:spcAft>
                          <a:spcPts val="0"/>
                        </a:spcAft>
                      </a:pPr>
                      <a:r>
                        <a:rPr lang="cs-CZ" sz="1600" dirty="0" err="1">
                          <a:solidFill>
                            <a:srgbClr val="000000"/>
                          </a:solidFill>
                          <a:effectLst/>
                          <a:latin typeface="Calibri"/>
                          <a:ea typeface="Calibri"/>
                          <a:cs typeface="Arial"/>
                        </a:rPr>
                        <a:t>Drew-Nash</a:t>
                      </a:r>
                      <a:r>
                        <a:rPr lang="cs-CZ" sz="1600" dirty="0">
                          <a:solidFill>
                            <a:srgbClr val="000000"/>
                          </a:solidFill>
                          <a:effectLst/>
                          <a:latin typeface="Calibri"/>
                          <a:ea typeface="Calibri"/>
                          <a:cs typeface="Arial"/>
                        </a:rPr>
                        <a:t> </a:t>
                      </a:r>
                      <a:r>
                        <a:rPr lang="cs-CZ" sz="1600" dirty="0" smtClean="0">
                          <a:solidFill>
                            <a:srgbClr val="000000"/>
                          </a:solidFill>
                          <a:effectLst/>
                          <a:latin typeface="Calibri"/>
                          <a:ea typeface="Calibri"/>
                          <a:cs typeface="Arial"/>
                        </a:rPr>
                        <a:t>(</a:t>
                      </a:r>
                      <a:r>
                        <a:rPr lang="cs-CZ" sz="1600" dirty="0">
                          <a:solidFill>
                            <a:srgbClr val="000000"/>
                          </a:solidFill>
                          <a:effectLst/>
                          <a:latin typeface="Calibri"/>
                          <a:ea typeface="Calibri"/>
                          <a:cs typeface="Arial"/>
                        </a:rPr>
                        <a:t>2011)</a:t>
                      </a:r>
                      <a:endParaRPr lang="cs-CZ" sz="16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1800" dirty="0">
                          <a:solidFill>
                            <a:srgbClr val="000000"/>
                          </a:solidFill>
                          <a:effectLst/>
                          <a:latin typeface="Calibri"/>
                          <a:ea typeface="Calibri"/>
                          <a:cs typeface="Arial"/>
                        </a:rPr>
                        <a:t>1998-2008</a:t>
                      </a:r>
                      <a:endParaRPr lang="cs-CZ" sz="18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1600">
                          <a:solidFill>
                            <a:srgbClr val="000000"/>
                          </a:solidFill>
                          <a:effectLst/>
                          <a:latin typeface="Calibri"/>
                          <a:ea typeface="Calibri"/>
                          <a:cs typeface="Arial"/>
                        </a:rPr>
                        <a:t>25</a:t>
                      </a:r>
                      <a:endParaRPr lang="cs-CZ" sz="160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0          0</a:t>
                      </a:r>
                      <a:endParaRPr lang="cs-CZ" sz="2000" dirty="0">
                        <a:solidFill>
                          <a:srgbClr val="000000"/>
                        </a:solidFill>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b="1" dirty="0">
                          <a:solidFill>
                            <a:srgbClr val="000000"/>
                          </a:solidFill>
                          <a:effectLst/>
                          <a:latin typeface="Calibri"/>
                          <a:ea typeface="Calibri"/>
                          <a:cs typeface="Arial"/>
                        </a:rPr>
                        <a:t> </a:t>
                      </a:r>
                      <a:endParaRPr lang="cs-CZ" sz="20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cs-CZ" sz="2000" b="1">
                          <a:solidFill>
                            <a:srgbClr val="000000"/>
                          </a:solidFill>
                          <a:effectLst/>
                          <a:latin typeface="Calibri"/>
                          <a:ea typeface="Calibri"/>
                          <a:cs typeface="Arial"/>
                        </a:rPr>
                        <a:t> </a:t>
                      </a:r>
                      <a:endParaRPr lang="cs-CZ" sz="20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526762">
                <a:tc>
                  <a:txBody>
                    <a:bodyPr/>
                    <a:lstStyle/>
                    <a:p>
                      <a:pPr>
                        <a:lnSpc>
                          <a:spcPct val="115000"/>
                        </a:lnSpc>
                        <a:spcAft>
                          <a:spcPts val="0"/>
                        </a:spcAft>
                      </a:pPr>
                      <a:r>
                        <a:rPr lang="cs-CZ" sz="1600" dirty="0" err="1">
                          <a:solidFill>
                            <a:srgbClr val="000000"/>
                          </a:solidFill>
                          <a:effectLst/>
                          <a:latin typeface="Calibri"/>
                          <a:ea typeface="Calibri"/>
                          <a:cs typeface="Arial"/>
                        </a:rPr>
                        <a:t>Laabsch-Sanner</a:t>
                      </a:r>
                      <a:r>
                        <a:rPr lang="cs-CZ" sz="1600" dirty="0">
                          <a:solidFill>
                            <a:srgbClr val="000000"/>
                          </a:solidFill>
                          <a:effectLst/>
                          <a:latin typeface="Calibri"/>
                          <a:ea typeface="Calibri"/>
                          <a:cs typeface="Arial"/>
                        </a:rPr>
                        <a:t> </a:t>
                      </a:r>
                      <a:r>
                        <a:rPr lang="cs-CZ" sz="1600" dirty="0" smtClean="0">
                          <a:solidFill>
                            <a:srgbClr val="000000"/>
                          </a:solidFill>
                          <a:effectLst/>
                          <a:latin typeface="Calibri"/>
                          <a:ea typeface="Calibri"/>
                          <a:cs typeface="Arial"/>
                        </a:rPr>
                        <a:t>(2012</a:t>
                      </a:r>
                      <a:r>
                        <a:rPr lang="cs-CZ" sz="1600" dirty="0">
                          <a:solidFill>
                            <a:srgbClr val="000000"/>
                          </a:solidFill>
                          <a:effectLst/>
                          <a:latin typeface="Calibri"/>
                          <a:ea typeface="Calibri"/>
                          <a:cs typeface="Arial"/>
                        </a:rPr>
                        <a:t>)</a:t>
                      </a:r>
                      <a:endParaRPr lang="cs-CZ" sz="16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1800" dirty="0">
                          <a:solidFill>
                            <a:srgbClr val="000000"/>
                          </a:solidFill>
                          <a:effectLst/>
                          <a:latin typeface="Calibri"/>
                          <a:ea typeface="Calibri"/>
                          <a:cs typeface="Arial"/>
                        </a:rPr>
                        <a:t>1994-2009</a:t>
                      </a:r>
                      <a:endParaRPr lang="cs-CZ" sz="18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1600" dirty="0">
                          <a:solidFill>
                            <a:srgbClr val="000000"/>
                          </a:solidFill>
                          <a:effectLst/>
                          <a:latin typeface="Calibri"/>
                          <a:ea typeface="Calibri"/>
                          <a:cs typeface="Arial"/>
                        </a:rPr>
                        <a:t>9</a:t>
                      </a:r>
                      <a:endParaRPr lang="cs-CZ" sz="16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           0 </a:t>
                      </a:r>
                      <a:endParaRPr lang="cs-CZ" sz="2000" dirty="0">
                        <a:solidFill>
                          <a:srgbClr val="000000"/>
                        </a:solidFill>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a:t>
                      </a:r>
                      <a:endParaRPr lang="cs-CZ" sz="20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0</a:t>
                      </a:r>
                      <a:endParaRPr lang="cs-CZ" sz="20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526762">
                <a:tc>
                  <a:txBody>
                    <a:bodyPr/>
                    <a:lstStyle/>
                    <a:p>
                      <a:pPr>
                        <a:lnSpc>
                          <a:spcPct val="115000"/>
                        </a:lnSpc>
                        <a:spcAft>
                          <a:spcPts val="0"/>
                        </a:spcAft>
                      </a:pPr>
                      <a:r>
                        <a:rPr lang="cs-CZ" sz="1600" dirty="0">
                          <a:solidFill>
                            <a:srgbClr val="000000"/>
                          </a:solidFill>
                          <a:effectLst/>
                          <a:latin typeface="Calibri"/>
                          <a:ea typeface="Calibri"/>
                          <a:cs typeface="Arial"/>
                        </a:rPr>
                        <a:t>Van de </a:t>
                      </a:r>
                      <a:r>
                        <a:rPr lang="cs-CZ" sz="1600" dirty="0" err="1" smtClean="0">
                          <a:solidFill>
                            <a:srgbClr val="000000"/>
                          </a:solidFill>
                          <a:effectLst/>
                          <a:latin typeface="Calibri"/>
                          <a:ea typeface="Calibri"/>
                          <a:cs typeface="Arial"/>
                        </a:rPr>
                        <a:t>Velde</a:t>
                      </a:r>
                      <a:r>
                        <a:rPr lang="cs-CZ" sz="1600" dirty="0" smtClean="0">
                          <a:solidFill>
                            <a:srgbClr val="000000"/>
                          </a:solidFill>
                          <a:effectLst/>
                          <a:latin typeface="Calibri"/>
                          <a:ea typeface="Calibri"/>
                          <a:cs typeface="Arial"/>
                        </a:rPr>
                        <a:t> et al</a:t>
                      </a:r>
                      <a:r>
                        <a:rPr lang="en-US" sz="1600" dirty="0" smtClean="0">
                          <a:solidFill>
                            <a:srgbClr val="000000"/>
                          </a:solidFill>
                          <a:effectLst/>
                          <a:latin typeface="Calibri"/>
                          <a:ea typeface="Calibri"/>
                          <a:cs typeface="Arial"/>
                        </a:rPr>
                        <a:t>.</a:t>
                      </a:r>
                      <a:r>
                        <a:rPr lang="cs-CZ" sz="1600" dirty="0" smtClean="0">
                          <a:solidFill>
                            <a:srgbClr val="000000"/>
                          </a:solidFill>
                          <a:effectLst/>
                          <a:latin typeface="Calibri"/>
                          <a:ea typeface="Calibri"/>
                          <a:cs typeface="Arial"/>
                        </a:rPr>
                        <a:t>  </a:t>
                      </a:r>
                      <a:r>
                        <a:rPr lang="cs-CZ" sz="1600" dirty="0">
                          <a:solidFill>
                            <a:srgbClr val="000000"/>
                          </a:solidFill>
                          <a:effectLst/>
                          <a:latin typeface="Calibri"/>
                          <a:ea typeface="Calibri"/>
                          <a:cs typeface="Arial"/>
                        </a:rPr>
                        <a:t>(2012)</a:t>
                      </a:r>
                      <a:endParaRPr lang="cs-CZ" sz="16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1800" dirty="0">
                          <a:solidFill>
                            <a:srgbClr val="000000"/>
                          </a:solidFill>
                          <a:effectLst/>
                          <a:latin typeface="Calibri"/>
                          <a:ea typeface="Calibri"/>
                          <a:cs typeface="Arial"/>
                        </a:rPr>
                        <a:t>1994-2010</a:t>
                      </a:r>
                      <a:endParaRPr lang="cs-CZ" sz="18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1600" dirty="0">
                          <a:solidFill>
                            <a:srgbClr val="000000"/>
                          </a:solidFill>
                          <a:effectLst/>
                          <a:latin typeface="Calibri"/>
                          <a:ea typeface="Calibri"/>
                          <a:cs typeface="Arial"/>
                        </a:rPr>
                        <a:t>26</a:t>
                      </a:r>
                      <a:endParaRPr lang="cs-CZ" sz="16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           0</a:t>
                      </a:r>
                      <a:endParaRPr lang="cs-CZ" sz="2000" dirty="0">
                        <a:solidFill>
                          <a:srgbClr val="000000"/>
                        </a:solidFill>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0       0</a:t>
                      </a:r>
                      <a:endParaRPr lang="cs-CZ" sz="20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          0</a:t>
                      </a:r>
                      <a:endParaRPr lang="cs-CZ" sz="20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526762">
                <a:tc>
                  <a:txBody>
                    <a:bodyPr/>
                    <a:lstStyle/>
                    <a:p>
                      <a:pPr>
                        <a:lnSpc>
                          <a:spcPct val="115000"/>
                        </a:lnSpc>
                        <a:spcAft>
                          <a:spcPts val="0"/>
                        </a:spcAft>
                      </a:pPr>
                      <a:r>
                        <a:rPr lang="cs-CZ" sz="1600" dirty="0" err="1">
                          <a:solidFill>
                            <a:srgbClr val="000000"/>
                          </a:solidFill>
                          <a:effectLst/>
                          <a:latin typeface="Calibri"/>
                          <a:ea typeface="Calibri"/>
                          <a:cs typeface="Arial"/>
                        </a:rPr>
                        <a:t>Kougioumtzidis</a:t>
                      </a:r>
                      <a:r>
                        <a:rPr lang="cs-CZ" sz="1600" dirty="0">
                          <a:solidFill>
                            <a:srgbClr val="000000"/>
                          </a:solidFill>
                          <a:effectLst/>
                          <a:latin typeface="Calibri"/>
                          <a:ea typeface="Calibri"/>
                          <a:cs typeface="Arial"/>
                        </a:rPr>
                        <a:t> </a:t>
                      </a:r>
                      <a:r>
                        <a:rPr lang="cs-CZ" sz="1600" dirty="0" smtClean="0">
                          <a:solidFill>
                            <a:srgbClr val="000000"/>
                          </a:solidFill>
                          <a:effectLst/>
                          <a:latin typeface="Calibri"/>
                          <a:ea typeface="Calibri"/>
                          <a:cs typeface="Arial"/>
                        </a:rPr>
                        <a:t>(2014</a:t>
                      </a:r>
                      <a:r>
                        <a:rPr lang="cs-CZ" sz="1600" dirty="0">
                          <a:solidFill>
                            <a:srgbClr val="000000"/>
                          </a:solidFill>
                          <a:effectLst/>
                          <a:latin typeface="Calibri"/>
                          <a:ea typeface="Calibri"/>
                          <a:cs typeface="Arial"/>
                        </a:rPr>
                        <a:t>)</a:t>
                      </a:r>
                      <a:endParaRPr lang="cs-CZ" sz="16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1800" dirty="0">
                          <a:solidFill>
                            <a:srgbClr val="000000"/>
                          </a:solidFill>
                          <a:effectLst/>
                          <a:latin typeface="Calibri"/>
                          <a:ea typeface="Calibri"/>
                          <a:cs typeface="Arial"/>
                        </a:rPr>
                        <a:t>2003-2011</a:t>
                      </a:r>
                      <a:endParaRPr lang="cs-CZ" sz="1800" dirty="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1600">
                          <a:solidFill>
                            <a:srgbClr val="000000"/>
                          </a:solidFill>
                          <a:effectLst/>
                          <a:latin typeface="Calibri"/>
                          <a:ea typeface="Calibri"/>
                          <a:cs typeface="Arial"/>
                        </a:rPr>
                        <a:t>28</a:t>
                      </a:r>
                      <a:endParaRPr lang="cs-CZ" sz="1600">
                        <a:solidFill>
                          <a:srgbClr val="000000"/>
                        </a:solidFill>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           0</a:t>
                      </a:r>
                      <a:endParaRPr lang="cs-CZ" sz="2000" dirty="0">
                        <a:solidFill>
                          <a:srgbClr val="000000"/>
                        </a:solidFill>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a:t>
                      </a:r>
                      <a:endParaRPr lang="cs-CZ" sz="20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cs-CZ" sz="2000" b="1" dirty="0">
                          <a:solidFill>
                            <a:srgbClr val="000000"/>
                          </a:solidFill>
                          <a:effectLst/>
                          <a:latin typeface="Calibri"/>
                          <a:ea typeface="Calibri"/>
                          <a:cs typeface="Arial"/>
                        </a:rPr>
                        <a:t> </a:t>
                      </a:r>
                      <a:endParaRPr lang="cs-CZ" sz="20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41348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Empirical</a:t>
            </a:r>
            <a:r>
              <a:rPr lang="cs-CZ" dirty="0" smtClean="0"/>
              <a:t> </a:t>
            </a:r>
            <a:r>
              <a:rPr lang="cs-CZ" dirty="0" err="1" smtClean="0"/>
              <a:t>strategy</a:t>
            </a:r>
            <a:endParaRPr lang="cs-CZ" dirty="0"/>
          </a:p>
        </p:txBody>
      </p:sp>
      <p:sp>
        <p:nvSpPr>
          <p:cNvPr id="3" name="Zástupný symbol pro obsah 2"/>
          <p:cNvSpPr>
            <a:spLocks noGrp="1"/>
          </p:cNvSpPr>
          <p:nvPr>
            <p:ph idx="1"/>
          </p:nvPr>
        </p:nvSpPr>
        <p:spPr/>
        <p:txBody>
          <a:bodyPr/>
          <a:lstStyle/>
          <a:p>
            <a:r>
              <a:rPr lang="en-US" dirty="0" smtClean="0"/>
              <a:t>include all reform variables (VS, CE, HS)</a:t>
            </a:r>
          </a:p>
          <a:p>
            <a:r>
              <a:rPr lang="en-US" dirty="0" smtClean="0"/>
              <a:t>include broad sample of countries</a:t>
            </a:r>
            <a:r>
              <a:rPr lang="cs-CZ" dirty="0" smtClean="0"/>
              <a:t> (27 = EU_15 + </a:t>
            </a:r>
            <a:r>
              <a:rPr lang="cs-CZ" dirty="0" err="1" smtClean="0"/>
              <a:t>Switzerland</a:t>
            </a:r>
            <a:r>
              <a:rPr lang="cs-CZ" dirty="0" smtClean="0"/>
              <a:t> and </a:t>
            </a:r>
            <a:r>
              <a:rPr lang="cs-CZ" dirty="0" err="1" smtClean="0"/>
              <a:t>Norway</a:t>
            </a:r>
            <a:r>
              <a:rPr lang="cs-CZ" dirty="0" smtClean="0"/>
              <a:t> + EU_10)</a:t>
            </a:r>
          </a:p>
          <a:p>
            <a:r>
              <a:rPr lang="en-US" dirty="0" smtClean="0"/>
              <a:t>explicitly control for differences between West and East </a:t>
            </a:r>
            <a:endParaRPr lang="cs-CZ" dirty="0" smtClean="0"/>
          </a:p>
          <a:p>
            <a:r>
              <a:rPr lang="cs-CZ" dirty="0"/>
              <a:t>d</a:t>
            </a:r>
            <a:r>
              <a:rPr lang="cs-CZ" dirty="0" smtClean="0"/>
              <a:t>ata </a:t>
            </a:r>
            <a:r>
              <a:rPr lang="cs-CZ" dirty="0" err="1" smtClean="0"/>
              <a:t>for</a:t>
            </a:r>
            <a:r>
              <a:rPr lang="cs-CZ" dirty="0" smtClean="0"/>
              <a:t> period 1995-2013 </a:t>
            </a:r>
            <a:r>
              <a:rPr lang="en-US" dirty="0" smtClean="0"/>
              <a:t> </a:t>
            </a:r>
            <a:endParaRPr lang="en-US" dirty="0"/>
          </a:p>
        </p:txBody>
      </p:sp>
    </p:spTree>
    <p:extLst>
      <p:ext uri="{BB962C8B-B14F-4D97-AF65-F5344CB8AC3E}">
        <p14:creationId xmlns:p14="http://schemas.microsoft.com/office/powerpoint/2010/main" val="620802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65179"/>
            <a:ext cx="2938482" cy="889348"/>
          </a:xfrm>
        </p:spPr>
        <p:txBody>
          <a:bodyPr>
            <a:normAutofit/>
          </a:bodyPr>
          <a:lstStyle/>
          <a:p>
            <a:r>
              <a:rPr lang="cs-CZ" sz="3200" dirty="0" err="1" smtClean="0"/>
              <a:t>Passengers</a:t>
            </a:r>
            <a:endParaRPr lang="cs-CZ" sz="32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5" name="Zástupný symbol pro obsah 4"/>
          <p:cNvSpPr>
            <a:spLocks noGrp="1"/>
          </p:cNvSpPr>
          <p:nvPr>
            <p:ph idx="1"/>
          </p:nvPr>
        </p:nvSpPr>
        <p:spPr/>
        <p:txBody>
          <a:bodyPr/>
          <a:lstStyle/>
          <a:p>
            <a:endParaRPr lang="cs-CZ"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266" y="295275"/>
            <a:ext cx="42672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68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6315" y="404664"/>
            <a:ext cx="1995616" cy="889348"/>
          </a:xfrm>
        </p:spPr>
        <p:txBody>
          <a:bodyPr>
            <a:normAutofit/>
          </a:bodyPr>
          <a:lstStyle/>
          <a:p>
            <a:r>
              <a:rPr lang="cs-CZ" sz="2800" dirty="0" err="1" smtClean="0"/>
              <a:t>Freight</a:t>
            </a:r>
            <a:endParaRPr lang="cs-CZ" sz="28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277" y="149290"/>
            <a:ext cx="486727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63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Learning</a:t>
            </a:r>
            <a:r>
              <a:rPr lang="cs-CZ" dirty="0" smtClean="0"/>
              <a:t> </a:t>
            </a:r>
            <a:r>
              <a:rPr lang="cs-CZ" dirty="0" err="1" smtClean="0"/>
              <a:t>Outcomes</a:t>
            </a:r>
            <a:r>
              <a:rPr lang="cs-CZ" dirty="0" smtClean="0"/>
              <a:t> </a:t>
            </a:r>
            <a:endParaRPr lang="cs-CZ" dirty="0"/>
          </a:p>
        </p:txBody>
      </p:sp>
      <p:sp>
        <p:nvSpPr>
          <p:cNvPr id="3" name="Zástupný symbol pro obsah 2"/>
          <p:cNvSpPr>
            <a:spLocks noGrp="1"/>
          </p:cNvSpPr>
          <p:nvPr>
            <p:ph idx="1"/>
          </p:nvPr>
        </p:nvSpPr>
        <p:spPr/>
        <p:txBody>
          <a:bodyPr/>
          <a:lstStyle/>
          <a:p>
            <a:r>
              <a:rPr lang="cs-CZ" dirty="0" err="1" smtClean="0"/>
              <a:t>Is</a:t>
            </a:r>
            <a:r>
              <a:rPr lang="cs-CZ" dirty="0" smtClean="0"/>
              <a:t> </a:t>
            </a:r>
            <a:r>
              <a:rPr lang="cs-CZ" dirty="0" err="1" smtClean="0"/>
              <a:t>competition</a:t>
            </a:r>
            <a:r>
              <a:rPr lang="cs-CZ" dirty="0" smtClean="0"/>
              <a:t> </a:t>
            </a:r>
            <a:r>
              <a:rPr lang="cs-CZ" dirty="0" err="1" smtClean="0"/>
              <a:t>or</a:t>
            </a:r>
            <a:r>
              <a:rPr lang="cs-CZ" dirty="0" smtClean="0"/>
              <a:t> </a:t>
            </a:r>
            <a:r>
              <a:rPr lang="cs-CZ" dirty="0" err="1" smtClean="0"/>
              <a:t>ownership</a:t>
            </a:r>
            <a:r>
              <a:rPr lang="cs-CZ" dirty="0" smtClean="0"/>
              <a:t> </a:t>
            </a:r>
            <a:r>
              <a:rPr lang="cs-CZ" dirty="0" err="1" smtClean="0"/>
              <a:t>structure</a:t>
            </a:r>
            <a:r>
              <a:rPr lang="cs-CZ" dirty="0" smtClean="0"/>
              <a:t> more </a:t>
            </a:r>
            <a:r>
              <a:rPr lang="cs-CZ" dirty="0" err="1" smtClean="0"/>
              <a:t>important</a:t>
            </a:r>
            <a:r>
              <a:rPr lang="cs-CZ" dirty="0" smtClean="0"/>
              <a:t> in </a:t>
            </a:r>
            <a:r>
              <a:rPr lang="cs-CZ" dirty="0" err="1" smtClean="0"/>
              <a:t>determination</a:t>
            </a:r>
            <a:r>
              <a:rPr lang="cs-CZ" dirty="0" smtClean="0"/>
              <a:t> </a:t>
            </a:r>
            <a:r>
              <a:rPr lang="cs-CZ" dirty="0" err="1" smtClean="0"/>
              <a:t>of</a:t>
            </a:r>
            <a:r>
              <a:rPr lang="cs-CZ" dirty="0" smtClean="0"/>
              <a:t> </a:t>
            </a:r>
            <a:r>
              <a:rPr lang="cs-CZ" dirty="0" err="1" smtClean="0"/>
              <a:t>efficiency</a:t>
            </a:r>
            <a:r>
              <a:rPr lang="cs-CZ" dirty="0" smtClean="0"/>
              <a:t> </a:t>
            </a:r>
            <a:r>
              <a:rPr lang="cs-CZ" dirty="0" err="1" smtClean="0"/>
              <a:t>or</a:t>
            </a:r>
            <a:r>
              <a:rPr lang="cs-CZ" dirty="0" smtClean="0"/>
              <a:t> output?</a:t>
            </a:r>
          </a:p>
          <a:p>
            <a:r>
              <a:rPr lang="cs-CZ" dirty="0" err="1" smtClean="0"/>
              <a:t>Differences</a:t>
            </a:r>
            <a:r>
              <a:rPr lang="cs-CZ" dirty="0" smtClean="0"/>
              <a:t> in </a:t>
            </a:r>
            <a:r>
              <a:rPr lang="cs-CZ" dirty="0" err="1" smtClean="0"/>
              <a:t>organization</a:t>
            </a:r>
            <a:r>
              <a:rPr lang="cs-CZ" dirty="0" smtClean="0"/>
              <a:t> </a:t>
            </a:r>
            <a:r>
              <a:rPr lang="cs-CZ" dirty="0" err="1" smtClean="0"/>
              <a:t>or</a:t>
            </a:r>
            <a:r>
              <a:rPr lang="cs-CZ" dirty="0" smtClean="0"/>
              <a:t> </a:t>
            </a:r>
            <a:r>
              <a:rPr lang="cs-CZ" dirty="0" err="1" smtClean="0"/>
              <a:t>rail</a:t>
            </a:r>
            <a:r>
              <a:rPr lang="cs-CZ" dirty="0" smtClean="0"/>
              <a:t> </a:t>
            </a:r>
            <a:r>
              <a:rPr lang="cs-CZ" dirty="0" err="1" smtClean="0"/>
              <a:t>industry</a:t>
            </a:r>
            <a:r>
              <a:rPr lang="cs-CZ" dirty="0" smtClean="0"/>
              <a:t> in </a:t>
            </a:r>
            <a:r>
              <a:rPr lang="cs-CZ" dirty="0" err="1" smtClean="0"/>
              <a:t>North</a:t>
            </a:r>
            <a:r>
              <a:rPr lang="cs-CZ" dirty="0" smtClean="0"/>
              <a:t> America and </a:t>
            </a:r>
            <a:r>
              <a:rPr lang="cs-CZ" dirty="0" err="1" smtClean="0"/>
              <a:t>Europe</a:t>
            </a:r>
            <a:endParaRPr lang="cs-CZ" dirty="0" smtClean="0"/>
          </a:p>
          <a:p>
            <a:r>
              <a:rPr lang="cs-CZ" dirty="0" err="1" smtClean="0"/>
              <a:t>Local</a:t>
            </a:r>
            <a:r>
              <a:rPr lang="cs-CZ" dirty="0" smtClean="0"/>
              <a:t> public transport </a:t>
            </a:r>
            <a:r>
              <a:rPr lang="cs-CZ" dirty="0" err="1" smtClean="0"/>
              <a:t>structures</a:t>
            </a:r>
            <a:endParaRPr lang="cs-CZ" dirty="0" smtClean="0"/>
          </a:p>
        </p:txBody>
      </p:sp>
    </p:spTree>
    <p:extLst>
      <p:ext uri="{BB962C8B-B14F-4D97-AF65-F5344CB8AC3E}">
        <p14:creationId xmlns:p14="http://schemas.microsoft.com/office/powerpoint/2010/main" val="1456528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r>
              <a:rPr lang="cs-CZ" dirty="0" smtClean="0"/>
              <a:t>  </a:t>
            </a:r>
            <a:endParaRPr lang="cs-CZ" dirty="0"/>
          </a:p>
        </p:txBody>
      </p:sp>
      <p:sp>
        <p:nvSpPr>
          <p:cNvPr id="3" name="Zástupný symbol pro obsah 2"/>
          <p:cNvSpPr>
            <a:spLocks noGrp="1"/>
          </p:cNvSpPr>
          <p:nvPr>
            <p:ph idx="1"/>
          </p:nvPr>
        </p:nvSpPr>
        <p:spPr/>
        <p:txBody>
          <a:bodyPr/>
          <a:lstStyle/>
          <a:p>
            <a:r>
              <a:rPr lang="cs-CZ" dirty="0" err="1" smtClean="0"/>
              <a:t>Main</a:t>
            </a:r>
            <a:r>
              <a:rPr lang="cs-CZ" dirty="0" smtClean="0"/>
              <a:t> </a:t>
            </a:r>
            <a:r>
              <a:rPr lang="cs-CZ" dirty="0" err="1" smtClean="0"/>
              <a:t>results</a:t>
            </a:r>
            <a:r>
              <a:rPr lang="cs-CZ" dirty="0" smtClean="0"/>
              <a:t>: </a:t>
            </a:r>
            <a:r>
              <a:rPr lang="cs-CZ" dirty="0" err="1" smtClean="0"/>
              <a:t>vertical</a:t>
            </a:r>
            <a:r>
              <a:rPr lang="cs-CZ" dirty="0" smtClean="0"/>
              <a:t> </a:t>
            </a:r>
            <a:r>
              <a:rPr lang="cs-CZ" dirty="0" err="1" smtClean="0"/>
              <a:t>separation</a:t>
            </a:r>
            <a:r>
              <a:rPr lang="cs-CZ" dirty="0" smtClean="0"/>
              <a:t> has a </a:t>
            </a:r>
            <a:r>
              <a:rPr lang="cs-CZ" dirty="0" err="1" smtClean="0"/>
              <a:t>weakly</a:t>
            </a:r>
            <a:r>
              <a:rPr lang="cs-CZ" dirty="0" smtClean="0"/>
              <a:t> negative </a:t>
            </a:r>
            <a:r>
              <a:rPr lang="cs-CZ" dirty="0" err="1" smtClean="0"/>
              <a:t>impact</a:t>
            </a:r>
            <a:r>
              <a:rPr lang="cs-CZ" dirty="0" smtClean="0"/>
              <a:t> on </a:t>
            </a:r>
            <a:r>
              <a:rPr lang="cs-CZ" dirty="0" err="1" smtClean="0"/>
              <a:t>modal</a:t>
            </a:r>
            <a:r>
              <a:rPr lang="cs-CZ" dirty="0" smtClean="0"/>
              <a:t> </a:t>
            </a:r>
            <a:r>
              <a:rPr lang="cs-CZ" dirty="0" err="1" smtClean="0"/>
              <a:t>shares</a:t>
            </a:r>
            <a:r>
              <a:rPr lang="cs-CZ" dirty="0" smtClean="0"/>
              <a:t>, </a:t>
            </a:r>
            <a:r>
              <a:rPr lang="cs-CZ" dirty="0" err="1" smtClean="0"/>
              <a:t>competition</a:t>
            </a:r>
            <a:r>
              <a:rPr lang="cs-CZ" dirty="0" smtClean="0"/>
              <a:t> </a:t>
            </a:r>
            <a:r>
              <a:rPr lang="cs-CZ" dirty="0" err="1" smtClean="0"/>
              <a:t>an</a:t>
            </a:r>
            <a:r>
              <a:rPr lang="cs-CZ" dirty="0" smtClean="0"/>
              <a:t> </a:t>
            </a:r>
            <a:r>
              <a:rPr lang="cs-CZ" dirty="0" err="1" smtClean="0"/>
              <a:t>insignificant</a:t>
            </a:r>
            <a:r>
              <a:rPr lang="cs-CZ" dirty="0" smtClean="0"/>
              <a:t> </a:t>
            </a:r>
            <a:r>
              <a:rPr lang="cs-CZ" dirty="0" err="1" smtClean="0"/>
              <a:t>effect</a:t>
            </a:r>
            <a:r>
              <a:rPr lang="cs-CZ" dirty="0" smtClean="0"/>
              <a:t> and </a:t>
            </a:r>
            <a:r>
              <a:rPr lang="cs-CZ" dirty="0" err="1" smtClean="0"/>
              <a:t>horizontal</a:t>
            </a:r>
            <a:r>
              <a:rPr lang="cs-CZ" dirty="0" smtClean="0"/>
              <a:t> </a:t>
            </a:r>
            <a:r>
              <a:rPr lang="cs-CZ" dirty="0" err="1" smtClean="0"/>
              <a:t>separation</a:t>
            </a:r>
            <a:r>
              <a:rPr lang="cs-CZ" dirty="0" smtClean="0"/>
              <a:t> a positive </a:t>
            </a:r>
            <a:r>
              <a:rPr lang="cs-CZ" dirty="0" err="1" smtClean="0"/>
              <a:t>impact</a:t>
            </a:r>
            <a:r>
              <a:rPr lang="cs-CZ" dirty="0" smtClean="0"/>
              <a:t>, </a:t>
            </a:r>
            <a:r>
              <a:rPr lang="cs-CZ" dirty="0" err="1" smtClean="0"/>
              <a:t>especially</a:t>
            </a:r>
            <a:r>
              <a:rPr lang="cs-CZ" dirty="0" smtClean="0"/>
              <a:t> </a:t>
            </a:r>
            <a:r>
              <a:rPr lang="cs-CZ" dirty="0" err="1" smtClean="0"/>
              <a:t>when</a:t>
            </a:r>
            <a:r>
              <a:rPr lang="cs-CZ" dirty="0" smtClean="0"/>
              <a:t> </a:t>
            </a:r>
            <a:r>
              <a:rPr lang="cs-CZ" dirty="0" err="1" smtClean="0"/>
              <a:t>followed</a:t>
            </a:r>
            <a:r>
              <a:rPr lang="cs-CZ" dirty="0" smtClean="0"/>
              <a:t> by </a:t>
            </a:r>
            <a:r>
              <a:rPr lang="cs-CZ" dirty="0" err="1" smtClean="0"/>
              <a:t>freight</a:t>
            </a:r>
            <a:r>
              <a:rPr lang="cs-CZ" dirty="0" smtClean="0"/>
              <a:t> </a:t>
            </a:r>
            <a:r>
              <a:rPr lang="cs-CZ" dirty="0" err="1" smtClean="0"/>
              <a:t>privatization</a:t>
            </a:r>
            <a:r>
              <a:rPr lang="cs-CZ" dirty="0" smtClean="0"/>
              <a:t>.</a:t>
            </a:r>
          </a:p>
          <a:p>
            <a:r>
              <a:rPr lang="cs-CZ" dirty="0" smtClean="0"/>
              <a:t>These </a:t>
            </a:r>
            <a:r>
              <a:rPr lang="cs-CZ" dirty="0" err="1" smtClean="0"/>
              <a:t>results</a:t>
            </a:r>
            <a:r>
              <a:rPr lang="cs-CZ" dirty="0" smtClean="0"/>
              <a:t> in line </a:t>
            </a:r>
            <a:r>
              <a:rPr lang="cs-CZ" dirty="0" err="1" smtClean="0"/>
              <a:t>with</a:t>
            </a:r>
            <a:r>
              <a:rPr lang="cs-CZ" dirty="0" smtClean="0"/>
              <a:t> </a:t>
            </a:r>
            <a:r>
              <a:rPr lang="cs-CZ" dirty="0" err="1" smtClean="0"/>
              <a:t>previous</a:t>
            </a:r>
            <a:r>
              <a:rPr lang="cs-CZ" dirty="0" smtClean="0"/>
              <a:t> </a:t>
            </a:r>
            <a:r>
              <a:rPr lang="cs-CZ" dirty="0" err="1" smtClean="0"/>
              <a:t>studies</a:t>
            </a:r>
            <a:r>
              <a:rPr lang="cs-CZ" dirty="0" smtClean="0"/>
              <a:t>, but </a:t>
            </a:r>
            <a:r>
              <a:rPr lang="cs-CZ" dirty="0" err="1" smtClean="0"/>
              <a:t>with</a:t>
            </a:r>
            <a:r>
              <a:rPr lang="cs-CZ" dirty="0" smtClean="0"/>
              <a:t> </a:t>
            </a:r>
            <a:r>
              <a:rPr lang="cs-CZ" dirty="0" err="1" smtClean="0"/>
              <a:t>stronger</a:t>
            </a:r>
            <a:r>
              <a:rPr lang="cs-CZ" dirty="0" smtClean="0"/>
              <a:t> </a:t>
            </a:r>
            <a:r>
              <a:rPr lang="cs-CZ" dirty="0" err="1" smtClean="0"/>
              <a:t>effects</a:t>
            </a:r>
            <a:r>
              <a:rPr lang="cs-CZ" dirty="0" smtClean="0"/>
              <a:t> </a:t>
            </a:r>
            <a:r>
              <a:rPr lang="cs-CZ" dirty="0" err="1" smtClean="0"/>
              <a:t>from</a:t>
            </a:r>
            <a:r>
              <a:rPr lang="cs-CZ" dirty="0" smtClean="0"/>
              <a:t> </a:t>
            </a:r>
            <a:r>
              <a:rPr lang="cs-CZ" dirty="0" err="1" smtClean="0"/>
              <a:t>horizontal</a:t>
            </a:r>
            <a:r>
              <a:rPr lang="cs-CZ" dirty="0" smtClean="0"/>
              <a:t> </a:t>
            </a:r>
            <a:r>
              <a:rPr lang="cs-CZ" dirty="0" err="1" smtClean="0"/>
              <a:t>separation</a:t>
            </a:r>
            <a:r>
              <a:rPr lang="cs-CZ" dirty="0" smtClean="0"/>
              <a:t> </a:t>
            </a:r>
            <a:r>
              <a:rPr lang="cs-CZ" dirty="0" err="1" smtClean="0"/>
              <a:t>with</a:t>
            </a:r>
            <a:r>
              <a:rPr lang="cs-CZ" dirty="0" smtClean="0"/>
              <a:t> </a:t>
            </a:r>
            <a:r>
              <a:rPr lang="cs-CZ" dirty="0" err="1" smtClean="0"/>
              <a:t>privatization</a:t>
            </a:r>
            <a:r>
              <a:rPr lang="cs-CZ" dirty="0" smtClean="0"/>
              <a:t>. </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72138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20688"/>
            <a:ext cx="8523513" cy="647700"/>
          </a:xfrm>
        </p:spPr>
        <p:txBody>
          <a:bodyPr>
            <a:normAutofit fontScale="90000"/>
          </a:bodyPr>
          <a:lstStyle/>
          <a:p>
            <a:pPr algn="ctr"/>
            <a:r>
              <a:rPr lang="cs-CZ" noProof="0" dirty="0" err="1" smtClean="0"/>
              <a:t>Change</a:t>
            </a:r>
            <a:r>
              <a:rPr lang="cs-CZ" dirty="0"/>
              <a:t> </a:t>
            </a:r>
            <a:r>
              <a:rPr lang="cs-CZ" noProof="0" dirty="0" smtClean="0"/>
              <a:t>in </a:t>
            </a:r>
            <a:r>
              <a:rPr lang="cs-CZ" noProof="0" dirty="0" err="1" smtClean="0"/>
              <a:t>the</a:t>
            </a:r>
            <a:r>
              <a:rPr lang="cs-CZ" noProof="0" dirty="0" smtClean="0"/>
              <a:t> </a:t>
            </a:r>
            <a:r>
              <a:rPr lang="cs-CZ" noProof="0" dirty="0" err="1" smtClean="0"/>
              <a:t>modal</a:t>
            </a:r>
            <a:r>
              <a:rPr lang="cs-CZ" noProof="0" dirty="0" smtClean="0"/>
              <a:t> </a:t>
            </a:r>
            <a:r>
              <a:rPr lang="cs-CZ" noProof="0" dirty="0" err="1" smtClean="0"/>
              <a:t>share</a:t>
            </a:r>
            <a:r>
              <a:rPr lang="cs-CZ" noProof="0" dirty="0" smtClean="0"/>
              <a:t> </a:t>
            </a:r>
            <a:r>
              <a:rPr lang="cs-CZ" noProof="0" dirty="0" err="1" smtClean="0"/>
              <a:t>of</a:t>
            </a:r>
            <a:r>
              <a:rPr lang="cs-CZ" noProof="0" dirty="0" smtClean="0"/>
              <a:t> </a:t>
            </a:r>
            <a:r>
              <a:rPr lang="cs-CZ" noProof="0" dirty="0" err="1" smtClean="0"/>
              <a:t>passenger</a:t>
            </a:r>
            <a:r>
              <a:rPr lang="cs-CZ" noProof="0" dirty="0" smtClean="0"/>
              <a:t> </a:t>
            </a:r>
            <a:r>
              <a:rPr lang="cs-CZ" noProof="0" dirty="0" err="1" smtClean="0"/>
              <a:t>rail</a:t>
            </a:r>
            <a:r>
              <a:rPr lang="cs-CZ" noProof="0" dirty="0" smtClean="0"/>
              <a:t> 1995-2013 (%)</a:t>
            </a:r>
            <a:endParaRPr lang="en-US" noProof="0" dirty="0"/>
          </a:p>
        </p:txBody>
      </p:sp>
      <p:graphicFrame>
        <p:nvGraphicFramePr>
          <p:cNvPr id="5" name="Zástupný symbol pro obsah 4"/>
          <p:cNvGraphicFramePr>
            <a:graphicFrameLocks noGrp="1"/>
          </p:cNvGraphicFramePr>
          <p:nvPr>
            <p:ph idx="1"/>
          </p:nvPr>
        </p:nvGraphicFramePr>
        <p:xfrm>
          <a:off x="509588" y="2017713"/>
          <a:ext cx="8081962"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5176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p:cNvSpPr>
            <a:spLocks noGrp="1"/>
          </p:cNvSpPr>
          <p:nvPr>
            <p:ph type="title"/>
          </p:nvPr>
        </p:nvSpPr>
        <p:spPr>
          <a:xfrm>
            <a:off x="431575" y="620688"/>
            <a:ext cx="8523513" cy="647700"/>
          </a:xfrm>
        </p:spPr>
        <p:txBody>
          <a:bodyPr>
            <a:normAutofit fontScale="90000"/>
          </a:bodyPr>
          <a:lstStyle/>
          <a:p>
            <a:pPr algn="ctr"/>
            <a:r>
              <a:rPr lang="cs-CZ" noProof="0" dirty="0" err="1" smtClean="0"/>
              <a:t>Change</a:t>
            </a:r>
            <a:r>
              <a:rPr lang="cs-CZ" noProof="0" dirty="0" smtClean="0"/>
              <a:t> in </a:t>
            </a:r>
            <a:r>
              <a:rPr lang="cs-CZ" noProof="0" dirty="0" err="1" smtClean="0"/>
              <a:t>the</a:t>
            </a:r>
            <a:r>
              <a:rPr lang="cs-CZ" noProof="0" dirty="0" smtClean="0"/>
              <a:t> </a:t>
            </a:r>
            <a:r>
              <a:rPr lang="cs-CZ" noProof="0" dirty="0" err="1" smtClean="0"/>
              <a:t>modal</a:t>
            </a:r>
            <a:r>
              <a:rPr lang="cs-CZ" noProof="0" dirty="0" smtClean="0"/>
              <a:t> </a:t>
            </a:r>
            <a:r>
              <a:rPr lang="cs-CZ" noProof="0" dirty="0" err="1" smtClean="0"/>
              <a:t>share</a:t>
            </a:r>
            <a:r>
              <a:rPr lang="cs-CZ" noProof="0" dirty="0" smtClean="0"/>
              <a:t> </a:t>
            </a:r>
            <a:r>
              <a:rPr lang="cs-CZ" noProof="0" dirty="0" err="1" smtClean="0"/>
              <a:t>of</a:t>
            </a:r>
            <a:r>
              <a:rPr lang="cs-CZ" noProof="0" dirty="0" smtClean="0"/>
              <a:t> </a:t>
            </a:r>
            <a:r>
              <a:rPr lang="cs-CZ" noProof="0" dirty="0" err="1" smtClean="0"/>
              <a:t>freight</a:t>
            </a:r>
            <a:r>
              <a:rPr lang="cs-CZ" noProof="0" dirty="0" smtClean="0"/>
              <a:t> </a:t>
            </a:r>
            <a:r>
              <a:rPr lang="cs-CZ" noProof="0" dirty="0" err="1" smtClean="0"/>
              <a:t>rail</a:t>
            </a:r>
            <a:r>
              <a:rPr lang="cs-CZ" noProof="0" dirty="0" smtClean="0"/>
              <a:t> </a:t>
            </a:r>
            <a:br>
              <a:rPr lang="cs-CZ" noProof="0" dirty="0" smtClean="0"/>
            </a:br>
            <a:r>
              <a:rPr lang="cs-CZ" noProof="0" dirty="0" smtClean="0"/>
              <a:t>1995-2013 (%)</a:t>
            </a:r>
            <a:endParaRPr lang="en-US" noProof="0" dirty="0"/>
          </a:p>
        </p:txBody>
      </p:sp>
      <p:graphicFrame>
        <p:nvGraphicFramePr>
          <p:cNvPr id="5" name="Zástupný symbol pro obsah 4"/>
          <p:cNvGraphicFramePr>
            <a:graphicFrameLocks noGrp="1"/>
          </p:cNvGraphicFramePr>
          <p:nvPr>
            <p:ph idx="1"/>
          </p:nvPr>
        </p:nvGraphicFramePr>
        <p:xfrm>
          <a:off x="720725" y="2017713"/>
          <a:ext cx="8234363"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610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58018" y="404664"/>
            <a:ext cx="7827963" cy="647700"/>
          </a:xfrm>
        </p:spPr>
        <p:txBody>
          <a:bodyPr>
            <a:noAutofit/>
          </a:bodyPr>
          <a:lstStyle/>
          <a:p>
            <a:r>
              <a:rPr lang="cs-CZ" dirty="0" err="1" smtClean="0"/>
              <a:t>Discussion</a:t>
            </a:r>
            <a:endParaRPr lang="en-US" noProof="0" dirty="0"/>
          </a:p>
        </p:txBody>
      </p:sp>
      <p:sp>
        <p:nvSpPr>
          <p:cNvPr id="6" name="Zástupný symbol pro obsah 5"/>
          <p:cNvSpPr>
            <a:spLocks noGrp="1"/>
          </p:cNvSpPr>
          <p:nvPr>
            <p:ph idx="1"/>
          </p:nvPr>
        </p:nvSpPr>
        <p:spPr>
          <a:xfrm>
            <a:off x="457199" y="1412776"/>
            <a:ext cx="8229600" cy="4576801"/>
          </a:xfrm>
        </p:spPr>
        <p:txBody>
          <a:bodyPr>
            <a:normAutofit/>
          </a:bodyPr>
          <a:lstStyle/>
          <a:p>
            <a:r>
              <a:rPr lang="cs-CZ" sz="2400" noProof="0" dirty="0" smtClean="0"/>
              <a:t>Ve</a:t>
            </a:r>
            <a:r>
              <a:rPr lang="en-US" sz="2400" noProof="0" dirty="0" err="1" smtClean="0"/>
              <a:t>rtical</a:t>
            </a:r>
            <a:r>
              <a:rPr lang="en-US" sz="2400" noProof="0" dirty="0" smtClean="0"/>
              <a:t> separation </a:t>
            </a:r>
            <a:r>
              <a:rPr lang="cs-CZ" sz="2400" noProof="0" dirty="0" smtClean="0"/>
              <a:t>and </a:t>
            </a:r>
            <a:r>
              <a:rPr lang="cs-CZ" sz="2400" noProof="0" dirty="0" err="1" smtClean="0"/>
              <a:t>competition</a:t>
            </a:r>
            <a:r>
              <a:rPr lang="cs-CZ" sz="2400" noProof="0" dirty="0" smtClean="0"/>
              <a:t> </a:t>
            </a:r>
            <a:r>
              <a:rPr lang="cs-CZ" sz="2400" noProof="0" dirty="0" err="1" smtClean="0"/>
              <a:t>entry</a:t>
            </a:r>
            <a:r>
              <a:rPr lang="cs-CZ" sz="2400" noProof="0" dirty="0" smtClean="0"/>
              <a:t> do not </a:t>
            </a:r>
            <a:r>
              <a:rPr lang="cs-CZ" sz="2400" noProof="0" dirty="0" err="1" smtClean="0"/>
              <a:t>increase</a:t>
            </a:r>
            <a:r>
              <a:rPr lang="cs-CZ" sz="2400" noProof="0" dirty="0" smtClean="0"/>
              <a:t> </a:t>
            </a:r>
            <a:r>
              <a:rPr lang="en-US" sz="2400" noProof="0" dirty="0" smtClean="0"/>
              <a:t>modal share</a:t>
            </a:r>
            <a:r>
              <a:rPr lang="cs-CZ" sz="2400" noProof="0" dirty="0" smtClean="0"/>
              <a:t>s</a:t>
            </a:r>
            <a:r>
              <a:rPr lang="en-US" sz="2400" noProof="0" dirty="0" smtClean="0"/>
              <a:t> of railways</a:t>
            </a:r>
            <a:endParaRPr lang="cs-CZ" sz="2400" dirty="0" smtClean="0"/>
          </a:p>
          <a:p>
            <a:pPr marL="628650" lvl="2"/>
            <a:r>
              <a:rPr lang="cs-CZ" dirty="0" err="1" smtClean="0"/>
              <a:t>Possible</a:t>
            </a:r>
            <a:r>
              <a:rPr lang="cs-CZ" dirty="0" smtClean="0"/>
              <a:t> </a:t>
            </a:r>
            <a:r>
              <a:rPr lang="cs-CZ" dirty="0" err="1" smtClean="0"/>
              <a:t>reasons</a:t>
            </a:r>
            <a:r>
              <a:rPr lang="cs-CZ" dirty="0" smtClean="0"/>
              <a:t>?  </a:t>
            </a:r>
            <a:r>
              <a:rPr lang="en-US" dirty="0" smtClean="0">
                <a:cs typeface="Arial"/>
              </a:rPr>
              <a:t>→</a:t>
            </a:r>
            <a:r>
              <a:rPr lang="cs-CZ" dirty="0" smtClean="0">
                <a:cs typeface="Arial"/>
              </a:rPr>
              <a:t>  </a:t>
            </a:r>
            <a:r>
              <a:rPr lang="cs-CZ" dirty="0" err="1" smtClean="0">
                <a:cs typeface="Arial"/>
              </a:rPr>
              <a:t>incentives</a:t>
            </a:r>
            <a:r>
              <a:rPr lang="cs-CZ" dirty="0" smtClean="0">
                <a:cs typeface="Arial"/>
              </a:rPr>
              <a:t> </a:t>
            </a:r>
            <a:r>
              <a:rPr lang="cs-CZ" dirty="0" err="1" smtClean="0">
                <a:cs typeface="Arial"/>
              </a:rPr>
              <a:t>misalignment</a:t>
            </a:r>
            <a:r>
              <a:rPr lang="cs-CZ" dirty="0" smtClean="0">
                <a:cs typeface="Arial"/>
              </a:rPr>
              <a:t>; </a:t>
            </a:r>
            <a:r>
              <a:rPr lang="cs-CZ" dirty="0" err="1" smtClean="0">
                <a:cs typeface="Arial"/>
              </a:rPr>
              <a:t>advantages</a:t>
            </a:r>
            <a:r>
              <a:rPr lang="cs-CZ" dirty="0" smtClean="0">
                <a:cs typeface="Arial"/>
              </a:rPr>
              <a:t> </a:t>
            </a:r>
            <a:r>
              <a:rPr lang="cs-CZ" dirty="0" err="1" smtClean="0">
                <a:cs typeface="Arial"/>
              </a:rPr>
              <a:t>of</a:t>
            </a:r>
            <a:r>
              <a:rPr lang="cs-CZ" dirty="0" smtClean="0">
                <a:cs typeface="Arial"/>
              </a:rPr>
              <a:t> </a:t>
            </a:r>
            <a:r>
              <a:rPr lang="cs-CZ" dirty="0" err="1" smtClean="0">
                <a:cs typeface="Arial"/>
              </a:rPr>
              <a:t>integrated</a:t>
            </a:r>
            <a:r>
              <a:rPr lang="cs-CZ" dirty="0" smtClean="0">
                <a:cs typeface="Arial"/>
              </a:rPr>
              <a:t> </a:t>
            </a:r>
            <a:r>
              <a:rPr lang="cs-CZ" dirty="0" err="1" smtClean="0">
                <a:cs typeface="Arial"/>
              </a:rPr>
              <a:t>structures</a:t>
            </a:r>
            <a:r>
              <a:rPr lang="cs-CZ" dirty="0">
                <a:cs typeface="Arial"/>
              </a:rPr>
              <a:t>;</a:t>
            </a:r>
            <a:r>
              <a:rPr lang="cs-CZ" dirty="0" smtClean="0">
                <a:cs typeface="Arial"/>
              </a:rPr>
              <a:t> </a:t>
            </a:r>
            <a:r>
              <a:rPr lang="cs-CZ" dirty="0" err="1" smtClean="0">
                <a:cs typeface="Arial"/>
              </a:rPr>
              <a:t>strong</a:t>
            </a:r>
            <a:r>
              <a:rPr lang="cs-CZ" dirty="0" smtClean="0">
                <a:cs typeface="Arial"/>
              </a:rPr>
              <a:t> </a:t>
            </a:r>
            <a:r>
              <a:rPr lang="cs-CZ" dirty="0" err="1" smtClean="0">
                <a:cs typeface="Arial"/>
              </a:rPr>
              <a:t>intermodal</a:t>
            </a:r>
            <a:r>
              <a:rPr lang="cs-CZ" dirty="0" smtClean="0">
                <a:cs typeface="Arial"/>
              </a:rPr>
              <a:t> </a:t>
            </a:r>
            <a:r>
              <a:rPr lang="cs-CZ" dirty="0" err="1" smtClean="0">
                <a:cs typeface="Arial"/>
              </a:rPr>
              <a:t>competition</a:t>
            </a:r>
            <a:r>
              <a:rPr lang="cs-CZ" dirty="0" smtClean="0">
                <a:cs typeface="Arial"/>
              </a:rPr>
              <a:t>.</a:t>
            </a:r>
            <a:endParaRPr lang="en-US" noProof="0" dirty="0" smtClean="0"/>
          </a:p>
          <a:p>
            <a:endParaRPr lang="cs-CZ" sz="2400" dirty="0"/>
          </a:p>
          <a:p>
            <a:r>
              <a:rPr lang="en-US" sz="2400" dirty="0" smtClean="0"/>
              <a:t>Horizontal separation</a:t>
            </a:r>
            <a:r>
              <a:rPr lang="cs-CZ" sz="2400" dirty="0" smtClean="0"/>
              <a:t> </a:t>
            </a:r>
            <a:r>
              <a:rPr lang="cs-CZ" sz="2400" dirty="0" err="1" smtClean="0"/>
              <a:t>generates</a:t>
            </a:r>
            <a:r>
              <a:rPr lang="cs-CZ" sz="2400" dirty="0" smtClean="0"/>
              <a:t> </a:t>
            </a:r>
            <a:r>
              <a:rPr lang="cs-CZ" sz="2400" dirty="0" err="1" smtClean="0"/>
              <a:t>better</a:t>
            </a:r>
            <a:r>
              <a:rPr lang="cs-CZ" sz="2400" dirty="0" smtClean="0"/>
              <a:t> </a:t>
            </a:r>
            <a:r>
              <a:rPr lang="cs-CZ" sz="2400" dirty="0" err="1" smtClean="0"/>
              <a:t>results</a:t>
            </a:r>
            <a:r>
              <a:rPr lang="cs-CZ" sz="2400" dirty="0" smtClean="0"/>
              <a:t>, </a:t>
            </a:r>
            <a:r>
              <a:rPr lang="cs-CZ" sz="2400" dirty="0" err="1" smtClean="0"/>
              <a:t>especially</a:t>
            </a:r>
            <a:r>
              <a:rPr lang="cs-CZ" sz="2400" dirty="0" smtClean="0"/>
              <a:t> </a:t>
            </a:r>
            <a:r>
              <a:rPr lang="cs-CZ" sz="2400" dirty="0" err="1" smtClean="0"/>
              <a:t>when</a:t>
            </a:r>
            <a:r>
              <a:rPr lang="cs-CZ" sz="2400" dirty="0" smtClean="0"/>
              <a:t> </a:t>
            </a:r>
            <a:r>
              <a:rPr lang="cs-CZ" sz="2400" dirty="0" err="1" smtClean="0"/>
              <a:t>followed</a:t>
            </a:r>
            <a:r>
              <a:rPr lang="cs-CZ" sz="2400" dirty="0" smtClean="0"/>
              <a:t> by </a:t>
            </a:r>
            <a:r>
              <a:rPr lang="cs-CZ" sz="2400" dirty="0" err="1" smtClean="0"/>
              <a:t>freight</a:t>
            </a:r>
            <a:r>
              <a:rPr lang="cs-CZ" sz="2400" dirty="0" smtClean="0"/>
              <a:t> </a:t>
            </a:r>
            <a:r>
              <a:rPr lang="cs-CZ" sz="2400" dirty="0" err="1" smtClean="0"/>
              <a:t>privatization</a:t>
            </a:r>
            <a:r>
              <a:rPr lang="cs-CZ" sz="2400" dirty="0" smtClean="0"/>
              <a:t>. </a:t>
            </a:r>
          </a:p>
          <a:p>
            <a:pPr marL="571500" lvl="2"/>
            <a:r>
              <a:rPr lang="cs-CZ" dirty="0" err="1" smtClean="0"/>
              <a:t>Why</a:t>
            </a:r>
            <a:r>
              <a:rPr lang="cs-CZ" dirty="0" smtClean="0"/>
              <a:t>? </a:t>
            </a:r>
            <a:r>
              <a:rPr lang="en-US" dirty="0" smtClean="0">
                <a:cs typeface="Arial"/>
              </a:rPr>
              <a:t>→</a:t>
            </a:r>
            <a:r>
              <a:rPr lang="en-US" dirty="0" smtClean="0"/>
              <a:t> elimination of internal cross-</a:t>
            </a:r>
            <a:r>
              <a:rPr lang="en-US" dirty="0" err="1" smtClean="0"/>
              <a:t>subsidie</a:t>
            </a:r>
            <a:r>
              <a:rPr lang="cs-CZ" dirty="0" smtClean="0"/>
              <a:t>s, </a:t>
            </a:r>
            <a:r>
              <a:rPr lang="cs-CZ" dirty="0" err="1" smtClean="0"/>
              <a:t>higher</a:t>
            </a:r>
            <a:r>
              <a:rPr lang="cs-CZ" dirty="0" smtClean="0"/>
              <a:t> </a:t>
            </a:r>
            <a:r>
              <a:rPr lang="cs-CZ" dirty="0" err="1" smtClean="0"/>
              <a:t>managerial</a:t>
            </a:r>
            <a:r>
              <a:rPr lang="cs-CZ" dirty="0" smtClean="0"/>
              <a:t> and </a:t>
            </a:r>
            <a:r>
              <a:rPr lang="cs-CZ" dirty="0" err="1" smtClean="0"/>
              <a:t>financial</a:t>
            </a:r>
            <a:r>
              <a:rPr lang="cs-CZ" dirty="0" smtClean="0"/>
              <a:t> </a:t>
            </a:r>
            <a:r>
              <a:rPr lang="cs-CZ" dirty="0" err="1" smtClean="0"/>
              <a:t>independence</a:t>
            </a:r>
            <a:r>
              <a:rPr lang="cs-CZ" dirty="0" smtClean="0"/>
              <a:t> </a:t>
            </a:r>
            <a:r>
              <a:rPr lang="cs-CZ" dirty="0" err="1" smtClean="0"/>
              <a:t>of</a:t>
            </a:r>
            <a:r>
              <a:rPr lang="cs-CZ" dirty="0" smtClean="0"/>
              <a:t> </a:t>
            </a:r>
            <a:r>
              <a:rPr lang="cs-CZ" dirty="0" err="1" smtClean="0"/>
              <a:t>freight</a:t>
            </a:r>
            <a:r>
              <a:rPr lang="cs-CZ" dirty="0" smtClean="0"/>
              <a:t>; </a:t>
            </a:r>
            <a:r>
              <a:rPr lang="cs-CZ" dirty="0" err="1" smtClean="0"/>
              <a:t>less</a:t>
            </a:r>
            <a:r>
              <a:rPr lang="cs-CZ" dirty="0" smtClean="0"/>
              <a:t> </a:t>
            </a:r>
            <a:r>
              <a:rPr lang="cs-CZ" dirty="0" err="1" smtClean="0"/>
              <a:t>pressure</a:t>
            </a:r>
            <a:r>
              <a:rPr lang="cs-CZ" dirty="0" smtClean="0"/>
              <a:t> </a:t>
            </a:r>
            <a:r>
              <a:rPr lang="cs-CZ" dirty="0" err="1" smtClean="0"/>
              <a:t>from</a:t>
            </a:r>
            <a:r>
              <a:rPr lang="cs-CZ" dirty="0" smtClean="0"/>
              <a:t> </a:t>
            </a:r>
            <a:r>
              <a:rPr lang="cs-CZ" dirty="0" err="1" smtClean="0"/>
              <a:t>domestic</a:t>
            </a:r>
            <a:r>
              <a:rPr lang="cs-CZ" dirty="0" smtClean="0"/>
              <a:t> </a:t>
            </a:r>
            <a:r>
              <a:rPr lang="cs-CZ" dirty="0" err="1" smtClean="0"/>
              <a:t>political</a:t>
            </a:r>
            <a:r>
              <a:rPr lang="cs-CZ" dirty="0" smtClean="0"/>
              <a:t> </a:t>
            </a:r>
            <a:r>
              <a:rPr lang="cs-CZ" dirty="0" err="1" smtClean="0"/>
              <a:t>representation</a:t>
            </a:r>
            <a:r>
              <a:rPr lang="cs-CZ" dirty="0" smtClean="0"/>
              <a:t>. </a:t>
            </a:r>
            <a:endParaRPr lang="en-US" dirty="0" smtClean="0"/>
          </a:p>
          <a:p>
            <a:endParaRPr lang="en-US" sz="2400" noProof="0" dirty="0" smtClean="0"/>
          </a:p>
          <a:p>
            <a:endParaRPr lang="en-US" noProof="0" dirty="0"/>
          </a:p>
        </p:txBody>
      </p:sp>
    </p:spTree>
    <p:extLst>
      <p:ext uri="{BB962C8B-B14F-4D97-AF65-F5344CB8AC3E}">
        <p14:creationId xmlns:p14="http://schemas.microsoft.com/office/powerpoint/2010/main" val="381038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t>Conclusion</a:t>
            </a:r>
            <a:endParaRPr lang="en-US" noProof="0" dirty="0"/>
          </a:p>
        </p:txBody>
      </p:sp>
      <p:sp>
        <p:nvSpPr>
          <p:cNvPr id="3" name="Zástupný symbol pro obsah 2"/>
          <p:cNvSpPr>
            <a:spLocks noGrp="1"/>
          </p:cNvSpPr>
          <p:nvPr>
            <p:ph idx="1"/>
          </p:nvPr>
        </p:nvSpPr>
        <p:spPr/>
        <p:txBody>
          <a:bodyPr>
            <a:normAutofit/>
          </a:bodyPr>
          <a:lstStyle/>
          <a:p>
            <a:r>
              <a:rPr lang="en-US" sz="2600" noProof="0" dirty="0" smtClean="0"/>
              <a:t>There is </a:t>
            </a:r>
            <a:r>
              <a:rPr lang="cs-CZ" sz="2600" noProof="0" dirty="0" smtClean="0"/>
              <a:t>no evidence </a:t>
            </a:r>
            <a:r>
              <a:rPr lang="en-US" sz="2600" noProof="0" dirty="0" smtClean="0"/>
              <a:t>that principal European reforms (vertical separation and competition entry) are increasing modal shares of European railways. </a:t>
            </a:r>
          </a:p>
          <a:p>
            <a:r>
              <a:rPr lang="en-US" sz="2600" noProof="0" dirty="0" smtClean="0"/>
              <a:t>The more promising reform strategy seems to be  horizontal separation</a:t>
            </a:r>
            <a:r>
              <a:rPr lang="cs-CZ" sz="2600" noProof="0" dirty="0" smtClean="0"/>
              <a:t>, </a:t>
            </a:r>
            <a:r>
              <a:rPr lang="cs-CZ" sz="2600" noProof="0" dirty="0" err="1" smtClean="0"/>
              <a:t>especially</a:t>
            </a:r>
            <a:r>
              <a:rPr lang="cs-CZ" sz="2600" noProof="0" dirty="0" smtClean="0"/>
              <a:t> </a:t>
            </a:r>
            <a:r>
              <a:rPr lang="cs-CZ" sz="2600" noProof="0" dirty="0" err="1" smtClean="0"/>
              <a:t>when</a:t>
            </a:r>
            <a:r>
              <a:rPr lang="cs-CZ" sz="2600" noProof="0" dirty="0" smtClean="0"/>
              <a:t> </a:t>
            </a:r>
            <a:r>
              <a:rPr lang="cs-CZ" sz="2600" noProof="0" dirty="0" err="1" smtClean="0"/>
              <a:t>followed</a:t>
            </a:r>
            <a:r>
              <a:rPr lang="cs-CZ" sz="2600" noProof="0" dirty="0" smtClean="0"/>
              <a:t> by </a:t>
            </a:r>
            <a:r>
              <a:rPr lang="cs-CZ" sz="2600" noProof="0" dirty="0" err="1" smtClean="0"/>
              <a:t>freight</a:t>
            </a:r>
            <a:r>
              <a:rPr lang="cs-CZ" sz="2600" noProof="0" dirty="0" smtClean="0"/>
              <a:t> </a:t>
            </a:r>
            <a:r>
              <a:rPr lang="cs-CZ" sz="2600" noProof="0" dirty="0" err="1" smtClean="0"/>
              <a:t>privatization</a:t>
            </a:r>
            <a:r>
              <a:rPr lang="cs-CZ" sz="2600" noProof="0" dirty="0" smtClean="0"/>
              <a:t>. </a:t>
            </a:r>
            <a:r>
              <a:rPr lang="en-US" sz="2600" noProof="0" dirty="0" smtClean="0"/>
              <a:t> </a:t>
            </a:r>
          </a:p>
          <a:p>
            <a:r>
              <a:rPr lang="en-US" sz="2600" noProof="0" dirty="0" smtClean="0"/>
              <a:t>There are significant differences in the long term development of railway’s modal shares between Western and Eastern Europe. </a:t>
            </a:r>
          </a:p>
          <a:p>
            <a:endParaRPr lang="cs-CZ" dirty="0"/>
          </a:p>
        </p:txBody>
      </p:sp>
    </p:spTree>
    <p:extLst>
      <p:ext uri="{BB962C8B-B14F-4D97-AF65-F5344CB8AC3E}">
        <p14:creationId xmlns:p14="http://schemas.microsoft.com/office/powerpoint/2010/main" val="39949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8</a:t>
            </a:r>
            <a:r>
              <a:rPr lang="cs-CZ" dirty="0" smtClean="0"/>
              <a:t>.3 </a:t>
            </a:r>
            <a:r>
              <a:rPr lang="cs-CZ" dirty="0" err="1" smtClean="0"/>
              <a:t>Competition</a:t>
            </a:r>
            <a:r>
              <a:rPr lang="cs-CZ" dirty="0" smtClean="0"/>
              <a:t> </a:t>
            </a:r>
            <a:r>
              <a:rPr lang="cs-CZ" dirty="0" err="1" smtClean="0"/>
              <a:t>or</a:t>
            </a:r>
            <a:r>
              <a:rPr lang="cs-CZ" dirty="0" smtClean="0"/>
              <a:t> </a:t>
            </a:r>
            <a:r>
              <a:rPr lang="cs-CZ" dirty="0" err="1" smtClean="0"/>
              <a:t>Privatization</a:t>
            </a:r>
            <a:r>
              <a:rPr lang="cs-CZ" dirty="0" smtClean="0"/>
              <a:t>?</a:t>
            </a:r>
            <a:endParaRPr lang="en-GB" dirty="0"/>
          </a:p>
        </p:txBody>
      </p:sp>
      <p:sp>
        <p:nvSpPr>
          <p:cNvPr id="5" name="Podnadpis 4"/>
          <p:cNvSpPr>
            <a:spLocks noGrp="1"/>
          </p:cNvSpPr>
          <p:nvPr>
            <p:ph type="subTitle" idx="1"/>
          </p:nvPr>
        </p:nvSpPr>
        <p:spPr/>
        <p:txBody>
          <a:bodyPr/>
          <a:lstStyle/>
          <a:p>
            <a:r>
              <a:rPr lang="cs-CZ" dirty="0" err="1" smtClean="0"/>
              <a:t>Local</a:t>
            </a:r>
            <a:r>
              <a:rPr lang="cs-CZ" dirty="0" smtClean="0"/>
              <a:t> public transport</a:t>
            </a:r>
            <a:endParaRPr lang="en-GB" dirty="0"/>
          </a:p>
        </p:txBody>
      </p:sp>
    </p:spTree>
    <p:extLst>
      <p:ext uri="{BB962C8B-B14F-4D97-AF65-F5344CB8AC3E}">
        <p14:creationId xmlns:p14="http://schemas.microsoft.com/office/powerpoint/2010/main" val="3150510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Local</a:t>
            </a:r>
            <a:r>
              <a:rPr lang="cs-CZ" dirty="0" smtClean="0"/>
              <a:t> public transport</a:t>
            </a:r>
            <a:endParaRPr lang="en-GB" dirty="0"/>
          </a:p>
        </p:txBody>
      </p:sp>
      <p:sp>
        <p:nvSpPr>
          <p:cNvPr id="3" name="Zástupný symbol pro obsah 2"/>
          <p:cNvSpPr>
            <a:spLocks noGrp="1"/>
          </p:cNvSpPr>
          <p:nvPr>
            <p:ph idx="1"/>
          </p:nvPr>
        </p:nvSpPr>
        <p:spPr/>
        <p:txBody>
          <a:bodyPr/>
          <a:lstStyle/>
          <a:p>
            <a:pPr marL="0" indent="0">
              <a:buNone/>
            </a:pPr>
            <a:r>
              <a:rPr lang="en-GB" dirty="0" err="1"/>
              <a:t>Boitani</a:t>
            </a:r>
            <a:r>
              <a:rPr lang="en-GB" dirty="0"/>
              <a:t> – </a:t>
            </a:r>
            <a:r>
              <a:rPr lang="en-GB" dirty="0" err="1"/>
              <a:t>Nicolini</a:t>
            </a:r>
            <a:r>
              <a:rPr lang="en-GB" dirty="0"/>
              <a:t> - </a:t>
            </a:r>
            <a:r>
              <a:rPr lang="en-GB" dirty="0" err="1"/>
              <a:t>Scarpa</a:t>
            </a:r>
            <a:r>
              <a:rPr lang="en-GB" dirty="0"/>
              <a:t> (2010) investigated whether competition and ownership matter in local public transport in Europe. This paper investigates how the ownership and the procedure for the selection of firm operating in the local public transport sector affect their productivity. </a:t>
            </a:r>
          </a:p>
        </p:txBody>
      </p:sp>
    </p:spTree>
    <p:extLst>
      <p:ext uri="{BB962C8B-B14F-4D97-AF65-F5344CB8AC3E}">
        <p14:creationId xmlns:p14="http://schemas.microsoft.com/office/powerpoint/2010/main" val="2215839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Methodology</a:t>
            </a:r>
            <a:endParaRPr lang="en-GB" dirty="0"/>
          </a:p>
        </p:txBody>
      </p:sp>
      <p:sp>
        <p:nvSpPr>
          <p:cNvPr id="3" name="Zástupný symbol pro obsah 2"/>
          <p:cNvSpPr>
            <a:spLocks noGrp="1"/>
          </p:cNvSpPr>
          <p:nvPr>
            <p:ph idx="1"/>
          </p:nvPr>
        </p:nvSpPr>
        <p:spPr/>
        <p:txBody>
          <a:bodyPr>
            <a:normAutofit/>
          </a:bodyPr>
          <a:lstStyle/>
          <a:p>
            <a:r>
              <a:rPr lang="en-GB" dirty="0"/>
              <a:t>In order to compare different institutional regimes, they carried out a comparative analysis of 72 companies operating in large European cities. </a:t>
            </a:r>
            <a:endParaRPr lang="cs-CZ" dirty="0" smtClean="0"/>
          </a:p>
          <a:p>
            <a:r>
              <a:rPr lang="en-GB" dirty="0" smtClean="0"/>
              <a:t>This </a:t>
            </a:r>
            <a:r>
              <a:rPr lang="en-GB" dirty="0"/>
              <a:t>allows them to consider firms selected either through competitive tendering or negotiated procedures</a:t>
            </a:r>
            <a:r>
              <a:rPr lang="en-GB" dirty="0" smtClean="0"/>
              <a:t>.</a:t>
            </a:r>
            <a:endParaRPr lang="cs-CZ" dirty="0" smtClean="0"/>
          </a:p>
          <a:p>
            <a:r>
              <a:rPr lang="cs-CZ" dirty="0" err="1" smtClean="0"/>
              <a:t>They</a:t>
            </a:r>
            <a:r>
              <a:rPr lang="cs-CZ" dirty="0" smtClean="0"/>
              <a:t> </a:t>
            </a:r>
            <a:r>
              <a:rPr lang="cs-CZ" dirty="0" err="1" smtClean="0"/>
              <a:t>also</a:t>
            </a:r>
            <a:r>
              <a:rPr lang="cs-CZ" dirty="0" smtClean="0"/>
              <a:t> </a:t>
            </a:r>
            <a:r>
              <a:rPr lang="cs-CZ" dirty="0" err="1" smtClean="0"/>
              <a:t>control</a:t>
            </a:r>
            <a:r>
              <a:rPr lang="cs-CZ" dirty="0" smtClean="0"/>
              <a:t> </a:t>
            </a:r>
            <a:r>
              <a:rPr lang="cs-CZ" dirty="0" err="1" smtClean="0"/>
              <a:t>for</a:t>
            </a:r>
            <a:r>
              <a:rPr lang="cs-CZ" dirty="0" smtClean="0"/>
              <a:t> </a:t>
            </a:r>
            <a:r>
              <a:rPr lang="cs-CZ" dirty="0" err="1" smtClean="0"/>
              <a:t>ownership</a:t>
            </a:r>
            <a:r>
              <a:rPr lang="cs-CZ" dirty="0" smtClean="0"/>
              <a:t> </a:t>
            </a:r>
            <a:r>
              <a:rPr lang="cs-CZ" dirty="0" err="1" smtClean="0"/>
              <a:t>form</a:t>
            </a:r>
            <a:endParaRPr lang="cs-CZ" dirty="0" smtClean="0"/>
          </a:p>
        </p:txBody>
      </p:sp>
    </p:spTree>
    <p:extLst>
      <p:ext uri="{BB962C8B-B14F-4D97-AF65-F5344CB8AC3E}">
        <p14:creationId xmlns:p14="http://schemas.microsoft.com/office/powerpoint/2010/main" val="2117948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Exercise</a:t>
            </a:r>
            <a:endParaRPr lang="en-GB" dirty="0"/>
          </a:p>
        </p:txBody>
      </p:sp>
      <p:sp>
        <p:nvSpPr>
          <p:cNvPr id="3" name="Zástupný symbol pro obsah 2"/>
          <p:cNvSpPr>
            <a:spLocks noGrp="1"/>
          </p:cNvSpPr>
          <p:nvPr>
            <p:ph idx="1"/>
          </p:nvPr>
        </p:nvSpPr>
        <p:spPr/>
        <p:txBody>
          <a:bodyPr>
            <a:normAutofit/>
          </a:bodyPr>
          <a:lstStyle/>
          <a:p>
            <a:r>
              <a:rPr lang="en-GB" dirty="0" smtClean="0"/>
              <a:t>Their </a:t>
            </a:r>
            <a:r>
              <a:rPr lang="en-GB" dirty="0"/>
              <a:t>results are in the table. You task is to identify whether competition or ownership has higher impact on their productivity. Based on their results, what are other important determinants of productivity? </a:t>
            </a:r>
          </a:p>
          <a:p>
            <a:endParaRPr lang="en-GB" dirty="0"/>
          </a:p>
        </p:txBody>
      </p:sp>
    </p:spTree>
    <p:extLst>
      <p:ext uri="{BB962C8B-B14F-4D97-AF65-F5344CB8AC3E}">
        <p14:creationId xmlns:p14="http://schemas.microsoft.com/office/powerpoint/2010/main" val="3676558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en-GB" dirty="0"/>
          </a:p>
        </p:txBody>
      </p:sp>
      <p:pic>
        <p:nvPicPr>
          <p:cNvPr id="4" name="Zástupný symbol pro obsah 3"/>
          <p:cNvPicPr>
            <a:picLocks noGrp="1"/>
          </p:cNvPicPr>
          <p:nvPr>
            <p:ph idx="1"/>
          </p:nvPr>
        </p:nvPicPr>
        <p:blipFill>
          <a:blip r:embed="rId2"/>
          <a:stretch>
            <a:fillRect/>
          </a:stretch>
        </p:blipFill>
        <p:spPr>
          <a:xfrm>
            <a:off x="1475656" y="1556792"/>
            <a:ext cx="6264696" cy="4608512"/>
          </a:xfrm>
          <a:prstGeom prst="rect">
            <a:avLst/>
          </a:prstGeom>
        </p:spPr>
      </p:pic>
    </p:spTree>
    <p:extLst>
      <p:ext uri="{BB962C8B-B14F-4D97-AF65-F5344CB8AC3E}">
        <p14:creationId xmlns:p14="http://schemas.microsoft.com/office/powerpoint/2010/main" val="345384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8</a:t>
            </a:r>
            <a:r>
              <a:rPr lang="cs-CZ" dirty="0" smtClean="0"/>
              <a:t>.1 </a:t>
            </a:r>
            <a:r>
              <a:rPr lang="cs-CZ" dirty="0" smtClean="0"/>
              <a:t>Case: </a:t>
            </a:r>
            <a:r>
              <a:rPr lang="cs-CZ" dirty="0" err="1" smtClean="0"/>
              <a:t>Canada</a:t>
            </a:r>
            <a:r>
              <a:rPr lang="cs-CZ" dirty="0" smtClean="0"/>
              <a:t> </a:t>
            </a:r>
            <a:r>
              <a:rPr lang="cs-CZ" dirty="0" err="1" smtClean="0"/>
              <a:t>freight</a:t>
            </a:r>
            <a:r>
              <a:rPr lang="cs-CZ" dirty="0" smtClean="0"/>
              <a:t> </a:t>
            </a:r>
            <a:r>
              <a:rPr lang="cs-CZ" dirty="0" err="1" smtClean="0"/>
              <a:t>railways</a:t>
            </a:r>
            <a:endParaRPr lang="en-GB" dirty="0"/>
          </a:p>
        </p:txBody>
      </p:sp>
      <p:sp>
        <p:nvSpPr>
          <p:cNvPr id="5" name="Podnadpis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30145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Conclusions</a:t>
            </a:r>
            <a:r>
              <a:rPr lang="cs-CZ" dirty="0" smtClean="0"/>
              <a:t> (1)</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en-US" dirty="0" smtClean="0"/>
              <a:t>F</a:t>
            </a:r>
            <a:r>
              <a:rPr lang="cs-CZ" dirty="0" smtClean="0"/>
              <a:t>i</a:t>
            </a:r>
            <a:r>
              <a:rPr lang="en-US" dirty="0" err="1" smtClean="0"/>
              <a:t>rms</a:t>
            </a:r>
            <a:r>
              <a:rPr lang="en-US" dirty="0" smtClean="0"/>
              <a:t> </a:t>
            </a:r>
            <a:r>
              <a:rPr lang="en-US" dirty="0"/>
              <a:t>selected through competition for the </a:t>
            </a:r>
            <a:r>
              <a:rPr lang="en-US" dirty="0" smtClean="0"/>
              <a:t>market</a:t>
            </a:r>
            <a:r>
              <a:rPr lang="cs-CZ" dirty="0" smtClean="0"/>
              <a:t> </a:t>
            </a:r>
            <a:r>
              <a:rPr lang="en-US" dirty="0" smtClean="0"/>
              <a:t>present </a:t>
            </a:r>
            <a:r>
              <a:rPr lang="en-US" dirty="0"/>
              <a:t>higher levels of productivity. </a:t>
            </a:r>
            <a:endParaRPr lang="cs-CZ" dirty="0" smtClean="0"/>
          </a:p>
          <a:p>
            <a:r>
              <a:rPr lang="cs-CZ" dirty="0" smtClean="0"/>
              <a:t>O</a:t>
            </a:r>
            <a:r>
              <a:rPr lang="en-US" dirty="0" err="1" smtClean="0"/>
              <a:t>wnership</a:t>
            </a:r>
            <a:r>
              <a:rPr lang="en-US" dirty="0" smtClean="0"/>
              <a:t> </a:t>
            </a:r>
            <a:r>
              <a:rPr lang="en-US" dirty="0"/>
              <a:t>matters: public </a:t>
            </a:r>
            <a:r>
              <a:rPr lang="cs-CZ" dirty="0" err="1" smtClean="0"/>
              <a:t>fi</a:t>
            </a:r>
            <a:r>
              <a:rPr lang="en-US" dirty="0" err="1" smtClean="0"/>
              <a:t>rms</a:t>
            </a:r>
            <a:r>
              <a:rPr lang="en-US" dirty="0" smtClean="0"/>
              <a:t> </a:t>
            </a:r>
            <a:r>
              <a:rPr lang="en-US" dirty="0"/>
              <a:t>are generally less productive than private </a:t>
            </a:r>
            <a:r>
              <a:rPr lang="cs-CZ" dirty="0" err="1" smtClean="0"/>
              <a:t>fi</a:t>
            </a:r>
            <a:r>
              <a:rPr lang="en-US" dirty="0" err="1" smtClean="0"/>
              <a:t>rms</a:t>
            </a:r>
            <a:r>
              <a:rPr lang="en-US" dirty="0"/>
              <a:t>, and so are mixed </a:t>
            </a:r>
            <a:r>
              <a:rPr lang="cs-CZ" dirty="0" err="1" smtClean="0"/>
              <a:t>fi</a:t>
            </a:r>
            <a:r>
              <a:rPr lang="en-US" dirty="0" smtClean="0"/>
              <a:t>rms</a:t>
            </a:r>
            <a:r>
              <a:rPr lang="en-US" dirty="0"/>
              <a:t>. </a:t>
            </a:r>
            <a:endParaRPr lang="cs-CZ" dirty="0" smtClean="0"/>
          </a:p>
          <a:p>
            <a:r>
              <a:rPr lang="en-US" dirty="0" smtClean="0"/>
              <a:t>Moreover</a:t>
            </a:r>
            <a:r>
              <a:rPr lang="en-US" dirty="0"/>
              <a:t>, our results provide support to the idea that the presence of some private shareholders is associated to higher productivity, probably because of the </a:t>
            </a:r>
            <a:r>
              <a:rPr lang="en-US" dirty="0" smtClean="0"/>
              <a:t>in</a:t>
            </a:r>
            <a:r>
              <a:rPr lang="cs-CZ" dirty="0" err="1" smtClean="0"/>
              <a:t>fl</a:t>
            </a:r>
            <a:r>
              <a:rPr lang="en-US" dirty="0" err="1" smtClean="0"/>
              <a:t>uence</a:t>
            </a:r>
            <a:r>
              <a:rPr lang="en-US" dirty="0" smtClean="0"/>
              <a:t> </a:t>
            </a:r>
            <a:r>
              <a:rPr lang="en-US" dirty="0"/>
              <a:t>exerted on managerial choices by private shareholders. </a:t>
            </a:r>
          </a:p>
          <a:p>
            <a:r>
              <a:rPr lang="en-US" dirty="0" smtClean="0"/>
              <a:t>This result calls for further theoretical investigation on the nature and performance of mixed ownership </a:t>
            </a:r>
            <a:r>
              <a:rPr lang="cs-CZ" dirty="0" err="1" smtClean="0"/>
              <a:t>fi</a:t>
            </a:r>
            <a:r>
              <a:rPr lang="en-US" dirty="0" smtClean="0"/>
              <a:t>rms.</a:t>
            </a:r>
            <a:endParaRPr lang="cs-CZ" dirty="0" smtClean="0"/>
          </a:p>
          <a:p>
            <a:r>
              <a:rPr lang="en-US" dirty="0"/>
              <a:t>Finally, we observe that available indicators of city characteristics rarely </a:t>
            </a:r>
            <a:r>
              <a:rPr lang="en-US" dirty="0" smtClean="0"/>
              <a:t>a</a:t>
            </a:r>
            <a:r>
              <a:rPr lang="cs-CZ" dirty="0" smtClean="0"/>
              <a:t>ff</a:t>
            </a:r>
            <a:r>
              <a:rPr lang="en-US" dirty="0" err="1" smtClean="0"/>
              <a:t>ect</a:t>
            </a:r>
            <a:r>
              <a:rPr lang="en-US" dirty="0" smtClean="0"/>
              <a:t> </a:t>
            </a:r>
            <a:r>
              <a:rPr lang="en-US" dirty="0"/>
              <a:t>local public transport </a:t>
            </a:r>
            <a:r>
              <a:rPr lang="cs-CZ" dirty="0" err="1" smtClean="0"/>
              <a:t>fi</a:t>
            </a:r>
            <a:r>
              <a:rPr lang="en-US" dirty="0" err="1" smtClean="0"/>
              <a:t>rms</a:t>
            </a:r>
            <a:r>
              <a:rPr lang="cs-CZ" dirty="0" smtClean="0"/>
              <a:t> </a:t>
            </a:r>
            <a:r>
              <a:rPr lang="en-US" dirty="0" smtClean="0"/>
              <a:t>TFP</a:t>
            </a:r>
            <a:r>
              <a:rPr lang="en-US" dirty="0"/>
              <a:t>, except for possible negative congestion </a:t>
            </a:r>
            <a:r>
              <a:rPr lang="en-US" dirty="0" smtClean="0"/>
              <a:t>e</a:t>
            </a:r>
            <a:r>
              <a:rPr lang="cs-CZ" dirty="0" smtClean="0"/>
              <a:t>ff</a:t>
            </a:r>
            <a:r>
              <a:rPr lang="en-US" dirty="0" err="1" smtClean="0"/>
              <a:t>ects</a:t>
            </a:r>
            <a:r>
              <a:rPr lang="en-US" dirty="0" smtClean="0"/>
              <a:t> </a:t>
            </a:r>
            <a:r>
              <a:rPr lang="en-US" dirty="0"/>
              <a:t>on ground transport services in large cities. </a:t>
            </a:r>
            <a:endParaRPr lang="cs-CZ" dirty="0"/>
          </a:p>
        </p:txBody>
      </p:sp>
    </p:spTree>
    <p:extLst>
      <p:ext uri="{BB962C8B-B14F-4D97-AF65-F5344CB8AC3E}">
        <p14:creationId xmlns:p14="http://schemas.microsoft.com/office/powerpoint/2010/main" val="162266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Conclusions</a:t>
            </a:r>
            <a:r>
              <a:rPr lang="cs-CZ" dirty="0" smtClean="0"/>
              <a:t> (2)</a:t>
            </a:r>
            <a:endParaRPr lang="cs-CZ" dirty="0"/>
          </a:p>
        </p:txBody>
      </p:sp>
      <p:sp>
        <p:nvSpPr>
          <p:cNvPr id="3" name="Zástupný symbol pro obsah 2"/>
          <p:cNvSpPr>
            <a:spLocks noGrp="1"/>
          </p:cNvSpPr>
          <p:nvPr>
            <p:ph idx="1"/>
          </p:nvPr>
        </p:nvSpPr>
        <p:spPr>
          <a:xfrm>
            <a:off x="457200" y="1600200"/>
            <a:ext cx="8229600" cy="4925144"/>
          </a:xfrm>
        </p:spPr>
        <p:txBody>
          <a:bodyPr>
            <a:normAutofit fontScale="85000" lnSpcReduction="20000"/>
          </a:bodyPr>
          <a:lstStyle/>
          <a:p>
            <a:r>
              <a:rPr lang="en-US" dirty="0"/>
              <a:t>Caution is needed when drawing policy implications from our results. </a:t>
            </a:r>
            <a:endParaRPr lang="cs-CZ" dirty="0" smtClean="0"/>
          </a:p>
          <a:p>
            <a:r>
              <a:rPr lang="en-US" dirty="0" smtClean="0"/>
              <a:t>However</a:t>
            </a:r>
            <a:r>
              <a:rPr lang="en-US" dirty="0"/>
              <a:t>, there is a mild indication that in the European countries under exam competitive processes have been able to select more </a:t>
            </a:r>
            <a:r>
              <a:rPr lang="en-US" dirty="0" smtClean="0"/>
              <a:t>e</a:t>
            </a:r>
            <a:r>
              <a:rPr lang="cs-CZ" dirty="0" err="1" smtClean="0"/>
              <a:t>ffici</a:t>
            </a:r>
            <a:r>
              <a:rPr lang="en-US" dirty="0" err="1" smtClean="0"/>
              <a:t>ent</a:t>
            </a:r>
            <a:r>
              <a:rPr lang="en-US" dirty="0" smtClean="0"/>
              <a:t> </a:t>
            </a:r>
            <a:r>
              <a:rPr lang="cs-CZ" dirty="0" err="1" smtClean="0"/>
              <a:t>fi</a:t>
            </a:r>
            <a:r>
              <a:rPr lang="en-US" dirty="0" err="1" smtClean="0"/>
              <a:t>rms</a:t>
            </a:r>
            <a:r>
              <a:rPr lang="en-US" dirty="0" smtClean="0"/>
              <a:t> </a:t>
            </a:r>
            <a:r>
              <a:rPr lang="en-US" dirty="0"/>
              <a:t>than negotiated procedures. This may well depend on the poor quality of the local bodies in charge at negotiating the contracts, or on other causes which are beyond the scope of the present analysis. </a:t>
            </a:r>
            <a:endParaRPr lang="cs-CZ" dirty="0" smtClean="0"/>
          </a:p>
          <a:p>
            <a:r>
              <a:rPr lang="en-US" dirty="0" smtClean="0"/>
              <a:t>Whatever </a:t>
            </a:r>
            <a:r>
              <a:rPr lang="en-US" dirty="0"/>
              <a:t>the reason, policy proposals advocating a limitation of competitive procedures in this institutional context would need to provide very strong evidence that negotiations yield better results.</a:t>
            </a:r>
          </a:p>
          <a:p>
            <a:endParaRPr lang="cs-CZ" dirty="0"/>
          </a:p>
        </p:txBody>
      </p:sp>
    </p:spTree>
    <p:extLst>
      <p:ext uri="{BB962C8B-B14F-4D97-AF65-F5344CB8AC3E}">
        <p14:creationId xmlns:p14="http://schemas.microsoft.com/office/powerpoint/2010/main" val="2684685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Conclusions</a:t>
            </a:r>
            <a:r>
              <a:rPr lang="cs-CZ" dirty="0" smtClean="0"/>
              <a:t> (3)</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As for ownership, the results above show no ambiguity: </a:t>
            </a:r>
            <a:r>
              <a:rPr lang="cs-CZ" dirty="0" err="1" smtClean="0"/>
              <a:t>fi</a:t>
            </a:r>
            <a:r>
              <a:rPr lang="en-US" dirty="0" err="1" smtClean="0"/>
              <a:t>rms</a:t>
            </a:r>
            <a:r>
              <a:rPr lang="en-US" dirty="0" smtClean="0"/>
              <a:t> </a:t>
            </a:r>
            <a:r>
              <a:rPr lang="en-US" dirty="0"/>
              <a:t>in public hands are less productive than private ones. </a:t>
            </a:r>
            <a:endParaRPr lang="cs-CZ" dirty="0" smtClean="0"/>
          </a:p>
          <a:p>
            <a:r>
              <a:rPr lang="en-US" dirty="0" smtClean="0"/>
              <a:t>However</a:t>
            </a:r>
            <a:r>
              <a:rPr lang="en-US" dirty="0"/>
              <a:t>, the higher productivity of private </a:t>
            </a:r>
            <a:r>
              <a:rPr lang="cs-CZ" dirty="0" err="1" smtClean="0"/>
              <a:t>fi</a:t>
            </a:r>
            <a:r>
              <a:rPr lang="en-US" dirty="0" err="1" smtClean="0"/>
              <a:t>rms</a:t>
            </a:r>
            <a:r>
              <a:rPr lang="en-US" dirty="0" smtClean="0"/>
              <a:t> </a:t>
            </a:r>
            <a:r>
              <a:rPr lang="en-US" dirty="0"/>
              <a:t>may have at least two drivers. The </a:t>
            </a:r>
            <a:r>
              <a:rPr lang="cs-CZ" dirty="0" err="1" smtClean="0"/>
              <a:t>fi</a:t>
            </a:r>
            <a:r>
              <a:rPr lang="en-US" dirty="0" err="1" smtClean="0"/>
              <a:t>rst</a:t>
            </a:r>
            <a:r>
              <a:rPr lang="en-US" dirty="0" smtClean="0"/>
              <a:t> </a:t>
            </a:r>
            <a:r>
              <a:rPr lang="en-US" dirty="0"/>
              <a:t>is that private shareholders simply have stronger incentives to make sure that the </a:t>
            </a:r>
            <a:r>
              <a:rPr lang="cs-CZ" dirty="0" err="1" smtClean="0"/>
              <a:t>fi</a:t>
            </a:r>
            <a:r>
              <a:rPr lang="en-US" dirty="0" err="1" smtClean="0"/>
              <a:t>rm</a:t>
            </a:r>
            <a:r>
              <a:rPr lang="en-US" dirty="0" smtClean="0"/>
              <a:t> </a:t>
            </a:r>
            <a:r>
              <a:rPr lang="en-US" dirty="0"/>
              <a:t>is </a:t>
            </a:r>
            <a:r>
              <a:rPr lang="en-US" dirty="0" smtClean="0"/>
              <a:t>e</a:t>
            </a:r>
            <a:r>
              <a:rPr lang="cs-CZ" dirty="0" err="1" smtClean="0"/>
              <a:t>ffi</a:t>
            </a:r>
            <a:r>
              <a:rPr lang="en-US" dirty="0" err="1" smtClean="0"/>
              <a:t>cient</a:t>
            </a:r>
            <a:r>
              <a:rPr lang="en-US" dirty="0"/>
              <a:t>. </a:t>
            </a:r>
            <a:endParaRPr lang="cs-CZ" dirty="0" smtClean="0"/>
          </a:p>
          <a:p>
            <a:r>
              <a:rPr lang="en-US" dirty="0" smtClean="0"/>
              <a:t>The </a:t>
            </a:r>
            <a:r>
              <a:rPr lang="en-US" dirty="0"/>
              <a:t>second one is that during the privatization process of the last few years more productive and </a:t>
            </a:r>
            <a:r>
              <a:rPr lang="en-US" dirty="0" smtClean="0"/>
              <a:t>pro</a:t>
            </a:r>
            <a:r>
              <a:rPr lang="cs-CZ" dirty="0" err="1" smtClean="0"/>
              <a:t>fi</a:t>
            </a:r>
            <a:r>
              <a:rPr lang="en-US" dirty="0" smtClean="0"/>
              <a:t>table </a:t>
            </a:r>
            <a:r>
              <a:rPr lang="cs-CZ" dirty="0" err="1" smtClean="0"/>
              <a:t>fi</a:t>
            </a:r>
            <a:r>
              <a:rPr lang="en-US" dirty="0" err="1" smtClean="0"/>
              <a:t>rms</a:t>
            </a:r>
            <a:r>
              <a:rPr lang="en-US" dirty="0" smtClean="0"/>
              <a:t> </a:t>
            </a:r>
            <a:r>
              <a:rPr lang="en-US" dirty="0"/>
              <a:t>have been sold to private shareholders, so that only less productive </a:t>
            </a:r>
            <a:r>
              <a:rPr lang="cs-CZ" dirty="0" err="1" smtClean="0"/>
              <a:t>fi</a:t>
            </a:r>
            <a:r>
              <a:rPr lang="en-US" dirty="0" err="1" smtClean="0"/>
              <a:t>rms</a:t>
            </a:r>
            <a:r>
              <a:rPr lang="en-US" dirty="0" smtClean="0"/>
              <a:t> </a:t>
            </a:r>
            <a:r>
              <a:rPr lang="en-US" dirty="0"/>
              <a:t>have now remained in public hands. </a:t>
            </a:r>
            <a:endParaRPr lang="cs-CZ" dirty="0"/>
          </a:p>
        </p:txBody>
      </p:sp>
    </p:spTree>
    <p:extLst>
      <p:ext uri="{BB962C8B-B14F-4D97-AF65-F5344CB8AC3E}">
        <p14:creationId xmlns:p14="http://schemas.microsoft.com/office/powerpoint/2010/main" val="1523734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Conclusions</a:t>
            </a:r>
            <a:r>
              <a:rPr lang="cs-CZ" dirty="0" smtClean="0"/>
              <a:t> (4)</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Understanding which explanation is preferable would require further analysis. </a:t>
            </a:r>
            <a:endParaRPr lang="cs-CZ" dirty="0" smtClean="0"/>
          </a:p>
          <a:p>
            <a:r>
              <a:rPr lang="en-US" dirty="0" smtClean="0"/>
              <a:t>However</a:t>
            </a:r>
            <a:r>
              <a:rPr lang="en-US" dirty="0"/>
              <a:t>, it is apparent that privatization could be a solution only if the power of incentives is the dominant driver of private </a:t>
            </a:r>
            <a:r>
              <a:rPr lang="cs-CZ" dirty="0" err="1" smtClean="0"/>
              <a:t>fi</a:t>
            </a:r>
            <a:r>
              <a:rPr lang="en-US" dirty="0" err="1" smtClean="0"/>
              <a:t>rms</a:t>
            </a:r>
            <a:r>
              <a:rPr lang="cs-CZ" dirty="0" smtClean="0"/>
              <a:t> </a:t>
            </a:r>
            <a:r>
              <a:rPr lang="en-US" dirty="0" smtClean="0"/>
              <a:t>higher </a:t>
            </a:r>
            <a:r>
              <a:rPr lang="en-US" dirty="0"/>
              <a:t>productivity. </a:t>
            </a:r>
            <a:endParaRPr lang="cs-CZ" dirty="0" smtClean="0"/>
          </a:p>
          <a:p>
            <a:r>
              <a:rPr lang="en-US" dirty="0" smtClean="0"/>
              <a:t>Otherwise</a:t>
            </a:r>
            <a:r>
              <a:rPr lang="en-US" dirty="0"/>
              <a:t>, the path to </a:t>
            </a:r>
            <a:r>
              <a:rPr lang="en-US" dirty="0" smtClean="0"/>
              <a:t>e</a:t>
            </a:r>
            <a:r>
              <a:rPr lang="cs-CZ" dirty="0" err="1" smtClean="0"/>
              <a:t>ffi</a:t>
            </a:r>
            <a:r>
              <a:rPr lang="en-US" dirty="0" err="1" smtClean="0"/>
              <a:t>ciency</a:t>
            </a:r>
            <a:r>
              <a:rPr lang="en-US" dirty="0" smtClean="0"/>
              <a:t> </a:t>
            </a:r>
            <a:r>
              <a:rPr lang="en-US" dirty="0"/>
              <a:t>is far more complex. If one wants to consider the privatization option, our evidence indicates that mixed </a:t>
            </a:r>
            <a:r>
              <a:rPr lang="cs-CZ" dirty="0" err="1" smtClean="0"/>
              <a:t>fi</a:t>
            </a:r>
            <a:r>
              <a:rPr lang="en-US" dirty="0" err="1" smtClean="0"/>
              <a:t>rms</a:t>
            </a:r>
            <a:r>
              <a:rPr lang="en-US" dirty="0" smtClean="0"/>
              <a:t> </a:t>
            </a:r>
            <a:r>
              <a:rPr lang="en-US" dirty="0"/>
              <a:t>are still less </a:t>
            </a:r>
            <a:r>
              <a:rPr lang="en-US" dirty="0" smtClean="0"/>
              <a:t>e</a:t>
            </a:r>
            <a:r>
              <a:rPr lang="cs-CZ" dirty="0" err="1" smtClean="0"/>
              <a:t>ffi</a:t>
            </a:r>
            <a:r>
              <a:rPr lang="en-US" dirty="0" err="1" smtClean="0"/>
              <a:t>cient</a:t>
            </a:r>
            <a:r>
              <a:rPr lang="en-US" dirty="0" smtClean="0"/>
              <a:t> </a:t>
            </a:r>
            <a:r>
              <a:rPr lang="en-US" dirty="0"/>
              <a:t>than private ones. </a:t>
            </a:r>
            <a:endParaRPr lang="cs-CZ" dirty="0" smtClean="0"/>
          </a:p>
          <a:p>
            <a:r>
              <a:rPr lang="en-US" dirty="0" smtClean="0"/>
              <a:t>Hence</a:t>
            </a:r>
            <a:r>
              <a:rPr lang="en-US" dirty="0"/>
              <a:t>, if privatization is to be chosen, it seems preferable to go all the way (or most of the way) to private ownership. </a:t>
            </a:r>
            <a:endParaRPr lang="cs-CZ" dirty="0"/>
          </a:p>
        </p:txBody>
      </p:sp>
    </p:spTree>
    <p:extLst>
      <p:ext uri="{BB962C8B-B14F-4D97-AF65-F5344CB8AC3E}">
        <p14:creationId xmlns:p14="http://schemas.microsoft.com/office/powerpoint/2010/main" val="2647885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Conclusions</a:t>
            </a:r>
            <a:r>
              <a:rPr lang="cs-CZ" dirty="0" smtClean="0"/>
              <a:t> (5)</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However, both competition and privatization are no panacea: indeed, they may have </a:t>
            </a:r>
            <a:r>
              <a:rPr lang="en-US" dirty="0" smtClean="0"/>
              <a:t>di</a:t>
            </a:r>
            <a:r>
              <a:rPr lang="cs-CZ" dirty="0" smtClean="0"/>
              <a:t>ff</a:t>
            </a:r>
            <a:r>
              <a:rPr lang="en-US" dirty="0" err="1" smtClean="0"/>
              <a:t>erent</a:t>
            </a:r>
            <a:r>
              <a:rPr lang="en-US" dirty="0" smtClean="0"/>
              <a:t> e</a:t>
            </a:r>
            <a:r>
              <a:rPr lang="cs-CZ" dirty="0" smtClean="0"/>
              <a:t>ff</a:t>
            </a:r>
            <a:r>
              <a:rPr lang="en-US" dirty="0" err="1" smtClean="0"/>
              <a:t>ects</a:t>
            </a:r>
            <a:r>
              <a:rPr lang="en-US" dirty="0" smtClean="0"/>
              <a:t> </a:t>
            </a:r>
            <a:r>
              <a:rPr lang="en-US" dirty="0"/>
              <a:t>in </a:t>
            </a:r>
            <a:r>
              <a:rPr lang="en-US" dirty="0" smtClean="0"/>
              <a:t>di</a:t>
            </a:r>
            <a:r>
              <a:rPr lang="cs-CZ" dirty="0" smtClean="0"/>
              <a:t>ff</a:t>
            </a:r>
            <a:r>
              <a:rPr lang="en-US" dirty="0" err="1" smtClean="0"/>
              <a:t>erent</a:t>
            </a:r>
            <a:r>
              <a:rPr lang="en-US" dirty="0" smtClean="0"/>
              <a:t> </a:t>
            </a:r>
            <a:r>
              <a:rPr lang="en-US" dirty="0"/>
              <a:t>set-ups, and may fail to deliver the expected </a:t>
            </a:r>
            <a:r>
              <a:rPr lang="en-US" dirty="0" smtClean="0"/>
              <a:t>bene</a:t>
            </a:r>
            <a:r>
              <a:rPr lang="cs-CZ" dirty="0" err="1" smtClean="0"/>
              <a:t>fi</a:t>
            </a:r>
            <a:r>
              <a:rPr lang="en-US" dirty="0" err="1" smtClean="0"/>
              <a:t>ts</a:t>
            </a:r>
            <a:r>
              <a:rPr lang="en-US" dirty="0" smtClean="0"/>
              <a:t> </a:t>
            </a:r>
            <a:r>
              <a:rPr lang="en-US" dirty="0"/>
              <a:t>under some circumstances</a:t>
            </a:r>
            <a:r>
              <a:rPr lang="en-US" dirty="0" smtClean="0"/>
              <a:t>.</a:t>
            </a:r>
            <a:endParaRPr lang="cs-CZ" dirty="0" smtClean="0"/>
          </a:p>
          <a:p>
            <a:r>
              <a:rPr lang="en-US" dirty="0" smtClean="0"/>
              <a:t> </a:t>
            </a:r>
            <a:r>
              <a:rPr lang="en-US" dirty="0"/>
              <a:t>In particular, although available data do not include the contractual structure, it has to be highlighted that a careful contractual design is crucial in providing the proper incentives to </a:t>
            </a:r>
            <a:r>
              <a:rPr lang="en-US" dirty="0" smtClean="0"/>
              <a:t>e</a:t>
            </a:r>
            <a:r>
              <a:rPr lang="cs-CZ" dirty="0" err="1" smtClean="0"/>
              <a:t>ffi</a:t>
            </a:r>
            <a:r>
              <a:rPr lang="en-US" dirty="0" err="1" smtClean="0"/>
              <a:t>ciency</a:t>
            </a:r>
            <a:r>
              <a:rPr lang="en-US" dirty="0"/>
              <a:t>, with or without competitive tendering, with privately or publicly owned </a:t>
            </a:r>
            <a:r>
              <a:rPr lang="cs-CZ" dirty="0" err="1" smtClean="0"/>
              <a:t>fi</a:t>
            </a:r>
            <a:r>
              <a:rPr lang="en-US" dirty="0" smtClean="0"/>
              <a:t>rms</a:t>
            </a:r>
            <a:r>
              <a:rPr lang="en-US" dirty="0"/>
              <a:t>.</a:t>
            </a:r>
          </a:p>
          <a:p>
            <a:endParaRPr lang="cs-CZ" dirty="0"/>
          </a:p>
        </p:txBody>
      </p:sp>
    </p:spTree>
    <p:extLst>
      <p:ext uri="{BB962C8B-B14F-4D97-AF65-F5344CB8AC3E}">
        <p14:creationId xmlns:p14="http://schemas.microsoft.com/office/powerpoint/2010/main" val="3643779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8</a:t>
            </a:r>
            <a:r>
              <a:rPr lang="cs-CZ" dirty="0" smtClean="0"/>
              <a:t>.4 </a:t>
            </a:r>
            <a:r>
              <a:rPr lang="cs-CZ" dirty="0" err="1" smtClean="0"/>
              <a:t>Summary</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21967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(1)</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err="1" smtClean="0"/>
              <a:t>Caves</a:t>
            </a:r>
            <a:r>
              <a:rPr lang="cs-CZ" dirty="0" smtClean="0"/>
              <a:t>- </a:t>
            </a:r>
            <a:r>
              <a:rPr lang="cs-CZ" dirty="0" err="1" smtClean="0"/>
              <a:t>Christensen</a:t>
            </a:r>
            <a:r>
              <a:rPr lang="cs-CZ" dirty="0" smtClean="0"/>
              <a:t> (1980) </a:t>
            </a:r>
            <a:r>
              <a:rPr lang="en-US" dirty="0" smtClean="0"/>
              <a:t>we </a:t>
            </a:r>
            <a:r>
              <a:rPr lang="en-US" dirty="0"/>
              <a:t>find no evidence of inferior performance by the government-owned </a:t>
            </a:r>
            <a:r>
              <a:rPr lang="en-US" dirty="0" smtClean="0"/>
              <a:t>railroad</a:t>
            </a:r>
            <a:r>
              <a:rPr lang="cs-CZ" dirty="0" smtClean="0"/>
              <a:t> CN</a:t>
            </a:r>
            <a:r>
              <a:rPr lang="en-US" dirty="0" smtClean="0"/>
              <a:t>. </a:t>
            </a:r>
            <a:r>
              <a:rPr lang="cs-CZ" dirty="0" err="1" smtClean="0"/>
              <a:t>They</a:t>
            </a:r>
            <a:r>
              <a:rPr lang="en-US" dirty="0" smtClean="0"/>
              <a:t> </a:t>
            </a:r>
            <a:r>
              <a:rPr lang="en-US" dirty="0"/>
              <a:t>conclude that any tendency toward inefficiency resulting from public ownership has been overcome by the benefits of competition. </a:t>
            </a:r>
            <a:endParaRPr lang="cs-CZ" dirty="0" smtClean="0"/>
          </a:p>
          <a:p>
            <a:r>
              <a:rPr lang="cs-CZ" dirty="0" err="1" smtClean="0"/>
              <a:t>Boardmann</a:t>
            </a:r>
            <a:r>
              <a:rPr lang="cs-CZ" dirty="0" smtClean="0"/>
              <a:t> et al. (2013): </a:t>
            </a:r>
            <a:r>
              <a:rPr lang="en-US" dirty="0" smtClean="0"/>
              <a:t>The </a:t>
            </a:r>
            <a:r>
              <a:rPr lang="en-US" dirty="0"/>
              <a:t>overall results demonstrate that CN performed substantially better</a:t>
            </a:r>
            <a:r>
              <a:rPr lang="cs-CZ" dirty="0"/>
              <a:t> </a:t>
            </a:r>
            <a:r>
              <a:rPr lang="en-US" dirty="0"/>
              <a:t>following privatization, both from an operational perspective and from a broader social welfare perspective.</a:t>
            </a:r>
            <a:r>
              <a:rPr lang="cs-CZ" dirty="0"/>
              <a:t> </a:t>
            </a:r>
          </a:p>
          <a:p>
            <a:endParaRPr lang="cs-CZ" dirty="0"/>
          </a:p>
          <a:p>
            <a:endParaRPr lang="cs-CZ" dirty="0"/>
          </a:p>
        </p:txBody>
      </p:sp>
    </p:spTree>
    <p:extLst>
      <p:ext uri="{BB962C8B-B14F-4D97-AF65-F5344CB8AC3E}">
        <p14:creationId xmlns:p14="http://schemas.microsoft.com/office/powerpoint/2010/main" val="2522289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(2)</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In </a:t>
            </a:r>
            <a:r>
              <a:rPr lang="cs-CZ" dirty="0" err="1" smtClean="0"/>
              <a:t>European</a:t>
            </a:r>
            <a:r>
              <a:rPr lang="cs-CZ" dirty="0" smtClean="0"/>
              <a:t> </a:t>
            </a:r>
            <a:r>
              <a:rPr lang="cs-CZ" dirty="0" err="1" smtClean="0"/>
              <a:t>rail</a:t>
            </a:r>
            <a:r>
              <a:rPr lang="cs-CZ" dirty="0" smtClean="0"/>
              <a:t> </a:t>
            </a:r>
            <a:r>
              <a:rPr lang="cs-CZ" dirty="0" err="1" smtClean="0"/>
              <a:t>freight</a:t>
            </a:r>
            <a:r>
              <a:rPr lang="cs-CZ" dirty="0" smtClean="0"/>
              <a:t>, </a:t>
            </a:r>
            <a:r>
              <a:rPr lang="cs-CZ" dirty="0" err="1" smtClean="0"/>
              <a:t>the</a:t>
            </a:r>
            <a:r>
              <a:rPr lang="cs-CZ" dirty="0" smtClean="0"/>
              <a:t> </a:t>
            </a:r>
            <a:r>
              <a:rPr lang="cs-CZ" dirty="0" err="1" smtClean="0"/>
              <a:t>privatization</a:t>
            </a:r>
            <a:r>
              <a:rPr lang="cs-CZ" dirty="0" smtClean="0"/>
              <a:t> </a:t>
            </a:r>
            <a:r>
              <a:rPr lang="cs-CZ" dirty="0" err="1" smtClean="0"/>
              <a:t>is</a:t>
            </a:r>
            <a:r>
              <a:rPr lang="cs-CZ" dirty="0" smtClean="0"/>
              <a:t> more </a:t>
            </a:r>
            <a:r>
              <a:rPr lang="cs-CZ" dirty="0" err="1" smtClean="0"/>
              <a:t>effective</a:t>
            </a:r>
            <a:r>
              <a:rPr lang="cs-CZ" dirty="0" smtClean="0"/>
              <a:t> </a:t>
            </a:r>
            <a:r>
              <a:rPr lang="cs-CZ" dirty="0" err="1" smtClean="0"/>
              <a:t>than</a:t>
            </a:r>
            <a:r>
              <a:rPr lang="cs-CZ" dirty="0" smtClean="0"/>
              <a:t> </a:t>
            </a:r>
            <a:r>
              <a:rPr lang="cs-CZ" dirty="0" err="1" smtClean="0"/>
              <a:t>comeptition</a:t>
            </a:r>
            <a:r>
              <a:rPr lang="cs-CZ" dirty="0" smtClean="0"/>
              <a:t> </a:t>
            </a:r>
            <a:r>
              <a:rPr lang="cs-CZ" dirty="0" err="1" smtClean="0"/>
              <a:t>entry</a:t>
            </a:r>
            <a:r>
              <a:rPr lang="cs-CZ" dirty="0" smtClean="0"/>
              <a:t> in </a:t>
            </a:r>
            <a:r>
              <a:rPr lang="cs-CZ" dirty="0" err="1" smtClean="0"/>
              <a:t>stimulating</a:t>
            </a:r>
            <a:r>
              <a:rPr lang="cs-CZ" dirty="0" smtClean="0"/>
              <a:t> output and </a:t>
            </a:r>
            <a:r>
              <a:rPr lang="cs-CZ" dirty="0" err="1" smtClean="0"/>
              <a:t>efficiency</a:t>
            </a:r>
            <a:endParaRPr lang="cs-CZ" dirty="0" smtClean="0"/>
          </a:p>
          <a:p>
            <a:r>
              <a:rPr lang="cs-CZ" dirty="0" smtClean="0"/>
              <a:t>In </a:t>
            </a:r>
            <a:r>
              <a:rPr lang="cs-CZ" dirty="0" err="1" smtClean="0"/>
              <a:t>local</a:t>
            </a:r>
            <a:r>
              <a:rPr lang="cs-CZ" dirty="0" smtClean="0"/>
              <a:t> public transport, </a:t>
            </a:r>
            <a:r>
              <a:rPr lang="cs-CZ" dirty="0" err="1" smtClean="0"/>
              <a:t>fi</a:t>
            </a:r>
            <a:r>
              <a:rPr lang="en-US" dirty="0" err="1"/>
              <a:t>rms</a:t>
            </a:r>
            <a:r>
              <a:rPr lang="en-US" dirty="0"/>
              <a:t> selected through competition for the market</a:t>
            </a:r>
            <a:r>
              <a:rPr lang="cs-CZ" dirty="0"/>
              <a:t> </a:t>
            </a:r>
            <a:r>
              <a:rPr lang="en-US" dirty="0"/>
              <a:t>present higher levels of productivity. </a:t>
            </a:r>
            <a:r>
              <a:rPr lang="cs-CZ" dirty="0" err="1" smtClean="0"/>
              <a:t>Also</a:t>
            </a:r>
            <a:r>
              <a:rPr lang="cs-CZ" dirty="0" smtClean="0"/>
              <a:t> o</a:t>
            </a:r>
            <a:r>
              <a:rPr lang="en-US" dirty="0" err="1" smtClean="0"/>
              <a:t>wnership</a:t>
            </a:r>
            <a:r>
              <a:rPr lang="en-US" dirty="0" smtClean="0"/>
              <a:t> </a:t>
            </a:r>
            <a:r>
              <a:rPr lang="en-US" dirty="0"/>
              <a:t>matters: public </a:t>
            </a:r>
            <a:r>
              <a:rPr lang="cs-CZ" dirty="0" err="1"/>
              <a:t>fi</a:t>
            </a:r>
            <a:r>
              <a:rPr lang="en-US" dirty="0" err="1"/>
              <a:t>rms</a:t>
            </a:r>
            <a:r>
              <a:rPr lang="en-US" dirty="0"/>
              <a:t> are generally less productive than private </a:t>
            </a:r>
            <a:r>
              <a:rPr lang="cs-CZ" dirty="0" err="1"/>
              <a:t>fi</a:t>
            </a:r>
            <a:r>
              <a:rPr lang="en-US" dirty="0" err="1"/>
              <a:t>rms</a:t>
            </a:r>
            <a:r>
              <a:rPr lang="en-US" dirty="0"/>
              <a:t>, and so are mixed </a:t>
            </a:r>
            <a:r>
              <a:rPr lang="cs-CZ" dirty="0" err="1"/>
              <a:t>fi</a:t>
            </a:r>
            <a:r>
              <a:rPr lang="en-US" dirty="0"/>
              <a:t>rms. </a:t>
            </a:r>
            <a:endParaRPr lang="cs-CZ" dirty="0"/>
          </a:p>
          <a:p>
            <a:endParaRPr lang="cs-CZ" dirty="0"/>
          </a:p>
        </p:txBody>
      </p:sp>
    </p:spTree>
    <p:extLst>
      <p:ext uri="{BB962C8B-B14F-4D97-AF65-F5344CB8AC3E}">
        <p14:creationId xmlns:p14="http://schemas.microsoft.com/office/powerpoint/2010/main" val="1299037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Readings</a:t>
            </a:r>
            <a:r>
              <a:rPr lang="cs-CZ" dirty="0" smtClean="0"/>
              <a:t> </a:t>
            </a:r>
            <a:r>
              <a:rPr lang="cs-CZ" dirty="0" err="1" smtClean="0"/>
              <a:t>for</a:t>
            </a:r>
            <a:r>
              <a:rPr lang="cs-CZ" dirty="0" smtClean="0"/>
              <a:t> </a:t>
            </a:r>
            <a:r>
              <a:rPr lang="cs-CZ" dirty="0" err="1" smtClean="0"/>
              <a:t>Lecture</a:t>
            </a:r>
            <a:r>
              <a:rPr lang="cs-CZ" dirty="0" smtClean="0"/>
              <a:t> </a:t>
            </a:r>
            <a:r>
              <a:rPr lang="cs-CZ" dirty="0"/>
              <a:t>9</a:t>
            </a:r>
            <a:endParaRPr lang="cs-CZ" dirty="0"/>
          </a:p>
        </p:txBody>
      </p:sp>
      <p:sp>
        <p:nvSpPr>
          <p:cNvPr id="3" name="Zástupný symbol pro obsah 2"/>
          <p:cNvSpPr>
            <a:spLocks noGrp="1"/>
          </p:cNvSpPr>
          <p:nvPr>
            <p:ph idx="1"/>
          </p:nvPr>
        </p:nvSpPr>
        <p:spPr/>
        <p:txBody>
          <a:bodyPr/>
          <a:lstStyle/>
          <a:p>
            <a:endParaRPr lang="en-US" dirty="0"/>
          </a:p>
          <a:p>
            <a:endParaRPr lang="cs-CZ" dirty="0"/>
          </a:p>
        </p:txBody>
      </p:sp>
    </p:spTree>
    <p:extLst>
      <p:ext uri="{BB962C8B-B14F-4D97-AF65-F5344CB8AC3E}">
        <p14:creationId xmlns:p14="http://schemas.microsoft.com/office/powerpoint/2010/main" val="51846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North</a:t>
            </a:r>
            <a:r>
              <a:rPr lang="cs-CZ" dirty="0" smtClean="0"/>
              <a:t> </a:t>
            </a:r>
            <a:r>
              <a:rPr lang="cs-CZ" dirty="0" err="1" smtClean="0"/>
              <a:t>American</a:t>
            </a:r>
            <a:r>
              <a:rPr lang="cs-CZ" dirty="0" smtClean="0"/>
              <a:t> </a:t>
            </a:r>
            <a:r>
              <a:rPr lang="cs-CZ" dirty="0" err="1" smtClean="0"/>
              <a:t>rail</a:t>
            </a:r>
            <a:r>
              <a:rPr lang="cs-CZ" dirty="0" smtClean="0"/>
              <a:t> market</a:t>
            </a:r>
            <a:endParaRPr lang="en-GB" dirty="0"/>
          </a:p>
        </p:txBody>
      </p:sp>
      <p:pic>
        <p:nvPicPr>
          <p:cNvPr id="4" name="Zástupný symbol pro obsah 3"/>
          <p:cNvPicPr>
            <a:picLocks noGrp="1"/>
          </p:cNvPicPr>
          <p:nvPr>
            <p:ph idx="1"/>
          </p:nvPr>
        </p:nvPicPr>
        <p:blipFill>
          <a:blip r:embed="rId2" cstate="print"/>
          <a:stretch>
            <a:fillRect/>
          </a:stretch>
        </p:blipFill>
        <p:spPr>
          <a:xfrm>
            <a:off x="1557957" y="1600200"/>
            <a:ext cx="6028086" cy="4525963"/>
          </a:xfrm>
          <a:prstGeom prst="rect">
            <a:avLst/>
          </a:prstGeom>
        </p:spPr>
      </p:pic>
      <p:sp>
        <p:nvSpPr>
          <p:cNvPr id="5" name="TextovéPole 4"/>
          <p:cNvSpPr txBox="1"/>
          <p:nvPr/>
        </p:nvSpPr>
        <p:spPr>
          <a:xfrm>
            <a:off x="4716016" y="6309320"/>
            <a:ext cx="2952328" cy="369332"/>
          </a:xfrm>
          <a:prstGeom prst="rect">
            <a:avLst/>
          </a:prstGeom>
          <a:noFill/>
        </p:spPr>
        <p:txBody>
          <a:bodyPr wrap="square" rtlCol="0">
            <a:spAutoFit/>
          </a:bodyPr>
          <a:lstStyle/>
          <a:p>
            <a:r>
              <a:rPr lang="cs-CZ" dirty="0" smtClean="0"/>
              <a:t>Source: </a:t>
            </a:r>
            <a:r>
              <a:rPr lang="cs-CZ" dirty="0" err="1" smtClean="0"/>
              <a:t>Rodriguez</a:t>
            </a:r>
            <a:r>
              <a:rPr lang="cs-CZ" dirty="0" smtClean="0"/>
              <a:t> (2008)</a:t>
            </a:r>
            <a:endParaRPr lang="cs-CZ" dirty="0"/>
          </a:p>
        </p:txBody>
      </p:sp>
    </p:spTree>
    <p:extLst>
      <p:ext uri="{BB962C8B-B14F-4D97-AF65-F5344CB8AC3E}">
        <p14:creationId xmlns:p14="http://schemas.microsoft.com/office/powerpoint/2010/main" val="3615990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Canada</a:t>
            </a:r>
            <a:r>
              <a:rPr lang="cs-CZ" dirty="0" smtClean="0"/>
              <a:t> </a:t>
            </a:r>
            <a:r>
              <a:rPr lang="cs-CZ" dirty="0" err="1" smtClean="0"/>
              <a:t>rail</a:t>
            </a:r>
            <a:r>
              <a:rPr lang="cs-CZ" dirty="0" smtClean="0"/>
              <a:t> </a:t>
            </a:r>
            <a:r>
              <a:rPr lang="cs-CZ" dirty="0" err="1" smtClean="0"/>
              <a:t>sector</a:t>
            </a:r>
            <a:endParaRPr lang="cs-CZ" dirty="0"/>
          </a:p>
        </p:txBody>
      </p:sp>
      <p:sp>
        <p:nvSpPr>
          <p:cNvPr id="3" name="Zástupný symbol pro obsah 2"/>
          <p:cNvSpPr>
            <a:spLocks noGrp="1"/>
          </p:cNvSpPr>
          <p:nvPr>
            <p:ph idx="1"/>
          </p:nvPr>
        </p:nvSpPr>
        <p:spPr/>
        <p:txBody>
          <a:bodyPr/>
          <a:lstStyle/>
          <a:p>
            <a:pPr marL="0" indent="0">
              <a:buNone/>
            </a:pPr>
            <a:r>
              <a:rPr lang="cs-CZ" dirty="0" smtClean="0"/>
              <a:t>In </a:t>
            </a:r>
            <a:r>
              <a:rPr lang="cs-CZ" dirty="0" err="1" smtClean="0"/>
              <a:t>the</a:t>
            </a:r>
            <a:r>
              <a:rPr lang="cs-CZ" dirty="0" smtClean="0"/>
              <a:t> 20th </a:t>
            </a:r>
            <a:r>
              <a:rPr lang="cs-CZ" dirty="0" err="1" smtClean="0"/>
              <a:t>century</a:t>
            </a:r>
            <a:r>
              <a:rPr lang="cs-CZ" dirty="0" smtClean="0"/>
              <a:t> </a:t>
            </a:r>
            <a:r>
              <a:rPr lang="cs-CZ" dirty="0" err="1" smtClean="0"/>
              <a:t>two</a:t>
            </a:r>
            <a:r>
              <a:rPr lang="cs-CZ" dirty="0" smtClean="0"/>
              <a:t> big </a:t>
            </a:r>
            <a:r>
              <a:rPr lang="cs-CZ" dirty="0" err="1" smtClean="0"/>
              <a:t>transcontinetal</a:t>
            </a:r>
            <a:r>
              <a:rPr lang="cs-CZ" dirty="0" smtClean="0"/>
              <a:t> </a:t>
            </a:r>
            <a:r>
              <a:rPr lang="cs-CZ" dirty="0" err="1" smtClean="0"/>
              <a:t>railroads</a:t>
            </a:r>
            <a:r>
              <a:rPr lang="cs-CZ" dirty="0" smtClean="0"/>
              <a:t>:</a:t>
            </a:r>
          </a:p>
          <a:p>
            <a:r>
              <a:rPr lang="cs-CZ" dirty="0" err="1" smtClean="0"/>
              <a:t>Canadian</a:t>
            </a:r>
            <a:r>
              <a:rPr lang="cs-CZ" dirty="0" smtClean="0"/>
              <a:t> </a:t>
            </a:r>
            <a:r>
              <a:rPr lang="cs-CZ" dirty="0" err="1" smtClean="0"/>
              <a:t>National</a:t>
            </a:r>
            <a:r>
              <a:rPr lang="cs-CZ" dirty="0" smtClean="0"/>
              <a:t> (CN) – public</a:t>
            </a:r>
          </a:p>
          <a:p>
            <a:r>
              <a:rPr lang="cs-CZ" dirty="0" err="1" smtClean="0"/>
              <a:t>Canadian</a:t>
            </a:r>
            <a:r>
              <a:rPr lang="cs-CZ" dirty="0" smtClean="0"/>
              <a:t> </a:t>
            </a:r>
            <a:r>
              <a:rPr lang="cs-CZ" dirty="0" err="1" smtClean="0"/>
              <a:t>Pacific</a:t>
            </a:r>
            <a:r>
              <a:rPr lang="cs-CZ" dirty="0" smtClean="0"/>
              <a:t> (CP) - </a:t>
            </a:r>
            <a:r>
              <a:rPr lang="cs-CZ" dirty="0" err="1" smtClean="0"/>
              <a:t>private</a:t>
            </a:r>
            <a:endParaRPr lang="cs-CZ" dirty="0"/>
          </a:p>
        </p:txBody>
      </p:sp>
    </p:spTree>
    <p:extLst>
      <p:ext uri="{BB962C8B-B14F-4D97-AF65-F5344CB8AC3E}">
        <p14:creationId xmlns:p14="http://schemas.microsoft.com/office/powerpoint/2010/main" val="861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Ownership</a:t>
            </a:r>
            <a:r>
              <a:rPr lang="cs-CZ" dirty="0" smtClean="0"/>
              <a:t>/</a:t>
            </a:r>
            <a:r>
              <a:rPr lang="cs-CZ" dirty="0" err="1" smtClean="0"/>
              <a:t>competition</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356394764"/>
              </p:ext>
            </p:extLst>
          </p:nvPr>
        </p:nvGraphicFramePr>
        <p:xfrm>
          <a:off x="457200" y="2420888"/>
          <a:ext cx="8229600" cy="2088232"/>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093416846"/>
                    </a:ext>
                  </a:extLst>
                </a:gridCol>
                <a:gridCol w="4114800">
                  <a:extLst>
                    <a:ext uri="{9D8B030D-6E8A-4147-A177-3AD203B41FA5}">
                      <a16:colId xmlns:a16="http://schemas.microsoft.com/office/drawing/2014/main" val="3526852448"/>
                    </a:ext>
                  </a:extLst>
                </a:gridCol>
              </a:tblGrid>
              <a:tr h="1044116">
                <a:tc>
                  <a:txBody>
                    <a:bodyPr/>
                    <a:lstStyle/>
                    <a:p>
                      <a:pPr algn="ctr"/>
                      <a:r>
                        <a:rPr lang="cs-CZ" sz="2400" dirty="0" smtClean="0"/>
                        <a:t>Public </a:t>
                      </a:r>
                      <a:r>
                        <a:rPr lang="cs-CZ" sz="2400" dirty="0" err="1" smtClean="0"/>
                        <a:t>ownership</a:t>
                      </a:r>
                      <a:endParaRPr lang="cs-CZ" sz="2400" dirty="0" smtClean="0"/>
                    </a:p>
                    <a:p>
                      <a:pPr algn="ctr"/>
                      <a:r>
                        <a:rPr lang="cs-CZ" sz="2400" dirty="0" smtClean="0"/>
                        <a:t>Non-</a:t>
                      </a:r>
                      <a:r>
                        <a:rPr lang="cs-CZ" sz="2400" dirty="0" err="1" smtClean="0"/>
                        <a:t>competitive</a:t>
                      </a:r>
                      <a:r>
                        <a:rPr lang="cs-CZ" sz="2400" dirty="0" smtClean="0"/>
                        <a:t> </a:t>
                      </a:r>
                      <a:r>
                        <a:rPr lang="cs-CZ" sz="2400" dirty="0" err="1" smtClean="0"/>
                        <a:t>enviroment</a:t>
                      </a:r>
                      <a:endParaRPr lang="cs-CZ" sz="2400" dirty="0"/>
                    </a:p>
                  </a:txBody>
                  <a:tcPr/>
                </a:tc>
                <a:tc>
                  <a:txBody>
                    <a:bodyPr/>
                    <a:lstStyle/>
                    <a:p>
                      <a:pPr algn="ctr"/>
                      <a:r>
                        <a:rPr lang="cs-CZ" sz="2400" dirty="0" err="1" smtClean="0"/>
                        <a:t>Private</a:t>
                      </a:r>
                      <a:r>
                        <a:rPr lang="cs-CZ" sz="2400" dirty="0" smtClean="0"/>
                        <a:t> </a:t>
                      </a:r>
                      <a:r>
                        <a:rPr lang="cs-CZ" sz="2400" dirty="0" err="1" smtClean="0"/>
                        <a:t>ownership</a:t>
                      </a:r>
                      <a:endParaRPr lang="cs-CZ" sz="2400" dirty="0" smtClean="0"/>
                    </a:p>
                    <a:p>
                      <a:pPr algn="ctr"/>
                      <a:r>
                        <a:rPr lang="cs-CZ" sz="2400" dirty="0" smtClean="0"/>
                        <a:t>Non-</a:t>
                      </a:r>
                      <a:r>
                        <a:rPr lang="cs-CZ" sz="2400" dirty="0" err="1" smtClean="0"/>
                        <a:t>competitive</a:t>
                      </a:r>
                      <a:r>
                        <a:rPr lang="cs-CZ" sz="2400" dirty="0" smtClean="0"/>
                        <a:t> </a:t>
                      </a:r>
                      <a:r>
                        <a:rPr lang="cs-CZ" sz="2400" dirty="0" err="1" smtClean="0"/>
                        <a:t>enviroment</a:t>
                      </a:r>
                      <a:endParaRPr lang="cs-CZ" sz="2400" dirty="0"/>
                    </a:p>
                  </a:txBody>
                  <a:tcPr/>
                </a:tc>
                <a:extLst>
                  <a:ext uri="{0D108BD9-81ED-4DB2-BD59-A6C34878D82A}">
                    <a16:rowId xmlns:a16="http://schemas.microsoft.com/office/drawing/2014/main" val="2815551064"/>
                  </a:ext>
                </a:extLst>
              </a:tr>
              <a:tr h="1044116">
                <a:tc>
                  <a:txBody>
                    <a:bodyPr/>
                    <a:lstStyle/>
                    <a:p>
                      <a:pPr algn="ctr"/>
                      <a:r>
                        <a:rPr lang="cs-CZ" sz="2400" dirty="0" smtClean="0"/>
                        <a:t>Public </a:t>
                      </a:r>
                      <a:r>
                        <a:rPr lang="cs-CZ" sz="2400" dirty="0" err="1" smtClean="0"/>
                        <a:t>ownership</a:t>
                      </a:r>
                      <a:endParaRPr lang="cs-CZ" sz="2400" dirty="0" smtClean="0"/>
                    </a:p>
                    <a:p>
                      <a:pPr algn="ctr"/>
                      <a:r>
                        <a:rPr lang="cs-CZ" sz="2400" dirty="0" err="1" smtClean="0"/>
                        <a:t>Competitive</a:t>
                      </a:r>
                      <a:r>
                        <a:rPr lang="cs-CZ" sz="2400" dirty="0" smtClean="0"/>
                        <a:t> </a:t>
                      </a:r>
                      <a:r>
                        <a:rPr lang="cs-CZ" sz="2400" dirty="0" err="1" smtClean="0"/>
                        <a:t>enviroment</a:t>
                      </a:r>
                      <a:endParaRPr lang="cs-CZ" sz="2400" dirty="0"/>
                    </a:p>
                  </a:txBody>
                  <a:tcPr/>
                </a:tc>
                <a:tc>
                  <a:txBody>
                    <a:bodyPr/>
                    <a:lstStyle/>
                    <a:p>
                      <a:pPr algn="ctr"/>
                      <a:r>
                        <a:rPr lang="cs-CZ" sz="2400" dirty="0" err="1" smtClean="0"/>
                        <a:t>Private</a:t>
                      </a:r>
                      <a:r>
                        <a:rPr lang="cs-CZ" sz="2400" dirty="0" smtClean="0"/>
                        <a:t> </a:t>
                      </a:r>
                      <a:r>
                        <a:rPr lang="cs-CZ" sz="2400" dirty="0" err="1" smtClean="0"/>
                        <a:t>ownership</a:t>
                      </a:r>
                      <a:endParaRPr lang="cs-CZ" sz="2400" dirty="0" smtClean="0"/>
                    </a:p>
                    <a:p>
                      <a:pPr algn="ctr"/>
                      <a:r>
                        <a:rPr lang="cs-CZ" sz="2400" dirty="0" err="1" smtClean="0"/>
                        <a:t>Competitive</a:t>
                      </a:r>
                      <a:r>
                        <a:rPr lang="cs-CZ" sz="2400" dirty="0" smtClean="0"/>
                        <a:t> </a:t>
                      </a:r>
                      <a:r>
                        <a:rPr lang="cs-CZ" sz="2400" dirty="0" err="1" smtClean="0"/>
                        <a:t>enviroment</a:t>
                      </a:r>
                      <a:endParaRPr lang="cs-CZ" sz="2400" dirty="0"/>
                    </a:p>
                  </a:txBody>
                  <a:tcPr/>
                </a:tc>
                <a:extLst>
                  <a:ext uri="{0D108BD9-81ED-4DB2-BD59-A6C34878D82A}">
                    <a16:rowId xmlns:a16="http://schemas.microsoft.com/office/drawing/2014/main" val="2465862134"/>
                  </a:ext>
                </a:extLst>
              </a:tr>
            </a:tbl>
          </a:graphicData>
        </a:graphic>
      </p:graphicFrame>
    </p:spTree>
    <p:extLst>
      <p:ext uri="{BB962C8B-B14F-4D97-AF65-F5344CB8AC3E}">
        <p14:creationId xmlns:p14="http://schemas.microsoft.com/office/powerpoint/2010/main" val="179770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Canada</a:t>
            </a:r>
            <a:r>
              <a:rPr lang="cs-CZ" dirty="0" smtClean="0"/>
              <a:t> (1980): Public </a:t>
            </a:r>
            <a:r>
              <a:rPr lang="cs-CZ" dirty="0" err="1" smtClean="0"/>
              <a:t>ownership</a:t>
            </a:r>
            <a:r>
              <a:rPr lang="cs-CZ" dirty="0" smtClean="0"/>
              <a:t> </a:t>
            </a:r>
            <a:r>
              <a:rPr lang="cs-CZ" dirty="0" err="1" smtClean="0"/>
              <a:t>does</a:t>
            </a:r>
            <a:r>
              <a:rPr lang="cs-CZ" dirty="0" smtClean="0"/>
              <a:t> </a:t>
            </a:r>
            <a:r>
              <a:rPr lang="cs-CZ" dirty="0" err="1" smtClean="0"/>
              <a:t>or</a:t>
            </a:r>
            <a:r>
              <a:rPr lang="cs-CZ" dirty="0" smtClean="0"/>
              <a:t> </a:t>
            </a:r>
            <a:r>
              <a:rPr lang="cs-CZ" dirty="0" err="1" smtClean="0"/>
              <a:t>does</a:t>
            </a:r>
            <a:r>
              <a:rPr lang="cs-CZ" dirty="0" smtClean="0"/>
              <a:t> not </a:t>
            </a:r>
            <a:r>
              <a:rPr lang="cs-CZ" dirty="0" err="1" smtClean="0"/>
              <a:t>matter</a:t>
            </a:r>
            <a:r>
              <a:rPr lang="cs-CZ" dirty="0" smtClean="0"/>
              <a:t>? </a:t>
            </a:r>
            <a:endParaRPr lang="cs-CZ" dirty="0"/>
          </a:p>
        </p:txBody>
      </p:sp>
      <p:sp>
        <p:nvSpPr>
          <p:cNvPr id="3" name="Zástupný symbol pro obsah 2"/>
          <p:cNvSpPr>
            <a:spLocks noGrp="1"/>
          </p:cNvSpPr>
          <p:nvPr>
            <p:ph idx="1"/>
          </p:nvPr>
        </p:nvSpPr>
        <p:spPr>
          <a:xfrm>
            <a:off x="457200" y="1600200"/>
            <a:ext cx="8229600" cy="4925144"/>
          </a:xfrm>
        </p:spPr>
        <p:txBody>
          <a:bodyPr>
            <a:normAutofit/>
          </a:bodyPr>
          <a:lstStyle/>
          <a:p>
            <a:pPr marL="0" indent="0" algn="just">
              <a:buNone/>
            </a:pPr>
            <a:r>
              <a:rPr lang="en-US" sz="2800" dirty="0"/>
              <a:t>The efficiency of public and private firms is usually compared in industries which have heavy regulation and limited competition. In this paper we present a case study in which the effects of property rights can be isolated from the effects of regulation on </a:t>
            </a:r>
            <a:r>
              <a:rPr lang="en-US" sz="2800" dirty="0" smtClean="0"/>
              <a:t>noncompetitive </a:t>
            </a:r>
            <a:r>
              <a:rPr lang="en-US" sz="2800" dirty="0"/>
              <a:t>markets. We compare the </a:t>
            </a:r>
            <a:r>
              <a:rPr lang="en-US" sz="2800" dirty="0" smtClean="0"/>
              <a:t>postwar</a:t>
            </a:r>
            <a:r>
              <a:rPr lang="cs-CZ" sz="2800" dirty="0" smtClean="0"/>
              <a:t> (1956–1975)</a:t>
            </a:r>
            <a:r>
              <a:rPr lang="en-US" sz="2800" dirty="0" smtClean="0"/>
              <a:t> </a:t>
            </a:r>
            <a:r>
              <a:rPr lang="en-US" sz="2800" dirty="0"/>
              <a:t>productivity performance of the Canadian </a:t>
            </a:r>
            <a:r>
              <a:rPr lang="en-US" sz="2800" dirty="0" smtClean="0"/>
              <a:t>National</a:t>
            </a:r>
            <a:r>
              <a:rPr lang="cs-CZ" sz="2800" dirty="0" smtClean="0"/>
              <a:t> (public)</a:t>
            </a:r>
            <a:r>
              <a:rPr lang="en-US" sz="2800" dirty="0" smtClean="0"/>
              <a:t> </a:t>
            </a:r>
            <a:r>
              <a:rPr lang="en-US" sz="2800" dirty="0"/>
              <a:t>and Canadian Pacific </a:t>
            </a:r>
            <a:r>
              <a:rPr lang="en-US" sz="2800" dirty="0" smtClean="0"/>
              <a:t>Railroads</a:t>
            </a:r>
            <a:r>
              <a:rPr lang="cs-CZ" sz="2800" dirty="0" smtClean="0"/>
              <a:t> (</a:t>
            </a:r>
            <a:r>
              <a:rPr lang="cs-CZ" sz="2800" dirty="0" err="1" smtClean="0"/>
              <a:t>private</a:t>
            </a:r>
            <a:r>
              <a:rPr lang="cs-CZ" sz="2800" dirty="0" smtClean="0"/>
              <a:t>)</a:t>
            </a:r>
            <a:r>
              <a:rPr lang="en-US" sz="2800" dirty="0" smtClean="0"/>
              <a:t>. </a:t>
            </a:r>
            <a:endParaRPr lang="cs-CZ" sz="1800" dirty="0" smtClean="0"/>
          </a:p>
          <a:p>
            <a:pPr marL="0" indent="0">
              <a:buNone/>
            </a:pPr>
            <a:r>
              <a:rPr lang="cs-CZ" sz="1800" dirty="0" err="1" smtClean="0"/>
              <a:t>Caves</a:t>
            </a:r>
            <a:r>
              <a:rPr lang="cs-CZ" sz="1800" dirty="0" smtClean="0"/>
              <a:t>, D. W. – </a:t>
            </a:r>
            <a:r>
              <a:rPr lang="cs-CZ" sz="1800" dirty="0" err="1" smtClean="0"/>
              <a:t>Christensen</a:t>
            </a:r>
            <a:r>
              <a:rPr lang="cs-CZ" sz="1800" dirty="0" smtClean="0"/>
              <a:t>, L. R. (1980): </a:t>
            </a:r>
            <a:r>
              <a:rPr lang="cs-CZ" sz="1800" dirty="0" err="1" smtClean="0"/>
              <a:t>The</a:t>
            </a:r>
            <a:r>
              <a:rPr lang="cs-CZ" sz="1800" dirty="0" smtClean="0"/>
              <a:t> </a:t>
            </a:r>
            <a:r>
              <a:rPr lang="cs-CZ" sz="1800" dirty="0" err="1" smtClean="0"/>
              <a:t>Relative</a:t>
            </a:r>
            <a:r>
              <a:rPr lang="cs-CZ" sz="1800" dirty="0" smtClean="0"/>
              <a:t> </a:t>
            </a:r>
            <a:r>
              <a:rPr lang="cs-CZ" sz="1800" dirty="0" err="1" smtClean="0"/>
              <a:t>Efficiency</a:t>
            </a:r>
            <a:r>
              <a:rPr lang="cs-CZ" sz="1800" dirty="0" smtClean="0"/>
              <a:t> </a:t>
            </a:r>
            <a:r>
              <a:rPr lang="cs-CZ" sz="1800" dirty="0" err="1" smtClean="0"/>
              <a:t>of</a:t>
            </a:r>
            <a:r>
              <a:rPr lang="cs-CZ" sz="1800" dirty="0" smtClean="0"/>
              <a:t> Public and </a:t>
            </a:r>
            <a:r>
              <a:rPr lang="cs-CZ" sz="1800" dirty="0" err="1" smtClean="0"/>
              <a:t>Private</a:t>
            </a:r>
            <a:r>
              <a:rPr lang="cs-CZ" sz="1800" dirty="0" smtClean="0"/>
              <a:t> </a:t>
            </a:r>
            <a:r>
              <a:rPr lang="cs-CZ" sz="1800" dirty="0" err="1" smtClean="0"/>
              <a:t>Firms</a:t>
            </a:r>
            <a:r>
              <a:rPr lang="cs-CZ" sz="1800" dirty="0" smtClean="0"/>
              <a:t> in a </a:t>
            </a:r>
            <a:r>
              <a:rPr lang="cs-CZ" sz="1800" dirty="0" err="1" smtClean="0"/>
              <a:t>Competitive</a:t>
            </a:r>
            <a:r>
              <a:rPr lang="cs-CZ" sz="1800" dirty="0" smtClean="0"/>
              <a:t> </a:t>
            </a:r>
            <a:r>
              <a:rPr lang="cs-CZ" sz="1800" dirty="0" err="1" smtClean="0"/>
              <a:t>Enviroment</a:t>
            </a:r>
            <a:r>
              <a:rPr lang="cs-CZ" sz="1800" dirty="0" smtClean="0"/>
              <a:t>: </a:t>
            </a:r>
            <a:r>
              <a:rPr lang="cs-CZ" sz="1800" dirty="0" err="1" smtClean="0"/>
              <a:t>The</a:t>
            </a:r>
            <a:r>
              <a:rPr lang="cs-CZ" sz="1800" dirty="0" smtClean="0"/>
              <a:t> Case </a:t>
            </a:r>
            <a:r>
              <a:rPr lang="cs-CZ" sz="1800" dirty="0" err="1" smtClean="0"/>
              <a:t>of</a:t>
            </a:r>
            <a:r>
              <a:rPr lang="cs-CZ" sz="1800" dirty="0" smtClean="0"/>
              <a:t> </a:t>
            </a:r>
            <a:r>
              <a:rPr lang="cs-CZ" sz="1800" dirty="0" err="1" smtClean="0"/>
              <a:t>Canadian</a:t>
            </a:r>
            <a:r>
              <a:rPr lang="cs-CZ" sz="1800" dirty="0" smtClean="0"/>
              <a:t> </a:t>
            </a:r>
            <a:r>
              <a:rPr lang="cs-CZ" sz="1800" dirty="0" err="1" smtClean="0"/>
              <a:t>Railroads</a:t>
            </a:r>
            <a:r>
              <a:rPr lang="cs-CZ" sz="1800" dirty="0" smtClean="0"/>
              <a:t>. </a:t>
            </a:r>
            <a:r>
              <a:rPr lang="cs-CZ" sz="1800" i="1" dirty="0" err="1" smtClean="0"/>
              <a:t>Journal</a:t>
            </a:r>
            <a:r>
              <a:rPr lang="cs-CZ" sz="1800" i="1" dirty="0" smtClean="0"/>
              <a:t> </a:t>
            </a:r>
            <a:r>
              <a:rPr lang="cs-CZ" sz="1800" i="1" dirty="0" err="1" smtClean="0"/>
              <a:t>of</a:t>
            </a:r>
            <a:r>
              <a:rPr lang="cs-CZ" sz="1800" i="1" dirty="0" smtClean="0"/>
              <a:t> </a:t>
            </a:r>
            <a:r>
              <a:rPr lang="cs-CZ" sz="1800" i="1" dirty="0" err="1" smtClean="0"/>
              <a:t>Political</a:t>
            </a:r>
            <a:r>
              <a:rPr lang="cs-CZ" sz="1800" i="1" dirty="0" smtClean="0"/>
              <a:t> </a:t>
            </a:r>
            <a:r>
              <a:rPr lang="cs-CZ" sz="1800" i="1" dirty="0" err="1" smtClean="0"/>
              <a:t>Economy</a:t>
            </a:r>
            <a:endParaRPr lang="cs-CZ" sz="1800" i="1" dirty="0"/>
          </a:p>
        </p:txBody>
      </p:sp>
    </p:spTree>
    <p:extLst>
      <p:ext uri="{BB962C8B-B14F-4D97-AF65-F5344CB8AC3E}">
        <p14:creationId xmlns:p14="http://schemas.microsoft.com/office/powerpoint/2010/main" val="3792389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Methodology</a:t>
            </a:r>
            <a:endParaRPr lang="cs-CZ" dirty="0"/>
          </a:p>
        </p:txBody>
      </p:sp>
      <p:sp>
        <p:nvSpPr>
          <p:cNvPr id="3" name="Zástupný symbol pro obsah 2"/>
          <p:cNvSpPr>
            <a:spLocks noGrp="1"/>
          </p:cNvSpPr>
          <p:nvPr>
            <p:ph idx="1"/>
          </p:nvPr>
        </p:nvSpPr>
        <p:spPr/>
        <p:txBody>
          <a:bodyPr/>
          <a:lstStyle/>
          <a:p>
            <a:r>
              <a:rPr lang="cs-CZ" dirty="0" err="1" smtClean="0"/>
              <a:t>Comparison</a:t>
            </a:r>
            <a:r>
              <a:rPr lang="cs-CZ" dirty="0" smtClean="0"/>
              <a:t> </a:t>
            </a:r>
            <a:r>
              <a:rPr lang="cs-CZ" dirty="0" err="1" smtClean="0"/>
              <a:t>of</a:t>
            </a:r>
            <a:r>
              <a:rPr lang="cs-CZ" dirty="0" smtClean="0"/>
              <a:t> </a:t>
            </a:r>
            <a:r>
              <a:rPr lang="cs-CZ" dirty="0" err="1" smtClean="0"/>
              <a:t>total</a:t>
            </a:r>
            <a:r>
              <a:rPr lang="cs-CZ" dirty="0" smtClean="0"/>
              <a:t> </a:t>
            </a:r>
            <a:r>
              <a:rPr lang="cs-CZ" dirty="0" err="1" smtClean="0"/>
              <a:t>factor</a:t>
            </a:r>
            <a:r>
              <a:rPr lang="cs-CZ" dirty="0" smtClean="0"/>
              <a:t> </a:t>
            </a:r>
            <a:r>
              <a:rPr lang="cs-CZ" dirty="0" err="1" smtClean="0"/>
              <a:t>productivity</a:t>
            </a:r>
            <a:r>
              <a:rPr lang="cs-CZ" dirty="0" smtClean="0"/>
              <a:t> (TFP) – </a:t>
            </a:r>
            <a:r>
              <a:rPr lang="cs-CZ" dirty="0" err="1" smtClean="0"/>
              <a:t>real</a:t>
            </a:r>
            <a:r>
              <a:rPr lang="cs-CZ" dirty="0" smtClean="0"/>
              <a:t> output per unit </a:t>
            </a:r>
            <a:r>
              <a:rPr lang="cs-CZ" dirty="0" err="1" smtClean="0"/>
              <a:t>of</a:t>
            </a:r>
            <a:r>
              <a:rPr lang="cs-CZ" dirty="0" smtClean="0"/>
              <a:t> input</a:t>
            </a:r>
          </a:p>
          <a:p>
            <a:r>
              <a:rPr lang="cs-CZ" dirty="0" smtClean="0"/>
              <a:t>In </a:t>
            </a:r>
            <a:r>
              <a:rPr lang="cs-CZ" dirty="0" err="1" smtClean="0"/>
              <a:t>the</a:t>
            </a:r>
            <a:r>
              <a:rPr lang="cs-CZ" dirty="0" smtClean="0"/>
              <a:t> </a:t>
            </a:r>
            <a:r>
              <a:rPr lang="cs-CZ" dirty="0" err="1" smtClean="0"/>
              <a:t>paper</a:t>
            </a:r>
            <a:r>
              <a:rPr lang="cs-CZ" dirty="0" smtClean="0"/>
              <a:t>, </a:t>
            </a:r>
            <a:r>
              <a:rPr lang="cs-CZ" dirty="0" err="1" smtClean="0"/>
              <a:t>they</a:t>
            </a:r>
            <a:r>
              <a:rPr lang="cs-CZ" dirty="0" smtClean="0"/>
              <a:t> </a:t>
            </a:r>
            <a:r>
              <a:rPr lang="cs-CZ" dirty="0" err="1" smtClean="0"/>
              <a:t>estimated</a:t>
            </a:r>
            <a:r>
              <a:rPr lang="cs-CZ" dirty="0" smtClean="0"/>
              <a:t> </a:t>
            </a:r>
            <a:r>
              <a:rPr lang="cs-CZ" dirty="0" err="1" smtClean="0"/>
              <a:t>both</a:t>
            </a:r>
            <a:r>
              <a:rPr lang="cs-CZ" dirty="0" smtClean="0"/>
              <a:t> </a:t>
            </a:r>
            <a:r>
              <a:rPr lang="cs-CZ" dirty="0" err="1" smtClean="0"/>
              <a:t>the</a:t>
            </a:r>
            <a:r>
              <a:rPr lang="cs-CZ" dirty="0" smtClean="0"/>
              <a:t> </a:t>
            </a:r>
            <a:r>
              <a:rPr lang="cs-CZ" dirty="0" err="1" smtClean="0"/>
              <a:t>rates</a:t>
            </a:r>
            <a:r>
              <a:rPr lang="cs-CZ" dirty="0" smtClean="0"/>
              <a:t> </a:t>
            </a:r>
            <a:r>
              <a:rPr lang="cs-CZ" dirty="0" err="1" smtClean="0"/>
              <a:t>of</a:t>
            </a:r>
            <a:r>
              <a:rPr lang="cs-CZ" dirty="0" smtClean="0"/>
              <a:t> </a:t>
            </a:r>
            <a:r>
              <a:rPr lang="cs-CZ" dirty="0" err="1" smtClean="0"/>
              <a:t>growth</a:t>
            </a:r>
            <a:r>
              <a:rPr lang="cs-CZ" dirty="0" smtClean="0"/>
              <a:t> </a:t>
            </a:r>
            <a:r>
              <a:rPr lang="cs-CZ" dirty="0" err="1" smtClean="0"/>
              <a:t>of</a:t>
            </a:r>
            <a:r>
              <a:rPr lang="cs-CZ" dirty="0" smtClean="0"/>
              <a:t> TFP and </a:t>
            </a:r>
            <a:r>
              <a:rPr lang="cs-CZ" dirty="0" err="1" smtClean="0"/>
              <a:t>the</a:t>
            </a:r>
            <a:r>
              <a:rPr lang="cs-CZ" dirty="0" smtClean="0"/>
              <a:t> </a:t>
            </a:r>
            <a:r>
              <a:rPr lang="cs-CZ" dirty="0" err="1" smtClean="0"/>
              <a:t>relative</a:t>
            </a:r>
            <a:r>
              <a:rPr lang="cs-CZ" dirty="0" smtClean="0"/>
              <a:t> </a:t>
            </a:r>
            <a:r>
              <a:rPr lang="cs-CZ" dirty="0" err="1" smtClean="0"/>
              <a:t>levels</a:t>
            </a:r>
            <a:r>
              <a:rPr lang="cs-CZ" dirty="0" smtClean="0"/>
              <a:t> </a:t>
            </a:r>
            <a:r>
              <a:rPr lang="cs-CZ" dirty="0" err="1" smtClean="0"/>
              <a:t>of</a:t>
            </a:r>
            <a:r>
              <a:rPr lang="cs-CZ" dirty="0" smtClean="0"/>
              <a:t> TFP </a:t>
            </a:r>
            <a:r>
              <a:rPr lang="cs-CZ" dirty="0" err="1" smtClean="0"/>
              <a:t>for</a:t>
            </a:r>
            <a:r>
              <a:rPr lang="cs-CZ" dirty="0" smtClean="0"/>
              <a:t> </a:t>
            </a:r>
            <a:r>
              <a:rPr lang="cs-CZ" dirty="0" err="1" smtClean="0"/>
              <a:t>the</a:t>
            </a:r>
            <a:r>
              <a:rPr lang="cs-CZ" dirty="0" smtClean="0"/>
              <a:t> CN and CP </a:t>
            </a:r>
            <a:r>
              <a:rPr lang="cs-CZ" dirty="0" err="1" smtClean="0"/>
              <a:t>during</a:t>
            </a:r>
            <a:r>
              <a:rPr lang="cs-CZ" dirty="0" smtClean="0"/>
              <a:t> </a:t>
            </a:r>
            <a:r>
              <a:rPr lang="cs-CZ" dirty="0" err="1" smtClean="0"/>
              <a:t>the</a:t>
            </a:r>
            <a:r>
              <a:rPr lang="cs-CZ" dirty="0" smtClean="0"/>
              <a:t> period 1956-75 </a:t>
            </a:r>
            <a:endParaRPr lang="cs-CZ" dirty="0"/>
          </a:p>
        </p:txBody>
      </p:sp>
    </p:spTree>
    <p:extLst>
      <p:ext uri="{BB962C8B-B14F-4D97-AF65-F5344CB8AC3E}">
        <p14:creationId xmlns:p14="http://schemas.microsoft.com/office/powerpoint/2010/main" val="330077045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TotalTime>
  <Words>2421</Words>
  <Application>Microsoft Office PowerPoint</Application>
  <PresentationFormat>Předvádění na obrazovce (4:3)</PresentationFormat>
  <Paragraphs>311</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Times New Roman</vt:lpstr>
      <vt:lpstr>Motiv systému Office</vt:lpstr>
      <vt:lpstr>8. OWNERSHIP (2)</vt:lpstr>
      <vt:lpstr>Readings for Lecture 8</vt:lpstr>
      <vt:lpstr>Learning Outcomes </vt:lpstr>
      <vt:lpstr>8.1 Case: Canada freight railways</vt:lpstr>
      <vt:lpstr>North American rail market</vt:lpstr>
      <vt:lpstr>Canada rail sector</vt:lpstr>
      <vt:lpstr>Ownership/competition</vt:lpstr>
      <vt:lpstr>Canada (1980): Public ownership does or does not matter? </vt:lpstr>
      <vt:lpstr>Methodology</vt:lpstr>
      <vt:lpstr>Estimates</vt:lpstr>
      <vt:lpstr>Conclusions</vt:lpstr>
      <vt:lpstr>Discussion question</vt:lpstr>
      <vt:lpstr>Privatization of CN</vt:lpstr>
      <vt:lpstr>Hypothesis</vt:lpstr>
      <vt:lpstr>Canada (2013)</vt:lpstr>
      <vt:lpstr>Canada: Output</vt:lpstr>
      <vt:lpstr>Canada: Employment and costs</vt:lpstr>
      <vt:lpstr>Canada (2013): Ownership does matter?</vt:lpstr>
      <vt:lpstr>Discussion question</vt:lpstr>
      <vt:lpstr>8.2 Competition or Privatization?</vt:lpstr>
      <vt:lpstr>Motivation</vt:lpstr>
      <vt:lpstr>Railway reforms in the EU</vt:lpstr>
      <vt:lpstr>Reform options</vt:lpstr>
      <vt:lpstr>Western x Eastern Europe</vt:lpstr>
      <vt:lpstr>Previous studies (1) – impact of reforms on effiecency</vt:lpstr>
      <vt:lpstr>Previous studies (2) – impact of reforms on modal shares</vt:lpstr>
      <vt:lpstr>Empirical strategy</vt:lpstr>
      <vt:lpstr>Passengers</vt:lpstr>
      <vt:lpstr>Freight</vt:lpstr>
      <vt:lpstr>Results  </vt:lpstr>
      <vt:lpstr>Change in the modal share of passenger rail 1995-2013 (%)</vt:lpstr>
      <vt:lpstr>Change in the modal share of freight rail  1995-2013 (%)</vt:lpstr>
      <vt:lpstr>Discussion</vt:lpstr>
      <vt:lpstr>Conclusion</vt:lpstr>
      <vt:lpstr>8.3 Competition or Privatization?</vt:lpstr>
      <vt:lpstr>Local public transport</vt:lpstr>
      <vt:lpstr>Methodology</vt:lpstr>
      <vt:lpstr>Exercise</vt:lpstr>
      <vt:lpstr>Results</vt:lpstr>
      <vt:lpstr>Conclusions (1)</vt:lpstr>
      <vt:lpstr>Conclusions (2)</vt:lpstr>
      <vt:lpstr>Conclusions (3)</vt:lpstr>
      <vt:lpstr>Conclusions (4)</vt:lpstr>
      <vt:lpstr>Conclusions (5)</vt:lpstr>
      <vt:lpstr>8.4 Summary</vt:lpstr>
      <vt:lpstr>Summary (1)</vt:lpstr>
      <vt:lpstr>Summary (2)</vt:lpstr>
      <vt:lpstr>Readings for Lecture 9</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OWNERSHIP</dc:title>
  <dc:creator>Tomes Zdenek</dc:creator>
  <cp:lastModifiedBy>Tomes Zdenek</cp:lastModifiedBy>
  <cp:revision>25</cp:revision>
  <cp:lastPrinted>2018-10-16T06:35:20Z</cp:lastPrinted>
  <dcterms:created xsi:type="dcterms:W3CDTF">2018-01-02T08:53:50Z</dcterms:created>
  <dcterms:modified xsi:type="dcterms:W3CDTF">2018-10-16T06:46:10Z</dcterms:modified>
</cp:coreProperties>
</file>