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59" r:id="rId6"/>
    <p:sldMasterId id="2147483660" r:id="rId7"/>
    <p:sldMasterId id="2147483661" r:id="rId8"/>
    <p:sldMasterId id="2147483662" r:id="rId9"/>
    <p:sldMasterId id="2147483663" r:id="rId10"/>
    <p:sldMasterId id="2147485882" r:id="rId11"/>
    <p:sldMasterId id="2147485894" r:id="rId12"/>
    <p:sldMasterId id="2147490992" r:id="rId13"/>
  </p:sldMasterIdLst>
  <p:notesMasterIdLst>
    <p:notesMasterId r:id="rId39"/>
  </p:notesMasterIdLst>
  <p:handoutMasterIdLst>
    <p:handoutMasterId r:id="rId40"/>
  </p:handoutMasterIdLst>
  <p:sldIdLst>
    <p:sldId id="1565" r:id="rId14"/>
    <p:sldId id="1616" r:id="rId15"/>
    <p:sldId id="1640" r:id="rId16"/>
    <p:sldId id="1639" r:id="rId17"/>
    <p:sldId id="1634" r:id="rId18"/>
    <p:sldId id="1582" r:id="rId19"/>
    <p:sldId id="1624" r:id="rId20"/>
    <p:sldId id="1623" r:id="rId21"/>
    <p:sldId id="1583" r:id="rId22"/>
    <p:sldId id="1626" r:id="rId23"/>
    <p:sldId id="1584" r:id="rId24"/>
    <p:sldId id="1635" r:id="rId25"/>
    <p:sldId id="1617" r:id="rId26"/>
    <p:sldId id="1620" r:id="rId27"/>
    <p:sldId id="1622" r:id="rId28"/>
    <p:sldId id="1633" r:id="rId29"/>
    <p:sldId id="1585" r:id="rId30"/>
    <p:sldId id="1636" r:id="rId31"/>
    <p:sldId id="1602" r:id="rId32"/>
    <p:sldId id="1637" r:id="rId33"/>
    <p:sldId id="1603" r:id="rId34"/>
    <p:sldId id="1638" r:id="rId35"/>
    <p:sldId id="1604" r:id="rId36"/>
    <p:sldId id="1596" r:id="rId37"/>
    <p:sldId id="1641" r:id="rId38"/>
  </p:sldIdLst>
  <p:sldSz cx="8961438" cy="6721475"/>
  <p:notesSz cx="6794500" cy="9906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4025" indent="1588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1225" indent="1588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8425" indent="1588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5625" indent="1588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" userDrawn="1">
          <p15:clr>
            <a:srgbClr val="A4A3A4"/>
          </p15:clr>
        </p15:guide>
        <p15:guide id="2" pos="5521" userDrawn="1">
          <p15:clr>
            <a:srgbClr val="A4A3A4"/>
          </p15:clr>
        </p15:guide>
        <p15:guide id="3" pos="101" userDrawn="1">
          <p15:clr>
            <a:srgbClr val="A4A3A4"/>
          </p15:clr>
        </p15:guide>
        <p15:guide id="4" orient="horz" pos="2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g.MySAK" initials="I" lastIdx="4" clrIdx="0"/>
  <p:cmAuthor id="1" name="Michal Skřivánek" initials="M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8FB"/>
    <a:srgbClr val="DA0058"/>
    <a:srgbClr val="FF0066"/>
    <a:srgbClr val="FFCCCC"/>
    <a:srgbClr val="FF0000"/>
    <a:srgbClr val="FF7C80"/>
    <a:srgbClr val="CAE0FA"/>
    <a:srgbClr val="EDF4FD"/>
    <a:srgbClr val="9DC5F5"/>
    <a:srgbClr val="D8D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4" autoAdjust="0"/>
    <p:restoredTop sz="99833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596" y="84"/>
      </p:cViewPr>
      <p:guideLst>
        <p:guide orient="horz" pos="393"/>
        <p:guide pos="5521"/>
        <p:guide pos="101"/>
        <p:guide orient="horz"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9" d="100"/>
          <a:sy n="109" d="100"/>
        </p:scale>
        <p:origin x="-90" y="-138"/>
      </p:cViewPr>
      <p:guideLst>
        <p:guide orient="horz" pos="3121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01409\AppData\Local\Microsoft\Windows\INetCache\Content.Outlook\A0EKJ5VA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Sheet1!$A$63</c:f>
              <c:strCache>
                <c:ptCount val="1"/>
                <c:pt idx="0">
                  <c:v>Možná výše financování /regulace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Sheet1!$B$61:$F$61</c:f>
              <c:strCache>
                <c:ptCount val="5"/>
                <c:pt idx="0">
                  <c:v>Nemovitost pro podnikatelské účely</c:v>
                </c:pt>
                <c:pt idx="1">
                  <c:v>Výstavba komerční nemovitosti</c:v>
                </c:pt>
                <c:pt idx="2">
                  <c:v>Bonitní pohledávky</c:v>
                </c:pt>
                <c:pt idx="3">
                  <c:v>Technologie</c:v>
                </c:pt>
                <c:pt idx="4">
                  <c:v>Zásoby</c:v>
                </c:pt>
              </c:strCache>
            </c:strRef>
          </c:cat>
          <c:val>
            <c:numRef>
              <c:f>Sheet1!$B$63:$F$63</c:f>
              <c:numCache>
                <c:formatCode>0%</c:formatCode>
                <c:ptCount val="5"/>
                <c:pt idx="0">
                  <c:v>0.95</c:v>
                </c:pt>
                <c:pt idx="1">
                  <c:v>0.8</c:v>
                </c:pt>
                <c:pt idx="2">
                  <c:v>0.7</c:v>
                </c:pt>
                <c:pt idx="3">
                  <c:v>0.6</c:v>
                </c:pt>
                <c:pt idx="4">
                  <c:v>0.4</c:v>
                </c:pt>
              </c:numCache>
            </c:numRef>
          </c:val>
        </c:ser>
        <c:ser>
          <c:idx val="0"/>
          <c:order val="1"/>
          <c:tx>
            <c:strRef>
              <c:f>Sheet1!$A$62</c:f>
              <c:strCache>
                <c:ptCount val="1"/>
                <c:pt idx="0">
                  <c:v>Zástavní hodnota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Sheet1!$B$61:$F$61</c:f>
              <c:strCache>
                <c:ptCount val="5"/>
                <c:pt idx="0">
                  <c:v>Nemovitost pro podnikatelské účely</c:v>
                </c:pt>
                <c:pt idx="1">
                  <c:v>Výstavba komerční nemovitosti</c:v>
                </c:pt>
                <c:pt idx="2">
                  <c:v>Bonitní pohledávky</c:v>
                </c:pt>
                <c:pt idx="3">
                  <c:v>Technologie</c:v>
                </c:pt>
                <c:pt idx="4">
                  <c:v>Zásoby</c:v>
                </c:pt>
              </c:strCache>
            </c:strRef>
          </c:cat>
          <c:val>
            <c:numRef>
              <c:f>Sheet1!$B$62:$F$62</c:f>
              <c:numCache>
                <c:formatCode>0%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66856648"/>
        <c:axId val="366857432"/>
      </c:barChart>
      <c:catAx>
        <c:axId val="36685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6857432"/>
        <c:crosses val="autoZero"/>
        <c:auto val="1"/>
        <c:lblAlgn val="ctr"/>
        <c:lblOffset val="100"/>
        <c:noMultiLvlLbl val="0"/>
      </c:catAx>
      <c:valAx>
        <c:axId val="3668574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6856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918732021965897E-2"/>
          <c:y val="0.93799154085941017"/>
          <c:w val="0.92368283115902028"/>
          <c:h val="4.7970685001006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36ECA-BE37-4D5C-A560-938D341796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7A9A6F-171F-4584-A00B-79ECC4E9C247}">
      <dgm:prSet phldrT="[Text]"/>
      <dgm:spPr/>
      <dgm:t>
        <a:bodyPr/>
        <a:lstStyle/>
        <a:p>
          <a:r>
            <a:rPr lang="cs-CZ" dirty="0" smtClean="0"/>
            <a:t>Hotovost</a:t>
          </a:r>
          <a:endParaRPr lang="cs-CZ" dirty="0"/>
        </a:p>
      </dgm:t>
    </dgm:pt>
    <dgm:pt modelId="{905A40B0-9940-49FB-8275-AE5AC552736D}" type="parTrans" cxnId="{C6E38886-9D23-45FF-8B6E-71E1BE3EA578}">
      <dgm:prSet/>
      <dgm:spPr/>
      <dgm:t>
        <a:bodyPr/>
        <a:lstStyle/>
        <a:p>
          <a:endParaRPr lang="cs-CZ"/>
        </a:p>
      </dgm:t>
    </dgm:pt>
    <dgm:pt modelId="{E708DA22-E76B-49D8-8818-7D8CD98C88BA}" type="sibTrans" cxnId="{C6E38886-9D23-45FF-8B6E-71E1BE3EA578}">
      <dgm:prSet/>
      <dgm:spPr/>
      <dgm:t>
        <a:bodyPr/>
        <a:lstStyle/>
        <a:p>
          <a:endParaRPr lang="cs-CZ"/>
        </a:p>
      </dgm:t>
    </dgm:pt>
    <dgm:pt modelId="{1910368C-D4F6-420D-9E2E-B5643A28F74E}">
      <dgm:prSet phldrT="[Text]"/>
      <dgm:spPr/>
      <dgm:t>
        <a:bodyPr/>
        <a:lstStyle/>
        <a:p>
          <a:r>
            <a:rPr lang="cs-CZ" dirty="0" smtClean="0"/>
            <a:t>Nákup vstupů</a:t>
          </a:r>
          <a:endParaRPr lang="cs-CZ" dirty="0"/>
        </a:p>
      </dgm:t>
    </dgm:pt>
    <dgm:pt modelId="{E2A39344-DCC7-409C-A6EF-3DA86D7CEFCA}" type="parTrans" cxnId="{E1DB898C-C3A3-44F0-B579-F68605DB19D5}">
      <dgm:prSet/>
      <dgm:spPr/>
      <dgm:t>
        <a:bodyPr/>
        <a:lstStyle/>
        <a:p>
          <a:endParaRPr lang="cs-CZ"/>
        </a:p>
      </dgm:t>
    </dgm:pt>
    <dgm:pt modelId="{EF99B122-4E56-4170-AEDD-F1C2ABE593D2}" type="sibTrans" cxnId="{E1DB898C-C3A3-44F0-B579-F68605DB19D5}">
      <dgm:prSet/>
      <dgm:spPr/>
      <dgm:t>
        <a:bodyPr/>
        <a:lstStyle/>
        <a:p>
          <a:endParaRPr lang="cs-CZ"/>
        </a:p>
      </dgm:t>
    </dgm:pt>
    <dgm:pt modelId="{5AFC41AF-5D1B-4FC5-86ED-EB62E06B1937}">
      <dgm:prSet phldrT="[Text]"/>
      <dgm:spPr/>
      <dgm:t>
        <a:bodyPr/>
        <a:lstStyle/>
        <a:p>
          <a:r>
            <a:rPr lang="cs-CZ" dirty="0" smtClean="0"/>
            <a:t>Výroba</a:t>
          </a:r>
          <a:endParaRPr lang="cs-CZ" dirty="0"/>
        </a:p>
      </dgm:t>
    </dgm:pt>
    <dgm:pt modelId="{7DCE4010-272C-430A-83EB-1F07D87C1B79}" type="parTrans" cxnId="{F5797666-8C1F-42D2-89CD-196B994DBB2C}">
      <dgm:prSet/>
      <dgm:spPr/>
      <dgm:t>
        <a:bodyPr/>
        <a:lstStyle/>
        <a:p>
          <a:endParaRPr lang="cs-CZ"/>
        </a:p>
      </dgm:t>
    </dgm:pt>
    <dgm:pt modelId="{214C5228-12CC-4B5D-99F8-B7CE5818B1F0}" type="sibTrans" cxnId="{F5797666-8C1F-42D2-89CD-196B994DBB2C}">
      <dgm:prSet/>
      <dgm:spPr/>
      <dgm:t>
        <a:bodyPr/>
        <a:lstStyle/>
        <a:p>
          <a:endParaRPr lang="cs-CZ"/>
        </a:p>
      </dgm:t>
    </dgm:pt>
    <dgm:pt modelId="{18829553-4761-4779-BF01-0914774409D3}">
      <dgm:prSet phldrT="[Text]"/>
      <dgm:spPr/>
      <dgm:t>
        <a:bodyPr/>
        <a:lstStyle/>
        <a:p>
          <a:r>
            <a:rPr lang="cs-CZ" dirty="0" smtClean="0"/>
            <a:t>Prodej výstupu</a:t>
          </a:r>
          <a:endParaRPr lang="cs-CZ" dirty="0"/>
        </a:p>
      </dgm:t>
    </dgm:pt>
    <dgm:pt modelId="{1387C415-13BD-4DFA-AF29-4F1243E973A5}" type="parTrans" cxnId="{B0A87321-B9C7-46C3-A9C3-287246E8B19C}">
      <dgm:prSet/>
      <dgm:spPr/>
      <dgm:t>
        <a:bodyPr/>
        <a:lstStyle/>
        <a:p>
          <a:endParaRPr lang="cs-CZ"/>
        </a:p>
      </dgm:t>
    </dgm:pt>
    <dgm:pt modelId="{2F119E9A-A497-4798-80F0-56068C4941EA}" type="sibTrans" cxnId="{B0A87321-B9C7-46C3-A9C3-287246E8B19C}">
      <dgm:prSet/>
      <dgm:spPr/>
      <dgm:t>
        <a:bodyPr/>
        <a:lstStyle/>
        <a:p>
          <a:endParaRPr lang="cs-CZ"/>
        </a:p>
      </dgm:t>
    </dgm:pt>
    <dgm:pt modelId="{8702E751-D671-4E3C-9039-1502346F7C62}" type="pres">
      <dgm:prSet presAssocID="{F5D36ECA-BE37-4D5C-A560-938D341796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1C7B758-C5FA-4C96-93F9-1A8A9835F828}" type="pres">
      <dgm:prSet presAssocID="{9F7A9A6F-171F-4584-A00B-79ECC4E9C2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2B2997-E00E-4AAA-B6CC-81F8D271C4E6}" type="pres">
      <dgm:prSet presAssocID="{E708DA22-E76B-49D8-8818-7D8CD98C88BA}" presName="sibTrans" presStyleLbl="sibTrans2D1" presStyleIdx="0" presStyleCnt="4"/>
      <dgm:spPr/>
      <dgm:t>
        <a:bodyPr/>
        <a:lstStyle/>
        <a:p>
          <a:endParaRPr lang="cs-CZ"/>
        </a:p>
      </dgm:t>
    </dgm:pt>
    <dgm:pt modelId="{CD097367-7632-41AC-8E65-7091404AF80D}" type="pres">
      <dgm:prSet presAssocID="{E708DA22-E76B-49D8-8818-7D8CD98C88BA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EB5C7BE2-694C-4FF3-B408-9E3410F41581}" type="pres">
      <dgm:prSet presAssocID="{1910368C-D4F6-420D-9E2E-B5643A28F74E}" presName="node" presStyleLbl="node1" presStyleIdx="1" presStyleCnt="4" custRadScaleRad="374006" custRadScaleInc="-24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37F2DB-DB77-4C17-B2E5-04C1488130DB}" type="pres">
      <dgm:prSet presAssocID="{EF99B122-4E56-4170-AEDD-F1C2ABE593D2}" presName="sibTrans" presStyleLbl="sibTrans2D1" presStyleIdx="1" presStyleCnt="4"/>
      <dgm:spPr/>
      <dgm:t>
        <a:bodyPr/>
        <a:lstStyle/>
        <a:p>
          <a:endParaRPr lang="cs-CZ"/>
        </a:p>
      </dgm:t>
    </dgm:pt>
    <dgm:pt modelId="{C1D0F601-E893-4A42-8767-7E228A9B813E}" type="pres">
      <dgm:prSet presAssocID="{EF99B122-4E56-4170-AEDD-F1C2ABE593D2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3B3DFFFB-471C-4C7B-A262-F28263FFE975}" type="pres">
      <dgm:prSet presAssocID="{5AFC41AF-5D1B-4FC5-86ED-EB62E06B1937}" presName="node" presStyleLbl="node1" presStyleIdx="2" presStyleCnt="4" custRadScaleRad="52189" custRadScaleInc="-4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128B02-08DC-456F-B1F6-89BE29F0B878}" type="pres">
      <dgm:prSet presAssocID="{214C5228-12CC-4B5D-99F8-B7CE5818B1F0}" presName="sibTrans" presStyleLbl="sibTrans2D1" presStyleIdx="2" presStyleCnt="4"/>
      <dgm:spPr/>
      <dgm:t>
        <a:bodyPr/>
        <a:lstStyle/>
        <a:p>
          <a:endParaRPr lang="cs-CZ"/>
        </a:p>
      </dgm:t>
    </dgm:pt>
    <dgm:pt modelId="{814FFBE1-287D-407A-A2A9-8792D07C7957}" type="pres">
      <dgm:prSet presAssocID="{214C5228-12CC-4B5D-99F8-B7CE5818B1F0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41DDBA1B-94F2-4B33-8F3F-685208F5B01C}" type="pres">
      <dgm:prSet presAssocID="{18829553-4761-4779-BF01-0914774409D3}" presName="node" presStyleLbl="node1" presStyleIdx="3" presStyleCnt="4" custRadScaleRad="381622" custRadScaleInc="3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4733F6-D7D3-4D81-8CAC-B4B72138D08E}" type="pres">
      <dgm:prSet presAssocID="{2F119E9A-A497-4798-80F0-56068C4941EA}" presName="sibTrans" presStyleLbl="sibTrans2D1" presStyleIdx="3" presStyleCnt="4"/>
      <dgm:spPr/>
      <dgm:t>
        <a:bodyPr/>
        <a:lstStyle/>
        <a:p>
          <a:endParaRPr lang="cs-CZ"/>
        </a:p>
      </dgm:t>
    </dgm:pt>
    <dgm:pt modelId="{A10F1144-072C-4CD1-976C-AC1BA776BAF0}" type="pres">
      <dgm:prSet presAssocID="{2F119E9A-A497-4798-80F0-56068C4941EA}" presName="connectorText" presStyleLbl="sibTrans2D1" presStyleIdx="3" presStyleCnt="4"/>
      <dgm:spPr/>
      <dgm:t>
        <a:bodyPr/>
        <a:lstStyle/>
        <a:p>
          <a:endParaRPr lang="cs-CZ"/>
        </a:p>
      </dgm:t>
    </dgm:pt>
  </dgm:ptLst>
  <dgm:cxnLst>
    <dgm:cxn modelId="{C6E38886-9D23-45FF-8B6E-71E1BE3EA578}" srcId="{F5D36ECA-BE37-4D5C-A560-938D34179647}" destId="{9F7A9A6F-171F-4584-A00B-79ECC4E9C247}" srcOrd="0" destOrd="0" parTransId="{905A40B0-9940-49FB-8275-AE5AC552736D}" sibTransId="{E708DA22-E76B-49D8-8818-7D8CD98C88BA}"/>
    <dgm:cxn modelId="{EF18F54F-6320-4D3F-94EE-45C3E751D200}" type="presOf" srcId="{E708DA22-E76B-49D8-8818-7D8CD98C88BA}" destId="{CD097367-7632-41AC-8E65-7091404AF80D}" srcOrd="1" destOrd="0" presId="urn:microsoft.com/office/officeart/2005/8/layout/cycle2"/>
    <dgm:cxn modelId="{B0A87321-B9C7-46C3-A9C3-287246E8B19C}" srcId="{F5D36ECA-BE37-4D5C-A560-938D34179647}" destId="{18829553-4761-4779-BF01-0914774409D3}" srcOrd="3" destOrd="0" parTransId="{1387C415-13BD-4DFA-AF29-4F1243E973A5}" sibTransId="{2F119E9A-A497-4798-80F0-56068C4941EA}"/>
    <dgm:cxn modelId="{E1DB898C-C3A3-44F0-B579-F68605DB19D5}" srcId="{F5D36ECA-BE37-4D5C-A560-938D34179647}" destId="{1910368C-D4F6-420D-9E2E-B5643A28F74E}" srcOrd="1" destOrd="0" parTransId="{E2A39344-DCC7-409C-A6EF-3DA86D7CEFCA}" sibTransId="{EF99B122-4E56-4170-AEDD-F1C2ABE593D2}"/>
    <dgm:cxn modelId="{545523A1-3716-414A-B653-7ED0FA8788D2}" type="presOf" srcId="{EF99B122-4E56-4170-AEDD-F1C2ABE593D2}" destId="{C1D0F601-E893-4A42-8767-7E228A9B813E}" srcOrd="1" destOrd="0" presId="urn:microsoft.com/office/officeart/2005/8/layout/cycle2"/>
    <dgm:cxn modelId="{88F88FB8-D679-40E7-9188-6DE8F4FDC015}" type="presOf" srcId="{214C5228-12CC-4B5D-99F8-B7CE5818B1F0}" destId="{814FFBE1-287D-407A-A2A9-8792D07C7957}" srcOrd="1" destOrd="0" presId="urn:microsoft.com/office/officeart/2005/8/layout/cycle2"/>
    <dgm:cxn modelId="{F5797666-8C1F-42D2-89CD-196B994DBB2C}" srcId="{F5D36ECA-BE37-4D5C-A560-938D34179647}" destId="{5AFC41AF-5D1B-4FC5-86ED-EB62E06B1937}" srcOrd="2" destOrd="0" parTransId="{7DCE4010-272C-430A-83EB-1F07D87C1B79}" sibTransId="{214C5228-12CC-4B5D-99F8-B7CE5818B1F0}"/>
    <dgm:cxn modelId="{50D0D14F-6A5A-4DC5-9715-A5A7C1832A09}" type="presOf" srcId="{E708DA22-E76B-49D8-8818-7D8CD98C88BA}" destId="{602B2997-E00E-4AAA-B6CC-81F8D271C4E6}" srcOrd="0" destOrd="0" presId="urn:microsoft.com/office/officeart/2005/8/layout/cycle2"/>
    <dgm:cxn modelId="{23BF8CA5-B262-4B6C-B43C-D634DF5E44ED}" type="presOf" srcId="{F5D36ECA-BE37-4D5C-A560-938D34179647}" destId="{8702E751-D671-4E3C-9039-1502346F7C62}" srcOrd="0" destOrd="0" presId="urn:microsoft.com/office/officeart/2005/8/layout/cycle2"/>
    <dgm:cxn modelId="{CEBD67DF-5EF2-4E67-8FC3-DFD4469DAB72}" type="presOf" srcId="{9F7A9A6F-171F-4584-A00B-79ECC4E9C247}" destId="{C1C7B758-C5FA-4C96-93F9-1A8A9835F828}" srcOrd="0" destOrd="0" presId="urn:microsoft.com/office/officeart/2005/8/layout/cycle2"/>
    <dgm:cxn modelId="{7388357C-00CD-4FFF-8343-263BF5DD239A}" type="presOf" srcId="{5AFC41AF-5D1B-4FC5-86ED-EB62E06B1937}" destId="{3B3DFFFB-471C-4C7B-A262-F28263FFE975}" srcOrd="0" destOrd="0" presId="urn:microsoft.com/office/officeart/2005/8/layout/cycle2"/>
    <dgm:cxn modelId="{3EFBC1D3-E0D1-4009-9AC9-EA5A9F0D1129}" type="presOf" srcId="{1910368C-D4F6-420D-9E2E-B5643A28F74E}" destId="{EB5C7BE2-694C-4FF3-B408-9E3410F41581}" srcOrd="0" destOrd="0" presId="urn:microsoft.com/office/officeart/2005/8/layout/cycle2"/>
    <dgm:cxn modelId="{98A2E41E-1757-4C21-9FCC-19A6B9B83DC9}" type="presOf" srcId="{EF99B122-4E56-4170-AEDD-F1C2ABE593D2}" destId="{1D37F2DB-DB77-4C17-B2E5-04C1488130DB}" srcOrd="0" destOrd="0" presId="urn:microsoft.com/office/officeart/2005/8/layout/cycle2"/>
    <dgm:cxn modelId="{0E5DA71A-EA04-4A14-99CA-47779F2C811A}" type="presOf" srcId="{214C5228-12CC-4B5D-99F8-B7CE5818B1F0}" destId="{1A128B02-08DC-456F-B1F6-89BE29F0B878}" srcOrd="0" destOrd="0" presId="urn:microsoft.com/office/officeart/2005/8/layout/cycle2"/>
    <dgm:cxn modelId="{B7E9D8BC-7102-4CC1-9D0A-B2FF9B1873BF}" type="presOf" srcId="{2F119E9A-A497-4798-80F0-56068C4941EA}" destId="{A10F1144-072C-4CD1-976C-AC1BA776BAF0}" srcOrd="1" destOrd="0" presId="urn:microsoft.com/office/officeart/2005/8/layout/cycle2"/>
    <dgm:cxn modelId="{3DFA2929-286D-4C3F-A332-BEBD90B279CE}" type="presOf" srcId="{18829553-4761-4779-BF01-0914774409D3}" destId="{41DDBA1B-94F2-4B33-8F3F-685208F5B01C}" srcOrd="0" destOrd="0" presId="urn:microsoft.com/office/officeart/2005/8/layout/cycle2"/>
    <dgm:cxn modelId="{6749DCC5-25FC-40E2-9BD2-39D036F55BD6}" type="presOf" srcId="{2F119E9A-A497-4798-80F0-56068C4941EA}" destId="{454733F6-D7D3-4D81-8CAC-B4B72138D08E}" srcOrd="0" destOrd="0" presId="urn:microsoft.com/office/officeart/2005/8/layout/cycle2"/>
    <dgm:cxn modelId="{EAB65E41-1E99-490A-B7F7-AD377F825C7B}" type="presParOf" srcId="{8702E751-D671-4E3C-9039-1502346F7C62}" destId="{C1C7B758-C5FA-4C96-93F9-1A8A9835F828}" srcOrd="0" destOrd="0" presId="urn:microsoft.com/office/officeart/2005/8/layout/cycle2"/>
    <dgm:cxn modelId="{A91022B1-A3EE-4311-844C-98FAF8640C80}" type="presParOf" srcId="{8702E751-D671-4E3C-9039-1502346F7C62}" destId="{602B2997-E00E-4AAA-B6CC-81F8D271C4E6}" srcOrd="1" destOrd="0" presId="urn:microsoft.com/office/officeart/2005/8/layout/cycle2"/>
    <dgm:cxn modelId="{109E136E-EA87-4253-AC16-973D7A958B23}" type="presParOf" srcId="{602B2997-E00E-4AAA-B6CC-81F8D271C4E6}" destId="{CD097367-7632-41AC-8E65-7091404AF80D}" srcOrd="0" destOrd="0" presId="urn:microsoft.com/office/officeart/2005/8/layout/cycle2"/>
    <dgm:cxn modelId="{A716C0E4-ACB3-48B8-BEC8-170C650B8A46}" type="presParOf" srcId="{8702E751-D671-4E3C-9039-1502346F7C62}" destId="{EB5C7BE2-694C-4FF3-B408-9E3410F41581}" srcOrd="2" destOrd="0" presId="urn:microsoft.com/office/officeart/2005/8/layout/cycle2"/>
    <dgm:cxn modelId="{B19A5615-AC30-40B4-8DC3-1D925CEBD575}" type="presParOf" srcId="{8702E751-D671-4E3C-9039-1502346F7C62}" destId="{1D37F2DB-DB77-4C17-B2E5-04C1488130DB}" srcOrd="3" destOrd="0" presId="urn:microsoft.com/office/officeart/2005/8/layout/cycle2"/>
    <dgm:cxn modelId="{DEE387B4-8D68-4C4A-B04C-F2E5754E03D8}" type="presParOf" srcId="{1D37F2DB-DB77-4C17-B2E5-04C1488130DB}" destId="{C1D0F601-E893-4A42-8767-7E228A9B813E}" srcOrd="0" destOrd="0" presId="urn:microsoft.com/office/officeart/2005/8/layout/cycle2"/>
    <dgm:cxn modelId="{E41BA777-2016-4DA2-9711-209E115874E6}" type="presParOf" srcId="{8702E751-D671-4E3C-9039-1502346F7C62}" destId="{3B3DFFFB-471C-4C7B-A262-F28263FFE975}" srcOrd="4" destOrd="0" presId="urn:microsoft.com/office/officeart/2005/8/layout/cycle2"/>
    <dgm:cxn modelId="{E4098033-7F27-4827-9437-FDF2A331E0D7}" type="presParOf" srcId="{8702E751-D671-4E3C-9039-1502346F7C62}" destId="{1A128B02-08DC-456F-B1F6-89BE29F0B878}" srcOrd="5" destOrd="0" presId="urn:microsoft.com/office/officeart/2005/8/layout/cycle2"/>
    <dgm:cxn modelId="{D25F9F24-D7D0-42A4-BA85-E89FA92D80C4}" type="presParOf" srcId="{1A128B02-08DC-456F-B1F6-89BE29F0B878}" destId="{814FFBE1-287D-407A-A2A9-8792D07C7957}" srcOrd="0" destOrd="0" presId="urn:microsoft.com/office/officeart/2005/8/layout/cycle2"/>
    <dgm:cxn modelId="{4D55F477-F8AF-4D0C-969C-B9DDF6E4A36B}" type="presParOf" srcId="{8702E751-D671-4E3C-9039-1502346F7C62}" destId="{41DDBA1B-94F2-4B33-8F3F-685208F5B01C}" srcOrd="6" destOrd="0" presId="urn:microsoft.com/office/officeart/2005/8/layout/cycle2"/>
    <dgm:cxn modelId="{23C38120-8CE5-464D-93CE-1E47A0CBE91A}" type="presParOf" srcId="{8702E751-D671-4E3C-9039-1502346F7C62}" destId="{454733F6-D7D3-4D81-8CAC-B4B72138D08E}" srcOrd="7" destOrd="0" presId="urn:microsoft.com/office/officeart/2005/8/layout/cycle2"/>
    <dgm:cxn modelId="{2BE03064-8445-4B34-B284-DEC8981E011C}" type="presParOf" srcId="{454733F6-D7D3-4D81-8CAC-B4B72138D08E}" destId="{A10F1144-072C-4CD1-976C-AC1BA776BA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02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1" rIns="91666" bIns="45831" numCol="1" anchor="t" anchorCtr="0" compatLnSpc="1">
            <a:prstTxWarp prst="textNoShape">
              <a:avLst/>
            </a:prstTxWarp>
          </a:bodyPr>
          <a:lstStyle>
            <a:lvl1pPr defTabSz="916229">
              <a:defRPr sz="11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1"/>
            <a:ext cx="294502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1" rIns="91666" bIns="45831" numCol="1" anchor="t" anchorCtr="0" compatLnSpc="1">
            <a:prstTxWarp prst="textNoShape">
              <a:avLst/>
            </a:prstTxWarp>
          </a:bodyPr>
          <a:lstStyle>
            <a:lvl1pPr algn="r" defTabSz="916229">
              <a:defRPr sz="11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8428FB-75C4-496B-A59B-E3D958B3D73C}" type="datetime1">
              <a:rPr lang="en-US"/>
              <a:pPr>
                <a:defRPr/>
              </a:pPr>
              <a:t>11/15/2017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146"/>
            <a:ext cx="294502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1" rIns="91666" bIns="45831" numCol="1" anchor="b" anchorCtr="0" compatLnSpc="1">
            <a:prstTxWarp prst="textNoShape">
              <a:avLst/>
            </a:prstTxWarp>
          </a:bodyPr>
          <a:lstStyle>
            <a:lvl1pPr defTabSz="916229">
              <a:defRPr sz="11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146"/>
            <a:ext cx="2945024" cy="4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6" tIns="45831" rIns="91666" bIns="45831" numCol="1" anchor="b" anchorCtr="0" compatLnSpc="1">
            <a:prstTxWarp prst="textNoShape">
              <a:avLst/>
            </a:prstTxWarp>
          </a:bodyPr>
          <a:lstStyle>
            <a:lvl1pPr algn="r" defTabSz="916229">
              <a:defRPr sz="11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383B98-9D38-4806-841A-44A735529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08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266950" y="1276350"/>
            <a:ext cx="11282363" cy="846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420" y="367535"/>
            <a:ext cx="5790082" cy="22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126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14647" y="108183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6229">
              <a:defRPr sz="8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2856" y="9534834"/>
            <a:ext cx="539498" cy="17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6229">
              <a:defRPr sz="11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A7385B-2340-4AF7-94B4-9E242ECCC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814007" y="1503406"/>
            <a:ext cx="5196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306" tIns="45653" rIns="91306" bIns="45653"/>
          <a:lstStyle/>
          <a:p>
            <a:pPr>
              <a:defRPr/>
            </a:pPr>
            <a:endParaRPr lang="cs-CZ" b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8843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03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36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 cstate="print"/>
          <a:srcRect/>
          <a:stretch>
            <a:fillRect r="-613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5829300"/>
            <a:ext cx="8445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03797" y="2797179"/>
            <a:ext cx="3876675" cy="161448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</a:t>
            </a:r>
            <a:br>
              <a:rPr lang="cs-CZ"/>
            </a:br>
            <a:r>
              <a:rPr lang="cs-CZ"/>
              <a:t>styl předlohy nadpisů.</a:t>
            </a:r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76630" y="5895975"/>
            <a:ext cx="5141913" cy="384175"/>
          </a:xfrm>
        </p:spPr>
        <p:txBody>
          <a:bodyPr lIns="93549" tIns="46773" rIns="93549" bIns="46773"/>
          <a:lstStyle>
            <a:lvl1pPr marL="0" indent="0" algn="r">
              <a:buFontTx/>
              <a:buNone/>
              <a:defRPr sz="13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488113" y="6357938"/>
            <a:ext cx="2090737" cy="230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3471" tIns="46735" rIns="93471" bIns="46735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14A38DE1-C507-489F-9765-02AA2EFBCC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4618" y="3808417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004" indent="0" algn="ctr">
              <a:buNone/>
              <a:defRPr/>
            </a:lvl2pPr>
            <a:lvl3pPr marL="914012" indent="0" algn="ctr">
              <a:buNone/>
              <a:defRPr/>
            </a:lvl3pPr>
            <a:lvl4pPr marL="1371019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6" indent="0" algn="ctr">
              <a:buNone/>
              <a:defRPr/>
            </a:lvl7pPr>
            <a:lvl8pPr marL="3199042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2272" y="1285880"/>
            <a:ext cx="4116387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1055" y="1285880"/>
            <a:ext cx="4117975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9304" tIns="44654" rIns="89304" bIns="44654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4331" y="211143"/>
            <a:ext cx="2112963" cy="61769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2263" y="211143"/>
            <a:ext cx="6189662" cy="61769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5837DE9A-D71A-4F39-9145-44744A24B4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4331" y="211143"/>
            <a:ext cx="2112963" cy="61769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2263" y="211143"/>
            <a:ext cx="6189662" cy="61769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9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943349" y="2088078"/>
            <a:ext cx="4874413" cy="1441162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7993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45019" y="3808670"/>
            <a:ext cx="6273006" cy="1717202"/>
          </a:xfrm>
        </p:spPr>
        <p:txBody>
          <a:bodyPr lIns="87311" tIns="43654" rIns="87311" bIns="43654"/>
          <a:lstStyle>
            <a:lvl1pPr algn="ctr"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055" y="211299"/>
            <a:ext cx="7060093" cy="79424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874163" rtl="0" eaLnBrk="0" fontAlgn="base" hangingPunct="0">
              <a:spcBef>
                <a:spcPct val="0"/>
              </a:spcBef>
              <a:spcAft>
                <a:spcPct val="0"/>
              </a:spcAft>
              <a:defRPr lang="en-GB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24" y="211699"/>
            <a:ext cx="7527923" cy="7942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2427" y="1525851"/>
            <a:ext cx="4117204" cy="4547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358" y="1525851"/>
            <a:ext cx="4118784" cy="4547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718" y="211699"/>
            <a:ext cx="7491720" cy="7942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2434" y="1525851"/>
            <a:ext cx="8387717" cy="454702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052" y="211696"/>
            <a:ext cx="7128057" cy="794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432" y="1525847"/>
            <a:ext cx="8387717" cy="454702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9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943349" y="2088078"/>
            <a:ext cx="4874413" cy="1441162"/>
          </a:xfrm>
        </p:spPr>
        <p:txBody>
          <a:bodyPr/>
          <a:lstStyle>
            <a:lvl1pPr>
              <a:defRPr sz="24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7993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45014" y="3808670"/>
            <a:ext cx="6273006" cy="1717202"/>
          </a:xfrm>
        </p:spPr>
        <p:txBody>
          <a:bodyPr lIns="87320" tIns="43659" rIns="87320" bIns="43659"/>
          <a:lstStyle>
            <a:lvl1pPr algn="ctr"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6413" y="3514728"/>
            <a:ext cx="5448300" cy="130651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</a:t>
            </a:r>
            <a:br>
              <a:rPr lang="cs-CZ"/>
            </a:br>
            <a:r>
              <a:rPr lang="cs-CZ"/>
              <a:t>styl předlohy nadpisů.</a:t>
            </a: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2905" y="5473701"/>
            <a:ext cx="4516438" cy="692150"/>
          </a:xfrm>
        </p:spPr>
        <p:txBody>
          <a:bodyPr anchor="b"/>
          <a:lstStyle>
            <a:lvl1pPr marL="0" indent="0"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DA49-300C-4270-9666-33BC60DEA4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2426" y="1525845"/>
            <a:ext cx="4117204" cy="4547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358" y="1525845"/>
            <a:ext cx="4118784" cy="4547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2429" y="1525845"/>
            <a:ext cx="8387717" cy="454702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427" y="1525842"/>
            <a:ext cx="8387717" cy="454702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+mj-lt"/>
              </a:defRPr>
            </a:lvl1pPr>
            <a:lvl2pPr>
              <a:buClr>
                <a:schemeClr val="accent1"/>
              </a:buClr>
              <a:buSzPct val="120000"/>
              <a:buFont typeface="Arial" pitchFamily="34" charset="0"/>
              <a:buChar char="•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406775" y="6443663"/>
            <a:ext cx="5016500" cy="211137"/>
          </a:xfrm>
          <a:prstGeom prst="rect">
            <a:avLst/>
          </a:prstGeom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700" b="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08963" y="6451600"/>
            <a:ext cx="647700" cy="212725"/>
          </a:xfrm>
          <a:prstGeom prst="rect">
            <a:avLst/>
          </a:prstGeom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700" b="0">
                <a:solidFill>
                  <a:srgbClr val="FFFFFF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   </a:t>
            </a:r>
            <a:fld id="{98DBDF88-F591-4656-9B48-09A679AF5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426" y="1525843"/>
            <a:ext cx="4117204" cy="45470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356" y="1525843"/>
            <a:ext cx="4118784" cy="45470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08963" y="6451600"/>
            <a:ext cx="647700" cy="212725"/>
          </a:xfrm>
          <a:prstGeom prst="rect">
            <a:avLst/>
          </a:prstGeom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>
              <a:defRPr sz="1700" b="0">
                <a:solidFill>
                  <a:srgbClr val="00335C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   </a:t>
            </a:r>
            <a:fld id="{C7F9316A-4D83-4657-9ECD-76D52AA660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9046" y="2937290"/>
            <a:ext cx="4478034" cy="1870017"/>
          </a:xfrm>
        </p:spPr>
        <p:txBody>
          <a:bodyPr/>
          <a:lstStyle>
            <a:lvl1pPr>
              <a:defRPr sz="3528">
                <a:solidFill>
                  <a:srgbClr val="0099CD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15808"/>
            <a:ext cx="8961438" cy="705667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315344" y="6015808"/>
            <a:ext cx="2646094" cy="705667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1687" y="6086375"/>
            <a:ext cx="634769" cy="634806"/>
          </a:xfrm>
          <a:prstGeom prst="rect">
            <a:avLst/>
          </a:prstGeom>
        </p:spPr>
      </p:pic>
      <p:pic>
        <p:nvPicPr>
          <p:cNvPr id="11" name="Picture 10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2" y="2231553"/>
            <a:ext cx="8961438" cy="70567"/>
          </a:xfrm>
          <a:prstGeom prst="rect">
            <a:avLst/>
          </a:prstGeom>
        </p:spPr>
      </p:pic>
      <p:sp>
        <p:nvSpPr>
          <p:cNvPr id="4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7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99FF-B6C1-4B4A-BE77-ACD1DF1C15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015808"/>
            <a:ext cx="8961438" cy="705667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0">
              <a:solidFill>
                <a:prstClr val="white"/>
              </a:solidFill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799046" y="2937290"/>
            <a:ext cx="4478034" cy="1870017"/>
          </a:xfrm>
        </p:spPr>
        <p:txBody>
          <a:bodyPr/>
          <a:lstStyle>
            <a:lvl1pPr>
              <a:defRPr sz="3528">
                <a:solidFill>
                  <a:srgbClr val="003366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315344" y="6015808"/>
            <a:ext cx="2646094" cy="705667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1687" y="6086375"/>
            <a:ext cx="634769" cy="634806"/>
          </a:xfrm>
          <a:prstGeom prst="rect">
            <a:avLst/>
          </a:prstGeom>
        </p:spPr>
      </p:pic>
      <p:pic>
        <p:nvPicPr>
          <p:cNvPr id="7" name="Picture 6" descr="pruh_novy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2" y="2231553"/>
            <a:ext cx="8961438" cy="70567"/>
          </a:xfrm>
          <a:prstGeom prst="rect">
            <a:avLst/>
          </a:prstGeom>
        </p:spPr>
      </p:pic>
      <p:sp>
        <p:nvSpPr>
          <p:cNvPr id="4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3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1688" y="6368642"/>
            <a:ext cx="4233750" cy="352833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76327" y="6466055"/>
            <a:ext cx="388094" cy="352833"/>
          </a:xfrm>
          <a:prstGeom prst="rect">
            <a:avLst/>
          </a:prstGeom>
        </p:spPr>
        <p:txBody>
          <a:bodyPr/>
          <a:lstStyle>
            <a:lvl1pPr>
              <a:defRPr sz="882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4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8072" y="1102354"/>
            <a:ext cx="3957968" cy="4901854"/>
          </a:xfrm>
        </p:spPr>
        <p:txBody>
          <a:bodyPr>
            <a:normAutofit/>
          </a:bodyPr>
          <a:lstStyle>
            <a:lvl1pPr>
              <a:defRPr sz="1764"/>
            </a:lvl1pPr>
            <a:lvl2pPr>
              <a:defRPr sz="1568"/>
            </a:lvl2pPr>
            <a:lvl3pPr>
              <a:defRPr sz="1372"/>
            </a:lvl3pPr>
            <a:lvl4pPr>
              <a:defRPr sz="1176"/>
            </a:lvl4pPr>
            <a:lvl5pPr>
              <a:defRPr sz="1176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5398" y="1102354"/>
            <a:ext cx="3957968" cy="4901854"/>
          </a:xfrm>
        </p:spPr>
        <p:txBody>
          <a:bodyPr>
            <a:normAutofit/>
          </a:bodyPr>
          <a:lstStyle>
            <a:lvl1pPr>
              <a:defRPr sz="1764"/>
            </a:lvl1pPr>
            <a:lvl2pPr>
              <a:defRPr sz="1568"/>
            </a:lvl2pPr>
            <a:lvl3pPr>
              <a:defRPr sz="1372"/>
            </a:lvl3pPr>
            <a:lvl4pPr>
              <a:defRPr sz="1176"/>
            </a:lvl4pPr>
            <a:lvl5pPr>
              <a:defRPr sz="1176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1688" y="6368642"/>
            <a:ext cx="4233750" cy="352833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76327" y="6466055"/>
            <a:ext cx="388094" cy="352833"/>
          </a:xfrm>
          <a:prstGeom prst="rect">
            <a:avLst/>
          </a:prstGeom>
        </p:spPr>
        <p:txBody>
          <a:bodyPr/>
          <a:lstStyle>
            <a:lvl1pPr>
              <a:defRPr sz="882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3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1688" y="6368642"/>
            <a:ext cx="4233750" cy="352833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76327" y="6466055"/>
            <a:ext cx="388094" cy="352833"/>
          </a:xfrm>
          <a:prstGeom prst="rect">
            <a:avLst/>
          </a:prstGeom>
        </p:spPr>
        <p:txBody>
          <a:bodyPr/>
          <a:lstStyle>
            <a:lvl1pPr>
              <a:defRPr sz="882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6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1688" y="6368642"/>
            <a:ext cx="4233750" cy="352833"/>
          </a:xfrm>
        </p:spPr>
        <p:txBody>
          <a:bodyPr tIns="93600" bIns="93600"/>
          <a:lstStyle>
            <a:lvl1pPr>
              <a:defRPr baseline="0">
                <a:latin typeface="Arial CE"/>
              </a:defRPr>
            </a:lvl1pPr>
          </a:lstStyle>
          <a:p>
            <a:pPr algn="l"/>
            <a:r>
              <a:rPr lang="cs-CZ" dirty="0" smtClean="0">
                <a:solidFill>
                  <a:prstClr val="white"/>
                </a:solidFill>
              </a:rPr>
              <a:t>jméno autora | zápatí prezentace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76327" y="6466055"/>
            <a:ext cx="388094" cy="352833"/>
          </a:xfrm>
          <a:prstGeom prst="rect">
            <a:avLst/>
          </a:prstGeom>
        </p:spPr>
        <p:txBody>
          <a:bodyPr/>
          <a:lstStyle>
            <a:lvl1pPr>
              <a:defRPr sz="882">
                <a:solidFill>
                  <a:schemeClr val="bg1"/>
                </a:solidFill>
                <a:latin typeface="Arial CE"/>
              </a:defRPr>
            </a:lvl1pPr>
          </a:lstStyle>
          <a:p>
            <a:fld id="{5D37F029-7026-47DA-A64B-44D4AD9263AF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6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108" y="2088016"/>
            <a:ext cx="7617222" cy="1440761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8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095F-79FE-48A3-BFB8-A7A8C648D1C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15. 11. 2017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F5AC-1931-4E68-865E-CE696ADD9B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1290-C908-4ACD-BA78-73F7084E4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3705" y="1568458"/>
            <a:ext cx="4010025" cy="363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6134" y="1568458"/>
            <a:ext cx="4010025" cy="363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382F-15D2-46A6-9A6D-14BF877A07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57FA-3305-4E72-8D3C-83BA3B5154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10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E913-8052-4118-85C1-4D0012CC8A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A9A8-A3D4-482E-A931-E2D8BE2FD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6B80-EC3E-4CE8-8CDC-18C4158CC9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v"/>
              <a:defRPr/>
            </a:lvl3pPr>
            <a:lvl4pPr>
              <a:buFont typeface="Wingdings" pitchFamily="2" charset="2"/>
              <a:buChar char="v"/>
              <a:defRPr/>
            </a:lvl4pPr>
            <a:lvl5pPr>
              <a:buFont typeface="Wingdings" pitchFamily="2" charset="2"/>
              <a:buChar char="v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A66E62BE-BF89-4EEE-B0F9-36119EF22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7364" tIns="43681" rIns="87364" bIns="43681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3A42-E643-4E04-A56B-84B218FC3D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6268-22D8-4F01-91ED-EB88F8ED89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3038" y="261944"/>
            <a:ext cx="2043112" cy="49418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3700" y="261944"/>
            <a:ext cx="5976938" cy="49418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51C01-10A8-4565-BB28-81A57C608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12905" y="5473701"/>
            <a:ext cx="4516438" cy="692150"/>
          </a:xfrm>
        </p:spPr>
        <p:txBody>
          <a:bodyPr anchor="b"/>
          <a:lstStyle>
            <a:lvl1pPr marL="0" indent="0"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752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6413" y="3514728"/>
            <a:ext cx="5448300" cy="130651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</a:t>
            </a:r>
            <a:br>
              <a:rPr lang="cs-CZ"/>
            </a:br>
            <a:r>
              <a:rPr lang="cs-CZ"/>
              <a:t>styl předlohy nadpisů.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F876-2DA9-42F8-BA1B-4F3B329F6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750E-9E75-492D-A8C1-A0DFA3ECD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58CB-4EC0-4443-8807-1FD2CA3612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3700" y="1568458"/>
            <a:ext cx="3221038" cy="363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67147" y="1568458"/>
            <a:ext cx="3222625" cy="363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5FCB-1EAB-456E-8B58-9F4360C523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ABC4-ED5D-48C0-ADAF-C43920FA50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10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8029-5CB3-486F-AD58-7C2021CA80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D4BF6-A072-4FC7-A5A7-911E59182C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SME</a:t>
            </a:r>
            <a:r>
              <a:rPr lang="da-DK"/>
              <a:t>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75B8B22D-329C-4694-AD82-233A75339C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67AB-0BE2-40B3-A78D-7F05CB556F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7364" tIns="43681" rIns="87364" bIns="43681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8F59-74D0-4117-A8CD-FB36FF8BE0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7C5E-73F2-4DB0-BDB0-D51DC43599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341945" y="261944"/>
            <a:ext cx="1647825" cy="49418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3704" y="261944"/>
            <a:ext cx="4795838" cy="49418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55AE-6489-4545-970D-66C12AA263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6413" y="3514728"/>
            <a:ext cx="5448300" cy="130651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</a:t>
            </a:r>
            <a:br>
              <a:rPr lang="cs-CZ"/>
            </a:br>
            <a:r>
              <a:rPr lang="cs-CZ"/>
              <a:t>styl předlohy nadpisů.</a:t>
            </a:r>
          </a:p>
        </p:txBody>
      </p:sp>
      <p:sp>
        <p:nvSpPr>
          <p:cNvPr id="137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2905" y="5473701"/>
            <a:ext cx="4516438" cy="692150"/>
          </a:xfrm>
        </p:spPr>
        <p:txBody>
          <a:bodyPr anchor="b"/>
          <a:lstStyle>
            <a:lvl1pPr marL="0" indent="0">
              <a:buFontTx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1318-3A00-4095-88D6-9270EF0EAB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578B-4B9F-45A9-892C-CAEF806A60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48967-154C-4792-A314-AFB2197AEC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3700" y="1568458"/>
            <a:ext cx="2540000" cy="363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086103" y="1568458"/>
            <a:ext cx="2541588" cy="363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468-4CB4-419C-A3F2-A6F483A42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3852-63F2-4679-A952-36570C4310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10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75F98-C16F-446E-ADED-0EC3870607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2272" y="1285880"/>
            <a:ext cx="4116387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1055" y="1285880"/>
            <a:ext cx="4117975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6B2C8705-F6AB-49B9-8CD9-27084CB6AD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AF7B-1DD8-440A-A70D-EB7EDE52C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413E-65B7-43DB-8650-8D4B76AB86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7364" tIns="43681" rIns="87364" bIns="43681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DDF4D-0E8F-4A02-B356-085A318037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066C-894E-4918-971B-B149B10D75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371983" y="287342"/>
            <a:ext cx="1325563" cy="4916486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3704" y="287342"/>
            <a:ext cx="3825875" cy="491648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D7D3-4657-48F2-A149-2F8DCCDFE2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4618" y="3808417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004" indent="0" algn="ctr">
              <a:buNone/>
              <a:defRPr/>
            </a:lvl2pPr>
            <a:lvl3pPr marL="914012" indent="0" algn="ctr">
              <a:buNone/>
              <a:defRPr/>
            </a:lvl3pPr>
            <a:lvl4pPr marL="1371019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6" indent="0" algn="ctr">
              <a:buNone/>
              <a:defRPr/>
            </a:lvl7pPr>
            <a:lvl8pPr marL="3199042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2272" y="1285880"/>
            <a:ext cx="4116387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1055" y="1285880"/>
            <a:ext cx="4117975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8E6E5A9D-4B54-4115-BD37-51F0D854F5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9381" tIns="44689" rIns="89381" bIns="44689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4331" y="211143"/>
            <a:ext cx="2112963" cy="61769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2263" y="211143"/>
            <a:ext cx="6189662" cy="61769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4618" y="3808417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004" indent="0" algn="ctr">
              <a:buNone/>
              <a:defRPr/>
            </a:lvl2pPr>
            <a:lvl3pPr marL="914012" indent="0" algn="ctr">
              <a:buNone/>
              <a:defRPr/>
            </a:lvl3pPr>
            <a:lvl4pPr marL="1371019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6" indent="0" algn="ctr">
              <a:buNone/>
              <a:defRPr/>
            </a:lvl7pPr>
            <a:lvl8pPr marL="3199042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C0D63622-36AC-48E7-B39F-59C2A21DC0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57F6F25F-DE41-45CE-AF73-313569F52F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EAB22574-4D97-4F27-A0E7-10841E976F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2272" y="1285880"/>
            <a:ext cx="4116387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1055" y="1285880"/>
            <a:ext cx="4117975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8CF93196-5638-47AA-8DD1-C931D1536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3A2E0685-794A-4F63-8449-BC97C50A2B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E1897B39-DE30-488B-A851-2FD24D373B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A502FDD9-90C1-4E59-8EB2-2E0E84D2A9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CD3E90CF-E717-4D05-8C1F-A608732AA5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F3B32E9D-71E8-4A0B-B775-4703016363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9371" tIns="44684" rIns="89371" bIns="44684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9E606B23-C3C2-4ADC-8774-DF8E82327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C294860A-8C36-4C42-8D2A-9D95E88AFD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4331" y="211143"/>
            <a:ext cx="2112963" cy="61769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2263" y="211143"/>
            <a:ext cx="6189662" cy="61769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2CD51A4F-4EDF-4894-88DD-333F227F0A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4618" y="3808417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004" indent="0" algn="ctr">
              <a:buNone/>
              <a:defRPr/>
            </a:lvl2pPr>
            <a:lvl3pPr marL="914012" indent="0" algn="ctr">
              <a:buNone/>
              <a:defRPr/>
            </a:lvl3pPr>
            <a:lvl4pPr marL="1371019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6" indent="0" algn="ctr">
              <a:buNone/>
              <a:defRPr/>
            </a:lvl7pPr>
            <a:lvl8pPr marL="3199042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BB84E650-9443-47C1-ABCF-A90BB1842B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6DC0FC5D-7405-49F1-BEDA-C65E674BD5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96FC04F5-638D-4DC8-A222-2294DB7CC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AD67888E-279B-4053-B783-B41BE9E0D3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2272" y="1285880"/>
            <a:ext cx="4116387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1055" y="1285880"/>
            <a:ext cx="4117975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33134D6A-4DAA-4C78-BB92-A78862EC57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F0F23EE4-168B-4A9D-A2E0-384DA10E58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9AF89B54-B47E-47BC-B7D4-354843035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051BEC7A-C391-4B4F-A93C-1404C69A1F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8AB4BB00-224B-4E16-8CBF-B47CA2A98A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9343" tIns="44670" rIns="89343" bIns="44670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62487C94-599C-4AE2-A858-952BDF25D0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ED951EF7-4D9B-441F-A036-C11E4E0FD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4331" y="211143"/>
            <a:ext cx="2112963" cy="61769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2263" y="211143"/>
            <a:ext cx="6189662" cy="61769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1C8C4405-CEF9-40C1-A77F-84DA02C88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4618" y="3808417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004" indent="0" algn="ctr">
              <a:buNone/>
              <a:defRPr/>
            </a:lvl2pPr>
            <a:lvl3pPr marL="914012" indent="0" algn="ctr">
              <a:buNone/>
              <a:defRPr/>
            </a:lvl3pPr>
            <a:lvl4pPr marL="1371019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6" indent="0" algn="ctr">
              <a:buNone/>
              <a:defRPr/>
            </a:lvl7pPr>
            <a:lvl8pPr marL="3199042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D3389B3F-2705-459E-822C-8C17AF54A4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12249FA9-87EF-4FDB-8E45-1814E2E4DF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49BC9565-595B-4E84-B934-5CF479D284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C221D84F-B0EB-4774-8F75-E45C6F35B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2272" y="1285880"/>
            <a:ext cx="4116387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1055" y="1285880"/>
            <a:ext cx="4117975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A3634D0E-4159-4728-B449-A237A19C29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4F1ADEED-7D73-4388-A960-4F2721EA87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CA4279E6-9DAB-4F45-BD06-8486D4C2EE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7CC97029-702C-4DC6-9296-42679184EB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467C2FDF-2FF3-4BA1-A21F-C85BED02EF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9324" tIns="44662" rIns="89324" bIns="44662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92CB4672-2F87-4CDC-A339-46D791875D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E055EBFE-3A31-4AE8-AF15-3D0C4221A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4331" y="211143"/>
            <a:ext cx="2112963" cy="61769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2263" y="211143"/>
            <a:ext cx="6189662" cy="61769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4FADFEE2-B836-427F-88D1-925023C41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1513" y="2087563"/>
            <a:ext cx="7618412" cy="14414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4618" y="3808417"/>
            <a:ext cx="6272212" cy="1717675"/>
          </a:xfrm>
        </p:spPr>
        <p:txBody>
          <a:bodyPr/>
          <a:lstStyle>
            <a:lvl1pPr marL="0" indent="0" algn="ctr">
              <a:buNone/>
              <a:defRPr/>
            </a:lvl1pPr>
            <a:lvl2pPr marL="457004" indent="0" algn="ctr">
              <a:buNone/>
              <a:defRPr/>
            </a:lvl2pPr>
            <a:lvl3pPr marL="914012" indent="0" algn="ctr">
              <a:buNone/>
              <a:defRPr/>
            </a:lvl3pPr>
            <a:lvl4pPr marL="1371019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6" indent="0" algn="ctr">
              <a:buNone/>
              <a:defRPr/>
            </a:lvl7pPr>
            <a:lvl8pPr marL="3199042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9381" tIns="44689" rIns="89381" bIns="44689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   </a:t>
            </a:r>
            <a:fld id="{43D0FCE3-0C2F-41B5-93ED-B7FB19DAEA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33" y="4319597"/>
            <a:ext cx="7616825" cy="13350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33" y="2849568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4" indent="0">
              <a:buNone/>
              <a:defRPr sz="1800"/>
            </a:lvl2pPr>
            <a:lvl3pPr marL="914012" indent="0">
              <a:buNone/>
              <a:defRPr sz="1600"/>
            </a:lvl3pPr>
            <a:lvl4pPr marL="1371019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6" indent="0">
              <a:buNone/>
              <a:defRPr sz="1400"/>
            </a:lvl7pPr>
            <a:lvl8pPr marL="3199042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2272" y="1285880"/>
            <a:ext cx="4116387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91055" y="1285880"/>
            <a:ext cx="4117975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6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7684" y="1504959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7684" y="2132014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52954" y="1504959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19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6" indent="0">
              <a:buNone/>
              <a:defRPr sz="1600" b="1"/>
            </a:lvl7pPr>
            <a:lvl8pPr marL="3199042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52954" y="2132014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7675" y="268296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03613" y="268295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5780" y="4705359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55780" y="600075"/>
            <a:ext cx="5376863" cy="4033838"/>
          </a:xfrm>
        </p:spPr>
        <p:txBody>
          <a:bodyPr lIns="89324" tIns="44661" rIns="89324" bIns="44661"/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12" indent="0">
              <a:buNone/>
              <a:defRPr sz="2400"/>
            </a:lvl3pPr>
            <a:lvl4pPr marL="1371019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6" indent="0">
              <a:buNone/>
              <a:defRPr sz="2000"/>
            </a:lvl7pPr>
            <a:lvl8pPr marL="3199042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5780" y="5260976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12" indent="0">
              <a:buNone/>
              <a:defRPr sz="1000"/>
            </a:lvl3pPr>
            <a:lvl4pPr marL="1371019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6" indent="0">
              <a:buNone/>
              <a:defRPr sz="900"/>
            </a:lvl7pPr>
            <a:lvl8pPr marL="3199042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4331" y="211143"/>
            <a:ext cx="2112963" cy="61769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2263" y="211143"/>
            <a:ext cx="6189662" cy="61769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DocumentMarking.CMark"/>
          <p:cNvSpPr txBox="1"/>
          <p:nvPr userDrawn="1"/>
        </p:nvSpPr>
        <p:spPr>
          <a:xfrm>
            <a:off x="4234656" y="6477635"/>
            <a:ext cx="492125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5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114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32.xml"/><Relationship Id="rId9" Type="http://schemas.openxmlformats.org/officeDocument/2006/relationships/image" Target="../media/image1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 r="-949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211138"/>
            <a:ext cx="66627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85875"/>
            <a:ext cx="83867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sp>
        <p:nvSpPr>
          <p:cNvPr id="13649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6775" y="6456363"/>
            <a:ext cx="50180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54" tIns="46726" rIns="93454" bIns="46726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/>
              <a:t>SME AUD | 09/2012</a:t>
            </a:r>
            <a:endParaRPr lang="cs-CZ"/>
          </a:p>
        </p:txBody>
      </p:sp>
      <p:sp>
        <p:nvSpPr>
          <p:cNvPr id="1364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3" y="6464300"/>
            <a:ext cx="647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l   </a:t>
            </a:r>
            <a:fld id="{A0496521-33A0-4266-B640-B6015BF057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688" y="255588"/>
            <a:ext cx="8477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5" r:id="rId1"/>
    <p:sldLayoutId id="2147490864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hf hd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004" algn="l" defTabSz="89497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6pPr>
      <a:lvl7pPr marL="914012" algn="l" defTabSz="89497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7pPr>
      <a:lvl8pPr marL="1371019" algn="l" defTabSz="89497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8pPr>
      <a:lvl9pPr marL="1828025" algn="l" defTabSz="89497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5"/>
        </a:buBlip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1116013" indent="-220663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5"/>
        </a:buBlip>
        <a:defRPr sz="1700">
          <a:solidFill>
            <a:schemeClr val="tx1"/>
          </a:solidFill>
          <a:latin typeface="+mn-lt"/>
        </a:defRPr>
      </a:lvl3pPr>
      <a:lvl4pPr marL="1563688" indent="-220663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500">
          <a:solidFill>
            <a:schemeClr val="tx1"/>
          </a:solidFill>
          <a:latin typeface="+mn-lt"/>
        </a:defRPr>
      </a:lvl4pPr>
      <a:lvl5pPr marL="2009775" indent="-219075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300">
          <a:solidFill>
            <a:schemeClr val="tx1"/>
          </a:solidFill>
          <a:latin typeface="+mn-lt"/>
        </a:defRPr>
      </a:lvl5pPr>
      <a:lvl6pPr marL="2469102" indent="-222156" algn="l" defTabSz="89497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6pPr>
      <a:lvl7pPr marL="2926109" indent="-222156" algn="l" defTabSz="89497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7pPr>
      <a:lvl8pPr marL="3383116" indent="-222156" algn="l" defTabSz="89497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8pPr>
      <a:lvl9pPr marL="3840122" indent="-222156" algn="l" defTabSz="89497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650" y="5829300"/>
            <a:ext cx="8445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211138"/>
            <a:ext cx="66627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86" tIns="44644" rIns="89286" bIns="446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1285875"/>
            <a:ext cx="83867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86" tIns="44644" rIns="89286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357938"/>
            <a:ext cx="2090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7" tIns="46696" rIns="93397" bIns="46696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hf hd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5pPr>
      <a:lvl6pPr marL="457004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6pPr>
      <a:lvl7pPr marL="914012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7pPr>
      <a:lvl8pPr marL="1371019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8pPr>
      <a:lvl9pPr marL="1828025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9pPr>
    </p:titleStyle>
    <p:bodyStyle>
      <a:lvl1pPr marL="333375" indent="-333375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Blip>
          <a:blip r:embed="rId15"/>
        </a:buBlip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1116013" indent="-220663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Blip>
          <a:blip r:embed="rId15"/>
        </a:buBlip>
        <a:defRPr sz="1700">
          <a:solidFill>
            <a:schemeClr val="tx1"/>
          </a:solidFill>
          <a:latin typeface="+mn-lt"/>
        </a:defRPr>
      </a:lvl3pPr>
      <a:lvl4pPr marL="1563688" indent="-220663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500">
          <a:solidFill>
            <a:schemeClr val="tx1"/>
          </a:solidFill>
          <a:latin typeface="+mn-lt"/>
        </a:defRPr>
      </a:lvl4pPr>
      <a:lvl5pPr marL="2009775" indent="-219075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300">
          <a:solidFill>
            <a:schemeClr val="tx1"/>
          </a:solidFill>
          <a:latin typeface="+mn-lt"/>
        </a:defRPr>
      </a:lvl5pPr>
      <a:lvl6pPr marL="2469102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6pPr>
      <a:lvl7pPr marL="2926109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7pPr>
      <a:lvl8pPr marL="3383116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8pPr>
      <a:lvl9pPr marL="3840122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49413" y="211138"/>
            <a:ext cx="70612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19" tIns="43659" rIns="87319" bIns="4365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1525588"/>
            <a:ext cx="83883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grpSp>
        <p:nvGrpSpPr>
          <p:cNvPr id="11268" name="McK Slide Elements"/>
          <p:cNvGrpSpPr>
            <a:grpSpLocks/>
          </p:cNvGrpSpPr>
          <p:nvPr/>
        </p:nvGrpSpPr>
        <p:grpSpPr bwMode="auto">
          <a:xfrm>
            <a:off x="322263" y="1263650"/>
            <a:ext cx="8269287" cy="5405438"/>
            <a:chOff x="204" y="746"/>
            <a:chExt cx="5232" cy="3192"/>
          </a:xfrm>
        </p:grpSpPr>
        <p:sp>
          <p:nvSpPr>
            <p:cNvPr id="3878918" name="McK 3. Unit of measure" hidden="1"/>
            <p:cNvSpPr txBox="1">
              <a:spLocks noChangeArrowheads="1"/>
            </p:cNvSpPr>
            <p:nvPr userDrawn="1"/>
          </p:nvSpPr>
          <p:spPr bwMode="gray">
            <a:xfrm>
              <a:off x="204" y="746"/>
              <a:ext cx="246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4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>
                  <a:solidFill>
                    <a:srgbClr val="00335C"/>
                  </a:solidFill>
                  <a:latin typeface="Verdana"/>
                  <a:cs typeface="+mn-cs"/>
                </a:rPr>
                <a:t>Unit of measure</a:t>
              </a:r>
            </a:p>
          </p:txBody>
        </p:sp>
        <p:sp>
          <p:nvSpPr>
            <p:cNvPr id="3878919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58" y="3626"/>
              <a:ext cx="517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10" indent="-104710" defTabSz="8947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>
                  <a:solidFill>
                    <a:srgbClr val="00335C"/>
                  </a:solidFill>
                  <a:latin typeface="Verdana"/>
                  <a:cs typeface="+mn-cs"/>
                </a:rPr>
                <a:t>1 Footnote</a:t>
              </a:r>
            </a:p>
          </p:txBody>
        </p:sp>
        <p:sp>
          <p:nvSpPr>
            <p:cNvPr id="3878920" name="McK 5. Source" hidden="1"/>
            <p:cNvSpPr>
              <a:spLocks noChangeArrowheads="1"/>
            </p:cNvSpPr>
            <p:nvPr userDrawn="1"/>
          </p:nvSpPr>
          <p:spPr bwMode="gray">
            <a:xfrm>
              <a:off x="258" y="3847"/>
              <a:ext cx="415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09217" indent="-609217" defTabSz="894788" fontAlgn="auto">
                <a:spcBef>
                  <a:spcPts val="0"/>
                </a:spcBef>
                <a:spcAft>
                  <a:spcPts val="0"/>
                </a:spcAft>
                <a:tabLst>
                  <a:tab pos="612391" algn="l"/>
                </a:tabLst>
                <a:defRPr/>
              </a:pPr>
              <a:r>
                <a:rPr lang="en-US" b="0">
                  <a:solidFill>
                    <a:srgbClr val="00335C"/>
                  </a:solidFill>
                  <a:latin typeface="Verdana"/>
                  <a:cs typeface="+mn-cs"/>
                </a:rPr>
                <a:t>SOURCE: Team analysis</a:t>
              </a:r>
            </a:p>
          </p:txBody>
        </p:sp>
      </p:grpSp>
      <p:sp>
        <p:nvSpPr>
          <p:cNvPr id="3878921" name="Text Box 9"/>
          <p:cNvSpPr txBox="1">
            <a:spLocks noChangeArrowheads="1"/>
          </p:cNvSpPr>
          <p:nvPr/>
        </p:nvSpPr>
        <p:spPr bwMode="gray">
          <a:xfrm>
            <a:off x="238125" y="6419850"/>
            <a:ext cx="4394200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82" tIns="45691" rIns="91382" bIns="45691">
            <a:spAutoFit/>
          </a:bodyPr>
          <a:lstStyle/>
          <a:p>
            <a:pPr defTabSz="874163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300" b="0">
                <a:solidFill>
                  <a:srgbClr val="FFFFFF"/>
                </a:solidFill>
                <a:latin typeface="Trebuchet MS" pitchFamily="34" charset="0"/>
                <a:cs typeface="+mn-cs"/>
              </a:rPr>
              <a:t>STRI</a:t>
            </a:r>
            <a:r>
              <a:rPr lang="en-US" sz="1300" b="0">
                <a:solidFill>
                  <a:srgbClr val="FFFFFF"/>
                </a:solidFill>
                <a:latin typeface="Trebuchet MS" pitchFamily="34" charset="0"/>
                <a:ea typeface="SC STKaiti" pitchFamily="2" charset="-122"/>
                <a:cs typeface="+mn-cs"/>
              </a:rPr>
              <a:t>C</a:t>
            </a:r>
            <a:r>
              <a:rPr lang="cs-CZ" sz="1300" b="0">
                <a:solidFill>
                  <a:srgbClr val="FFFFFF"/>
                </a:solidFill>
                <a:latin typeface="Trebuchet MS" pitchFamily="34" charset="0"/>
                <a:cs typeface="+mn-cs"/>
              </a:rPr>
              <a:t>TLY C</a:t>
            </a:r>
            <a:r>
              <a:rPr lang="en-US" sz="1300" b="0">
                <a:solidFill>
                  <a:srgbClr val="FFFFFF"/>
                </a:solidFill>
                <a:latin typeface="Trebuchet MS" pitchFamily="34" charset="0"/>
                <a:ea typeface="SC STKaiti" pitchFamily="2" charset="-122"/>
                <a:cs typeface="+mn-cs"/>
              </a:rPr>
              <a:t>ONFIDENTIAL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270875" y="6480175"/>
            <a:ext cx="503238" cy="190500"/>
          </a:xfrm>
          <a:prstGeom prst="rect">
            <a:avLst/>
          </a:prstGeom>
          <a:noFill/>
        </p:spPr>
        <p:txBody>
          <a:bodyPr lIns="17992" tIns="17992" rIns="17992" bIns="17992" anchor="ctr" anchorCtr="1">
            <a:spAutoFit/>
          </a:bodyPr>
          <a:lstStyle/>
          <a:p>
            <a:pPr algn="ctr" defTabSz="873891" fontAlgn="auto">
              <a:spcBef>
                <a:spcPts val="0"/>
              </a:spcBef>
              <a:spcAft>
                <a:spcPts val="0"/>
              </a:spcAft>
              <a:defRPr/>
            </a:pPr>
            <a:fld id="{A685989D-799A-4E14-AC8A-414A5E2E374F}" type="slidenum">
              <a:rPr lang="en-GB" b="0">
                <a:solidFill>
                  <a:srgbClr val="FFFFFF"/>
                </a:solidFill>
                <a:latin typeface="Verdana"/>
                <a:cs typeface="+mn-cs"/>
              </a:rPr>
              <a:pPr algn="ctr" defTabSz="87389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13" name="GS Doctop Placeholder"/>
          <p:cNvSpPr txBox="1"/>
          <p:nvPr userDrawn="1"/>
        </p:nvSpPr>
        <p:spPr>
          <a:xfrm>
            <a:off x="0" y="0"/>
            <a:ext cx="8961438" cy="246063"/>
          </a:xfrm>
          <a:prstGeom prst="rect">
            <a:avLst/>
          </a:prstGeom>
          <a:noFill/>
        </p:spPr>
        <p:txBody>
          <a:bodyPr lIns="91401" tIns="45700" rIns="91401" bIns="45700">
            <a:spAutoFit/>
          </a:bodyPr>
          <a:lstStyle/>
          <a:p>
            <a:pPr algn="ctr" defTabSz="8738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0">
                <a:solidFill>
                  <a:srgbClr val="00335C"/>
                </a:solidFill>
                <a:latin typeface="Arial"/>
                <a:cs typeface="+mn-cs"/>
              </a:rPr>
              <a:t>WAKE\</a:t>
            </a:r>
            <a:r>
              <a:rPr lang="en-GB" b="0" err="1">
                <a:solidFill>
                  <a:srgbClr val="00335C"/>
                </a:solidFill>
                <a:latin typeface="Arial"/>
                <a:cs typeface="+mn-cs"/>
              </a:rPr>
              <a:t>Workstreams</a:t>
            </a:r>
            <a:r>
              <a:rPr lang="en-GB" b="0">
                <a:solidFill>
                  <a:srgbClr val="00335C"/>
                </a:solidFill>
                <a:latin typeface="Arial"/>
                <a:cs typeface="+mn-cs"/>
              </a:rPr>
              <a:t>\IPO Marketing\Analyst Presentation\2010FY Window Update\Draft Analyst Presentation - 02.02.2011 (Primary Pres).</a:t>
            </a:r>
            <a:r>
              <a:rPr lang="en-GB" b="0" err="1">
                <a:solidFill>
                  <a:srgbClr val="00335C"/>
                </a:solidFill>
                <a:latin typeface="Arial"/>
                <a:cs typeface="+mn-cs"/>
              </a:rPr>
              <a:t>pptx</a:t>
            </a:r>
            <a:endParaRPr lang="en-US" b="0">
              <a:solidFill>
                <a:srgbClr val="00335C"/>
              </a:solidFill>
              <a:latin typeface="Arial"/>
              <a:cs typeface="+mn-cs"/>
            </a:endParaRP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6" r:id="rId1"/>
    <p:sldLayoutId id="2147490987" r:id="rId2"/>
    <p:sldLayoutId id="2147490963" r:id="rId3"/>
    <p:sldLayoutId id="2147490964" r:id="rId4"/>
    <p:sldLayoutId id="2147490965" r:id="rId5"/>
    <p:sldLayoutId id="2147490966" r:id="rId6"/>
    <p:sldLayoutId id="2147490967" r:id="rId7"/>
    <p:sldLayoutId id="2147490968" r:id="rId8"/>
  </p:sldLayoutIdLst>
  <p:hf hdr="0" dt="0"/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6911" algn="l" defTabSz="8741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3828" algn="l" defTabSz="8741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0741" algn="l" defTabSz="8741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7652" algn="l" defTabSz="8741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39725" indent="-339725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25425" indent="-223838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1"/>
        </a:buBlip>
        <a:defRPr sz="1400">
          <a:solidFill>
            <a:schemeClr val="tx1"/>
          </a:solidFill>
          <a:latin typeface="+mn-lt"/>
          <a:cs typeface="+mn-cs"/>
        </a:defRPr>
      </a:lvl2pPr>
      <a:lvl3pPr marL="466725" indent="-225425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1"/>
        </a:buBlip>
        <a:defRPr sz="1400">
          <a:solidFill>
            <a:schemeClr val="tx1"/>
          </a:solidFill>
          <a:latin typeface="+mn-lt"/>
          <a:cs typeface="+mn-cs"/>
        </a:defRPr>
      </a:lvl3pPr>
      <a:lvl4pPr marL="682625" indent="-187325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1"/>
        </a:buBlip>
        <a:defRPr sz="1400">
          <a:solidFill>
            <a:schemeClr val="tx1"/>
          </a:solidFill>
          <a:latin typeface="+mn-lt"/>
          <a:cs typeface="+mn-cs"/>
        </a:defRPr>
      </a:lvl4pPr>
      <a:lvl5pPr marL="898525" indent="-187325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1"/>
        </a:buBlip>
        <a:defRPr sz="1200">
          <a:solidFill>
            <a:schemeClr val="tx1"/>
          </a:solidFill>
          <a:latin typeface="+mn-lt"/>
          <a:cs typeface="+mn-cs"/>
        </a:defRPr>
      </a:lvl5pPr>
      <a:lvl6pPr marL="1358047" indent="-190381" algn="l" defTabSz="874163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1"/>
        </a:buBlip>
        <a:defRPr sz="1200">
          <a:solidFill>
            <a:schemeClr val="tx1"/>
          </a:solidFill>
          <a:latin typeface="+mn-lt"/>
          <a:cs typeface="+mn-cs"/>
        </a:defRPr>
      </a:lvl6pPr>
      <a:lvl7pPr marL="1814961" indent="-190381" algn="l" defTabSz="874163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1"/>
        </a:buBlip>
        <a:defRPr sz="1200">
          <a:solidFill>
            <a:schemeClr val="tx1"/>
          </a:solidFill>
          <a:latin typeface="+mn-lt"/>
          <a:cs typeface="+mn-cs"/>
        </a:defRPr>
      </a:lvl7pPr>
      <a:lvl8pPr marL="2271874" indent="-190381" algn="l" defTabSz="874163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1"/>
        </a:buBlip>
        <a:defRPr sz="1200">
          <a:solidFill>
            <a:schemeClr val="tx1"/>
          </a:solidFill>
          <a:latin typeface="+mn-lt"/>
          <a:cs typeface="+mn-cs"/>
        </a:defRPr>
      </a:lvl8pPr>
      <a:lvl9pPr marL="2728788" indent="-190381" algn="l" defTabSz="874163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1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1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8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2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64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0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2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05" algn="l" defTabSz="9138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33513" y="211138"/>
            <a:ext cx="734377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28" tIns="43664" rIns="87328" bIns="4366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1525588"/>
            <a:ext cx="83883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grpSp>
        <p:nvGrpSpPr>
          <p:cNvPr id="12292" name="McK Slide Elements"/>
          <p:cNvGrpSpPr>
            <a:grpSpLocks/>
          </p:cNvGrpSpPr>
          <p:nvPr/>
        </p:nvGrpSpPr>
        <p:grpSpPr bwMode="auto">
          <a:xfrm>
            <a:off x="322263" y="1263650"/>
            <a:ext cx="8269287" cy="5405438"/>
            <a:chOff x="204" y="746"/>
            <a:chExt cx="5232" cy="3192"/>
          </a:xfrm>
        </p:grpSpPr>
        <p:sp>
          <p:nvSpPr>
            <p:cNvPr id="3878918" name="McK 3. Unit of measure" hidden="1"/>
            <p:cNvSpPr txBox="1">
              <a:spLocks noChangeArrowheads="1"/>
            </p:cNvSpPr>
            <p:nvPr userDrawn="1"/>
          </p:nvSpPr>
          <p:spPr bwMode="gray">
            <a:xfrm>
              <a:off x="204" y="746"/>
              <a:ext cx="246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48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>
                  <a:solidFill>
                    <a:srgbClr val="00335C"/>
                  </a:solidFill>
                  <a:latin typeface="Verdana"/>
                  <a:cs typeface="+mn-cs"/>
                </a:rPr>
                <a:t>Unit of measure</a:t>
              </a:r>
            </a:p>
          </p:txBody>
        </p:sp>
        <p:sp>
          <p:nvSpPr>
            <p:cNvPr id="3878919" name="McK 4. Footnote" hidden="1"/>
            <p:cNvSpPr txBox="1">
              <a:spLocks noChangeArrowheads="1"/>
            </p:cNvSpPr>
            <p:nvPr userDrawn="1"/>
          </p:nvSpPr>
          <p:spPr bwMode="gray">
            <a:xfrm>
              <a:off x="258" y="3626"/>
              <a:ext cx="517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4721" indent="-104721" defTabSz="89488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>
                  <a:solidFill>
                    <a:srgbClr val="00335C"/>
                  </a:solidFill>
                  <a:latin typeface="Verdana"/>
                  <a:cs typeface="+mn-cs"/>
                </a:rPr>
                <a:t>1 Footnote</a:t>
              </a:r>
            </a:p>
          </p:txBody>
        </p:sp>
        <p:sp>
          <p:nvSpPr>
            <p:cNvPr id="3878920" name="McK 5. Source" hidden="1"/>
            <p:cNvSpPr>
              <a:spLocks noChangeArrowheads="1"/>
            </p:cNvSpPr>
            <p:nvPr userDrawn="1"/>
          </p:nvSpPr>
          <p:spPr bwMode="gray">
            <a:xfrm>
              <a:off x="258" y="3847"/>
              <a:ext cx="415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09282" indent="-609282" defTabSz="894883" fontAlgn="auto">
                <a:spcBef>
                  <a:spcPts val="0"/>
                </a:spcBef>
                <a:spcAft>
                  <a:spcPts val="0"/>
                </a:spcAft>
                <a:tabLst>
                  <a:tab pos="612456" algn="l"/>
                </a:tabLst>
                <a:defRPr/>
              </a:pPr>
              <a:r>
                <a:rPr lang="en-US" b="0">
                  <a:solidFill>
                    <a:srgbClr val="00335C"/>
                  </a:solidFill>
                  <a:latin typeface="Verdana"/>
                  <a:cs typeface="+mn-cs"/>
                </a:rPr>
                <a:t>SOURCE: Team analysis</a:t>
              </a:r>
            </a:p>
          </p:txBody>
        </p:sp>
      </p:grpSp>
      <p:sp>
        <p:nvSpPr>
          <p:cNvPr id="3878921" name="Text Box 9"/>
          <p:cNvSpPr txBox="1">
            <a:spLocks noChangeArrowheads="1"/>
          </p:cNvSpPr>
          <p:nvPr/>
        </p:nvSpPr>
        <p:spPr bwMode="gray">
          <a:xfrm>
            <a:off x="238125" y="6419850"/>
            <a:ext cx="4394200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392" tIns="45695" rIns="91392" bIns="45695">
            <a:spAutoFit/>
          </a:bodyPr>
          <a:lstStyle/>
          <a:p>
            <a:pPr defTabSz="874256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300" b="0">
                <a:solidFill>
                  <a:srgbClr val="FFFFFF"/>
                </a:solidFill>
                <a:latin typeface="Trebuchet MS" pitchFamily="34" charset="0"/>
                <a:cs typeface="+mn-cs"/>
              </a:rPr>
              <a:t>STRI</a:t>
            </a:r>
            <a:r>
              <a:rPr lang="en-US" sz="1300" b="0">
                <a:solidFill>
                  <a:srgbClr val="FFFFFF"/>
                </a:solidFill>
                <a:latin typeface="Trebuchet MS" pitchFamily="34" charset="0"/>
                <a:ea typeface="SC STKaiti" pitchFamily="2" charset="-122"/>
                <a:cs typeface="+mn-cs"/>
              </a:rPr>
              <a:t>C</a:t>
            </a:r>
            <a:r>
              <a:rPr lang="cs-CZ" sz="1300" b="0">
                <a:solidFill>
                  <a:srgbClr val="FFFFFF"/>
                </a:solidFill>
                <a:latin typeface="Trebuchet MS" pitchFamily="34" charset="0"/>
                <a:cs typeface="+mn-cs"/>
              </a:rPr>
              <a:t>TLY C</a:t>
            </a:r>
            <a:r>
              <a:rPr lang="en-US" sz="1300" b="0">
                <a:solidFill>
                  <a:srgbClr val="FFFFFF"/>
                </a:solidFill>
                <a:latin typeface="Trebuchet MS" pitchFamily="34" charset="0"/>
                <a:ea typeface="SC STKaiti" pitchFamily="2" charset="-122"/>
                <a:cs typeface="+mn-cs"/>
              </a:rPr>
              <a:t>ONFIDENTIAL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0875" y="6480175"/>
            <a:ext cx="503238" cy="190500"/>
          </a:xfrm>
          <a:prstGeom prst="rect">
            <a:avLst/>
          </a:prstGeom>
          <a:noFill/>
        </p:spPr>
        <p:txBody>
          <a:bodyPr lIns="17994" tIns="17994" rIns="17994" bIns="17994" anchor="ctr" anchorCtr="1">
            <a:spAutoFit/>
          </a:bodyPr>
          <a:lstStyle/>
          <a:p>
            <a:pPr algn="ctr" defTabSz="873983" fontAlgn="auto">
              <a:spcBef>
                <a:spcPts val="0"/>
              </a:spcBef>
              <a:spcAft>
                <a:spcPts val="0"/>
              </a:spcAft>
              <a:defRPr/>
            </a:pPr>
            <a:fld id="{93D53496-4A8C-44D2-9D33-34181A5DEB31}" type="slidenum">
              <a:rPr lang="en-GB" b="0">
                <a:solidFill>
                  <a:srgbClr val="FFFFFF"/>
                </a:solidFill>
                <a:latin typeface="Verdana"/>
                <a:cs typeface="+mn-cs"/>
              </a:rPr>
              <a:pPr algn="ctr" defTabSz="87398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b="0">
              <a:solidFill>
                <a:srgbClr val="FFFFFF"/>
              </a:solidFill>
              <a:latin typeface="Verdana"/>
              <a:cs typeface="+mn-cs"/>
            </a:endParaRPr>
          </a:p>
        </p:txBody>
      </p:sp>
      <p:sp>
        <p:nvSpPr>
          <p:cNvPr id="14" name="GS Doctop Placeholder"/>
          <p:cNvSpPr txBox="1"/>
          <p:nvPr/>
        </p:nvSpPr>
        <p:spPr>
          <a:xfrm>
            <a:off x="542925" y="-500063"/>
            <a:ext cx="5627688" cy="430213"/>
          </a:xfrm>
          <a:prstGeom prst="rect">
            <a:avLst/>
          </a:prstGeom>
          <a:noFill/>
        </p:spPr>
        <p:txBody>
          <a:bodyPr lIns="91410" tIns="45705" rIns="91410" bIns="45705">
            <a:spAutoFit/>
          </a:bodyPr>
          <a:lstStyle/>
          <a:p>
            <a:pPr defTabSz="8739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0">
                <a:solidFill>
                  <a:srgbClr val="00335C"/>
                </a:solidFill>
                <a:latin typeface="Arial"/>
                <a:cs typeface="+mn-cs"/>
              </a:rPr>
              <a:t>WAKE\</a:t>
            </a:r>
            <a:r>
              <a:rPr lang="en-GB" sz="1100" b="0" err="1">
                <a:solidFill>
                  <a:srgbClr val="00335C"/>
                </a:solidFill>
                <a:latin typeface="Arial"/>
                <a:cs typeface="+mn-cs"/>
              </a:rPr>
              <a:t>Workstreams</a:t>
            </a:r>
            <a:r>
              <a:rPr lang="en-GB" sz="1100" b="0">
                <a:solidFill>
                  <a:srgbClr val="00335C"/>
                </a:solidFill>
                <a:latin typeface="Arial"/>
                <a:cs typeface="+mn-cs"/>
              </a:rPr>
              <a:t>\IPO Marketing\Analyst Presentation\2010FY Window Update\Final Analyst Presentation Consolidated 14.02.2011.pptx</a:t>
            </a:r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8" r:id="rId1"/>
    <p:sldLayoutId id="2147490989" r:id="rId2"/>
    <p:sldLayoutId id="2147490969" r:id="rId3"/>
    <p:sldLayoutId id="2147490970" r:id="rId4"/>
    <p:sldLayoutId id="2147490971" r:id="rId5"/>
    <p:sldLayoutId id="2147490972" r:id="rId6"/>
    <p:sldLayoutId id="2147490973" r:id="rId7"/>
    <p:sldLayoutId id="2147490974" r:id="rId8"/>
    <p:sldLayoutId id="2147490990" r:id="rId9"/>
    <p:sldLayoutId id="2147490991" r:id="rId10"/>
  </p:sldLayoutIdLst>
  <p:hf hdr="0" dt="0"/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6960" algn="l" defTabSz="87425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3925" algn="l" defTabSz="87425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0886" algn="l" defTabSz="87425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7846" algn="l" defTabSz="874256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39725" indent="-339725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25425" indent="-223838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3"/>
        </a:buBlip>
        <a:defRPr sz="1400">
          <a:solidFill>
            <a:schemeClr val="tx1"/>
          </a:solidFill>
          <a:latin typeface="+mn-lt"/>
          <a:cs typeface="+mn-cs"/>
        </a:defRPr>
      </a:lvl2pPr>
      <a:lvl3pPr marL="466725" indent="-225425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3"/>
        </a:buBlip>
        <a:defRPr sz="1400">
          <a:solidFill>
            <a:schemeClr val="tx1"/>
          </a:solidFill>
          <a:latin typeface="+mn-lt"/>
          <a:cs typeface="+mn-cs"/>
        </a:defRPr>
      </a:lvl3pPr>
      <a:lvl4pPr marL="682625" indent="-187325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3"/>
        </a:buBlip>
        <a:defRPr sz="1400">
          <a:solidFill>
            <a:schemeClr val="tx1"/>
          </a:solidFill>
          <a:latin typeface="+mn-lt"/>
          <a:cs typeface="+mn-cs"/>
        </a:defRPr>
      </a:lvl4pPr>
      <a:lvl5pPr marL="898525" indent="-187325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3"/>
        </a:buBlip>
        <a:defRPr sz="1200">
          <a:solidFill>
            <a:schemeClr val="tx1"/>
          </a:solidFill>
          <a:latin typeface="+mn-lt"/>
          <a:cs typeface="+mn-cs"/>
        </a:defRPr>
      </a:lvl5pPr>
      <a:lvl6pPr marL="1358191" indent="-190401" algn="l" defTabSz="874256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3"/>
        </a:buBlip>
        <a:defRPr sz="1200">
          <a:solidFill>
            <a:schemeClr val="tx1"/>
          </a:solidFill>
          <a:latin typeface="+mn-lt"/>
          <a:cs typeface="+mn-cs"/>
        </a:defRPr>
      </a:lvl6pPr>
      <a:lvl7pPr marL="1815153" indent="-190401" algn="l" defTabSz="874256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3"/>
        </a:buBlip>
        <a:defRPr sz="1200">
          <a:solidFill>
            <a:schemeClr val="tx1"/>
          </a:solidFill>
          <a:latin typeface="+mn-lt"/>
          <a:cs typeface="+mn-cs"/>
        </a:defRPr>
      </a:lvl7pPr>
      <a:lvl8pPr marL="2272115" indent="-190401" algn="l" defTabSz="874256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3"/>
        </a:buBlip>
        <a:defRPr sz="1200">
          <a:solidFill>
            <a:schemeClr val="tx1"/>
          </a:solidFill>
          <a:latin typeface="+mn-lt"/>
          <a:cs typeface="+mn-cs"/>
        </a:defRPr>
      </a:lvl8pPr>
      <a:lvl9pPr marL="2729078" indent="-190401" algn="l" defTabSz="874256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3"/>
        </a:buBlip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6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6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1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1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2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68642"/>
            <a:ext cx="8961438" cy="352833"/>
          </a:xfrm>
          <a:prstGeom prst="rect">
            <a:avLst/>
          </a:prstGeom>
          <a:solidFill>
            <a:srgbClr val="0099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5344" y="6368642"/>
            <a:ext cx="2646094" cy="352833"/>
          </a:xfrm>
          <a:prstGeom prst="rect">
            <a:avLst/>
          </a:prstGeom>
          <a:solidFill>
            <a:srgbClr val="B600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0">
              <a:solidFill>
                <a:prstClr val="white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16765" y="78"/>
            <a:ext cx="7239160" cy="7056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963" y="1031779"/>
            <a:ext cx="8534788" cy="4972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1688" y="6368642"/>
            <a:ext cx="4233750" cy="3528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cs-CZ" b="0" smtClean="0">
                <a:solidFill>
                  <a:prstClr val="white"/>
                </a:solidFill>
              </a:rPr>
              <a:t>jméno autora | zápatí prezentace</a:t>
            </a:r>
            <a:endParaRPr lang="cs-CZ" b="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1687" y="0"/>
            <a:ext cx="634769" cy="634806"/>
          </a:xfrm>
          <a:prstGeom prst="rect">
            <a:avLst/>
          </a:prstGeom>
        </p:spPr>
      </p:pic>
      <p:sp>
        <p:nvSpPr>
          <p:cNvPr id="1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76327" y="6439216"/>
            <a:ext cx="388094" cy="238523"/>
          </a:xfrm>
          <a:prstGeom prst="rect">
            <a:avLst/>
          </a:prstGeom>
        </p:spPr>
        <p:txBody>
          <a:bodyPr/>
          <a:lstStyle>
            <a:lvl1pPr>
              <a:defRPr sz="882">
                <a:solidFill>
                  <a:schemeClr val="bg1"/>
                </a:solidFill>
                <a:latin typeface="Arial CE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37F029-7026-47DA-A64B-44D4AD9263AF}" type="slidenum">
              <a:rPr lang="cs-CZ" b="0" smtClean="0">
                <a:solidFill>
                  <a:prstClr val="white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b="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350625" y="6395481"/>
            <a:ext cx="2116875" cy="352833"/>
          </a:xfrm>
          <a:prstGeom prst="rect">
            <a:avLst/>
          </a:prstGeom>
        </p:spPr>
        <p:txBody>
          <a:bodyPr tIns="86400" bIns="86400" anchor="t" anchorCtr="0"/>
          <a:lstStyle>
            <a:lvl1pPr algn="l">
              <a:defRPr sz="882" kern="1200">
                <a:solidFill>
                  <a:schemeClr val="bg1"/>
                </a:solidFill>
                <a:latin typeface="Arial CE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9F7193-38E2-4198-AA22-3E307200C9A3}" type="datetime1">
              <a:rPr lang="cs-CZ" b="0" smtClean="0">
                <a:solidFill>
                  <a:prstClr val="white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15. 11. 2017</a:t>
            </a:fld>
            <a:endParaRPr lang="cs-CZ" b="0" dirty="0">
              <a:solidFill>
                <a:prstClr val="white"/>
              </a:solidFill>
              <a:cs typeface="+mn-cs"/>
            </a:endParaRPr>
          </a:p>
        </p:txBody>
      </p:sp>
      <p:pic>
        <p:nvPicPr>
          <p:cNvPr id="13" name="Picture 12" descr="pruh_novy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" y="637918"/>
            <a:ext cx="8961438" cy="70567"/>
          </a:xfrm>
          <a:prstGeom prst="rect">
            <a:avLst/>
          </a:prstGeom>
        </p:spPr>
      </p:pic>
      <p:sp>
        <p:nvSpPr>
          <p:cNvPr id="6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4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993" r:id="rId1"/>
    <p:sldLayoutId id="2147490994" r:id="rId2"/>
    <p:sldLayoutId id="2147490995" r:id="rId3"/>
    <p:sldLayoutId id="2147490996" r:id="rId4"/>
    <p:sldLayoutId id="2147490997" r:id="rId5"/>
    <p:sldLayoutId id="2147490998" r:id="rId6"/>
    <p:sldLayoutId id="214749099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96112" rtl="0" eaLnBrk="1" latinLnBrk="0" hangingPunct="1">
        <a:spcBef>
          <a:spcPct val="0"/>
        </a:spcBef>
        <a:buNone/>
        <a:defRPr sz="294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36042" indent="-336042" algn="l" defTabSz="896112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254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26768" indent="-278712" algn="l" defTabSz="896112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058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18376" indent="-222264" algn="l" defTabSz="896112" rtl="0" eaLnBrk="1" latinLnBrk="0" hangingPunct="1">
        <a:spcBef>
          <a:spcPts val="400"/>
        </a:spcBef>
        <a:buClr>
          <a:schemeClr val="accent4"/>
        </a:buClr>
        <a:buSzPct val="100000"/>
        <a:buFont typeface="Wingdings" pitchFamily="2" charset="2"/>
        <a:buChar char="§"/>
        <a:defRPr sz="1666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569960" indent="-225792" algn="l" defTabSz="896112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47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2018016" indent="-225792" algn="l" defTabSz="896112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274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464308" indent="-224028" algn="l" defTabSz="896112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12364" indent="-224028" algn="l" defTabSz="896112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indent="-224028" algn="l" defTabSz="896112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08476" indent="-224028" algn="l" defTabSz="896112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5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224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336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392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448" algn="l" defTabSz="896112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261938"/>
            <a:ext cx="81692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68450"/>
            <a:ext cx="817245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711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0138" y="6423025"/>
            <a:ext cx="663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451174-BC16-418D-BAE8-D002E2D2E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7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7025" y="6423025"/>
            <a:ext cx="3251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b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65" r:id="rId1"/>
    <p:sldLayoutId id="2147490866" r:id="rId2"/>
    <p:sldLayoutId id="2147490867" r:id="rId3"/>
    <p:sldLayoutId id="2147490868" r:id="rId4"/>
    <p:sldLayoutId id="2147490869" r:id="rId5"/>
    <p:sldLayoutId id="2147490870" r:id="rId6"/>
    <p:sldLayoutId id="2147490871" r:id="rId7"/>
    <p:sldLayoutId id="2147490872" r:id="rId8"/>
    <p:sldLayoutId id="2147490873" r:id="rId9"/>
    <p:sldLayoutId id="2147490874" r:id="rId10"/>
    <p:sldLayoutId id="2147490875" r:id="rId11"/>
  </p:sldLayoutIdLst>
  <p:hf hdr="0" dt="0"/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5pPr>
      <a:lvl6pPr marL="457004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6pPr>
      <a:lvl7pPr marL="914012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7pPr>
      <a:lvl8pPr marL="1371019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8pPr>
      <a:lvl9pPr marL="1828025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9pPr>
    </p:titleStyle>
    <p:bodyStyle>
      <a:lvl1pPr marL="325438" indent="-325438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7146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089025" indent="-21431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527175" indent="-215900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1963738" indent="-21431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5pPr>
      <a:lvl6pPr marL="2423085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880091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337098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794104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261938"/>
            <a:ext cx="65944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3700" y="1568450"/>
            <a:ext cx="65960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74212" name="Text Box 4"/>
          <p:cNvSpPr txBox="1">
            <a:spLocks noChangeArrowheads="1"/>
          </p:cNvSpPr>
          <p:nvPr/>
        </p:nvSpPr>
        <p:spPr bwMode="auto">
          <a:xfrm>
            <a:off x="1541463" y="5741988"/>
            <a:ext cx="29400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362" tIns="43680" rIns="87362" bIns="43680">
            <a:spAutoFit/>
          </a:bodyPr>
          <a:lstStyle/>
          <a:p>
            <a:pPr defTabSz="874342">
              <a:spcBef>
                <a:spcPct val="50000"/>
              </a:spcBef>
              <a:defRPr/>
            </a:pPr>
            <a:endParaRPr lang="en-GB" sz="3200" i="1">
              <a:solidFill>
                <a:schemeClr val="tx2"/>
              </a:solidFill>
              <a:latin typeface="Trebuchet MS" pitchFamily="34" charset="-18"/>
              <a:cs typeface="+mn-cs"/>
            </a:endParaRPr>
          </a:p>
        </p:txBody>
      </p:sp>
      <p:sp>
        <p:nvSpPr>
          <p:cNvPr id="13742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0138" y="6423025"/>
            <a:ext cx="663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8EA460-7F75-45D0-B4DE-729D5099F8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74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7025" y="6423025"/>
            <a:ext cx="3251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b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876" r:id="rId2"/>
    <p:sldLayoutId id="2147490877" r:id="rId3"/>
    <p:sldLayoutId id="2147490878" r:id="rId4"/>
    <p:sldLayoutId id="2147490879" r:id="rId5"/>
    <p:sldLayoutId id="2147490880" r:id="rId6"/>
    <p:sldLayoutId id="2147490881" r:id="rId7"/>
    <p:sldLayoutId id="2147490882" r:id="rId8"/>
    <p:sldLayoutId id="2147490883" r:id="rId9"/>
    <p:sldLayoutId id="2147490884" r:id="rId10"/>
    <p:sldLayoutId id="2147490885" r:id="rId11"/>
  </p:sldLayoutIdLst>
  <p:hf hdr="0" dt="0"/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5pPr>
      <a:lvl6pPr marL="457004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6pPr>
      <a:lvl7pPr marL="914012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7pPr>
      <a:lvl8pPr marL="1371019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8pPr>
      <a:lvl9pPr marL="1828025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9pPr>
    </p:titleStyle>
    <p:bodyStyle>
      <a:lvl1pPr marL="325438" indent="-325438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7146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089025" indent="-21431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527175" indent="-215900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1963738" indent="-21431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5pPr>
      <a:lvl6pPr marL="2423085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880091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337098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794104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87338"/>
            <a:ext cx="530225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68450"/>
            <a:ext cx="5233988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0138" y="6423025"/>
            <a:ext cx="663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344" tIns="43673" rIns="87344" bIns="43673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471D4B-AFCD-49C1-AE4F-42EDB7B44C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7025" y="6423025"/>
            <a:ext cx="32512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b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86" r:id="rId1"/>
    <p:sldLayoutId id="2147490887" r:id="rId2"/>
    <p:sldLayoutId id="2147490888" r:id="rId3"/>
    <p:sldLayoutId id="2147490889" r:id="rId4"/>
    <p:sldLayoutId id="2147490890" r:id="rId5"/>
    <p:sldLayoutId id="2147490891" r:id="rId6"/>
    <p:sldLayoutId id="2147490892" r:id="rId7"/>
    <p:sldLayoutId id="2147490893" r:id="rId8"/>
    <p:sldLayoutId id="2147490894" r:id="rId9"/>
    <p:sldLayoutId id="2147490895" r:id="rId10"/>
    <p:sldLayoutId id="2147490896" r:id="rId11"/>
  </p:sldLayoutIdLst>
  <p:hf hdr="0" dt="0"/>
  <p:txStyles>
    <p:titleStyle>
      <a:lvl1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2pPr>
      <a:lvl3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3pPr>
      <a:lvl4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4pPr>
      <a:lvl5pPr algn="l" defTabSz="871538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5pPr>
      <a:lvl6pPr marL="457004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6pPr>
      <a:lvl7pPr marL="914012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7pPr>
      <a:lvl8pPr marL="1371019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8pPr>
      <a:lvl9pPr marL="1828025" algn="l" defTabSz="874342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rebuchet MS" pitchFamily="34" charset="-18"/>
        </a:defRPr>
      </a:lvl9pPr>
    </p:titleStyle>
    <p:bodyStyle>
      <a:lvl1pPr marL="325438" indent="-325438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7146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089025" indent="-21431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527175" indent="-215900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1963738" indent="-214313" algn="l" defTabSz="8715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5pPr>
      <a:lvl6pPr marL="2423085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880091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337098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794104" indent="-217396" algn="l" defTabSz="874342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650" y="5829300"/>
            <a:ext cx="8445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211138"/>
            <a:ext cx="66627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85875"/>
            <a:ext cx="83867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357938"/>
            <a:ext cx="2090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71" tIns="46735" rIns="93471" bIns="46735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97" r:id="rId1"/>
    <p:sldLayoutId id="2147490898" r:id="rId2"/>
    <p:sldLayoutId id="2147490899" r:id="rId3"/>
    <p:sldLayoutId id="2147490900" r:id="rId4"/>
    <p:sldLayoutId id="2147490901" r:id="rId5"/>
    <p:sldLayoutId id="2147490902" r:id="rId6"/>
    <p:sldLayoutId id="2147490903" r:id="rId7"/>
    <p:sldLayoutId id="2147490904" r:id="rId8"/>
    <p:sldLayoutId id="2147490905" r:id="rId9"/>
    <p:sldLayoutId id="2147490906" r:id="rId10"/>
    <p:sldLayoutId id="2147490907" r:id="rId11"/>
  </p:sldLayoutIdLst>
  <p:hf hd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5pPr>
      <a:lvl6pPr marL="457004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6pPr>
      <a:lvl7pPr marL="914012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7pPr>
      <a:lvl8pPr marL="1371019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8pPr>
      <a:lvl9pPr marL="1828025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5"/>
        </a:buBlip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1116013" indent="-220663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5"/>
        </a:buBlip>
        <a:defRPr sz="1700">
          <a:solidFill>
            <a:schemeClr val="tx1"/>
          </a:solidFill>
          <a:latin typeface="+mn-lt"/>
        </a:defRPr>
      </a:lvl3pPr>
      <a:lvl4pPr marL="1563688" indent="-220663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500">
          <a:solidFill>
            <a:schemeClr val="tx1"/>
          </a:solidFill>
          <a:latin typeface="+mn-lt"/>
        </a:defRPr>
      </a:lvl4pPr>
      <a:lvl5pPr marL="2009775" indent="-219075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300">
          <a:solidFill>
            <a:schemeClr val="tx1"/>
          </a:solidFill>
          <a:latin typeface="+mn-lt"/>
        </a:defRPr>
      </a:lvl5pPr>
      <a:lvl6pPr marL="2469102" indent="-222156" algn="l" defTabSz="89497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6pPr>
      <a:lvl7pPr marL="2926109" indent="-222156" algn="l" defTabSz="89497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7pPr>
      <a:lvl8pPr marL="3383116" indent="-222156" algn="l" defTabSz="89497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8pPr>
      <a:lvl9pPr marL="3840122" indent="-222156" algn="l" defTabSz="89497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211138"/>
            <a:ext cx="66627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52" tIns="44674" rIns="89352" bIns="44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85875"/>
            <a:ext cx="83867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52" tIns="44674" rIns="89352" bIns="44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6775" y="6456363"/>
            <a:ext cx="50180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44" tIns="46722" rIns="93444" bIns="46722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3" y="6464300"/>
            <a:ext cx="647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52" tIns="44674" rIns="89352" bIns="4467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l   </a:t>
            </a:r>
            <a:fld id="{C5D9E736-369B-49C9-8152-2E47DE6BE3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150" name="Picture 6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688" y="255588"/>
            <a:ext cx="8477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08" r:id="rId1"/>
    <p:sldLayoutId id="2147490909" r:id="rId2"/>
    <p:sldLayoutId id="2147490910" r:id="rId3"/>
    <p:sldLayoutId id="2147490911" r:id="rId4"/>
    <p:sldLayoutId id="2147490912" r:id="rId5"/>
    <p:sldLayoutId id="2147490913" r:id="rId6"/>
    <p:sldLayoutId id="2147490914" r:id="rId7"/>
    <p:sldLayoutId id="2147490915" r:id="rId8"/>
    <p:sldLayoutId id="2147490916" r:id="rId9"/>
    <p:sldLayoutId id="2147490917" r:id="rId10"/>
    <p:sldLayoutId id="2147490918" r:id="rId11"/>
  </p:sldLayoutIdLst>
  <p:hf hd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5pPr>
      <a:lvl6pPr marL="457004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6pPr>
      <a:lvl7pPr marL="914012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7pPr>
      <a:lvl8pPr marL="1371019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8pPr>
      <a:lvl9pPr marL="1828025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5"/>
        </a:buBlip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1116013" indent="-220663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Blip>
          <a:blip r:embed="rId15"/>
        </a:buBlip>
        <a:defRPr sz="1700">
          <a:solidFill>
            <a:schemeClr val="tx1"/>
          </a:solidFill>
          <a:latin typeface="+mn-lt"/>
        </a:defRPr>
      </a:lvl3pPr>
      <a:lvl4pPr marL="1563688" indent="-220663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500">
          <a:solidFill>
            <a:schemeClr val="tx1"/>
          </a:solidFill>
          <a:latin typeface="+mn-lt"/>
        </a:defRPr>
      </a:lvl4pPr>
      <a:lvl5pPr marL="2009775" indent="-219075" algn="l" defTabSz="892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300">
          <a:solidFill>
            <a:schemeClr val="tx1"/>
          </a:solidFill>
          <a:latin typeface="+mn-lt"/>
        </a:defRPr>
      </a:lvl5pPr>
      <a:lvl6pPr marL="2469102" indent="-222156" algn="l" defTabSz="89497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6pPr>
      <a:lvl7pPr marL="2926109" indent="-222156" algn="l" defTabSz="89497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7pPr>
      <a:lvl8pPr marL="3383116" indent="-222156" algn="l" defTabSz="89497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8pPr>
      <a:lvl9pPr marL="3840122" indent="-222156" algn="l" defTabSz="89497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211138"/>
            <a:ext cx="66627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24" tIns="44661" rIns="89324" bIns="446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1285875"/>
            <a:ext cx="83867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24" tIns="44661" rIns="89324" bIns="44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6775" y="6456363"/>
            <a:ext cx="50180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16" tIns="46707" rIns="93416" bIns="46707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3" y="6464300"/>
            <a:ext cx="647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24" tIns="44661" rIns="89324" bIns="44661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l   </a:t>
            </a:r>
            <a:fld id="{9257B73F-AF09-45C2-839C-F96DDB1CA0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174" name="Picture 6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688" y="255588"/>
            <a:ext cx="8477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19" r:id="rId1"/>
    <p:sldLayoutId id="2147490920" r:id="rId2"/>
    <p:sldLayoutId id="2147490921" r:id="rId3"/>
    <p:sldLayoutId id="2147490922" r:id="rId4"/>
    <p:sldLayoutId id="2147490923" r:id="rId5"/>
    <p:sldLayoutId id="2147490924" r:id="rId6"/>
    <p:sldLayoutId id="2147490925" r:id="rId7"/>
    <p:sldLayoutId id="2147490926" r:id="rId8"/>
    <p:sldLayoutId id="2147490927" r:id="rId9"/>
    <p:sldLayoutId id="2147490928" r:id="rId10"/>
    <p:sldLayoutId id="2147490929" r:id="rId11"/>
  </p:sldLayoutIdLst>
  <p:hf hd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5pPr>
      <a:lvl6pPr marL="457004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6pPr>
      <a:lvl7pPr marL="914012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7pPr>
      <a:lvl8pPr marL="1371019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8pPr>
      <a:lvl9pPr marL="1828025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9pPr>
    </p:titleStyle>
    <p:bodyStyle>
      <a:lvl1pPr marL="333375" indent="-333375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Blip>
          <a:blip r:embed="rId15"/>
        </a:buBlip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1116013" indent="-220663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Blip>
          <a:blip r:embed="rId15"/>
        </a:buBlip>
        <a:defRPr sz="1700">
          <a:solidFill>
            <a:schemeClr val="tx1"/>
          </a:solidFill>
          <a:latin typeface="+mn-lt"/>
        </a:defRPr>
      </a:lvl3pPr>
      <a:lvl4pPr marL="1563688" indent="-220663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500">
          <a:solidFill>
            <a:schemeClr val="tx1"/>
          </a:solidFill>
          <a:latin typeface="+mn-lt"/>
        </a:defRPr>
      </a:lvl4pPr>
      <a:lvl5pPr marL="2009775" indent="-219075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300">
          <a:solidFill>
            <a:schemeClr val="tx1"/>
          </a:solidFill>
          <a:latin typeface="+mn-lt"/>
        </a:defRPr>
      </a:lvl5pPr>
      <a:lvl6pPr marL="2469102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6pPr>
      <a:lvl7pPr marL="2926109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7pPr>
      <a:lvl8pPr marL="3383116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8pPr>
      <a:lvl9pPr marL="3840122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211138"/>
            <a:ext cx="66627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04" tIns="44654" rIns="89304" bIns="44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1285875"/>
            <a:ext cx="83867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04" tIns="44654" rIns="89304" bIns="44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6775" y="6456363"/>
            <a:ext cx="501808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7" tIns="46697" rIns="93397" bIns="46697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a-DK"/>
              <a:t>RET/SME AUD | 09/2012</a:t>
            </a:r>
            <a:endParaRPr lang="cs-CZ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8963" y="6464300"/>
            <a:ext cx="647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04" tIns="44654" rIns="89304" bIns="44654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cs-CZ"/>
              <a:t>l   </a:t>
            </a:r>
            <a:fld id="{492899A4-80ED-407C-BC4C-F8EA355620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8198" name="Picture 6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688" y="255588"/>
            <a:ext cx="8477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30" r:id="rId1"/>
    <p:sldLayoutId id="2147490931" r:id="rId2"/>
    <p:sldLayoutId id="2147490932" r:id="rId3"/>
    <p:sldLayoutId id="2147490933" r:id="rId4"/>
    <p:sldLayoutId id="2147490934" r:id="rId5"/>
    <p:sldLayoutId id="2147490935" r:id="rId6"/>
    <p:sldLayoutId id="2147490936" r:id="rId7"/>
    <p:sldLayoutId id="2147490937" r:id="rId8"/>
    <p:sldLayoutId id="2147490938" r:id="rId9"/>
    <p:sldLayoutId id="2147490939" r:id="rId10"/>
    <p:sldLayoutId id="2147490940" r:id="rId11"/>
  </p:sldLayoutIdLst>
  <p:hf hd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5pPr>
      <a:lvl6pPr marL="457004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6pPr>
      <a:lvl7pPr marL="914012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7pPr>
      <a:lvl8pPr marL="1371019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8pPr>
      <a:lvl9pPr marL="1828025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9pPr>
    </p:titleStyle>
    <p:bodyStyle>
      <a:lvl1pPr marL="333375" indent="-333375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Blip>
          <a:blip r:embed="rId15"/>
        </a:buBlip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1116013" indent="-220663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Blip>
          <a:blip r:embed="rId15"/>
        </a:buBlip>
        <a:defRPr sz="1700">
          <a:solidFill>
            <a:schemeClr val="tx1"/>
          </a:solidFill>
          <a:latin typeface="+mn-lt"/>
        </a:defRPr>
      </a:lvl3pPr>
      <a:lvl4pPr marL="1563688" indent="-220663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500">
          <a:solidFill>
            <a:schemeClr val="tx1"/>
          </a:solidFill>
          <a:latin typeface="+mn-lt"/>
        </a:defRPr>
      </a:lvl4pPr>
      <a:lvl5pPr marL="2009775" indent="-219075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300">
          <a:solidFill>
            <a:schemeClr val="tx1"/>
          </a:solidFill>
          <a:latin typeface="+mn-lt"/>
        </a:defRPr>
      </a:lvl5pPr>
      <a:lvl6pPr marL="2469102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6pPr>
      <a:lvl7pPr marL="2926109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7pPr>
      <a:lvl8pPr marL="3383116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8pPr>
      <a:lvl9pPr marL="3840122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650" y="5829300"/>
            <a:ext cx="8445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0" y="211138"/>
            <a:ext cx="666273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04" tIns="44653" rIns="89304" bIns="44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2263" y="1285875"/>
            <a:ext cx="8386762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04" tIns="44653" rIns="89304" bIns="44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     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357938"/>
            <a:ext cx="2090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16" tIns="46706" rIns="93416" bIns="46706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" name="DocumentMarking.CMark0"/>
          <p:cNvSpPr txBox="1"/>
          <p:nvPr userDrawn="1"/>
        </p:nvSpPr>
        <p:spPr>
          <a:xfrm>
            <a:off x="4252912" y="6477635"/>
            <a:ext cx="455613" cy="24384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10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41" r:id="rId1"/>
    <p:sldLayoutId id="2147490942" r:id="rId2"/>
    <p:sldLayoutId id="2147490943" r:id="rId3"/>
    <p:sldLayoutId id="2147490944" r:id="rId4"/>
    <p:sldLayoutId id="2147490945" r:id="rId5"/>
    <p:sldLayoutId id="2147490946" r:id="rId6"/>
    <p:sldLayoutId id="2147490947" r:id="rId7"/>
    <p:sldLayoutId id="2147490948" r:id="rId8"/>
    <p:sldLayoutId id="2147490949" r:id="rId9"/>
    <p:sldLayoutId id="2147490950" r:id="rId10"/>
    <p:sldLayoutId id="2147490951" r:id="rId11"/>
  </p:sldLayoutIdLst>
  <p:hf hd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5pPr>
      <a:lvl6pPr marL="457004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6pPr>
      <a:lvl7pPr marL="914012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7pPr>
      <a:lvl8pPr marL="1371019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8pPr>
      <a:lvl9pPr marL="1828025" algn="l" defTabSz="89497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-18"/>
        </a:defRPr>
      </a:lvl9pPr>
    </p:titleStyle>
    <p:bodyStyle>
      <a:lvl1pPr marL="333375" indent="-333375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Blip>
          <a:blip r:embed="rId15"/>
        </a:buBlip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2100">
          <a:solidFill>
            <a:schemeClr val="tx1"/>
          </a:solidFill>
          <a:latin typeface="+mn-lt"/>
        </a:defRPr>
      </a:lvl2pPr>
      <a:lvl3pPr marL="1116013" indent="-220663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Blip>
          <a:blip r:embed="rId15"/>
        </a:buBlip>
        <a:defRPr sz="1700">
          <a:solidFill>
            <a:schemeClr val="tx1"/>
          </a:solidFill>
          <a:latin typeface="+mn-lt"/>
        </a:defRPr>
      </a:lvl3pPr>
      <a:lvl4pPr marL="1563688" indent="-220663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500">
          <a:solidFill>
            <a:schemeClr val="tx1"/>
          </a:solidFill>
          <a:latin typeface="+mn-lt"/>
        </a:defRPr>
      </a:lvl4pPr>
      <a:lvl5pPr marL="2009775" indent="-219075" algn="l" defTabSz="892175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Blip>
          <a:blip r:embed="rId15"/>
        </a:buBlip>
        <a:defRPr sz="1300">
          <a:solidFill>
            <a:schemeClr val="tx1"/>
          </a:solidFill>
          <a:latin typeface="+mn-lt"/>
        </a:defRPr>
      </a:lvl5pPr>
      <a:lvl6pPr marL="2469102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6pPr>
      <a:lvl7pPr marL="2926109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7pPr>
      <a:lvl8pPr marL="3383116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8pPr>
      <a:lvl9pPr marL="3840122" indent="-222156" algn="l" defTabSz="89497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Blip>
          <a:blip r:embed="rId15"/>
        </a:buBlip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9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6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mpistulkova@csob.cz" TargetMode="Externa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z/url?sa=i&amp;rct=j&amp;q=&amp;esrc=s&amp;frm=1&amp;source=images&amp;cd=&amp;cad=rja&amp;uact=8&amp;ved=0ahUKEwiH9YqHkMjJAhWGshQKHc2cCIQQjRwIBw&amp;url=http://alexandrtesar.cz/rodinny-vylet-praha/&amp;bvm=bv.108538919,d.bGQ&amp;psig=AFQjCNF1Fg00jBT_2TH-I2ocjZxhAW6N-A&amp;ust=1449521859752935" TargetMode="External"/><Relationship Id="rId1" Type="http://schemas.openxmlformats.org/officeDocument/2006/relationships/slideLayout" Target="../slideLayouts/slideLayout135.xml"/><Relationship Id="rId6" Type="http://schemas.openxmlformats.org/officeDocument/2006/relationships/hyperlink" Target="http://www.google.cz/url?sa=i&amp;rct=j&amp;q=&amp;esrc=s&amp;frm=1&amp;source=images&amp;cd=&amp;cad=rja&amp;uact=8&amp;ved=0ahUKEwi7qLjFpsjJAhUDUBQKHWXbDA4QjRwIBw&amp;url=http://lamplightersusa.org/blog/great-commission-or-great-confusion/&amp;bvm=bv.108538919,d.d24&amp;psig=AFQjCNG4QuO626G2lYjb0eVvHGYsiMu_SQ&amp;ust=1449527862231067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z/url?sa=i&amp;rct=j&amp;q=&amp;esrc=s&amp;frm=1&amp;source=images&amp;cd=&amp;cad=rja&amp;uact=8&amp;ved=0ahUKEwjHlKDmkMjJAhVMtBQKHbiZC14QjRwIBw&amp;url=http://www.ceskyskokovypohar.cz/brno&amp;bvm=bv.108538919,d.bGQ&amp;psig=AFQjCNH_XjvXbE6S8dlDBj-m7-0ob4gG7Q&amp;ust=144952202279283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000" dirty="0" smtClean="0">
                <a:latin typeface="Calibri" panose="020F0502020204030204" pitchFamily="34" charset="0"/>
              </a:rPr>
              <a:t>Představení</a:t>
            </a:r>
            <a:br>
              <a:rPr lang="cs-CZ" sz="2000" dirty="0" smtClean="0">
                <a:latin typeface="Calibri" panose="020F0502020204030204" pitchFamily="34" charset="0"/>
              </a:rPr>
            </a:br>
            <a:r>
              <a:rPr lang="cs-CZ" sz="2000" dirty="0" smtClean="0">
                <a:latin typeface="Calibri" panose="020F0502020204030204" pitchFamily="34" charset="0"/>
              </a:rPr>
              <a:t>ČSOB Firemního bankovnictví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0" dirty="0" smtClean="0">
                <a:latin typeface="Calibri" panose="020F0502020204030204" pitchFamily="34" charset="0"/>
              </a:rPr>
              <a:t>Petr Tomášek</a:t>
            </a:r>
          </a:p>
          <a:p>
            <a:r>
              <a:rPr lang="cs-CZ" b="0" dirty="0" smtClean="0">
                <a:latin typeface="Calibri" panose="020F0502020204030204" pitchFamily="34" charset="0"/>
              </a:rPr>
              <a:t>Michal Skřivánek, CFA</a:t>
            </a:r>
          </a:p>
          <a:p>
            <a:r>
              <a:rPr lang="cs-CZ" b="0" dirty="0" smtClean="0">
                <a:latin typeface="Calibri" panose="020F0502020204030204" pitchFamily="34" charset="0"/>
              </a:rPr>
              <a:t>Thomas Eftimiadis</a:t>
            </a:r>
            <a:endParaRPr lang="cs-CZ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>
                <a:solidFill>
                  <a:srgbClr val="0099CD"/>
                </a:solidFill>
              </a:rPr>
              <a:t>Bankovní produkty pro firmy</a:t>
            </a:r>
            <a:endParaRPr lang="cs-CZ" sz="2940" dirty="0">
              <a:solidFill>
                <a:prstClr val="white"/>
              </a:solidFill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</a:rPr>
              <a:pPr/>
              <a:t>9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47" y="829460"/>
            <a:ext cx="854737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1400" u="sng" dirty="0" smtClean="0">
                <a:solidFill>
                  <a:schemeClr val="tx2"/>
                </a:solidFill>
                <a:latin typeface="+mj-lt"/>
              </a:rPr>
              <a:t>Provozní úvěry: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Financování provozních potřeb společnosti související s jejím provozním / výrobním cyklem. 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Úvěry poskytovány většinou ve formě rámce na dobu neurčitou s 3M výpovědní lhůtou.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endParaRPr lang="cs-CZ" sz="1400" u="sng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89592"/>
              </p:ext>
            </p:extLst>
          </p:nvPr>
        </p:nvGraphicFramePr>
        <p:xfrm>
          <a:off x="169334" y="5365722"/>
          <a:ext cx="8547378" cy="864000"/>
        </p:xfrm>
        <a:graphic>
          <a:graphicData uri="http://schemas.openxmlformats.org/drawingml/2006/table">
            <a:tbl>
              <a:tblPr/>
              <a:tblGrid>
                <a:gridCol w="1165504"/>
                <a:gridCol w="1894291"/>
                <a:gridCol w="2209602"/>
                <a:gridCol w="2112477"/>
                <a:gridCol w="1165504"/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mln</a:t>
                      </a:r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CZK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Krátkodobé úvěry (do 1Y)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Střednědobé úvěry (do 1-5Y)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Dlouhodobé úvěry (nad 5Y)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Leden</a:t>
                      </a:r>
                      <a:r>
                        <a:rPr lang="cs-CZ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238 661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191 118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553 157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982 935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5196673"/>
              </p:ext>
            </p:extLst>
          </p:nvPr>
        </p:nvGraphicFramePr>
        <p:xfrm>
          <a:off x="160338" y="1676879"/>
          <a:ext cx="8565371" cy="244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5540" y="2025539"/>
            <a:ext cx="226904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chemeClr val="bg1"/>
                </a:solidFill>
              </a:rPr>
              <a:t>Faktura přijatá se splatností 30 dní</a:t>
            </a:r>
          </a:p>
          <a:p>
            <a:r>
              <a:rPr lang="cs-CZ" b="0" dirty="0" smtClean="0">
                <a:solidFill>
                  <a:schemeClr val="bg1"/>
                </a:solidFill>
              </a:rPr>
              <a:t>= závazky z obchodní vztahů</a:t>
            </a:r>
            <a:endParaRPr lang="cs-CZ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2039" y="3783316"/>
            <a:ext cx="3031425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cs-CZ" b="0" dirty="0" smtClean="0">
                <a:solidFill>
                  <a:schemeClr val="bg1"/>
                </a:solidFill>
              </a:rPr>
              <a:t>Přeměna vstupů na výstup = trvání výroby 30 dní</a:t>
            </a:r>
            <a:endParaRPr lang="cs-CZ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279" y="2082098"/>
            <a:ext cx="2201244" cy="4001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cs-CZ" b="0" dirty="0" smtClean="0">
                <a:solidFill>
                  <a:schemeClr val="bg1"/>
                </a:solidFill>
              </a:rPr>
              <a:t>Faktura vydaná se splatností 60 dní</a:t>
            </a:r>
          </a:p>
          <a:p>
            <a:r>
              <a:rPr lang="cs-CZ" b="0" dirty="0" smtClean="0">
                <a:solidFill>
                  <a:schemeClr val="bg1"/>
                </a:solidFill>
              </a:rPr>
              <a:t>= pohledávky z obchodní vztahů</a:t>
            </a:r>
          </a:p>
        </p:txBody>
      </p:sp>
      <p:sp>
        <p:nvSpPr>
          <p:cNvPr id="10" name="Oval 9"/>
          <p:cNvSpPr/>
          <p:nvPr/>
        </p:nvSpPr>
        <p:spPr>
          <a:xfrm>
            <a:off x="2992289" y="2495521"/>
            <a:ext cx="2877457" cy="4350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0" dirty="0">
                <a:solidFill>
                  <a:schemeClr val="tx1"/>
                </a:solidFill>
              </a:rPr>
              <a:t>Délka peněžního cyklu 60 dní = 60 + 30 – 30 </a:t>
            </a:r>
            <a:r>
              <a:rPr lang="cs-CZ" sz="1200" b="0" dirty="0" smtClean="0">
                <a:solidFill>
                  <a:schemeClr val="tx1"/>
                </a:solidFill>
              </a:rPr>
              <a:t>dní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690" y="4104695"/>
            <a:ext cx="854092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cs-CZ" sz="1400" u="sng" dirty="0">
                <a:solidFill>
                  <a:schemeClr val="tx2"/>
                </a:solidFill>
                <a:latin typeface="+mn-lt"/>
              </a:rPr>
              <a:t>Investiční úvěry: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2"/>
                </a:solidFill>
                <a:latin typeface="+mn-lt"/>
              </a:rPr>
              <a:t>Nákup </a:t>
            </a: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různých aktiv, </a:t>
            </a:r>
            <a:r>
              <a:rPr lang="cs-CZ" sz="1400" b="0" dirty="0">
                <a:solidFill>
                  <a:schemeClr val="tx2"/>
                </a:solidFill>
                <a:latin typeface="+mn-lt"/>
              </a:rPr>
              <a:t>kde dochází k nesouladu mezi výdajem (jednorázový) a budoucím užitkem (rozprostřen na více </a:t>
            </a: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let, budoucí užitek = zdroj splácení úvěru). </a:t>
            </a:r>
            <a:r>
              <a:rPr lang="cs-CZ" sz="1400" b="0" dirty="0">
                <a:solidFill>
                  <a:schemeClr val="tx2"/>
                </a:solidFill>
                <a:latin typeface="+mn-lt"/>
              </a:rPr>
              <a:t>Financování nákupu nemovitosti, technologie, nákupu obchodního podílu v jiné společnosti, atd</a:t>
            </a: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. </a:t>
            </a:r>
          </a:p>
          <a:p>
            <a:pPr marL="171450" indent="-1714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Úvěry s různou splatností a jejich výše se v čase většinou snižuje (=úvěry se splácí).</a:t>
            </a:r>
            <a:endParaRPr lang="cs-CZ" sz="1400" b="0" dirty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300"/>
              </a:spcBef>
            </a:pPr>
            <a:endParaRPr lang="cs-CZ" b="0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endParaRPr lang="cs-CZ" b="0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</a:pPr>
            <a:endParaRPr lang="cs-CZ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2" grpId="0" animBg="1"/>
      <p:bldP spid="13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1234531" y="681223"/>
            <a:ext cx="224036" cy="224037"/>
          </a:xfrm>
          <a:prstGeom prst="rect">
            <a:avLst/>
          </a:prstGeom>
          <a:noFill/>
        </p:spPr>
        <p:txBody>
          <a:bodyPr vert="horz" wrap="square" lIns="67211" tIns="33605" rIns="67211" bIns="33605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323" b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 smtClean="0">
                <a:solidFill>
                  <a:srgbClr val="0099CD"/>
                </a:solidFill>
                <a:latin typeface="+mn-lt"/>
              </a:rPr>
              <a:t>Standardní formy zajištění úvěrů</a:t>
            </a:r>
            <a:endParaRPr lang="cs-CZ" sz="294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n-lt"/>
              </a:rPr>
              <a:pPr/>
              <a:t>10</a:t>
            </a:fld>
            <a:endParaRPr lang="cs-CZ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47" y="829460"/>
            <a:ext cx="854737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1400" u="sng" dirty="0" smtClean="0">
                <a:solidFill>
                  <a:schemeClr val="tx2"/>
                </a:solidFill>
                <a:latin typeface="+mn-lt"/>
              </a:rPr>
              <a:t>Financovaným aktivem: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Nemovitost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Movitá věc (zástava pohledávek, zásob, technologie)</a:t>
            </a:r>
          </a:p>
          <a:p>
            <a:pPr>
              <a:spcBef>
                <a:spcPts val="300"/>
              </a:spcBef>
            </a:pPr>
            <a:endParaRPr lang="cs-CZ" sz="1400" u="sng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cs-CZ" sz="1400" u="sng" dirty="0" smtClean="0">
                <a:solidFill>
                  <a:schemeClr val="tx2"/>
                </a:solidFill>
                <a:latin typeface="+mn-lt"/>
              </a:rPr>
              <a:t>Ručením: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Směnky s avalem majitelů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3. osoby, mateřské společnosti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>
              <a:solidFill>
                <a:schemeClr val="tx2"/>
              </a:solidFill>
              <a:latin typeface="+mn-lt"/>
            </a:endParaRPr>
          </a:p>
          <a:p>
            <a:pPr lvl="0">
              <a:spcBef>
                <a:spcPts val="300"/>
              </a:spcBef>
            </a:pPr>
            <a:r>
              <a:rPr lang="cs-CZ" sz="1400" u="sng" dirty="0" smtClean="0">
                <a:solidFill>
                  <a:srgbClr val="003366"/>
                </a:solidFill>
                <a:latin typeface="Calibri"/>
              </a:rPr>
              <a:t>Finančními </a:t>
            </a:r>
            <a:r>
              <a:rPr lang="cs-CZ" sz="1400" u="sng" dirty="0">
                <a:solidFill>
                  <a:srgbClr val="003366"/>
                </a:solidFill>
                <a:latin typeface="Calibri"/>
              </a:rPr>
              <a:t>prostředky:</a:t>
            </a: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rgbClr val="003366"/>
                </a:solidFill>
                <a:latin typeface="Calibri"/>
              </a:rPr>
              <a:t>Cenné </a:t>
            </a:r>
            <a:r>
              <a:rPr lang="cs-CZ" sz="1400" b="0" dirty="0">
                <a:solidFill>
                  <a:srgbClr val="003366"/>
                </a:solidFill>
                <a:latin typeface="Calibri"/>
              </a:rPr>
              <a:t>papíry, peníze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cs-CZ" sz="1400" b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547" y="3715625"/>
            <a:ext cx="5398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AutoNum type="arabicParenR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Bankovní záruka od renomované bankovní / státní instituce</a:t>
            </a:r>
          </a:p>
          <a:p>
            <a:pPr marL="342900" indent="-342900">
              <a:spcBef>
                <a:spcPts val="300"/>
              </a:spcBef>
              <a:buAutoNum type="arabicParenR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Cash </a:t>
            </a:r>
            <a:r>
              <a:rPr lang="cs-CZ" sz="1400" b="0" dirty="0" err="1" smtClean="0">
                <a:solidFill>
                  <a:schemeClr val="tx2"/>
                </a:solidFill>
                <a:latin typeface="+mn-lt"/>
              </a:rPr>
              <a:t>collateral</a:t>
            </a: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 na účtech v ČSOB</a:t>
            </a:r>
          </a:p>
          <a:p>
            <a:pPr marL="342900" indent="-342900">
              <a:spcBef>
                <a:spcPts val="300"/>
              </a:spcBef>
              <a:buAutoNum type="arabicParenR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Nemovitosti, jež jsou na trhu obchodovatelné</a:t>
            </a:r>
          </a:p>
          <a:p>
            <a:pPr marL="342900" indent="-342900">
              <a:spcBef>
                <a:spcPts val="300"/>
              </a:spcBef>
              <a:buAutoNum type="arabicParenR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Ručení bonitních subjektů a směnka s avalem majitelů</a:t>
            </a:r>
          </a:p>
          <a:p>
            <a:pPr marL="342900" indent="-342900">
              <a:spcBef>
                <a:spcPts val="300"/>
              </a:spcBef>
              <a:buAutoNum type="arabicParenR"/>
            </a:pPr>
            <a:r>
              <a:rPr lang="cs-CZ" sz="1400" b="0" dirty="0" smtClean="0">
                <a:solidFill>
                  <a:schemeClr val="tx2"/>
                </a:solidFill>
                <a:latin typeface="+mn-lt"/>
              </a:rPr>
              <a:t>Movité věci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302137" y="3715625"/>
            <a:ext cx="17417" cy="1323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15348" y="4203524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Právní rizika</a:t>
            </a:r>
            <a:endParaRPr lang="cs-CZ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416014" y="3692630"/>
            <a:ext cx="18566" cy="13265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0686" y="4049635"/>
            <a:ext cx="1058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Kvalita zajišťovacího instrumentu </a:t>
            </a:r>
            <a:endParaRPr lang="cs-CZ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7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1234531" y="681223"/>
            <a:ext cx="224036" cy="224037"/>
          </a:xfrm>
          <a:prstGeom prst="rect">
            <a:avLst/>
          </a:prstGeom>
          <a:noFill/>
        </p:spPr>
        <p:txBody>
          <a:bodyPr vert="horz" wrap="square" lIns="67211" tIns="33605" rIns="67211" bIns="33605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323" b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 smtClean="0">
                <a:solidFill>
                  <a:srgbClr val="0099CD"/>
                </a:solidFill>
                <a:latin typeface="+mn-lt"/>
              </a:rPr>
              <a:t>Standardní formy zajištění úvěrů</a:t>
            </a:r>
            <a:endParaRPr lang="cs-CZ" sz="294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n-lt"/>
              </a:rPr>
              <a:pPr/>
              <a:t>11</a:t>
            </a:fld>
            <a:endParaRPr lang="cs-CZ" dirty="0">
              <a:solidFill>
                <a:prstClr val="white"/>
              </a:solidFill>
              <a:latin typeface="+mn-lt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110831"/>
              </p:ext>
            </p:extLst>
          </p:nvPr>
        </p:nvGraphicFramePr>
        <p:xfrm>
          <a:off x="160338" y="773083"/>
          <a:ext cx="8604250" cy="542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6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99CD"/>
                </a:solidFill>
              </a:rPr>
              <a:t>Schopnost dlužníka splácet</a:t>
            </a:r>
            <a:endParaRPr lang="cs-CZ" dirty="0">
              <a:solidFill>
                <a:srgbClr val="0099CD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9081"/>
              </p:ext>
            </p:extLst>
          </p:nvPr>
        </p:nvGraphicFramePr>
        <p:xfrm>
          <a:off x="149629" y="636982"/>
          <a:ext cx="8606296" cy="5685120"/>
        </p:xfrm>
        <a:graphic>
          <a:graphicData uri="http://schemas.openxmlformats.org/drawingml/2006/table">
            <a:tbl>
              <a:tblPr/>
              <a:tblGrid>
                <a:gridCol w="6326480"/>
                <a:gridCol w="1139908"/>
                <a:gridCol w="1139908"/>
              </a:tblGrid>
              <a:tr h="94794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Výkaz zisků a ztrát (v tis. Kč)</a:t>
                      </a:r>
                      <a:endParaRPr lang="cs-CZ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31.12.2014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31.12.2015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Tržby za prodej zboží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56 768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58 469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Náklady vynaložené na prodané zboží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41 678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40 045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1" u="none" strike="noStrike">
                          <a:effectLst/>
                          <a:latin typeface="Arial" panose="020B0604020202020204" pitchFamily="34" charset="0"/>
                        </a:rPr>
                        <a:t>Obchodní marže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15 090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>
                          <a:effectLst/>
                          <a:latin typeface="Arial" panose="020B0604020202020204" pitchFamily="34" charset="0"/>
                        </a:rPr>
                        <a:t>18 424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Výkony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Tržby za prodej vlastních výrobků a služeb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Změna stavu zásob vlastní činnosti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Aktivace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Výkonová spotřeba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5 962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6 076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Přidaná hodnota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>
                          <a:effectLst/>
                          <a:latin typeface="Arial" panose="020B0604020202020204" pitchFamily="34" charset="0"/>
                        </a:rPr>
                        <a:t>9 174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12 352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Osobní náklady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4 772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5 098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Daně a poplatky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Odpisy dlouhodobého nehmotného a hmotného majetku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836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1 034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effectLst/>
                          <a:latin typeface="Arial" panose="020B0604020202020204" pitchFamily="34" charset="0"/>
                        </a:rPr>
                        <a:t>Tržby z prodeje dlouhodobého majetku a materiálu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Zůstatková cena prodaného dlouhodobého majetku a materiálu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Změna rezerv a OP v pr. obl. a kompl. nákl. příšt. obd.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Ostatní provozní výnosy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Ostatní provozní náklady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Provozní výsledek hospodaření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3 416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6 433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Výnosy z </a:t>
                      </a:r>
                      <a:r>
                        <a:rPr lang="cs-CZ" sz="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finančního </a:t>
                      </a:r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majetku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Výnosy z </a:t>
                      </a:r>
                      <a:r>
                        <a:rPr lang="cs-CZ" sz="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finančního </a:t>
                      </a:r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majetku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Výnosové úroky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Nákladové úroky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232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Ostatní finanční výnosy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Ostatní finanční náklady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1 082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Finanční výsledek hospodaření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-1 237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-431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Daň z příjmů za běžnou činnost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406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1 169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Odložená daň z příjmů za běžnou činnost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1" u="none" strike="noStrike">
                          <a:effectLst/>
                          <a:latin typeface="Arial" panose="020B0604020202020204" pitchFamily="34" charset="0"/>
                        </a:rPr>
                        <a:t>Výsledek hospodaření za běžnou činnost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1 773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4 833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Mimořádné výnosy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Mimořádné náklady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effectLst/>
                          <a:latin typeface="Arial" panose="020B0604020202020204" pitchFamily="34" charset="0"/>
                        </a:rPr>
                        <a:t>Daň z příjmů z mimořádné činnosti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z toho odložená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1" u="none" strike="noStrike">
                          <a:effectLst/>
                          <a:latin typeface="Arial" panose="020B0604020202020204" pitchFamily="34" charset="0"/>
                        </a:rPr>
                        <a:t>Mimořádný výsledek hospodaření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Převod podílu na výsledku hospodaření společníkům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4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Výsledek hospodaření za účetní období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1 773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1" u="none" strike="noStrike" dirty="0">
                          <a:effectLst/>
                          <a:latin typeface="Arial" panose="020B0604020202020204" pitchFamily="34" charset="0"/>
                        </a:rPr>
                        <a:t>4 833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9629" y="2839513"/>
            <a:ext cx="8606296" cy="180000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+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629" y="3454141"/>
            <a:ext cx="8606296" cy="180000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+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629" y="2510615"/>
            <a:ext cx="8606296" cy="180000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+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452" y="3012437"/>
            <a:ext cx="8606296" cy="180000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+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629" y="2676950"/>
            <a:ext cx="8606296" cy="180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-</a:t>
            </a:r>
            <a:endParaRPr lang="cs-CZ" sz="1800" dirty="0">
              <a:solidFill>
                <a:schemeClr val="tx2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23725"/>
              </p:ext>
            </p:extLst>
          </p:nvPr>
        </p:nvGraphicFramePr>
        <p:xfrm>
          <a:off x="141316" y="3812714"/>
          <a:ext cx="8604118" cy="5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4927"/>
                <a:gridCol w="1066830"/>
                <a:gridCol w="1232361"/>
              </a:tblGrid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       </a:t>
                      </a:r>
                      <a:r>
                        <a:rPr lang="cs-CZ" sz="1200" b="1" u="none" strike="noStrike" dirty="0" smtClean="0">
                          <a:effectLst/>
                        </a:rPr>
                        <a:t>EBITDA (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earnings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1200" b="1" u="none" strike="noStrike" baseline="0" dirty="0" err="1" smtClean="0">
                          <a:effectLst/>
                        </a:rPr>
                        <a:t>before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1200" b="1" u="none" strike="noStrike" baseline="0" dirty="0" err="1" smtClean="0">
                          <a:effectLst/>
                        </a:rPr>
                        <a:t>interest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, tax, </a:t>
                      </a:r>
                      <a:r>
                        <a:rPr lang="cs-CZ" sz="1200" b="1" u="none" strike="noStrike" baseline="0" dirty="0" err="1" smtClean="0">
                          <a:effectLst/>
                        </a:rPr>
                        <a:t>depreciation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and </a:t>
                      </a:r>
                      <a:r>
                        <a:rPr lang="cs-CZ" sz="1200" b="1" u="none" strike="noStrike" baseline="0" dirty="0" err="1" smtClean="0">
                          <a:effectLst/>
                        </a:rPr>
                        <a:t>amortization</a:t>
                      </a:r>
                      <a:r>
                        <a:rPr lang="cs-CZ" sz="1200" b="1" u="none" strike="noStrike" dirty="0" smtClean="0">
                          <a:effectLst/>
                        </a:rPr>
                        <a:t>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4 252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7 025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86291"/>
              </p:ext>
            </p:extLst>
          </p:nvPr>
        </p:nvGraphicFramePr>
        <p:xfrm>
          <a:off x="141316" y="5276974"/>
          <a:ext cx="8604118" cy="5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4118"/>
              </a:tblGrid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       </a:t>
                      </a:r>
                      <a:r>
                        <a:rPr lang="cs-CZ" sz="1200" b="1" u="none" strike="noStrike" dirty="0" smtClean="0">
                          <a:effectLst/>
                        </a:rPr>
                        <a:t>DSCR – 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Debt</a:t>
                      </a:r>
                      <a:r>
                        <a:rPr lang="cs-CZ" sz="1200" b="1" u="none" strike="noStrike" dirty="0" smtClean="0">
                          <a:effectLst/>
                        </a:rPr>
                        <a:t> 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service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1200" b="1" u="none" strike="noStrike" baseline="0" dirty="0" err="1" smtClean="0">
                          <a:effectLst/>
                        </a:rPr>
                        <a:t>coverage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ratio – ukazatel krytí dluhové služby = EBITDA * (1 – daňová sazba) / dluhová služba (splátky + úroky)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n-lt"/>
              </a:rPr>
              <a:pPr/>
              <a:t>12</a:t>
            </a:fld>
            <a:endParaRPr lang="cs-CZ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5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99CD"/>
                </a:solidFill>
              </a:rPr>
              <a:t>Pracovní kapitál a objem provozní limitů</a:t>
            </a:r>
            <a:endParaRPr lang="cs-CZ" dirty="0">
              <a:solidFill>
                <a:srgbClr val="0099CD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14032"/>
              </p:ext>
            </p:extLst>
          </p:nvPr>
        </p:nvGraphicFramePr>
        <p:xfrm>
          <a:off x="160471" y="636410"/>
          <a:ext cx="8614607" cy="5527200"/>
        </p:xfrm>
        <a:graphic>
          <a:graphicData uri="http://schemas.openxmlformats.org/drawingml/2006/table">
            <a:tbl>
              <a:tblPr/>
              <a:tblGrid>
                <a:gridCol w="6170627"/>
                <a:gridCol w="1221990"/>
                <a:gridCol w="1221990"/>
              </a:tblGrid>
              <a:tr h="860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Rozvaha (v tis. Kč)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31.12.2014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31.12.2015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Aktiva celkem (v tis. Kč)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70 642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74 476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Pohledávky za upsaný základní kapitál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Dlouhodobý majetek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15 287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15 808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Oběžná aktiva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55 241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58 557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Zásoby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39 186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40 896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Materiál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Nedokončená výroba a polotovary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Výrobky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Zboží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39 186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40 896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Ostatní oběžná aktiva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Dlouhodobé pohledávky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Krátkodobé pohledávky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14 712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13 865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Krátkodobé pohledávky z obchodních vztahů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13 662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12 874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Krátkodobé pohledávky za spřízněnými osobami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Pohledávky za státem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Ostatní krátkodobé pohledávky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1 050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991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Krátkodobý finanční majetek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1 343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3 796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Časové rozlišení aktiv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Pasiva celkem (v tis. Kč)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70 642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74 476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Vlastní kapitál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55 506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60 340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Cizí zdroje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14 741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13 636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Rezervy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Dlouhodobé závazky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Krátkodobé závazky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11 864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11 210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Krátkodobé závazky z obchodních vztahů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9 799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8 607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Krátkodobé závazky ke spřízněným osobám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Závazky k zaměstnancům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Závazky ke státu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958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1 848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Ostatní krátkodobé závazky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Bankovní úvěry a výpomoci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2 877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2 426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Bankovní úvěry dlouhodobé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2 001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1 603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Krátkodobé úvěry a výpomoci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823</a:t>
                      </a:r>
                    </a:p>
                  </a:txBody>
                  <a:tcPr marL="7200" marR="72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9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Časové rozlišení pasiv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200" marR="72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60464" y="1423969"/>
            <a:ext cx="8616790" cy="180000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+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777" y="4732515"/>
            <a:ext cx="8616790" cy="180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-</a:t>
            </a: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777" y="2695708"/>
            <a:ext cx="8616790" cy="180000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cs-CZ" sz="1800" dirty="0" smtClean="0">
                <a:solidFill>
                  <a:schemeClr val="tx2"/>
                </a:solidFill>
              </a:rPr>
              <a:t>                                        + </a:t>
            </a:r>
            <a:r>
              <a:rPr lang="cs-CZ" sz="1100" dirty="0" smtClean="0">
                <a:solidFill>
                  <a:schemeClr val="tx2"/>
                </a:solidFill>
              </a:rPr>
              <a:t>maximálně po lhůtě splatnosti 90 dní</a:t>
            </a:r>
            <a:endParaRPr lang="cs-CZ" sz="600" dirty="0">
              <a:solidFill>
                <a:schemeClr val="tx2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57143"/>
              </p:ext>
            </p:extLst>
          </p:nvPr>
        </p:nvGraphicFramePr>
        <p:xfrm>
          <a:off x="160462" y="3085654"/>
          <a:ext cx="8614610" cy="5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2615"/>
                <a:gridCol w="1068131"/>
                <a:gridCol w="1233864"/>
              </a:tblGrid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       </a:t>
                      </a:r>
                      <a:r>
                        <a:rPr lang="cs-CZ" sz="1200" b="1" u="none" strike="noStrike" dirty="0" smtClean="0">
                          <a:effectLst/>
                        </a:rPr>
                        <a:t>W/C (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working</a:t>
                      </a:r>
                      <a:r>
                        <a:rPr lang="cs-CZ" sz="1200" b="1" u="none" strike="noStrike" dirty="0" smtClean="0">
                          <a:effectLst/>
                        </a:rPr>
                        <a:t> 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capital</a:t>
                      </a:r>
                      <a:r>
                        <a:rPr lang="cs-CZ" sz="1200" b="1" u="none" strike="noStrike" dirty="0" smtClean="0">
                          <a:effectLst/>
                        </a:rPr>
                        <a:t> – pracovní kapitál)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 smtClean="0">
                          <a:effectLst/>
                        </a:rPr>
                        <a:t>36 289</a:t>
                      </a:r>
                      <a:endParaRPr lang="cs-CZ" sz="1200" b="1" u="none" strike="noStrike" dirty="0">
                        <a:effectLst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 smtClean="0">
                          <a:effectLst/>
                        </a:rPr>
                        <a:t>38 957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68777" y="5819932"/>
            <a:ext cx="8616790" cy="180000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100" dirty="0" smtClean="0">
                <a:solidFill>
                  <a:schemeClr val="tx2"/>
                </a:solidFill>
              </a:rPr>
              <a:t>Objem čerpané angažovanosti by neměl překročit objem W/C, Celková likvidita </a:t>
            </a:r>
            <a:r>
              <a:rPr lang="en-US" sz="1100" dirty="0" smtClean="0">
                <a:solidFill>
                  <a:schemeClr val="tx2"/>
                </a:solidFill>
              </a:rPr>
              <a:t>&gt; 1,0</a:t>
            </a:r>
            <a:endParaRPr lang="cs-CZ" sz="600" dirty="0">
              <a:solidFill>
                <a:schemeClr val="tx2"/>
              </a:solidFill>
            </a:endParaRPr>
          </a:p>
        </p:txBody>
      </p:sp>
      <p:sp>
        <p:nvSpPr>
          <p:cNvPr id="24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n-lt"/>
              </a:rPr>
              <a:pPr/>
              <a:t>13</a:t>
            </a:fld>
            <a:endParaRPr lang="cs-CZ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7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99CD"/>
                </a:solidFill>
              </a:rPr>
              <a:t>Kapitálová struktura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7BF5AC-1931-4E68-865E-CE696ADD9B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0338" y="632210"/>
          <a:ext cx="8604250" cy="5685120"/>
        </p:xfrm>
        <a:graphic>
          <a:graphicData uri="http://schemas.openxmlformats.org/drawingml/2006/table">
            <a:tbl>
              <a:tblPr/>
              <a:tblGrid>
                <a:gridCol w="6120082"/>
                <a:gridCol w="1242084"/>
                <a:gridCol w="124208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Aktiva celkem (v tis. Kč)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70 642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74 476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Pohledávky za upsaný základní kapitál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Dlouhodobý majetek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15 287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15 808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Dlouhodobý nehmotný majetek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Dlouhodobý hmotný majetek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15 137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15 658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Oceňovací rozdíl k nabytému majetku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Dlouhodobý finanční majetek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Oběžná aktiva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55 241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58 557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Dlouhodobé pohledávky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       Odložená daňová pohledávka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Časové rozlišení aktiv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Pasiva celkem (v tis. Kč)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70 642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74 476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Vlastní kapitál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55 506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60 340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Základní kapitál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Kapitálové fondy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Rezerv. fondy, nedělitelný fond a ost. fondy ze zisku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Výsledek hospodaření minulých let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53 623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55 397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Výsledek hospodaření běžného účetního období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1 773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4 833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Cizí zdroje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14 741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13 636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Rezervy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Dlouhodobé závazky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Dlouhodobé závazky z obchodních vztahů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Dlouhodobé závazky ke spřízněným osobám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Odložený daňový závazek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Ostatní dlouhodobé závazky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Krátkodobé závazky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11 864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11 210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Krátkodobé závazky z obchodních vztahů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9 799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8 607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Krátkodobé závazky ke spřízněným osobám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Závazky k zaměstnancům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Závazky ke státu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958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1 848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Ostatní krátkodobé závazky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Bankovní úvěry a výpomoci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2 877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2 426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Bankovní úvěry dlouhodobé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2 001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1 603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       Krátkodobé úvěry a výpomoci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 panose="020B0604020202020204" pitchFamily="34" charset="0"/>
                        </a:rPr>
                        <a:t>823</a:t>
                      </a:r>
                    </a:p>
                  </a:txBody>
                  <a:tcPr marL="72000" marR="72000" marT="18000" marB="180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Časové rozlišení pasiv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72000" marR="72000" marT="18000" marB="18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9629" y="2667985"/>
            <a:ext cx="8606296" cy="180000"/>
          </a:xfrm>
          <a:prstGeom prst="rect">
            <a:avLst/>
          </a:prstGeom>
          <a:solidFill>
            <a:srgbClr val="92D05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+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629" y="1116312"/>
            <a:ext cx="8606296" cy="180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-</a:t>
            </a: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629" y="1422396"/>
            <a:ext cx="8606296" cy="180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-</a:t>
            </a: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001" y="2041034"/>
            <a:ext cx="8606296" cy="180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-</a:t>
            </a: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338" y="787587"/>
            <a:ext cx="8606296" cy="180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800" dirty="0" smtClean="0">
                <a:solidFill>
                  <a:schemeClr val="tx2"/>
                </a:solidFill>
              </a:rPr>
              <a:t>-</a:t>
            </a:r>
            <a:endParaRPr lang="cs-CZ" sz="1800" dirty="0">
              <a:solidFill>
                <a:schemeClr val="tx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28046"/>
              </p:ext>
            </p:extLst>
          </p:nvPr>
        </p:nvGraphicFramePr>
        <p:xfrm>
          <a:off x="141316" y="3033331"/>
          <a:ext cx="8604118" cy="5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4927"/>
                <a:gridCol w="1066830"/>
                <a:gridCol w="1232361"/>
              </a:tblGrid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       </a:t>
                      </a:r>
                      <a:r>
                        <a:rPr lang="cs-CZ" sz="1200" b="1" u="none" strike="noStrike" dirty="0" smtClean="0">
                          <a:effectLst/>
                        </a:rPr>
                        <a:t>TNW (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Total</a:t>
                      </a:r>
                      <a:r>
                        <a:rPr lang="cs-CZ" sz="1200" b="1" u="none" strike="noStrike" dirty="0" smtClean="0">
                          <a:effectLst/>
                        </a:rPr>
                        <a:t> 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net</a:t>
                      </a:r>
                      <a:r>
                        <a:rPr lang="cs-CZ" sz="1200" b="1" u="none" strike="noStrike" dirty="0" smtClean="0">
                          <a:effectLst/>
                        </a:rPr>
                        <a:t> 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worth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/ </a:t>
                      </a:r>
                      <a:r>
                        <a:rPr lang="cs-CZ" sz="1200" b="1" u="none" strike="noStrike" baseline="0" dirty="0" err="1" smtClean="0">
                          <a:effectLst/>
                        </a:rPr>
                        <a:t>equity</a:t>
                      </a:r>
                      <a:r>
                        <a:rPr lang="cs-CZ" sz="1200" b="1" u="none" strike="noStrike" baseline="0" dirty="0" smtClean="0">
                          <a:effectLst/>
                        </a:rPr>
                        <a:t> – upravený vlastní kapitál</a:t>
                      </a:r>
                      <a:r>
                        <a:rPr lang="cs-CZ" sz="1200" b="1" u="none" strike="noStrike" dirty="0" smtClean="0">
                          <a:effectLst/>
                        </a:rPr>
                        <a:t>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 smtClean="0">
                          <a:effectLst/>
                        </a:rPr>
                        <a:t>55 506</a:t>
                      </a: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 smtClean="0">
                          <a:effectLst/>
                        </a:rPr>
                        <a:t>60 340</a:t>
                      </a: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54068" y="5667417"/>
            <a:ext cx="8616790" cy="180000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cs-CZ" sz="1100" dirty="0" smtClean="0">
                <a:solidFill>
                  <a:schemeClr val="tx2"/>
                </a:solidFill>
              </a:rPr>
              <a:t>Finanční úročené závazky  - </a:t>
            </a:r>
            <a:r>
              <a:rPr lang="cs-CZ" sz="1100" dirty="0" err="1" smtClean="0">
                <a:solidFill>
                  <a:schemeClr val="tx2"/>
                </a:solidFill>
              </a:rPr>
              <a:t>debt</a:t>
            </a:r>
            <a:endParaRPr lang="cs-CZ" sz="600" dirty="0">
              <a:solidFill>
                <a:schemeClr val="tx2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84797"/>
              </p:ext>
            </p:extLst>
          </p:nvPr>
        </p:nvGraphicFramePr>
        <p:xfrm>
          <a:off x="169000" y="4432097"/>
          <a:ext cx="8614609" cy="5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2615"/>
                <a:gridCol w="1068130"/>
                <a:gridCol w="1233864"/>
              </a:tblGrid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       </a:t>
                      </a:r>
                      <a:r>
                        <a:rPr lang="cs-CZ" sz="1200" b="1" u="none" strike="noStrike" dirty="0" smtClean="0">
                          <a:effectLst/>
                        </a:rPr>
                        <a:t>D/E (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Debt</a:t>
                      </a:r>
                      <a:r>
                        <a:rPr lang="cs-CZ" sz="1200" b="1" u="none" strike="noStrike" dirty="0" smtClean="0">
                          <a:effectLst/>
                        </a:rPr>
                        <a:t> to </a:t>
                      </a:r>
                      <a:r>
                        <a:rPr lang="cs-CZ" sz="1200" b="1" u="none" strike="noStrike" dirty="0" err="1" smtClean="0">
                          <a:effectLst/>
                        </a:rPr>
                        <a:t>equity</a:t>
                      </a:r>
                      <a:r>
                        <a:rPr lang="cs-CZ" sz="1200" b="1" u="none" strike="noStrike" dirty="0" smtClean="0">
                          <a:effectLst/>
                        </a:rPr>
                        <a:t>) – finanční zadluženost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 smtClean="0">
                          <a:effectLst/>
                        </a:rPr>
                        <a:t>5,1 %</a:t>
                      </a: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 smtClean="0">
                          <a:effectLst/>
                        </a:rPr>
                        <a:t>4,0 %</a:t>
                      </a:r>
                    </a:p>
                  </a:txBody>
                  <a:tcPr marL="36000" marR="36000" marT="36000" marB="36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8" y="774605"/>
            <a:ext cx="3397509" cy="62193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2"/>
                </a:solidFill>
              </a:rPr>
              <a:t>Případové studie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8" y="1506211"/>
            <a:ext cx="4602855" cy="171771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cs-CZ" sz="2000" dirty="0" smtClean="0"/>
              <a:t>Z jakého odvětví je daná společnost?</a:t>
            </a:r>
          </a:p>
          <a:p>
            <a:pPr marL="457200" indent="-457200" algn="l">
              <a:buAutoNum type="arabicPeriod"/>
            </a:pPr>
            <a:r>
              <a:rPr lang="cs-CZ" sz="2000" dirty="0" smtClean="0"/>
              <a:t>Co vás k tomuto rozhodnutí vedlo?</a:t>
            </a:r>
          </a:p>
          <a:p>
            <a:pPr marL="457200" indent="-457200" algn="l">
              <a:buAutoNum type="arabicPeriod"/>
            </a:pPr>
            <a:r>
              <a:rPr lang="cs-CZ" sz="2000" dirty="0" smtClean="0"/>
              <a:t>Co bychom takové společnosti mohli nabídnout?</a:t>
            </a:r>
            <a:endParaRPr lang="cs-CZ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15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93" y="724727"/>
            <a:ext cx="4001395" cy="56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1234531" y="681223"/>
            <a:ext cx="224036" cy="224037"/>
          </a:xfrm>
          <a:prstGeom prst="rect">
            <a:avLst/>
          </a:prstGeom>
          <a:noFill/>
        </p:spPr>
        <p:txBody>
          <a:bodyPr vert="horz" wrap="square" lIns="67211" tIns="33605" rIns="67211" bIns="33605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323" b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 smtClean="0">
                <a:solidFill>
                  <a:srgbClr val="0099CD"/>
                </a:solidFill>
                <a:latin typeface="+mj-lt"/>
              </a:rPr>
              <a:t>Společnost A</a:t>
            </a:r>
            <a:endParaRPr lang="cs-CZ" sz="294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16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34219"/>
              </p:ext>
            </p:extLst>
          </p:nvPr>
        </p:nvGraphicFramePr>
        <p:xfrm>
          <a:off x="160337" y="3701796"/>
          <a:ext cx="8604251" cy="2600958"/>
        </p:xfrm>
        <a:graphic>
          <a:graphicData uri="http://schemas.openxmlformats.org/drawingml/2006/table">
            <a:tbl>
              <a:tblPr/>
              <a:tblGrid>
                <a:gridCol w="3925454"/>
                <a:gridCol w="938193"/>
                <a:gridCol w="1019382"/>
                <a:gridCol w="1010738"/>
                <a:gridCol w="898436"/>
                <a:gridCol w="812048"/>
              </a:tblGrid>
              <a:tr h="258021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Ths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CZK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12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13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14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15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cs-CZ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8505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Obrat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125 591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117 995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133 931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123 355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125 218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18 994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1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EBITDA marže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7,59%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7,57%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9,48%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15,40%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10,01%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14 751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-13 643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-16 465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-34 202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-48 125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-28 109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W/C</a:t>
                      </a:r>
                      <a:endParaRPr lang="cs-CZ" sz="1200" b="0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58 314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70 841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64 990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Aktiva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150 325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176 704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192 096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196 984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179 027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395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TNW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43 368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41 441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54 392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74 143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53 336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395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D/E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71,76%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87,59%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114,85%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95,09%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92,32%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168443" y="1041618"/>
            <a:ext cx="8407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Výrobní společnost – strojírenství</a:t>
            </a:r>
          </a:p>
        </p:txBody>
      </p:sp>
      <p:sp>
        <p:nvSpPr>
          <p:cNvPr id="7" name="Obdélník 20"/>
          <p:cNvSpPr/>
          <p:nvPr/>
        </p:nvSpPr>
        <p:spPr>
          <a:xfrm>
            <a:off x="160338" y="1700632"/>
            <a:ext cx="840788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Majorita tržeb z prodeje vlastních výrobků a služeb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Solidní výše generované marže z přidané hodnoty okolo 30 %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Vysoký podíl DHM na celkových aktivech – vysoký objem odpisů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Značný objem investic – CAPEX </a:t>
            </a:r>
          </a:p>
        </p:txBody>
      </p:sp>
    </p:spTree>
    <p:extLst>
      <p:ext uri="{BB962C8B-B14F-4D97-AF65-F5344CB8AC3E}">
        <p14:creationId xmlns:p14="http://schemas.microsoft.com/office/powerpoint/2010/main" val="35133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8" y="774605"/>
            <a:ext cx="3397509" cy="62193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2"/>
                </a:solidFill>
              </a:rPr>
              <a:t>Případové studie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8" y="1506211"/>
            <a:ext cx="4602855" cy="171771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cs-CZ" sz="2000" dirty="0" smtClean="0"/>
              <a:t>Z jakého odvětví je daná společnost?</a:t>
            </a:r>
          </a:p>
          <a:p>
            <a:pPr marL="457200" indent="-457200" algn="l">
              <a:buAutoNum type="arabicPeriod"/>
            </a:pPr>
            <a:r>
              <a:rPr lang="cs-CZ" sz="2000" dirty="0" smtClean="0"/>
              <a:t>Co vás k tomuto rozhodnutí vedlo?</a:t>
            </a:r>
          </a:p>
          <a:p>
            <a:pPr marL="457200" indent="-457200" algn="l">
              <a:buAutoNum type="arabicPeriod"/>
            </a:pPr>
            <a:r>
              <a:rPr lang="cs-CZ" sz="2000" dirty="0" smtClean="0"/>
              <a:t>Co bychom takové společnosti mohli nabídnout?</a:t>
            </a:r>
            <a:endParaRPr lang="cs-CZ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17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93" y="724727"/>
            <a:ext cx="4001395" cy="56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1234531" y="681223"/>
            <a:ext cx="224036" cy="224037"/>
          </a:xfrm>
          <a:prstGeom prst="rect">
            <a:avLst/>
          </a:prstGeom>
          <a:noFill/>
        </p:spPr>
        <p:txBody>
          <a:bodyPr vert="horz" wrap="square" lIns="67211" tIns="33605" rIns="67211" bIns="33605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323" b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 smtClean="0">
                <a:solidFill>
                  <a:srgbClr val="0099CD"/>
                </a:solidFill>
                <a:latin typeface="+mj-lt"/>
              </a:rPr>
              <a:t>Společnost B</a:t>
            </a:r>
            <a:endParaRPr lang="cs-CZ" sz="294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18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50895"/>
              </p:ext>
            </p:extLst>
          </p:nvPr>
        </p:nvGraphicFramePr>
        <p:xfrm>
          <a:off x="160337" y="3701796"/>
          <a:ext cx="8604252" cy="2600958"/>
        </p:xfrm>
        <a:graphic>
          <a:graphicData uri="http://schemas.openxmlformats.org/drawingml/2006/table">
            <a:tbl>
              <a:tblPr/>
              <a:tblGrid>
                <a:gridCol w="3925454"/>
                <a:gridCol w="938193"/>
                <a:gridCol w="1036660"/>
                <a:gridCol w="993461"/>
                <a:gridCol w="898436"/>
                <a:gridCol w="812048"/>
              </a:tblGrid>
              <a:tr h="258021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Ths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CZK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12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13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14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15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cs-CZ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8505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Obrat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54 406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63 177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74 788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63 154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1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EBITDA marže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18,11%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15,93%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9,16%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21,21%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-1 338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W/C</a:t>
                      </a:r>
                      <a:endParaRPr lang="cs-CZ" sz="1200" b="0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66 895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53 694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78 224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67 222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Aktiva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86 720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81 428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87 862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95 690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87 925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395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TNW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71 253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76 347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79 758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89 584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79 236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395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D/E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2,57%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6,69%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2,91%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68443" y="1041618"/>
            <a:ext cx="8407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Velkoobchod – oděvy a textil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38" y="1685716"/>
            <a:ext cx="8595587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Tržby z prodeje zboží a slušná obchodní marže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Majorita </a:t>
            </a:r>
            <a:r>
              <a:rPr lang="cs-CZ" sz="1600" b="0" dirty="0">
                <a:solidFill>
                  <a:schemeClr val="tx2"/>
                </a:solidFill>
              </a:rPr>
              <a:t>aktiv v zásobách a pohledávkách z </a:t>
            </a:r>
            <a:r>
              <a:rPr lang="cs-CZ" sz="1600" b="0" dirty="0" smtClean="0">
                <a:solidFill>
                  <a:schemeClr val="tx2"/>
                </a:solidFill>
              </a:rPr>
              <a:t>OV, nízký podíl závazků z OS – čím to?</a:t>
            </a:r>
            <a:endParaRPr lang="cs-CZ" sz="1600" b="0" dirty="0">
              <a:solidFill>
                <a:schemeClr val="tx2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2"/>
                </a:solidFill>
              </a:rPr>
              <a:t>Velmi vysoký podíl VK – není příliš běžné 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2"/>
                </a:solidFill>
              </a:rPr>
              <a:t>Téměř žádné investice</a:t>
            </a:r>
            <a:r>
              <a:rPr lang="cs-CZ" sz="1600" b="0" dirty="0" smtClean="0">
                <a:solidFill>
                  <a:schemeClr val="tx2"/>
                </a:solidFill>
              </a:rPr>
              <a:t>, nižší odpisy</a:t>
            </a:r>
            <a:endParaRPr lang="cs-CZ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adpis 1"/>
          <p:cNvSpPr txBox="1">
            <a:spLocks/>
          </p:cNvSpPr>
          <p:nvPr/>
        </p:nvSpPr>
        <p:spPr>
          <a:xfrm>
            <a:off x="1531214" y="0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 smtClean="0">
                <a:solidFill>
                  <a:srgbClr val="0099CD"/>
                </a:solidFill>
                <a:latin typeface="+mj-lt"/>
              </a:rPr>
              <a:t>Business vs. řízení rizika</a:t>
            </a:r>
            <a:endParaRPr lang="cs-CZ" sz="294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857444" y="1074821"/>
            <a:ext cx="1661165" cy="16042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u="sng" dirty="0" smtClean="0"/>
              <a:t>Risk Management</a:t>
            </a:r>
          </a:p>
          <a:p>
            <a:pPr algn="ctr"/>
            <a:endParaRPr lang="cs-CZ" sz="1100" dirty="0" smtClean="0"/>
          </a:p>
          <a:p>
            <a:pPr algn="ctr"/>
            <a:r>
              <a:rPr lang="cs-CZ" sz="1100" dirty="0" smtClean="0"/>
              <a:t>Posuzování a schvalování úvěrů</a:t>
            </a:r>
          </a:p>
        </p:txBody>
      </p:sp>
      <p:sp>
        <p:nvSpPr>
          <p:cNvPr id="7" name="Ovál 6"/>
          <p:cNvSpPr/>
          <p:nvPr/>
        </p:nvSpPr>
        <p:spPr>
          <a:xfrm>
            <a:off x="6712813" y="1074821"/>
            <a:ext cx="1661165" cy="160421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u="sng" dirty="0" smtClean="0"/>
              <a:t>Vztahové bankovnictví</a:t>
            </a:r>
          </a:p>
          <a:p>
            <a:pPr algn="ctr"/>
            <a:endParaRPr lang="cs-CZ" dirty="0" smtClean="0"/>
          </a:p>
          <a:p>
            <a:pPr algn="ctr"/>
            <a:r>
              <a:rPr lang="cs-CZ" sz="1100" dirty="0" smtClean="0"/>
              <a:t>Pobočky pro firemní a korporátní klientelu</a:t>
            </a:r>
            <a:endParaRPr lang="cs-CZ" sz="1100" dirty="0"/>
          </a:p>
        </p:txBody>
      </p:sp>
      <p:sp>
        <p:nvSpPr>
          <p:cNvPr id="10" name="Zaoblený obdélník 9"/>
          <p:cNvSpPr/>
          <p:nvPr/>
        </p:nvSpPr>
        <p:spPr>
          <a:xfrm>
            <a:off x="6788914" y="4348060"/>
            <a:ext cx="1508962" cy="13789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Zaměření na obchod a výnosnost úvěrového portfolia </a:t>
            </a:r>
            <a:endParaRPr lang="cs-CZ" sz="11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933545" y="4348060"/>
            <a:ext cx="1508962" cy="13789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Zaměření na řízení rizika a kvalitu úvěrového portfolia</a:t>
            </a:r>
            <a:endParaRPr lang="cs-CZ" sz="1100" dirty="0"/>
          </a:p>
        </p:txBody>
      </p:sp>
      <p:sp>
        <p:nvSpPr>
          <p:cNvPr id="5" name="Šipka dolů 4"/>
          <p:cNvSpPr/>
          <p:nvPr/>
        </p:nvSpPr>
        <p:spPr>
          <a:xfrm>
            <a:off x="1644316" y="2787640"/>
            <a:ext cx="120316" cy="145181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7482833" y="2787640"/>
            <a:ext cx="120316" cy="145181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ousměrná vodorovná šipka 8"/>
          <p:cNvSpPr/>
          <p:nvPr/>
        </p:nvSpPr>
        <p:spPr>
          <a:xfrm>
            <a:off x="2733364" y="4940968"/>
            <a:ext cx="3764692" cy="19250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vodorovná šipka 14"/>
          <p:cNvSpPr/>
          <p:nvPr/>
        </p:nvSpPr>
        <p:spPr>
          <a:xfrm>
            <a:off x="2733365" y="1780673"/>
            <a:ext cx="3764692" cy="19250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49" y="2142144"/>
            <a:ext cx="2701121" cy="22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8" y="774605"/>
            <a:ext cx="3397509" cy="62193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2"/>
                </a:solidFill>
              </a:rPr>
              <a:t>Případové studie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8" y="1506211"/>
            <a:ext cx="4602855" cy="171771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cs-CZ" sz="2000" dirty="0" smtClean="0"/>
              <a:t>Z jakého odvětví je daná společnost?</a:t>
            </a:r>
          </a:p>
          <a:p>
            <a:pPr marL="457200" indent="-457200" algn="l">
              <a:buAutoNum type="arabicPeriod"/>
            </a:pPr>
            <a:r>
              <a:rPr lang="cs-CZ" sz="2000" dirty="0" smtClean="0"/>
              <a:t>Co vás k tomuto rozhodnutí vedlo?</a:t>
            </a:r>
          </a:p>
          <a:p>
            <a:pPr marL="457200" indent="-457200" algn="l">
              <a:buAutoNum type="arabicPeriod"/>
            </a:pPr>
            <a:r>
              <a:rPr lang="cs-CZ" sz="2000" dirty="0" smtClean="0"/>
              <a:t>Co bychom takové společnosti mohli nabídnout?</a:t>
            </a:r>
            <a:endParaRPr lang="cs-CZ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19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93" y="724727"/>
            <a:ext cx="4001395" cy="56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1234531" y="681223"/>
            <a:ext cx="224036" cy="224037"/>
          </a:xfrm>
          <a:prstGeom prst="rect">
            <a:avLst/>
          </a:prstGeom>
          <a:noFill/>
        </p:spPr>
        <p:txBody>
          <a:bodyPr vert="horz" wrap="square" lIns="67211" tIns="33605" rIns="67211" bIns="33605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323" b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 smtClean="0">
                <a:solidFill>
                  <a:srgbClr val="0099CD"/>
                </a:solidFill>
                <a:latin typeface="+mj-lt"/>
              </a:rPr>
              <a:t>Společnost C</a:t>
            </a: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20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20693"/>
              </p:ext>
            </p:extLst>
          </p:nvPr>
        </p:nvGraphicFramePr>
        <p:xfrm>
          <a:off x="160337" y="3701796"/>
          <a:ext cx="8595587" cy="2600958"/>
        </p:xfrm>
        <a:graphic>
          <a:graphicData uri="http://schemas.openxmlformats.org/drawingml/2006/table">
            <a:tbl>
              <a:tblPr/>
              <a:tblGrid>
                <a:gridCol w="3921502"/>
                <a:gridCol w="937248"/>
                <a:gridCol w="1026985"/>
                <a:gridCol w="1001090"/>
                <a:gridCol w="897531"/>
                <a:gridCol w="811231"/>
              </a:tblGrid>
              <a:tr h="258021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Ths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CZK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12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13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14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15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cs-CZ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8505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Obrat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33 347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26 521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28 937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1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EBITDA marže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32,80%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22,49%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30,19%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32,79%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-4 495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-2 921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-5 177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-8 328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-5 230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W/C</a:t>
                      </a:r>
                      <a:endParaRPr lang="cs-CZ" sz="1200" b="0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17 380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Aktiva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78 787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75 185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76 944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76 276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76 798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395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TNW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43 333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43 676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48 217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49 169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46 099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395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D/E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26,75%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23,95%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19,35%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16,68%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68443" y="1041618"/>
            <a:ext cx="8407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Zemědělská společnost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338" y="1673657"/>
            <a:ext cx="860425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Přidaná hodnota nekryje osobní náklady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Výrazný </a:t>
            </a:r>
            <a:r>
              <a:rPr lang="cs-CZ" sz="1600" b="0" dirty="0">
                <a:solidFill>
                  <a:schemeClr val="tx2"/>
                </a:solidFill>
              </a:rPr>
              <a:t>objem ostatních provozních výnosů – dotace 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2"/>
                </a:solidFill>
              </a:rPr>
              <a:t>Vysoký podíl DHM na celkových aktivech </a:t>
            </a:r>
            <a:r>
              <a:rPr lang="cs-CZ" sz="1600" b="0" dirty="0" smtClean="0">
                <a:solidFill>
                  <a:schemeClr val="tx2"/>
                </a:solidFill>
              </a:rPr>
              <a:t>(otázka reálné hodnoty)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Ostatní dlouhodobé závazky – transformační závazky – platby původním družstevníkům / vlastníkům</a:t>
            </a:r>
            <a:endParaRPr lang="cs-CZ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38" y="774605"/>
            <a:ext cx="3397509" cy="62193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2"/>
                </a:solidFill>
              </a:rPr>
              <a:t>Případové studie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8" y="1506211"/>
            <a:ext cx="4602855" cy="171771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cs-CZ" sz="2000" dirty="0" smtClean="0"/>
              <a:t>Z jakého odvětví je daná společnost?</a:t>
            </a:r>
          </a:p>
          <a:p>
            <a:pPr marL="457200" indent="-457200" algn="l">
              <a:buAutoNum type="arabicPeriod"/>
            </a:pPr>
            <a:r>
              <a:rPr lang="cs-CZ" sz="2000" dirty="0" smtClean="0"/>
              <a:t>Co vás k tomuto rozhodnutí vedlo?</a:t>
            </a:r>
          </a:p>
          <a:p>
            <a:pPr marL="457200" indent="-457200" algn="l">
              <a:buAutoNum type="arabicPeriod"/>
            </a:pPr>
            <a:r>
              <a:rPr lang="cs-CZ" sz="2000" dirty="0" smtClean="0"/>
              <a:t>Co bychom takové společnosti mohli nabídnout?</a:t>
            </a:r>
            <a:endParaRPr lang="cs-CZ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21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93" y="724727"/>
            <a:ext cx="4001395" cy="56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1234531" y="681223"/>
            <a:ext cx="224036" cy="224037"/>
          </a:xfrm>
          <a:prstGeom prst="rect">
            <a:avLst/>
          </a:prstGeom>
          <a:noFill/>
        </p:spPr>
        <p:txBody>
          <a:bodyPr vert="horz" wrap="square" lIns="67211" tIns="33605" rIns="67211" bIns="33605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323" b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 smtClean="0">
                <a:solidFill>
                  <a:srgbClr val="0099CD"/>
                </a:solidFill>
                <a:latin typeface="+mj-lt"/>
              </a:rPr>
              <a:t>Společnost D</a:t>
            </a: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22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7738"/>
              </p:ext>
            </p:extLst>
          </p:nvPr>
        </p:nvGraphicFramePr>
        <p:xfrm>
          <a:off x="168444" y="3701796"/>
          <a:ext cx="8596144" cy="2600958"/>
        </p:xfrm>
        <a:graphic>
          <a:graphicData uri="http://schemas.openxmlformats.org/drawingml/2006/table">
            <a:tbl>
              <a:tblPr/>
              <a:tblGrid>
                <a:gridCol w="3940181"/>
                <a:gridCol w="950385"/>
                <a:gridCol w="982819"/>
                <a:gridCol w="1005859"/>
                <a:gridCol w="901806"/>
                <a:gridCol w="815094"/>
              </a:tblGrid>
              <a:tr h="258021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Ths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CZK</a:t>
                      </a:r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12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13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14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Prosinec 15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cs-CZ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cs-CZ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8505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Obrat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4 328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4 762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1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EBITDA marže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64,51%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59,39%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61,00%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60,46%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CAPEX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-2 280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-2 289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-1 119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-1 434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W/C</a:t>
                      </a:r>
                      <a:endParaRPr lang="cs-CZ" sz="1200" b="0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1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Aktiva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34 117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33 850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31 651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31 619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32 809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395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TNW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19 359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20 377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1" i="0" u="none" strike="noStrike" kern="1200" dirty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18 697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395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</a:rPr>
                        <a:t>D/E</a:t>
                      </a:r>
                      <a:endParaRPr lang="cs-CZ" sz="1200" b="1" i="0" u="none" strike="noStrike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85,92%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73,21%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61,34%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53,32%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6112" rtl="0" eaLnBrk="1" fontAlgn="b" latinLnBrk="0" hangingPunct="1"/>
                      <a:r>
                        <a:rPr lang="cs-CZ" sz="1200" b="0" i="1" u="none" strike="noStrike" kern="1200" dirty="0" smtClean="0">
                          <a:solidFill>
                            <a:srgbClr val="00335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68%</a:t>
                      </a:r>
                      <a:endParaRPr lang="cs-CZ" sz="1200" b="0" i="1" u="none" strike="noStrike" kern="1200" dirty="0">
                        <a:solidFill>
                          <a:srgbClr val="00335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68443" y="1041618"/>
            <a:ext cx="8407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Pronájem komerčních nemovitostí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442" y="1610040"/>
            <a:ext cx="8596145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Nízké tržby a vysoká rentabilita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Majorita </a:t>
            </a:r>
            <a:r>
              <a:rPr lang="cs-CZ" sz="1600" b="0" dirty="0">
                <a:solidFill>
                  <a:schemeClr val="tx2"/>
                </a:solidFill>
              </a:rPr>
              <a:t>aktiv ve </a:t>
            </a:r>
            <a:r>
              <a:rPr lang="cs-CZ" sz="1600" b="0" dirty="0" smtClean="0">
                <a:solidFill>
                  <a:schemeClr val="tx2"/>
                </a:solidFill>
              </a:rPr>
              <a:t>stavbách, jež jsou financovány dlouhodobými zdroji</a:t>
            </a:r>
            <a:endParaRPr lang="cs-CZ" sz="1600" b="0" dirty="0">
              <a:solidFill>
                <a:schemeClr val="tx2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2"/>
                </a:solidFill>
              </a:rPr>
              <a:t>Žádné zásoby, zanedbatelný objem </a:t>
            </a:r>
            <a:r>
              <a:rPr lang="cs-CZ" sz="1600" b="0" dirty="0" smtClean="0">
                <a:solidFill>
                  <a:schemeClr val="tx2"/>
                </a:solidFill>
              </a:rPr>
              <a:t>pohledávek (nájemné) / závazků </a:t>
            </a:r>
            <a:r>
              <a:rPr lang="cs-CZ" sz="1600" b="0" dirty="0">
                <a:solidFill>
                  <a:schemeClr val="tx2"/>
                </a:solidFill>
              </a:rPr>
              <a:t>z </a:t>
            </a:r>
            <a:r>
              <a:rPr lang="cs-CZ" sz="1600" b="0" dirty="0" smtClean="0">
                <a:solidFill>
                  <a:schemeClr val="tx2"/>
                </a:solidFill>
              </a:rPr>
              <a:t>OV (energie)</a:t>
            </a:r>
            <a:endParaRPr lang="cs-CZ" sz="1600" b="0" dirty="0">
              <a:solidFill>
                <a:schemeClr val="tx2"/>
              </a:solidFill>
            </a:endParaRP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2"/>
                </a:solidFill>
              </a:rPr>
              <a:t>Postupný pokles dlouhodobých bankovních úvěrů</a:t>
            </a:r>
            <a:endParaRPr lang="cs-CZ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cs-CZ" sz="294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23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7950" y="1010131"/>
            <a:ext cx="8748713" cy="17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61" tIns="44679" rIns="89361" bIns="44679" numCol="1" anchor="t" anchorCtr="0" compatLnSpc="1">
            <a:prstTxWarp prst="textNoShape">
              <a:avLst/>
            </a:prstTxWarp>
            <a:no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Blip>
                <a:blip r:embed="rId2"/>
              </a:buBlip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27940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16013" indent="-22066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1700">
                <a:solidFill>
                  <a:schemeClr val="tx1"/>
                </a:solidFill>
                <a:latin typeface="+mn-lt"/>
              </a:defRPr>
            </a:lvl3pPr>
            <a:lvl4pPr marL="1563688" indent="-22066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1500">
                <a:solidFill>
                  <a:schemeClr val="tx1"/>
                </a:solidFill>
                <a:latin typeface="+mn-lt"/>
              </a:defRPr>
            </a:lvl4pPr>
            <a:lvl5pPr marL="2009775" indent="-2190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1300">
                <a:solidFill>
                  <a:schemeClr val="tx1"/>
                </a:solidFill>
                <a:latin typeface="+mn-lt"/>
              </a:defRPr>
            </a:lvl5pPr>
            <a:lvl6pPr marL="2469102" indent="-222156" algn="l" defTabSz="89497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Blip>
                <a:blip r:embed="rId2"/>
              </a:buBlip>
              <a:defRPr sz="1300">
                <a:solidFill>
                  <a:schemeClr val="tx1"/>
                </a:solidFill>
                <a:latin typeface="+mn-lt"/>
              </a:defRPr>
            </a:lvl6pPr>
            <a:lvl7pPr marL="2926109" indent="-222156" algn="l" defTabSz="89497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Blip>
                <a:blip r:embed="rId2"/>
              </a:buBlip>
              <a:defRPr sz="1300">
                <a:solidFill>
                  <a:schemeClr val="tx1"/>
                </a:solidFill>
                <a:latin typeface="+mn-lt"/>
              </a:defRPr>
            </a:lvl7pPr>
            <a:lvl8pPr marL="3383116" indent="-222156" algn="l" defTabSz="89497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Blip>
                <a:blip r:embed="rId2"/>
              </a:buBlip>
              <a:defRPr sz="1300">
                <a:solidFill>
                  <a:schemeClr val="tx1"/>
                </a:solidFill>
                <a:latin typeface="+mn-lt"/>
              </a:defRPr>
            </a:lvl8pPr>
            <a:lvl9pPr marL="3840122" indent="-222156" algn="l" defTabSz="894970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Blip>
                <a:blip r:embed="rId2"/>
              </a:buBlip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</a:pPr>
            <a:endParaRPr lang="cs-CZ" sz="1400" b="0" kern="0" dirty="0">
              <a:solidFill>
                <a:schemeClr val="tx2"/>
              </a:solidFill>
              <a:latin typeface="+mj-lt"/>
            </a:endParaRPr>
          </a:p>
          <a:p>
            <a:pPr algn="just">
              <a:buFontTx/>
              <a:buChar char="-"/>
            </a:pPr>
            <a:endParaRPr lang="cs-CZ" sz="1400" b="0" kern="0" dirty="0" smtClean="0">
              <a:solidFill>
                <a:schemeClr val="tx2"/>
              </a:solidFill>
              <a:latin typeface="+mj-lt"/>
            </a:endParaRPr>
          </a:p>
          <a:p>
            <a:pPr algn="just"/>
            <a:endParaRPr lang="cs-CZ" sz="1400" b="0" kern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337" y="2849358"/>
            <a:ext cx="8595587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+mj-lt"/>
              </a:rPr>
              <a:t>Prostor na vaše dotazy</a:t>
            </a:r>
            <a:endParaRPr lang="cs-CZ" sz="24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3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99CD"/>
                </a:solidFill>
                <a:cs typeface="Arial" charset="0"/>
              </a:rPr>
              <a:t>Spolupráce se studenty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576327" y="6465871"/>
            <a:ext cx="388094" cy="352813"/>
          </a:xfrm>
        </p:spPr>
        <p:txBody>
          <a:bodyPr/>
          <a:lstStyle/>
          <a:p>
            <a:fld id="{48EBDE5E-8947-4887-B1B3-ED55D17E88CE}" type="slidenum">
              <a:rPr lang="cs-CZ" smtClean="0">
                <a:latin typeface="+mn-lt"/>
              </a:rPr>
              <a:t>24</a:t>
            </a:fld>
            <a:endParaRPr lang="cs-CZ" dirty="0">
              <a:latin typeface="+mn-lt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963771" y="946484"/>
            <a:ext cx="7239160" cy="3548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896112" rtl="0" eaLnBrk="1" latinLnBrk="0" hangingPunct="1">
              <a:spcBef>
                <a:spcPct val="0"/>
              </a:spcBef>
              <a:buNone/>
              <a:defRPr sz="294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2800" b="0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algn="ctr" fontAlgn="auto">
              <a:spcAft>
                <a:spcPts val="0"/>
              </a:spcAft>
            </a:pPr>
            <a:endParaRPr lang="cs-CZ" sz="2800" dirty="0" smtClean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2" name="TextovéPole 8"/>
          <p:cNvSpPr txBox="1">
            <a:spLocks noChangeArrowheads="1"/>
          </p:cNvSpPr>
          <p:nvPr/>
        </p:nvSpPr>
        <p:spPr bwMode="auto">
          <a:xfrm>
            <a:off x="834229" y="1424551"/>
            <a:ext cx="3035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200"/>
              </a:lnSpc>
              <a:spcBef>
                <a:spcPts val="375"/>
              </a:spcBef>
              <a:spcAft>
                <a:spcPts val="375"/>
              </a:spcAft>
            </a:pPr>
            <a:r>
              <a:rPr lang="cs-CZ" sz="1600" dirty="0" smtClean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Michaela </a:t>
            </a:r>
            <a:r>
              <a:rPr lang="cs-CZ" sz="160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Pistulková Králová</a:t>
            </a:r>
            <a:br>
              <a:rPr lang="cs-CZ" sz="160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Specialista náboru</a:t>
            </a:r>
            <a:endParaRPr lang="cs-CZ" sz="1600" b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375"/>
              </a:spcBef>
              <a:spcAft>
                <a:spcPts val="375"/>
              </a:spcAft>
            </a:pPr>
            <a:r>
              <a:rPr lang="cs-CZ" sz="1600" b="0" dirty="0" smtClean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cs-CZ" sz="1600" b="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+420 734 428 474</a:t>
            </a:r>
            <a:br>
              <a:rPr lang="cs-CZ" sz="1600" b="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600" b="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cs-CZ" sz="1600" b="0" u="sng" dirty="0" smtClean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mpistulkova@csob.cz</a:t>
            </a:r>
            <a:endParaRPr lang="cs-CZ" sz="1600" b="0" u="sng" dirty="0" smtClean="0">
              <a:solidFill>
                <a:srgbClr val="00336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375"/>
              </a:spcBef>
              <a:spcAft>
                <a:spcPts val="375"/>
              </a:spcAft>
            </a:pPr>
            <a:endParaRPr lang="cs-CZ" sz="1600" b="0" dirty="0">
              <a:solidFill>
                <a:srgbClr val="00336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Bef>
                <a:spcPts val="375"/>
              </a:spcBef>
              <a:spcAft>
                <a:spcPts val="375"/>
              </a:spcAft>
            </a:pPr>
            <a:r>
              <a:rPr lang="cs-CZ" sz="1600" b="0" dirty="0" smtClean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Spojte se s námi na </a:t>
            </a:r>
            <a:r>
              <a:rPr lang="cs-CZ" sz="1600" b="0" dirty="0" err="1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1600" b="0" dirty="0" err="1" smtClean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acebooku</a:t>
            </a:r>
            <a:r>
              <a:rPr lang="cs-CZ" sz="1600" b="0" dirty="0" smtClean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cs-CZ" sz="1600" b="0" dirty="0" err="1" smtClean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LinkedIn</a:t>
            </a:r>
            <a:r>
              <a:rPr lang="cs-CZ" sz="1600" b="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0" dirty="0" smtClean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cs-CZ" sz="160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600" dirty="0">
                <a:solidFill>
                  <a:srgbClr val="0033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600" b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21" y="1263355"/>
            <a:ext cx="3378891" cy="4775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93" y="3449665"/>
            <a:ext cx="4550832" cy="209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5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99CD"/>
                </a:solidFill>
              </a:rPr>
              <a:t>Kde působíme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218" dirty="0"/>
          </a:p>
          <a:p>
            <a:pPr lvl="0"/>
            <a:endParaRPr lang="cs-CZ" sz="2218" dirty="0"/>
          </a:p>
          <a:p>
            <a:pPr lvl="0"/>
            <a:endParaRPr lang="cs-CZ" sz="2218" dirty="0"/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8" y="1094871"/>
            <a:ext cx="8485163" cy="4641582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146560" y="4423395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30" name="Volný tvar 29"/>
          <p:cNvSpPr/>
          <p:nvPr/>
        </p:nvSpPr>
        <p:spPr>
          <a:xfrm>
            <a:off x="222507" y="1182786"/>
            <a:ext cx="8346358" cy="3160467"/>
          </a:xfrm>
          <a:custGeom>
            <a:avLst/>
            <a:gdLst>
              <a:gd name="connsiteX0" fmla="*/ 0 w 8720667"/>
              <a:gd name="connsiteY0" fmla="*/ 3412075 h 3412075"/>
              <a:gd name="connsiteX1" fmla="*/ 16933 w 8720667"/>
              <a:gd name="connsiteY1" fmla="*/ 3302008 h 3412075"/>
              <a:gd name="connsiteX2" fmla="*/ 33867 w 8720667"/>
              <a:gd name="connsiteY2" fmla="*/ 3158075 h 3412075"/>
              <a:gd name="connsiteX3" fmla="*/ 67733 w 8720667"/>
              <a:gd name="connsiteY3" fmla="*/ 3014141 h 3412075"/>
              <a:gd name="connsiteX4" fmla="*/ 186267 w 8720667"/>
              <a:gd name="connsiteY4" fmla="*/ 3022608 h 3412075"/>
              <a:gd name="connsiteX5" fmla="*/ 262467 w 8720667"/>
              <a:gd name="connsiteY5" fmla="*/ 3031075 h 3412075"/>
              <a:gd name="connsiteX6" fmla="*/ 313267 w 8720667"/>
              <a:gd name="connsiteY6" fmla="*/ 3005675 h 3412075"/>
              <a:gd name="connsiteX7" fmla="*/ 330200 w 8720667"/>
              <a:gd name="connsiteY7" fmla="*/ 2988741 h 3412075"/>
              <a:gd name="connsiteX8" fmla="*/ 355600 w 8720667"/>
              <a:gd name="connsiteY8" fmla="*/ 2980275 h 3412075"/>
              <a:gd name="connsiteX9" fmla="*/ 406400 w 8720667"/>
              <a:gd name="connsiteY9" fmla="*/ 2912541 h 3412075"/>
              <a:gd name="connsiteX10" fmla="*/ 414867 w 8720667"/>
              <a:gd name="connsiteY10" fmla="*/ 2887141 h 3412075"/>
              <a:gd name="connsiteX11" fmla="*/ 440267 w 8720667"/>
              <a:gd name="connsiteY11" fmla="*/ 2861741 h 3412075"/>
              <a:gd name="connsiteX12" fmla="*/ 448733 w 8720667"/>
              <a:gd name="connsiteY12" fmla="*/ 2836341 h 3412075"/>
              <a:gd name="connsiteX13" fmla="*/ 516467 w 8720667"/>
              <a:gd name="connsiteY13" fmla="*/ 2810941 h 3412075"/>
              <a:gd name="connsiteX14" fmla="*/ 541867 w 8720667"/>
              <a:gd name="connsiteY14" fmla="*/ 2802475 h 3412075"/>
              <a:gd name="connsiteX15" fmla="*/ 609600 w 8720667"/>
              <a:gd name="connsiteY15" fmla="*/ 2785541 h 3412075"/>
              <a:gd name="connsiteX16" fmla="*/ 635000 w 8720667"/>
              <a:gd name="connsiteY16" fmla="*/ 2777075 h 3412075"/>
              <a:gd name="connsiteX17" fmla="*/ 719667 w 8720667"/>
              <a:gd name="connsiteY17" fmla="*/ 2760141 h 3412075"/>
              <a:gd name="connsiteX18" fmla="*/ 753533 w 8720667"/>
              <a:gd name="connsiteY18" fmla="*/ 2751675 h 3412075"/>
              <a:gd name="connsiteX19" fmla="*/ 804333 w 8720667"/>
              <a:gd name="connsiteY19" fmla="*/ 2734741 h 3412075"/>
              <a:gd name="connsiteX20" fmla="*/ 821267 w 8720667"/>
              <a:gd name="connsiteY20" fmla="*/ 2717808 h 3412075"/>
              <a:gd name="connsiteX21" fmla="*/ 846667 w 8720667"/>
              <a:gd name="connsiteY21" fmla="*/ 2709341 h 3412075"/>
              <a:gd name="connsiteX22" fmla="*/ 897467 w 8720667"/>
              <a:gd name="connsiteY22" fmla="*/ 2641608 h 3412075"/>
              <a:gd name="connsiteX23" fmla="*/ 922867 w 8720667"/>
              <a:gd name="connsiteY23" fmla="*/ 2633141 h 3412075"/>
              <a:gd name="connsiteX24" fmla="*/ 1007533 w 8720667"/>
              <a:gd name="connsiteY24" fmla="*/ 2641608 h 3412075"/>
              <a:gd name="connsiteX25" fmla="*/ 1041400 w 8720667"/>
              <a:gd name="connsiteY25" fmla="*/ 2658541 h 3412075"/>
              <a:gd name="connsiteX26" fmla="*/ 1117600 w 8720667"/>
              <a:gd name="connsiteY26" fmla="*/ 2667008 h 3412075"/>
              <a:gd name="connsiteX27" fmla="*/ 1540933 w 8720667"/>
              <a:gd name="connsiteY27" fmla="*/ 2633141 h 3412075"/>
              <a:gd name="connsiteX28" fmla="*/ 1549400 w 8720667"/>
              <a:gd name="connsiteY28" fmla="*/ 2607741 h 3412075"/>
              <a:gd name="connsiteX29" fmla="*/ 1532467 w 8720667"/>
              <a:gd name="connsiteY29" fmla="*/ 2548475 h 3412075"/>
              <a:gd name="connsiteX30" fmla="*/ 1540933 w 8720667"/>
              <a:gd name="connsiteY30" fmla="*/ 2514608 h 3412075"/>
              <a:gd name="connsiteX31" fmla="*/ 1557867 w 8720667"/>
              <a:gd name="connsiteY31" fmla="*/ 2497675 h 3412075"/>
              <a:gd name="connsiteX32" fmla="*/ 1625600 w 8720667"/>
              <a:gd name="connsiteY32" fmla="*/ 2480741 h 3412075"/>
              <a:gd name="connsiteX33" fmla="*/ 1651000 w 8720667"/>
              <a:gd name="connsiteY33" fmla="*/ 2472275 h 3412075"/>
              <a:gd name="connsiteX34" fmla="*/ 1727200 w 8720667"/>
              <a:gd name="connsiteY34" fmla="*/ 2463808 h 3412075"/>
              <a:gd name="connsiteX35" fmla="*/ 1803400 w 8720667"/>
              <a:gd name="connsiteY35" fmla="*/ 2438408 h 3412075"/>
              <a:gd name="connsiteX36" fmla="*/ 1828800 w 8720667"/>
              <a:gd name="connsiteY36" fmla="*/ 2429941 h 3412075"/>
              <a:gd name="connsiteX37" fmla="*/ 1837267 w 8720667"/>
              <a:gd name="connsiteY37" fmla="*/ 2336808 h 3412075"/>
              <a:gd name="connsiteX38" fmla="*/ 1820333 w 8720667"/>
              <a:gd name="connsiteY38" fmla="*/ 2319875 h 3412075"/>
              <a:gd name="connsiteX39" fmla="*/ 1794933 w 8720667"/>
              <a:gd name="connsiteY39" fmla="*/ 2311408 h 3412075"/>
              <a:gd name="connsiteX40" fmla="*/ 1778000 w 8720667"/>
              <a:gd name="connsiteY40" fmla="*/ 2286008 h 3412075"/>
              <a:gd name="connsiteX41" fmla="*/ 1778000 w 8720667"/>
              <a:gd name="connsiteY41" fmla="*/ 2116675 h 3412075"/>
              <a:gd name="connsiteX42" fmla="*/ 1794933 w 8720667"/>
              <a:gd name="connsiteY42" fmla="*/ 2099741 h 3412075"/>
              <a:gd name="connsiteX43" fmla="*/ 1828800 w 8720667"/>
              <a:gd name="connsiteY43" fmla="*/ 2048941 h 3412075"/>
              <a:gd name="connsiteX44" fmla="*/ 1845733 w 8720667"/>
              <a:gd name="connsiteY44" fmla="*/ 1998141 h 3412075"/>
              <a:gd name="connsiteX45" fmla="*/ 1854200 w 8720667"/>
              <a:gd name="connsiteY45" fmla="*/ 1972741 h 3412075"/>
              <a:gd name="connsiteX46" fmla="*/ 1862667 w 8720667"/>
              <a:gd name="connsiteY46" fmla="*/ 1845741 h 3412075"/>
              <a:gd name="connsiteX47" fmla="*/ 1871133 w 8720667"/>
              <a:gd name="connsiteY47" fmla="*/ 1642541 h 3412075"/>
              <a:gd name="connsiteX48" fmla="*/ 1888067 w 8720667"/>
              <a:gd name="connsiteY48" fmla="*/ 1625608 h 3412075"/>
              <a:gd name="connsiteX49" fmla="*/ 1921933 w 8720667"/>
              <a:gd name="connsiteY49" fmla="*/ 1574808 h 3412075"/>
              <a:gd name="connsiteX50" fmla="*/ 1930400 w 8720667"/>
              <a:gd name="connsiteY50" fmla="*/ 1532475 h 3412075"/>
              <a:gd name="connsiteX51" fmla="*/ 1938867 w 8720667"/>
              <a:gd name="connsiteY51" fmla="*/ 1498608 h 3412075"/>
              <a:gd name="connsiteX52" fmla="*/ 1947333 w 8720667"/>
              <a:gd name="connsiteY52" fmla="*/ 1422408 h 3412075"/>
              <a:gd name="connsiteX53" fmla="*/ 1955800 w 8720667"/>
              <a:gd name="connsiteY53" fmla="*/ 1397008 h 3412075"/>
              <a:gd name="connsiteX54" fmla="*/ 1964267 w 8720667"/>
              <a:gd name="connsiteY54" fmla="*/ 1363141 h 3412075"/>
              <a:gd name="connsiteX55" fmla="*/ 1955800 w 8720667"/>
              <a:gd name="connsiteY55" fmla="*/ 1236141 h 3412075"/>
              <a:gd name="connsiteX56" fmla="*/ 1930400 w 8720667"/>
              <a:gd name="connsiteY56" fmla="*/ 1227675 h 3412075"/>
              <a:gd name="connsiteX57" fmla="*/ 1896533 w 8720667"/>
              <a:gd name="connsiteY57" fmla="*/ 1193808 h 3412075"/>
              <a:gd name="connsiteX58" fmla="*/ 1879600 w 8720667"/>
              <a:gd name="connsiteY58" fmla="*/ 1168408 h 3412075"/>
              <a:gd name="connsiteX59" fmla="*/ 1862667 w 8720667"/>
              <a:gd name="connsiteY59" fmla="*/ 1117608 h 3412075"/>
              <a:gd name="connsiteX60" fmla="*/ 1854200 w 8720667"/>
              <a:gd name="connsiteY60" fmla="*/ 1058341 h 3412075"/>
              <a:gd name="connsiteX61" fmla="*/ 1845733 w 8720667"/>
              <a:gd name="connsiteY61" fmla="*/ 1007541 h 3412075"/>
              <a:gd name="connsiteX62" fmla="*/ 1837267 w 8720667"/>
              <a:gd name="connsiteY62" fmla="*/ 880541 h 3412075"/>
              <a:gd name="connsiteX63" fmla="*/ 1845733 w 8720667"/>
              <a:gd name="connsiteY63" fmla="*/ 829741 h 3412075"/>
              <a:gd name="connsiteX64" fmla="*/ 1871133 w 8720667"/>
              <a:gd name="connsiteY64" fmla="*/ 821275 h 3412075"/>
              <a:gd name="connsiteX65" fmla="*/ 1888067 w 8720667"/>
              <a:gd name="connsiteY65" fmla="*/ 804341 h 3412075"/>
              <a:gd name="connsiteX66" fmla="*/ 1913467 w 8720667"/>
              <a:gd name="connsiteY66" fmla="*/ 787408 h 3412075"/>
              <a:gd name="connsiteX67" fmla="*/ 1964267 w 8720667"/>
              <a:gd name="connsiteY67" fmla="*/ 745075 h 3412075"/>
              <a:gd name="connsiteX68" fmla="*/ 2040467 w 8720667"/>
              <a:gd name="connsiteY68" fmla="*/ 719675 h 3412075"/>
              <a:gd name="connsiteX69" fmla="*/ 2065867 w 8720667"/>
              <a:gd name="connsiteY69" fmla="*/ 711208 h 3412075"/>
              <a:gd name="connsiteX70" fmla="*/ 2133600 w 8720667"/>
              <a:gd name="connsiteY70" fmla="*/ 651941 h 3412075"/>
              <a:gd name="connsiteX71" fmla="*/ 2159000 w 8720667"/>
              <a:gd name="connsiteY71" fmla="*/ 635008 h 3412075"/>
              <a:gd name="connsiteX72" fmla="*/ 2184400 w 8720667"/>
              <a:gd name="connsiteY72" fmla="*/ 558808 h 3412075"/>
              <a:gd name="connsiteX73" fmla="*/ 2209800 w 8720667"/>
              <a:gd name="connsiteY73" fmla="*/ 457208 h 3412075"/>
              <a:gd name="connsiteX74" fmla="*/ 2226733 w 8720667"/>
              <a:gd name="connsiteY74" fmla="*/ 389475 h 3412075"/>
              <a:gd name="connsiteX75" fmla="*/ 2235200 w 8720667"/>
              <a:gd name="connsiteY75" fmla="*/ 355608 h 3412075"/>
              <a:gd name="connsiteX76" fmla="*/ 2252133 w 8720667"/>
              <a:gd name="connsiteY76" fmla="*/ 330208 h 3412075"/>
              <a:gd name="connsiteX77" fmla="*/ 2269067 w 8720667"/>
              <a:gd name="connsiteY77" fmla="*/ 262475 h 3412075"/>
              <a:gd name="connsiteX78" fmla="*/ 2277533 w 8720667"/>
              <a:gd name="connsiteY78" fmla="*/ 177808 h 3412075"/>
              <a:gd name="connsiteX79" fmla="*/ 2286000 w 8720667"/>
              <a:gd name="connsiteY79" fmla="*/ 152408 h 3412075"/>
              <a:gd name="connsiteX80" fmla="*/ 2294467 w 8720667"/>
              <a:gd name="connsiteY80" fmla="*/ 118541 h 3412075"/>
              <a:gd name="connsiteX81" fmla="*/ 2302933 w 8720667"/>
              <a:gd name="connsiteY81" fmla="*/ 76208 h 3412075"/>
              <a:gd name="connsiteX82" fmla="*/ 2345267 w 8720667"/>
              <a:gd name="connsiteY82" fmla="*/ 42341 h 3412075"/>
              <a:gd name="connsiteX83" fmla="*/ 2379133 w 8720667"/>
              <a:gd name="connsiteY83" fmla="*/ 33875 h 3412075"/>
              <a:gd name="connsiteX84" fmla="*/ 2607733 w 8720667"/>
              <a:gd name="connsiteY84" fmla="*/ 16941 h 3412075"/>
              <a:gd name="connsiteX85" fmla="*/ 2743200 w 8720667"/>
              <a:gd name="connsiteY85" fmla="*/ 8 h 3412075"/>
              <a:gd name="connsiteX86" fmla="*/ 3462867 w 8720667"/>
              <a:gd name="connsiteY86" fmla="*/ 8475 h 3412075"/>
              <a:gd name="connsiteX87" fmla="*/ 3496733 w 8720667"/>
              <a:gd name="connsiteY87" fmla="*/ 42341 h 3412075"/>
              <a:gd name="connsiteX88" fmla="*/ 3539067 w 8720667"/>
              <a:gd name="connsiteY88" fmla="*/ 76208 h 3412075"/>
              <a:gd name="connsiteX89" fmla="*/ 3556000 w 8720667"/>
              <a:gd name="connsiteY89" fmla="*/ 101608 h 3412075"/>
              <a:gd name="connsiteX90" fmla="*/ 3581400 w 8720667"/>
              <a:gd name="connsiteY90" fmla="*/ 135475 h 3412075"/>
              <a:gd name="connsiteX91" fmla="*/ 3598333 w 8720667"/>
              <a:gd name="connsiteY91" fmla="*/ 203208 h 3412075"/>
              <a:gd name="connsiteX92" fmla="*/ 3615267 w 8720667"/>
              <a:gd name="connsiteY92" fmla="*/ 220141 h 3412075"/>
              <a:gd name="connsiteX93" fmla="*/ 3640667 w 8720667"/>
              <a:gd name="connsiteY93" fmla="*/ 347141 h 3412075"/>
              <a:gd name="connsiteX94" fmla="*/ 3649133 w 8720667"/>
              <a:gd name="connsiteY94" fmla="*/ 855141 h 3412075"/>
              <a:gd name="connsiteX95" fmla="*/ 3683000 w 8720667"/>
              <a:gd name="connsiteY95" fmla="*/ 931341 h 3412075"/>
              <a:gd name="connsiteX96" fmla="*/ 3708400 w 8720667"/>
              <a:gd name="connsiteY96" fmla="*/ 939808 h 3412075"/>
              <a:gd name="connsiteX97" fmla="*/ 3843867 w 8720667"/>
              <a:gd name="connsiteY97" fmla="*/ 931341 h 3412075"/>
              <a:gd name="connsiteX98" fmla="*/ 3869267 w 8720667"/>
              <a:gd name="connsiteY98" fmla="*/ 922875 h 3412075"/>
              <a:gd name="connsiteX99" fmla="*/ 3911600 w 8720667"/>
              <a:gd name="connsiteY99" fmla="*/ 872075 h 3412075"/>
              <a:gd name="connsiteX100" fmla="*/ 3928533 w 8720667"/>
              <a:gd name="connsiteY100" fmla="*/ 821275 h 3412075"/>
              <a:gd name="connsiteX101" fmla="*/ 3911600 w 8720667"/>
              <a:gd name="connsiteY101" fmla="*/ 609608 h 3412075"/>
              <a:gd name="connsiteX102" fmla="*/ 3894667 w 8720667"/>
              <a:gd name="connsiteY102" fmla="*/ 575741 h 3412075"/>
              <a:gd name="connsiteX103" fmla="*/ 3886200 w 8720667"/>
              <a:gd name="connsiteY103" fmla="*/ 533408 h 3412075"/>
              <a:gd name="connsiteX104" fmla="*/ 3860800 w 8720667"/>
              <a:gd name="connsiteY104" fmla="*/ 499541 h 3412075"/>
              <a:gd name="connsiteX105" fmla="*/ 3843867 w 8720667"/>
              <a:gd name="connsiteY105" fmla="*/ 465675 h 3412075"/>
              <a:gd name="connsiteX106" fmla="*/ 3835400 w 8720667"/>
              <a:gd name="connsiteY106" fmla="*/ 423341 h 3412075"/>
              <a:gd name="connsiteX107" fmla="*/ 3869267 w 8720667"/>
              <a:gd name="connsiteY107" fmla="*/ 389475 h 3412075"/>
              <a:gd name="connsiteX108" fmla="*/ 3903133 w 8720667"/>
              <a:gd name="connsiteY108" fmla="*/ 381008 h 3412075"/>
              <a:gd name="connsiteX109" fmla="*/ 4030133 w 8720667"/>
              <a:gd name="connsiteY109" fmla="*/ 389475 h 3412075"/>
              <a:gd name="connsiteX110" fmla="*/ 4038600 w 8720667"/>
              <a:gd name="connsiteY110" fmla="*/ 414875 h 3412075"/>
              <a:gd name="connsiteX111" fmla="*/ 4064000 w 8720667"/>
              <a:gd name="connsiteY111" fmla="*/ 440275 h 3412075"/>
              <a:gd name="connsiteX112" fmla="*/ 4080933 w 8720667"/>
              <a:gd name="connsiteY112" fmla="*/ 499541 h 3412075"/>
              <a:gd name="connsiteX113" fmla="*/ 4097867 w 8720667"/>
              <a:gd name="connsiteY113" fmla="*/ 533408 h 3412075"/>
              <a:gd name="connsiteX114" fmla="*/ 4114800 w 8720667"/>
              <a:gd name="connsiteY114" fmla="*/ 584208 h 3412075"/>
              <a:gd name="connsiteX115" fmla="*/ 4148667 w 8720667"/>
              <a:gd name="connsiteY115" fmla="*/ 635008 h 3412075"/>
              <a:gd name="connsiteX116" fmla="*/ 4165600 w 8720667"/>
              <a:gd name="connsiteY116" fmla="*/ 660408 h 3412075"/>
              <a:gd name="connsiteX117" fmla="*/ 4174067 w 8720667"/>
              <a:gd name="connsiteY117" fmla="*/ 694275 h 3412075"/>
              <a:gd name="connsiteX118" fmla="*/ 4207933 w 8720667"/>
              <a:gd name="connsiteY118" fmla="*/ 770475 h 3412075"/>
              <a:gd name="connsiteX119" fmla="*/ 4224867 w 8720667"/>
              <a:gd name="connsiteY119" fmla="*/ 838208 h 3412075"/>
              <a:gd name="connsiteX120" fmla="*/ 4258733 w 8720667"/>
              <a:gd name="connsiteY120" fmla="*/ 889008 h 3412075"/>
              <a:gd name="connsiteX121" fmla="*/ 4275667 w 8720667"/>
              <a:gd name="connsiteY121" fmla="*/ 914408 h 3412075"/>
              <a:gd name="connsiteX122" fmla="*/ 4318000 w 8720667"/>
              <a:gd name="connsiteY122" fmla="*/ 948275 h 3412075"/>
              <a:gd name="connsiteX123" fmla="*/ 4334933 w 8720667"/>
              <a:gd name="connsiteY123" fmla="*/ 973675 h 3412075"/>
              <a:gd name="connsiteX124" fmla="*/ 4351867 w 8720667"/>
              <a:gd name="connsiteY124" fmla="*/ 990608 h 3412075"/>
              <a:gd name="connsiteX125" fmla="*/ 4368800 w 8720667"/>
              <a:gd name="connsiteY125" fmla="*/ 1016008 h 3412075"/>
              <a:gd name="connsiteX126" fmla="*/ 4428067 w 8720667"/>
              <a:gd name="connsiteY126" fmla="*/ 1092208 h 3412075"/>
              <a:gd name="connsiteX127" fmla="*/ 4445000 w 8720667"/>
              <a:gd name="connsiteY127" fmla="*/ 1117608 h 3412075"/>
              <a:gd name="connsiteX128" fmla="*/ 4470400 w 8720667"/>
              <a:gd name="connsiteY128" fmla="*/ 1143008 h 3412075"/>
              <a:gd name="connsiteX129" fmla="*/ 4521200 w 8720667"/>
              <a:gd name="connsiteY129" fmla="*/ 1159941 h 3412075"/>
              <a:gd name="connsiteX130" fmla="*/ 4546600 w 8720667"/>
              <a:gd name="connsiteY130" fmla="*/ 1176875 h 3412075"/>
              <a:gd name="connsiteX131" fmla="*/ 4572000 w 8720667"/>
              <a:gd name="connsiteY131" fmla="*/ 1185341 h 3412075"/>
              <a:gd name="connsiteX132" fmla="*/ 4622800 w 8720667"/>
              <a:gd name="connsiteY132" fmla="*/ 1219208 h 3412075"/>
              <a:gd name="connsiteX133" fmla="*/ 4648200 w 8720667"/>
              <a:gd name="connsiteY133" fmla="*/ 1236141 h 3412075"/>
              <a:gd name="connsiteX134" fmla="*/ 4665133 w 8720667"/>
              <a:gd name="connsiteY134" fmla="*/ 1253075 h 3412075"/>
              <a:gd name="connsiteX135" fmla="*/ 4715933 w 8720667"/>
              <a:gd name="connsiteY135" fmla="*/ 1286941 h 3412075"/>
              <a:gd name="connsiteX136" fmla="*/ 4741333 w 8720667"/>
              <a:gd name="connsiteY136" fmla="*/ 1303875 h 3412075"/>
              <a:gd name="connsiteX137" fmla="*/ 4766733 w 8720667"/>
              <a:gd name="connsiteY137" fmla="*/ 1456275 h 3412075"/>
              <a:gd name="connsiteX138" fmla="*/ 4792133 w 8720667"/>
              <a:gd name="connsiteY138" fmla="*/ 1464741 h 3412075"/>
              <a:gd name="connsiteX139" fmla="*/ 4902200 w 8720667"/>
              <a:gd name="connsiteY139" fmla="*/ 1456275 h 3412075"/>
              <a:gd name="connsiteX140" fmla="*/ 4961467 w 8720667"/>
              <a:gd name="connsiteY140" fmla="*/ 1447808 h 3412075"/>
              <a:gd name="connsiteX141" fmla="*/ 5037667 w 8720667"/>
              <a:gd name="connsiteY141" fmla="*/ 1439341 h 3412075"/>
              <a:gd name="connsiteX142" fmla="*/ 5096933 w 8720667"/>
              <a:gd name="connsiteY142" fmla="*/ 1405475 h 3412075"/>
              <a:gd name="connsiteX143" fmla="*/ 5215467 w 8720667"/>
              <a:gd name="connsiteY143" fmla="*/ 1346208 h 3412075"/>
              <a:gd name="connsiteX144" fmla="*/ 5283200 w 8720667"/>
              <a:gd name="connsiteY144" fmla="*/ 1227675 h 3412075"/>
              <a:gd name="connsiteX145" fmla="*/ 5291667 w 8720667"/>
              <a:gd name="connsiteY145" fmla="*/ 1185341 h 3412075"/>
              <a:gd name="connsiteX146" fmla="*/ 5300133 w 8720667"/>
              <a:gd name="connsiteY146" fmla="*/ 1151475 h 3412075"/>
              <a:gd name="connsiteX147" fmla="*/ 5317067 w 8720667"/>
              <a:gd name="connsiteY147" fmla="*/ 1100675 h 3412075"/>
              <a:gd name="connsiteX148" fmla="*/ 5325533 w 8720667"/>
              <a:gd name="connsiteY148" fmla="*/ 939808 h 3412075"/>
              <a:gd name="connsiteX149" fmla="*/ 5359400 w 8720667"/>
              <a:gd name="connsiteY149" fmla="*/ 880541 h 3412075"/>
              <a:gd name="connsiteX150" fmla="*/ 5427133 w 8720667"/>
              <a:gd name="connsiteY150" fmla="*/ 872075 h 3412075"/>
              <a:gd name="connsiteX151" fmla="*/ 5503333 w 8720667"/>
              <a:gd name="connsiteY151" fmla="*/ 880541 h 3412075"/>
              <a:gd name="connsiteX152" fmla="*/ 5528733 w 8720667"/>
              <a:gd name="connsiteY152" fmla="*/ 889008 h 3412075"/>
              <a:gd name="connsiteX153" fmla="*/ 5545667 w 8720667"/>
              <a:gd name="connsiteY153" fmla="*/ 914408 h 3412075"/>
              <a:gd name="connsiteX154" fmla="*/ 5562600 w 8720667"/>
              <a:gd name="connsiteY154" fmla="*/ 965208 h 3412075"/>
              <a:gd name="connsiteX155" fmla="*/ 5613400 w 8720667"/>
              <a:gd name="connsiteY155" fmla="*/ 990608 h 3412075"/>
              <a:gd name="connsiteX156" fmla="*/ 5655733 w 8720667"/>
              <a:gd name="connsiteY156" fmla="*/ 1007541 h 3412075"/>
              <a:gd name="connsiteX157" fmla="*/ 5706533 w 8720667"/>
              <a:gd name="connsiteY157" fmla="*/ 1016008 h 3412075"/>
              <a:gd name="connsiteX158" fmla="*/ 5731933 w 8720667"/>
              <a:gd name="connsiteY158" fmla="*/ 1024475 h 3412075"/>
              <a:gd name="connsiteX159" fmla="*/ 5740400 w 8720667"/>
              <a:gd name="connsiteY159" fmla="*/ 1049875 h 3412075"/>
              <a:gd name="connsiteX160" fmla="*/ 5765800 w 8720667"/>
              <a:gd name="connsiteY160" fmla="*/ 1058341 h 3412075"/>
              <a:gd name="connsiteX161" fmla="*/ 5782733 w 8720667"/>
              <a:gd name="connsiteY161" fmla="*/ 1075275 h 3412075"/>
              <a:gd name="connsiteX162" fmla="*/ 5867400 w 8720667"/>
              <a:gd name="connsiteY162" fmla="*/ 1049875 h 3412075"/>
              <a:gd name="connsiteX163" fmla="*/ 5884333 w 8720667"/>
              <a:gd name="connsiteY163" fmla="*/ 1024475 h 3412075"/>
              <a:gd name="connsiteX164" fmla="*/ 5892800 w 8720667"/>
              <a:gd name="connsiteY164" fmla="*/ 990608 h 3412075"/>
              <a:gd name="connsiteX165" fmla="*/ 5926667 w 8720667"/>
              <a:gd name="connsiteY165" fmla="*/ 914408 h 3412075"/>
              <a:gd name="connsiteX166" fmla="*/ 5952067 w 8720667"/>
              <a:gd name="connsiteY166" fmla="*/ 905941 h 3412075"/>
              <a:gd name="connsiteX167" fmla="*/ 6214533 w 8720667"/>
              <a:gd name="connsiteY167" fmla="*/ 897475 h 3412075"/>
              <a:gd name="connsiteX168" fmla="*/ 6282267 w 8720667"/>
              <a:gd name="connsiteY168" fmla="*/ 889008 h 3412075"/>
              <a:gd name="connsiteX169" fmla="*/ 6316133 w 8720667"/>
              <a:gd name="connsiteY169" fmla="*/ 880541 h 3412075"/>
              <a:gd name="connsiteX170" fmla="*/ 6324600 w 8720667"/>
              <a:gd name="connsiteY170" fmla="*/ 855141 h 3412075"/>
              <a:gd name="connsiteX171" fmla="*/ 6307667 w 8720667"/>
              <a:gd name="connsiteY171" fmla="*/ 795875 h 3412075"/>
              <a:gd name="connsiteX172" fmla="*/ 6290733 w 8720667"/>
              <a:gd name="connsiteY172" fmla="*/ 778941 h 3412075"/>
              <a:gd name="connsiteX173" fmla="*/ 6273800 w 8720667"/>
              <a:gd name="connsiteY173" fmla="*/ 728141 h 3412075"/>
              <a:gd name="connsiteX174" fmla="*/ 6366933 w 8720667"/>
              <a:gd name="connsiteY174" fmla="*/ 702741 h 3412075"/>
              <a:gd name="connsiteX175" fmla="*/ 6409267 w 8720667"/>
              <a:gd name="connsiteY175" fmla="*/ 694275 h 3412075"/>
              <a:gd name="connsiteX176" fmla="*/ 6781800 w 8720667"/>
              <a:gd name="connsiteY176" fmla="*/ 685808 h 3412075"/>
              <a:gd name="connsiteX177" fmla="*/ 6790267 w 8720667"/>
              <a:gd name="connsiteY177" fmla="*/ 651941 h 3412075"/>
              <a:gd name="connsiteX178" fmla="*/ 6807200 w 8720667"/>
              <a:gd name="connsiteY178" fmla="*/ 592675 h 3412075"/>
              <a:gd name="connsiteX179" fmla="*/ 6832600 w 8720667"/>
              <a:gd name="connsiteY179" fmla="*/ 465675 h 3412075"/>
              <a:gd name="connsiteX180" fmla="*/ 6866467 w 8720667"/>
              <a:gd name="connsiteY180" fmla="*/ 397941 h 3412075"/>
              <a:gd name="connsiteX181" fmla="*/ 6917267 w 8720667"/>
              <a:gd name="connsiteY181" fmla="*/ 381008 h 3412075"/>
              <a:gd name="connsiteX182" fmla="*/ 6951133 w 8720667"/>
              <a:gd name="connsiteY182" fmla="*/ 372541 h 3412075"/>
              <a:gd name="connsiteX183" fmla="*/ 6976533 w 8720667"/>
              <a:gd name="connsiteY183" fmla="*/ 364075 h 3412075"/>
              <a:gd name="connsiteX184" fmla="*/ 7044267 w 8720667"/>
              <a:gd name="connsiteY184" fmla="*/ 347141 h 3412075"/>
              <a:gd name="connsiteX185" fmla="*/ 7078133 w 8720667"/>
              <a:gd name="connsiteY185" fmla="*/ 330208 h 3412075"/>
              <a:gd name="connsiteX186" fmla="*/ 7095067 w 8720667"/>
              <a:gd name="connsiteY186" fmla="*/ 313275 h 3412075"/>
              <a:gd name="connsiteX187" fmla="*/ 7128933 w 8720667"/>
              <a:gd name="connsiteY187" fmla="*/ 304808 h 3412075"/>
              <a:gd name="connsiteX188" fmla="*/ 7145867 w 8720667"/>
              <a:gd name="connsiteY188" fmla="*/ 287875 h 3412075"/>
              <a:gd name="connsiteX189" fmla="*/ 7171267 w 8720667"/>
              <a:gd name="connsiteY189" fmla="*/ 279408 h 3412075"/>
              <a:gd name="connsiteX190" fmla="*/ 7272867 w 8720667"/>
              <a:gd name="connsiteY190" fmla="*/ 270941 h 3412075"/>
              <a:gd name="connsiteX191" fmla="*/ 7425267 w 8720667"/>
              <a:gd name="connsiteY191" fmla="*/ 279408 h 3412075"/>
              <a:gd name="connsiteX192" fmla="*/ 7442200 w 8720667"/>
              <a:gd name="connsiteY192" fmla="*/ 304808 h 3412075"/>
              <a:gd name="connsiteX193" fmla="*/ 7450667 w 8720667"/>
              <a:gd name="connsiteY193" fmla="*/ 330208 h 3412075"/>
              <a:gd name="connsiteX194" fmla="*/ 7493000 w 8720667"/>
              <a:gd name="connsiteY194" fmla="*/ 364075 h 3412075"/>
              <a:gd name="connsiteX195" fmla="*/ 8060267 w 8720667"/>
              <a:gd name="connsiteY195" fmla="*/ 372541 h 3412075"/>
              <a:gd name="connsiteX196" fmla="*/ 8136467 w 8720667"/>
              <a:gd name="connsiteY196" fmla="*/ 414875 h 3412075"/>
              <a:gd name="connsiteX197" fmla="*/ 8161867 w 8720667"/>
              <a:gd name="connsiteY197" fmla="*/ 440275 h 3412075"/>
              <a:gd name="connsiteX198" fmla="*/ 8187267 w 8720667"/>
              <a:gd name="connsiteY198" fmla="*/ 457208 h 3412075"/>
              <a:gd name="connsiteX199" fmla="*/ 8212667 w 8720667"/>
              <a:gd name="connsiteY199" fmla="*/ 482608 h 3412075"/>
              <a:gd name="connsiteX200" fmla="*/ 8238067 w 8720667"/>
              <a:gd name="connsiteY200" fmla="*/ 491075 h 3412075"/>
              <a:gd name="connsiteX201" fmla="*/ 8280400 w 8720667"/>
              <a:gd name="connsiteY201" fmla="*/ 508008 h 3412075"/>
              <a:gd name="connsiteX202" fmla="*/ 8390467 w 8720667"/>
              <a:gd name="connsiteY202" fmla="*/ 524941 h 3412075"/>
              <a:gd name="connsiteX203" fmla="*/ 8415867 w 8720667"/>
              <a:gd name="connsiteY203" fmla="*/ 533408 h 3412075"/>
              <a:gd name="connsiteX204" fmla="*/ 8475133 w 8720667"/>
              <a:gd name="connsiteY204" fmla="*/ 558808 h 3412075"/>
              <a:gd name="connsiteX205" fmla="*/ 8492067 w 8720667"/>
              <a:gd name="connsiteY205" fmla="*/ 618075 h 3412075"/>
              <a:gd name="connsiteX206" fmla="*/ 8509000 w 8720667"/>
              <a:gd name="connsiteY206" fmla="*/ 668875 h 3412075"/>
              <a:gd name="connsiteX207" fmla="*/ 8517467 w 8720667"/>
              <a:gd name="connsiteY207" fmla="*/ 719675 h 3412075"/>
              <a:gd name="connsiteX208" fmla="*/ 8559800 w 8720667"/>
              <a:gd name="connsiteY208" fmla="*/ 770475 h 3412075"/>
              <a:gd name="connsiteX209" fmla="*/ 8576733 w 8720667"/>
              <a:gd name="connsiteY209" fmla="*/ 795875 h 3412075"/>
              <a:gd name="connsiteX210" fmla="*/ 8644467 w 8720667"/>
              <a:gd name="connsiteY210" fmla="*/ 829741 h 3412075"/>
              <a:gd name="connsiteX211" fmla="*/ 8669867 w 8720667"/>
              <a:gd name="connsiteY211" fmla="*/ 846675 h 3412075"/>
              <a:gd name="connsiteX212" fmla="*/ 8703733 w 8720667"/>
              <a:gd name="connsiteY212" fmla="*/ 905941 h 3412075"/>
              <a:gd name="connsiteX213" fmla="*/ 8720667 w 8720667"/>
              <a:gd name="connsiteY213" fmla="*/ 914408 h 341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8720667" h="3412075">
                <a:moveTo>
                  <a:pt x="0" y="3412075"/>
                </a:moveTo>
                <a:cubicBezTo>
                  <a:pt x="16172" y="3331216"/>
                  <a:pt x="1555" y="3409656"/>
                  <a:pt x="16933" y="3302008"/>
                </a:cubicBezTo>
                <a:cubicBezTo>
                  <a:pt x="30493" y="3207083"/>
                  <a:pt x="23903" y="3292594"/>
                  <a:pt x="33867" y="3158075"/>
                </a:cubicBezTo>
                <a:cubicBezTo>
                  <a:pt x="44604" y="3013129"/>
                  <a:pt x="-927" y="3037029"/>
                  <a:pt x="67733" y="3014141"/>
                </a:cubicBezTo>
                <a:cubicBezTo>
                  <a:pt x="107244" y="3016963"/>
                  <a:pt x="147258" y="3015724"/>
                  <a:pt x="186267" y="3022608"/>
                </a:cubicBezTo>
                <a:cubicBezTo>
                  <a:pt x="282643" y="3039615"/>
                  <a:pt x="105987" y="3057153"/>
                  <a:pt x="262467" y="3031075"/>
                </a:cubicBezTo>
                <a:cubicBezTo>
                  <a:pt x="289293" y="3022133"/>
                  <a:pt x="289822" y="3024431"/>
                  <a:pt x="313267" y="3005675"/>
                </a:cubicBezTo>
                <a:cubicBezTo>
                  <a:pt x="319500" y="3000688"/>
                  <a:pt x="323355" y="2992848"/>
                  <a:pt x="330200" y="2988741"/>
                </a:cubicBezTo>
                <a:cubicBezTo>
                  <a:pt x="337853" y="2984149"/>
                  <a:pt x="347133" y="2983097"/>
                  <a:pt x="355600" y="2980275"/>
                </a:cubicBezTo>
                <a:cubicBezTo>
                  <a:pt x="375658" y="2960216"/>
                  <a:pt x="396827" y="2941259"/>
                  <a:pt x="406400" y="2912541"/>
                </a:cubicBezTo>
                <a:cubicBezTo>
                  <a:pt x="409222" y="2904074"/>
                  <a:pt x="409916" y="2894567"/>
                  <a:pt x="414867" y="2887141"/>
                </a:cubicBezTo>
                <a:cubicBezTo>
                  <a:pt x="421509" y="2877178"/>
                  <a:pt x="431800" y="2870208"/>
                  <a:pt x="440267" y="2861741"/>
                </a:cubicBezTo>
                <a:cubicBezTo>
                  <a:pt x="443089" y="2853274"/>
                  <a:pt x="443158" y="2843310"/>
                  <a:pt x="448733" y="2836341"/>
                </a:cubicBezTo>
                <a:cubicBezTo>
                  <a:pt x="466154" y="2814565"/>
                  <a:pt x="492374" y="2816964"/>
                  <a:pt x="516467" y="2810941"/>
                </a:cubicBezTo>
                <a:cubicBezTo>
                  <a:pt x="525125" y="2808777"/>
                  <a:pt x="533257" y="2804823"/>
                  <a:pt x="541867" y="2802475"/>
                </a:cubicBezTo>
                <a:cubicBezTo>
                  <a:pt x="564320" y="2796352"/>
                  <a:pt x="587522" y="2792900"/>
                  <a:pt x="609600" y="2785541"/>
                </a:cubicBezTo>
                <a:cubicBezTo>
                  <a:pt x="618067" y="2782719"/>
                  <a:pt x="626304" y="2779082"/>
                  <a:pt x="635000" y="2777075"/>
                </a:cubicBezTo>
                <a:cubicBezTo>
                  <a:pt x="663044" y="2770603"/>
                  <a:pt x="691745" y="2767121"/>
                  <a:pt x="719667" y="2760141"/>
                </a:cubicBezTo>
                <a:cubicBezTo>
                  <a:pt x="730956" y="2757319"/>
                  <a:pt x="742388" y="2755019"/>
                  <a:pt x="753533" y="2751675"/>
                </a:cubicBezTo>
                <a:cubicBezTo>
                  <a:pt x="770630" y="2746546"/>
                  <a:pt x="804333" y="2734741"/>
                  <a:pt x="804333" y="2734741"/>
                </a:cubicBezTo>
                <a:cubicBezTo>
                  <a:pt x="809978" y="2729097"/>
                  <a:pt x="814422" y="2721915"/>
                  <a:pt x="821267" y="2717808"/>
                </a:cubicBezTo>
                <a:cubicBezTo>
                  <a:pt x="828920" y="2713216"/>
                  <a:pt x="840356" y="2715652"/>
                  <a:pt x="846667" y="2709341"/>
                </a:cubicBezTo>
                <a:cubicBezTo>
                  <a:pt x="852980" y="2703028"/>
                  <a:pt x="878686" y="2652876"/>
                  <a:pt x="897467" y="2641608"/>
                </a:cubicBezTo>
                <a:cubicBezTo>
                  <a:pt x="905120" y="2637016"/>
                  <a:pt x="914400" y="2635963"/>
                  <a:pt x="922867" y="2633141"/>
                </a:cubicBezTo>
                <a:cubicBezTo>
                  <a:pt x="951089" y="2635963"/>
                  <a:pt x="979800" y="2635665"/>
                  <a:pt x="1007533" y="2641608"/>
                </a:cubicBezTo>
                <a:cubicBezTo>
                  <a:pt x="1019874" y="2644253"/>
                  <a:pt x="1029102" y="2655703"/>
                  <a:pt x="1041400" y="2658541"/>
                </a:cubicBezTo>
                <a:cubicBezTo>
                  <a:pt x="1066302" y="2664288"/>
                  <a:pt x="1092200" y="2664186"/>
                  <a:pt x="1117600" y="2667008"/>
                </a:cubicBezTo>
                <a:cubicBezTo>
                  <a:pt x="1224397" y="2664783"/>
                  <a:pt x="1472105" y="2770797"/>
                  <a:pt x="1540933" y="2633141"/>
                </a:cubicBezTo>
                <a:cubicBezTo>
                  <a:pt x="1544924" y="2625159"/>
                  <a:pt x="1546578" y="2616208"/>
                  <a:pt x="1549400" y="2607741"/>
                </a:cubicBezTo>
                <a:cubicBezTo>
                  <a:pt x="1545407" y="2595761"/>
                  <a:pt x="1532467" y="2559109"/>
                  <a:pt x="1532467" y="2548475"/>
                </a:cubicBezTo>
                <a:cubicBezTo>
                  <a:pt x="1532467" y="2536839"/>
                  <a:pt x="1535729" y="2525016"/>
                  <a:pt x="1540933" y="2514608"/>
                </a:cubicBezTo>
                <a:cubicBezTo>
                  <a:pt x="1544503" y="2507468"/>
                  <a:pt x="1551022" y="2501782"/>
                  <a:pt x="1557867" y="2497675"/>
                </a:cubicBezTo>
                <a:cubicBezTo>
                  <a:pt x="1571692" y="2489380"/>
                  <a:pt x="1615193" y="2483343"/>
                  <a:pt x="1625600" y="2480741"/>
                </a:cubicBezTo>
                <a:cubicBezTo>
                  <a:pt x="1634258" y="2478577"/>
                  <a:pt x="1642197" y="2473742"/>
                  <a:pt x="1651000" y="2472275"/>
                </a:cubicBezTo>
                <a:cubicBezTo>
                  <a:pt x="1676209" y="2468074"/>
                  <a:pt x="1701800" y="2466630"/>
                  <a:pt x="1727200" y="2463808"/>
                </a:cubicBezTo>
                <a:lnTo>
                  <a:pt x="1803400" y="2438408"/>
                </a:lnTo>
                <a:lnTo>
                  <a:pt x="1828800" y="2429941"/>
                </a:lnTo>
                <a:cubicBezTo>
                  <a:pt x="1842861" y="2387756"/>
                  <a:pt x="1855217" y="2378691"/>
                  <a:pt x="1837267" y="2336808"/>
                </a:cubicBezTo>
                <a:cubicBezTo>
                  <a:pt x="1834122" y="2329471"/>
                  <a:pt x="1827178" y="2323982"/>
                  <a:pt x="1820333" y="2319875"/>
                </a:cubicBezTo>
                <a:cubicBezTo>
                  <a:pt x="1812680" y="2315283"/>
                  <a:pt x="1803400" y="2314230"/>
                  <a:pt x="1794933" y="2311408"/>
                </a:cubicBezTo>
                <a:cubicBezTo>
                  <a:pt x="1789289" y="2302941"/>
                  <a:pt x="1782551" y="2295109"/>
                  <a:pt x="1778000" y="2286008"/>
                </a:cubicBezTo>
                <a:cubicBezTo>
                  <a:pt x="1753632" y="2237272"/>
                  <a:pt x="1772792" y="2149657"/>
                  <a:pt x="1778000" y="2116675"/>
                </a:cubicBezTo>
                <a:cubicBezTo>
                  <a:pt x="1779245" y="2108790"/>
                  <a:pt x="1789289" y="2105386"/>
                  <a:pt x="1794933" y="2099741"/>
                </a:cubicBezTo>
                <a:cubicBezTo>
                  <a:pt x="1822946" y="2015706"/>
                  <a:pt x="1775946" y="2144079"/>
                  <a:pt x="1828800" y="2048941"/>
                </a:cubicBezTo>
                <a:cubicBezTo>
                  <a:pt x="1837468" y="2033338"/>
                  <a:pt x="1840089" y="2015074"/>
                  <a:pt x="1845733" y="1998141"/>
                </a:cubicBezTo>
                <a:lnTo>
                  <a:pt x="1854200" y="1972741"/>
                </a:lnTo>
                <a:cubicBezTo>
                  <a:pt x="1857022" y="1930408"/>
                  <a:pt x="1860494" y="1888113"/>
                  <a:pt x="1862667" y="1845741"/>
                </a:cubicBezTo>
                <a:cubicBezTo>
                  <a:pt x="1866139" y="1778038"/>
                  <a:pt x="1863362" y="1709886"/>
                  <a:pt x="1871133" y="1642541"/>
                </a:cubicBezTo>
                <a:cubicBezTo>
                  <a:pt x="1872048" y="1634611"/>
                  <a:pt x="1883277" y="1631994"/>
                  <a:pt x="1888067" y="1625608"/>
                </a:cubicBezTo>
                <a:cubicBezTo>
                  <a:pt x="1900278" y="1609327"/>
                  <a:pt x="1921933" y="1574808"/>
                  <a:pt x="1921933" y="1574808"/>
                </a:cubicBezTo>
                <a:cubicBezTo>
                  <a:pt x="1924755" y="1560697"/>
                  <a:pt x="1927278" y="1546523"/>
                  <a:pt x="1930400" y="1532475"/>
                </a:cubicBezTo>
                <a:cubicBezTo>
                  <a:pt x="1932924" y="1521116"/>
                  <a:pt x="1937098" y="1510109"/>
                  <a:pt x="1938867" y="1498608"/>
                </a:cubicBezTo>
                <a:cubicBezTo>
                  <a:pt x="1942753" y="1473349"/>
                  <a:pt x="1943132" y="1447617"/>
                  <a:pt x="1947333" y="1422408"/>
                </a:cubicBezTo>
                <a:cubicBezTo>
                  <a:pt x="1948800" y="1413605"/>
                  <a:pt x="1953348" y="1405589"/>
                  <a:pt x="1955800" y="1397008"/>
                </a:cubicBezTo>
                <a:cubicBezTo>
                  <a:pt x="1958997" y="1385819"/>
                  <a:pt x="1961445" y="1374430"/>
                  <a:pt x="1964267" y="1363141"/>
                </a:cubicBezTo>
                <a:cubicBezTo>
                  <a:pt x="1961445" y="1320808"/>
                  <a:pt x="1966090" y="1277302"/>
                  <a:pt x="1955800" y="1236141"/>
                </a:cubicBezTo>
                <a:cubicBezTo>
                  <a:pt x="1953635" y="1227483"/>
                  <a:pt x="1937662" y="1232862"/>
                  <a:pt x="1930400" y="1227675"/>
                </a:cubicBezTo>
                <a:cubicBezTo>
                  <a:pt x="1917409" y="1218396"/>
                  <a:pt x="1905389" y="1207092"/>
                  <a:pt x="1896533" y="1193808"/>
                </a:cubicBezTo>
                <a:cubicBezTo>
                  <a:pt x="1890889" y="1185341"/>
                  <a:pt x="1883733" y="1177707"/>
                  <a:pt x="1879600" y="1168408"/>
                </a:cubicBezTo>
                <a:cubicBezTo>
                  <a:pt x="1872351" y="1152097"/>
                  <a:pt x="1862667" y="1117608"/>
                  <a:pt x="1862667" y="1117608"/>
                </a:cubicBezTo>
                <a:cubicBezTo>
                  <a:pt x="1859845" y="1097852"/>
                  <a:pt x="1857235" y="1078065"/>
                  <a:pt x="1854200" y="1058341"/>
                </a:cubicBezTo>
                <a:cubicBezTo>
                  <a:pt x="1851590" y="1041374"/>
                  <a:pt x="1847361" y="1024631"/>
                  <a:pt x="1845733" y="1007541"/>
                </a:cubicBezTo>
                <a:cubicBezTo>
                  <a:pt x="1841711" y="965305"/>
                  <a:pt x="1840089" y="922874"/>
                  <a:pt x="1837267" y="880541"/>
                </a:cubicBezTo>
                <a:cubicBezTo>
                  <a:pt x="1840089" y="863608"/>
                  <a:pt x="1837216" y="844646"/>
                  <a:pt x="1845733" y="829741"/>
                </a:cubicBezTo>
                <a:cubicBezTo>
                  <a:pt x="1850161" y="821992"/>
                  <a:pt x="1863480" y="825867"/>
                  <a:pt x="1871133" y="821275"/>
                </a:cubicBezTo>
                <a:cubicBezTo>
                  <a:pt x="1877978" y="817168"/>
                  <a:pt x="1881833" y="809328"/>
                  <a:pt x="1888067" y="804341"/>
                </a:cubicBezTo>
                <a:cubicBezTo>
                  <a:pt x="1896013" y="797984"/>
                  <a:pt x="1905650" y="793922"/>
                  <a:pt x="1913467" y="787408"/>
                </a:cubicBezTo>
                <a:cubicBezTo>
                  <a:pt x="1936256" y="768418"/>
                  <a:pt x="1937238" y="757088"/>
                  <a:pt x="1964267" y="745075"/>
                </a:cubicBezTo>
                <a:cubicBezTo>
                  <a:pt x="1964292" y="745064"/>
                  <a:pt x="2027754" y="723913"/>
                  <a:pt x="2040467" y="719675"/>
                </a:cubicBezTo>
                <a:lnTo>
                  <a:pt x="2065867" y="711208"/>
                </a:lnTo>
                <a:cubicBezTo>
                  <a:pt x="2094089" y="668875"/>
                  <a:pt x="2074334" y="691452"/>
                  <a:pt x="2133600" y="651941"/>
                </a:cubicBezTo>
                <a:lnTo>
                  <a:pt x="2159000" y="635008"/>
                </a:lnTo>
                <a:cubicBezTo>
                  <a:pt x="2167467" y="609608"/>
                  <a:pt x="2177906" y="584783"/>
                  <a:pt x="2184400" y="558808"/>
                </a:cubicBezTo>
                <a:lnTo>
                  <a:pt x="2209800" y="457208"/>
                </a:lnTo>
                <a:lnTo>
                  <a:pt x="2226733" y="389475"/>
                </a:lnTo>
                <a:cubicBezTo>
                  <a:pt x="2229555" y="378186"/>
                  <a:pt x="2228745" y="365290"/>
                  <a:pt x="2235200" y="355608"/>
                </a:cubicBezTo>
                <a:cubicBezTo>
                  <a:pt x="2240844" y="347141"/>
                  <a:pt x="2247582" y="339309"/>
                  <a:pt x="2252133" y="330208"/>
                </a:cubicBezTo>
                <a:cubicBezTo>
                  <a:pt x="2260812" y="312851"/>
                  <a:pt x="2265846" y="278578"/>
                  <a:pt x="2269067" y="262475"/>
                </a:cubicBezTo>
                <a:cubicBezTo>
                  <a:pt x="2271889" y="234253"/>
                  <a:pt x="2273220" y="205841"/>
                  <a:pt x="2277533" y="177808"/>
                </a:cubicBezTo>
                <a:cubicBezTo>
                  <a:pt x="2278890" y="168987"/>
                  <a:pt x="2283548" y="160989"/>
                  <a:pt x="2286000" y="152408"/>
                </a:cubicBezTo>
                <a:cubicBezTo>
                  <a:pt x="2289197" y="141219"/>
                  <a:pt x="2291943" y="129900"/>
                  <a:pt x="2294467" y="118541"/>
                </a:cubicBezTo>
                <a:cubicBezTo>
                  <a:pt x="2297589" y="104493"/>
                  <a:pt x="2297264" y="89435"/>
                  <a:pt x="2302933" y="76208"/>
                </a:cubicBezTo>
                <a:cubicBezTo>
                  <a:pt x="2307029" y="66651"/>
                  <a:pt x="2338763" y="45128"/>
                  <a:pt x="2345267" y="42341"/>
                </a:cubicBezTo>
                <a:cubicBezTo>
                  <a:pt x="2355962" y="37757"/>
                  <a:pt x="2367551" y="34996"/>
                  <a:pt x="2379133" y="33875"/>
                </a:cubicBezTo>
                <a:cubicBezTo>
                  <a:pt x="2455186" y="26515"/>
                  <a:pt x="2607733" y="16941"/>
                  <a:pt x="2607733" y="16941"/>
                </a:cubicBezTo>
                <a:cubicBezTo>
                  <a:pt x="2661383" y="-941"/>
                  <a:pt x="2651691" y="8"/>
                  <a:pt x="2743200" y="8"/>
                </a:cubicBezTo>
                <a:cubicBezTo>
                  <a:pt x="2983106" y="8"/>
                  <a:pt x="3222978" y="5653"/>
                  <a:pt x="3462867" y="8475"/>
                </a:cubicBezTo>
                <a:cubicBezTo>
                  <a:pt x="3508023" y="23526"/>
                  <a:pt x="3474156" y="4712"/>
                  <a:pt x="3496733" y="42341"/>
                </a:cubicBezTo>
                <a:cubicBezTo>
                  <a:pt x="3504776" y="55746"/>
                  <a:pt x="3527530" y="68517"/>
                  <a:pt x="3539067" y="76208"/>
                </a:cubicBezTo>
                <a:cubicBezTo>
                  <a:pt x="3544711" y="84675"/>
                  <a:pt x="3550086" y="93328"/>
                  <a:pt x="3556000" y="101608"/>
                </a:cubicBezTo>
                <a:cubicBezTo>
                  <a:pt x="3564202" y="113091"/>
                  <a:pt x="3575669" y="122580"/>
                  <a:pt x="3581400" y="135475"/>
                </a:cubicBezTo>
                <a:cubicBezTo>
                  <a:pt x="3591799" y="158872"/>
                  <a:pt x="3585204" y="181327"/>
                  <a:pt x="3598333" y="203208"/>
                </a:cubicBezTo>
                <a:cubicBezTo>
                  <a:pt x="3602440" y="210053"/>
                  <a:pt x="3609622" y="214497"/>
                  <a:pt x="3615267" y="220141"/>
                </a:cubicBezTo>
                <a:cubicBezTo>
                  <a:pt x="3640281" y="295186"/>
                  <a:pt x="3630229" y="253201"/>
                  <a:pt x="3640667" y="347141"/>
                </a:cubicBezTo>
                <a:cubicBezTo>
                  <a:pt x="3643489" y="516474"/>
                  <a:pt x="3641443" y="685959"/>
                  <a:pt x="3649133" y="855141"/>
                </a:cubicBezTo>
                <a:cubicBezTo>
                  <a:pt x="3649670" y="866952"/>
                  <a:pt x="3667348" y="918819"/>
                  <a:pt x="3683000" y="931341"/>
                </a:cubicBezTo>
                <a:cubicBezTo>
                  <a:pt x="3689969" y="936916"/>
                  <a:pt x="3699933" y="936986"/>
                  <a:pt x="3708400" y="939808"/>
                </a:cubicBezTo>
                <a:cubicBezTo>
                  <a:pt x="3753556" y="936986"/>
                  <a:pt x="3798872" y="936077"/>
                  <a:pt x="3843867" y="931341"/>
                </a:cubicBezTo>
                <a:cubicBezTo>
                  <a:pt x="3852743" y="930407"/>
                  <a:pt x="3861841" y="927825"/>
                  <a:pt x="3869267" y="922875"/>
                </a:cubicBezTo>
                <a:cubicBezTo>
                  <a:pt x="3881860" y="914480"/>
                  <a:pt x="3905024" y="886872"/>
                  <a:pt x="3911600" y="872075"/>
                </a:cubicBezTo>
                <a:cubicBezTo>
                  <a:pt x="3918849" y="855764"/>
                  <a:pt x="3928533" y="821275"/>
                  <a:pt x="3928533" y="821275"/>
                </a:cubicBezTo>
                <a:cubicBezTo>
                  <a:pt x="3922889" y="750719"/>
                  <a:pt x="3921271" y="679725"/>
                  <a:pt x="3911600" y="609608"/>
                </a:cubicBezTo>
                <a:cubicBezTo>
                  <a:pt x="3909875" y="597105"/>
                  <a:pt x="3898658" y="587715"/>
                  <a:pt x="3894667" y="575741"/>
                </a:cubicBezTo>
                <a:cubicBezTo>
                  <a:pt x="3890116" y="562089"/>
                  <a:pt x="3892045" y="546558"/>
                  <a:pt x="3886200" y="533408"/>
                </a:cubicBezTo>
                <a:cubicBezTo>
                  <a:pt x="3880469" y="520513"/>
                  <a:pt x="3868279" y="511507"/>
                  <a:pt x="3860800" y="499541"/>
                </a:cubicBezTo>
                <a:cubicBezTo>
                  <a:pt x="3854111" y="488838"/>
                  <a:pt x="3849511" y="476964"/>
                  <a:pt x="3843867" y="465675"/>
                </a:cubicBezTo>
                <a:cubicBezTo>
                  <a:pt x="3841045" y="451564"/>
                  <a:pt x="3835400" y="437732"/>
                  <a:pt x="3835400" y="423341"/>
                </a:cubicBezTo>
                <a:cubicBezTo>
                  <a:pt x="3835400" y="394312"/>
                  <a:pt x="3846689" y="395926"/>
                  <a:pt x="3869267" y="389475"/>
                </a:cubicBezTo>
                <a:cubicBezTo>
                  <a:pt x="3880455" y="386278"/>
                  <a:pt x="3891844" y="383830"/>
                  <a:pt x="3903133" y="381008"/>
                </a:cubicBezTo>
                <a:cubicBezTo>
                  <a:pt x="3945466" y="383830"/>
                  <a:pt x="3988972" y="379185"/>
                  <a:pt x="4030133" y="389475"/>
                </a:cubicBezTo>
                <a:cubicBezTo>
                  <a:pt x="4038791" y="391640"/>
                  <a:pt x="4033649" y="407449"/>
                  <a:pt x="4038600" y="414875"/>
                </a:cubicBezTo>
                <a:cubicBezTo>
                  <a:pt x="4045242" y="424838"/>
                  <a:pt x="4055533" y="431808"/>
                  <a:pt x="4064000" y="440275"/>
                </a:cubicBezTo>
                <a:cubicBezTo>
                  <a:pt x="4068294" y="457451"/>
                  <a:pt x="4073648" y="482543"/>
                  <a:pt x="4080933" y="499541"/>
                </a:cubicBezTo>
                <a:cubicBezTo>
                  <a:pt x="4085905" y="511142"/>
                  <a:pt x="4093179" y="521689"/>
                  <a:pt x="4097867" y="533408"/>
                </a:cubicBezTo>
                <a:cubicBezTo>
                  <a:pt x="4104496" y="549981"/>
                  <a:pt x="4106818" y="568243"/>
                  <a:pt x="4114800" y="584208"/>
                </a:cubicBezTo>
                <a:cubicBezTo>
                  <a:pt x="4123901" y="602411"/>
                  <a:pt x="4137378" y="618075"/>
                  <a:pt x="4148667" y="635008"/>
                </a:cubicBezTo>
                <a:lnTo>
                  <a:pt x="4165600" y="660408"/>
                </a:lnTo>
                <a:cubicBezTo>
                  <a:pt x="4168422" y="671697"/>
                  <a:pt x="4169483" y="683579"/>
                  <a:pt x="4174067" y="694275"/>
                </a:cubicBezTo>
                <a:cubicBezTo>
                  <a:pt x="4200672" y="756353"/>
                  <a:pt x="4188184" y="671735"/>
                  <a:pt x="4207933" y="770475"/>
                </a:cubicBezTo>
                <a:cubicBezTo>
                  <a:pt x="4210279" y="782205"/>
                  <a:pt x="4216731" y="823563"/>
                  <a:pt x="4224867" y="838208"/>
                </a:cubicBezTo>
                <a:cubicBezTo>
                  <a:pt x="4234750" y="855998"/>
                  <a:pt x="4247444" y="872075"/>
                  <a:pt x="4258733" y="889008"/>
                </a:cubicBezTo>
                <a:cubicBezTo>
                  <a:pt x="4264378" y="897475"/>
                  <a:pt x="4267200" y="908764"/>
                  <a:pt x="4275667" y="914408"/>
                </a:cubicBezTo>
                <a:cubicBezTo>
                  <a:pt x="4294529" y="926983"/>
                  <a:pt x="4304211" y="931038"/>
                  <a:pt x="4318000" y="948275"/>
                </a:cubicBezTo>
                <a:cubicBezTo>
                  <a:pt x="4324357" y="956221"/>
                  <a:pt x="4328576" y="965729"/>
                  <a:pt x="4334933" y="973675"/>
                </a:cubicBezTo>
                <a:cubicBezTo>
                  <a:pt x="4339920" y="979908"/>
                  <a:pt x="4346880" y="984375"/>
                  <a:pt x="4351867" y="990608"/>
                </a:cubicBezTo>
                <a:cubicBezTo>
                  <a:pt x="4358224" y="998554"/>
                  <a:pt x="4362695" y="1007868"/>
                  <a:pt x="4368800" y="1016008"/>
                </a:cubicBezTo>
                <a:cubicBezTo>
                  <a:pt x="4388107" y="1041751"/>
                  <a:pt x="4410218" y="1065434"/>
                  <a:pt x="4428067" y="1092208"/>
                </a:cubicBezTo>
                <a:cubicBezTo>
                  <a:pt x="4433711" y="1100675"/>
                  <a:pt x="4438486" y="1109791"/>
                  <a:pt x="4445000" y="1117608"/>
                </a:cubicBezTo>
                <a:cubicBezTo>
                  <a:pt x="4452665" y="1126806"/>
                  <a:pt x="4459933" y="1137193"/>
                  <a:pt x="4470400" y="1143008"/>
                </a:cubicBezTo>
                <a:cubicBezTo>
                  <a:pt x="4486003" y="1151676"/>
                  <a:pt x="4521200" y="1159941"/>
                  <a:pt x="4521200" y="1159941"/>
                </a:cubicBezTo>
                <a:cubicBezTo>
                  <a:pt x="4529667" y="1165586"/>
                  <a:pt x="4537498" y="1172324"/>
                  <a:pt x="4546600" y="1176875"/>
                </a:cubicBezTo>
                <a:cubicBezTo>
                  <a:pt x="4554582" y="1180866"/>
                  <a:pt x="4564198" y="1181007"/>
                  <a:pt x="4572000" y="1185341"/>
                </a:cubicBezTo>
                <a:cubicBezTo>
                  <a:pt x="4589790" y="1195224"/>
                  <a:pt x="4605867" y="1207919"/>
                  <a:pt x="4622800" y="1219208"/>
                </a:cubicBezTo>
                <a:cubicBezTo>
                  <a:pt x="4631267" y="1224852"/>
                  <a:pt x="4641005" y="1228946"/>
                  <a:pt x="4648200" y="1236141"/>
                </a:cubicBezTo>
                <a:cubicBezTo>
                  <a:pt x="4653844" y="1241786"/>
                  <a:pt x="4658747" y="1248285"/>
                  <a:pt x="4665133" y="1253075"/>
                </a:cubicBezTo>
                <a:cubicBezTo>
                  <a:pt x="4681414" y="1265286"/>
                  <a:pt x="4699000" y="1275652"/>
                  <a:pt x="4715933" y="1286941"/>
                </a:cubicBezTo>
                <a:lnTo>
                  <a:pt x="4741333" y="1303875"/>
                </a:lnTo>
                <a:cubicBezTo>
                  <a:pt x="4742159" y="1316257"/>
                  <a:pt x="4728261" y="1425498"/>
                  <a:pt x="4766733" y="1456275"/>
                </a:cubicBezTo>
                <a:cubicBezTo>
                  <a:pt x="4773702" y="1461850"/>
                  <a:pt x="4783666" y="1461919"/>
                  <a:pt x="4792133" y="1464741"/>
                </a:cubicBezTo>
                <a:cubicBezTo>
                  <a:pt x="4828822" y="1461919"/>
                  <a:pt x="4865585" y="1459936"/>
                  <a:pt x="4902200" y="1456275"/>
                </a:cubicBezTo>
                <a:cubicBezTo>
                  <a:pt x="4922057" y="1454289"/>
                  <a:pt x="4941665" y="1450283"/>
                  <a:pt x="4961467" y="1447808"/>
                </a:cubicBezTo>
                <a:cubicBezTo>
                  <a:pt x="4986826" y="1444638"/>
                  <a:pt x="5012267" y="1442163"/>
                  <a:pt x="5037667" y="1439341"/>
                </a:cubicBezTo>
                <a:cubicBezTo>
                  <a:pt x="5115350" y="1413449"/>
                  <a:pt x="4994428" y="1456728"/>
                  <a:pt x="5096933" y="1405475"/>
                </a:cubicBezTo>
                <a:cubicBezTo>
                  <a:pt x="5233812" y="1337035"/>
                  <a:pt x="5139126" y="1403463"/>
                  <a:pt x="5215467" y="1346208"/>
                </a:cubicBezTo>
                <a:cubicBezTo>
                  <a:pt x="5248887" y="1296078"/>
                  <a:pt x="5267779" y="1279077"/>
                  <a:pt x="5283200" y="1227675"/>
                </a:cubicBezTo>
                <a:cubicBezTo>
                  <a:pt x="5287335" y="1213891"/>
                  <a:pt x="5288545" y="1199389"/>
                  <a:pt x="5291667" y="1185341"/>
                </a:cubicBezTo>
                <a:cubicBezTo>
                  <a:pt x="5294191" y="1173982"/>
                  <a:pt x="5296789" y="1162620"/>
                  <a:pt x="5300133" y="1151475"/>
                </a:cubicBezTo>
                <a:cubicBezTo>
                  <a:pt x="5305262" y="1134378"/>
                  <a:pt x="5317067" y="1100675"/>
                  <a:pt x="5317067" y="1100675"/>
                </a:cubicBezTo>
                <a:cubicBezTo>
                  <a:pt x="5319889" y="1047053"/>
                  <a:pt x="5320881" y="993303"/>
                  <a:pt x="5325533" y="939808"/>
                </a:cubicBezTo>
                <a:cubicBezTo>
                  <a:pt x="5327378" y="918586"/>
                  <a:pt x="5335574" y="889205"/>
                  <a:pt x="5359400" y="880541"/>
                </a:cubicBezTo>
                <a:cubicBezTo>
                  <a:pt x="5380783" y="872765"/>
                  <a:pt x="5404555" y="874897"/>
                  <a:pt x="5427133" y="872075"/>
                </a:cubicBezTo>
                <a:cubicBezTo>
                  <a:pt x="5452533" y="874897"/>
                  <a:pt x="5478124" y="876340"/>
                  <a:pt x="5503333" y="880541"/>
                </a:cubicBezTo>
                <a:cubicBezTo>
                  <a:pt x="5512136" y="882008"/>
                  <a:pt x="5521764" y="883433"/>
                  <a:pt x="5528733" y="889008"/>
                </a:cubicBezTo>
                <a:cubicBezTo>
                  <a:pt x="5536679" y="895365"/>
                  <a:pt x="5540022" y="905941"/>
                  <a:pt x="5545667" y="914408"/>
                </a:cubicBezTo>
                <a:cubicBezTo>
                  <a:pt x="5551311" y="931341"/>
                  <a:pt x="5547748" y="955307"/>
                  <a:pt x="5562600" y="965208"/>
                </a:cubicBezTo>
                <a:cubicBezTo>
                  <a:pt x="5601134" y="990897"/>
                  <a:pt x="5573340" y="975585"/>
                  <a:pt x="5613400" y="990608"/>
                </a:cubicBezTo>
                <a:cubicBezTo>
                  <a:pt x="5627630" y="995944"/>
                  <a:pt x="5641071" y="1003542"/>
                  <a:pt x="5655733" y="1007541"/>
                </a:cubicBezTo>
                <a:cubicBezTo>
                  <a:pt x="5672295" y="1012058"/>
                  <a:pt x="5689775" y="1012284"/>
                  <a:pt x="5706533" y="1016008"/>
                </a:cubicBezTo>
                <a:cubicBezTo>
                  <a:pt x="5715245" y="1017944"/>
                  <a:pt x="5723466" y="1021653"/>
                  <a:pt x="5731933" y="1024475"/>
                </a:cubicBezTo>
                <a:cubicBezTo>
                  <a:pt x="5734755" y="1032942"/>
                  <a:pt x="5734089" y="1043564"/>
                  <a:pt x="5740400" y="1049875"/>
                </a:cubicBezTo>
                <a:cubicBezTo>
                  <a:pt x="5746711" y="1056186"/>
                  <a:pt x="5758147" y="1053749"/>
                  <a:pt x="5765800" y="1058341"/>
                </a:cubicBezTo>
                <a:cubicBezTo>
                  <a:pt x="5772645" y="1062448"/>
                  <a:pt x="5777089" y="1069630"/>
                  <a:pt x="5782733" y="1075275"/>
                </a:cubicBezTo>
                <a:cubicBezTo>
                  <a:pt x="5820036" y="1069946"/>
                  <a:pt x="5841731" y="1075544"/>
                  <a:pt x="5867400" y="1049875"/>
                </a:cubicBezTo>
                <a:cubicBezTo>
                  <a:pt x="5874595" y="1042680"/>
                  <a:pt x="5878689" y="1032942"/>
                  <a:pt x="5884333" y="1024475"/>
                </a:cubicBezTo>
                <a:cubicBezTo>
                  <a:pt x="5887155" y="1013186"/>
                  <a:pt x="5889456" y="1001754"/>
                  <a:pt x="5892800" y="990608"/>
                </a:cubicBezTo>
                <a:cubicBezTo>
                  <a:pt x="5897294" y="975627"/>
                  <a:pt x="5908757" y="928736"/>
                  <a:pt x="5926667" y="914408"/>
                </a:cubicBezTo>
                <a:cubicBezTo>
                  <a:pt x="5933636" y="908833"/>
                  <a:pt x="5943158" y="906465"/>
                  <a:pt x="5952067" y="905941"/>
                </a:cubicBezTo>
                <a:cubicBezTo>
                  <a:pt x="6039450" y="900801"/>
                  <a:pt x="6127044" y="900297"/>
                  <a:pt x="6214533" y="897475"/>
                </a:cubicBezTo>
                <a:cubicBezTo>
                  <a:pt x="6237111" y="894653"/>
                  <a:pt x="6259823" y="892749"/>
                  <a:pt x="6282267" y="889008"/>
                </a:cubicBezTo>
                <a:cubicBezTo>
                  <a:pt x="6293745" y="887095"/>
                  <a:pt x="6307047" y="887810"/>
                  <a:pt x="6316133" y="880541"/>
                </a:cubicBezTo>
                <a:cubicBezTo>
                  <a:pt x="6323102" y="874966"/>
                  <a:pt x="6321778" y="863608"/>
                  <a:pt x="6324600" y="855141"/>
                </a:cubicBezTo>
                <a:cubicBezTo>
                  <a:pt x="6323020" y="848820"/>
                  <a:pt x="6312870" y="804547"/>
                  <a:pt x="6307667" y="795875"/>
                </a:cubicBezTo>
                <a:cubicBezTo>
                  <a:pt x="6303560" y="789030"/>
                  <a:pt x="6296378" y="784586"/>
                  <a:pt x="6290733" y="778941"/>
                </a:cubicBezTo>
                <a:cubicBezTo>
                  <a:pt x="6285089" y="762008"/>
                  <a:pt x="6258948" y="738042"/>
                  <a:pt x="6273800" y="728141"/>
                </a:cubicBezTo>
                <a:cubicBezTo>
                  <a:pt x="6320089" y="697282"/>
                  <a:pt x="6284726" y="715388"/>
                  <a:pt x="6366933" y="702741"/>
                </a:cubicBezTo>
                <a:cubicBezTo>
                  <a:pt x="6381156" y="700553"/>
                  <a:pt x="6394888" y="694862"/>
                  <a:pt x="6409267" y="694275"/>
                </a:cubicBezTo>
                <a:cubicBezTo>
                  <a:pt x="6533373" y="689210"/>
                  <a:pt x="6657622" y="688630"/>
                  <a:pt x="6781800" y="685808"/>
                </a:cubicBezTo>
                <a:cubicBezTo>
                  <a:pt x="6784622" y="674519"/>
                  <a:pt x="6787070" y="663130"/>
                  <a:pt x="6790267" y="651941"/>
                </a:cubicBezTo>
                <a:cubicBezTo>
                  <a:pt x="6814562" y="566906"/>
                  <a:pt x="6780727" y="698560"/>
                  <a:pt x="6807200" y="592675"/>
                </a:cubicBezTo>
                <a:cubicBezTo>
                  <a:pt x="6822910" y="419868"/>
                  <a:pt x="6799256" y="554591"/>
                  <a:pt x="6832600" y="465675"/>
                </a:cubicBezTo>
                <a:cubicBezTo>
                  <a:pt x="6843514" y="436571"/>
                  <a:pt x="6835268" y="418740"/>
                  <a:pt x="6866467" y="397941"/>
                </a:cubicBezTo>
                <a:cubicBezTo>
                  <a:pt x="6881318" y="388040"/>
                  <a:pt x="6899951" y="385337"/>
                  <a:pt x="6917267" y="381008"/>
                </a:cubicBezTo>
                <a:cubicBezTo>
                  <a:pt x="6928556" y="378186"/>
                  <a:pt x="6939945" y="375738"/>
                  <a:pt x="6951133" y="372541"/>
                </a:cubicBezTo>
                <a:cubicBezTo>
                  <a:pt x="6959714" y="370089"/>
                  <a:pt x="6967923" y="366423"/>
                  <a:pt x="6976533" y="364075"/>
                </a:cubicBezTo>
                <a:cubicBezTo>
                  <a:pt x="6998986" y="357952"/>
                  <a:pt x="7023451" y="357549"/>
                  <a:pt x="7044267" y="347141"/>
                </a:cubicBezTo>
                <a:cubicBezTo>
                  <a:pt x="7055556" y="341497"/>
                  <a:pt x="7067632" y="337209"/>
                  <a:pt x="7078133" y="330208"/>
                </a:cubicBezTo>
                <a:cubicBezTo>
                  <a:pt x="7084775" y="325780"/>
                  <a:pt x="7087927" y="316845"/>
                  <a:pt x="7095067" y="313275"/>
                </a:cubicBezTo>
                <a:cubicBezTo>
                  <a:pt x="7105475" y="308071"/>
                  <a:pt x="7117644" y="307630"/>
                  <a:pt x="7128933" y="304808"/>
                </a:cubicBezTo>
                <a:cubicBezTo>
                  <a:pt x="7134578" y="299164"/>
                  <a:pt x="7139022" y="291982"/>
                  <a:pt x="7145867" y="287875"/>
                </a:cubicBezTo>
                <a:cubicBezTo>
                  <a:pt x="7153520" y="283283"/>
                  <a:pt x="7162421" y="280588"/>
                  <a:pt x="7171267" y="279408"/>
                </a:cubicBezTo>
                <a:cubicBezTo>
                  <a:pt x="7204953" y="274916"/>
                  <a:pt x="7239000" y="273763"/>
                  <a:pt x="7272867" y="270941"/>
                </a:cubicBezTo>
                <a:cubicBezTo>
                  <a:pt x="7323667" y="273763"/>
                  <a:pt x="7375377" y="269430"/>
                  <a:pt x="7425267" y="279408"/>
                </a:cubicBezTo>
                <a:cubicBezTo>
                  <a:pt x="7435245" y="281404"/>
                  <a:pt x="7437649" y="295707"/>
                  <a:pt x="7442200" y="304808"/>
                </a:cubicBezTo>
                <a:cubicBezTo>
                  <a:pt x="7446191" y="312790"/>
                  <a:pt x="7446676" y="322226"/>
                  <a:pt x="7450667" y="330208"/>
                </a:cubicBezTo>
                <a:cubicBezTo>
                  <a:pt x="7460822" y="350518"/>
                  <a:pt x="7468233" y="363367"/>
                  <a:pt x="7493000" y="364075"/>
                </a:cubicBezTo>
                <a:cubicBezTo>
                  <a:pt x="7682033" y="369476"/>
                  <a:pt x="7871178" y="369719"/>
                  <a:pt x="8060267" y="372541"/>
                </a:cubicBezTo>
                <a:cubicBezTo>
                  <a:pt x="8092207" y="383188"/>
                  <a:pt x="8107354" y="385762"/>
                  <a:pt x="8136467" y="414875"/>
                </a:cubicBezTo>
                <a:cubicBezTo>
                  <a:pt x="8144934" y="423342"/>
                  <a:pt x="8152669" y="432610"/>
                  <a:pt x="8161867" y="440275"/>
                </a:cubicBezTo>
                <a:cubicBezTo>
                  <a:pt x="8169684" y="446789"/>
                  <a:pt x="8179450" y="450694"/>
                  <a:pt x="8187267" y="457208"/>
                </a:cubicBezTo>
                <a:cubicBezTo>
                  <a:pt x="8196465" y="464873"/>
                  <a:pt x="8202704" y="475966"/>
                  <a:pt x="8212667" y="482608"/>
                </a:cubicBezTo>
                <a:cubicBezTo>
                  <a:pt x="8220093" y="487559"/>
                  <a:pt x="8229711" y="487941"/>
                  <a:pt x="8238067" y="491075"/>
                </a:cubicBezTo>
                <a:cubicBezTo>
                  <a:pt x="8252297" y="496411"/>
                  <a:pt x="8265843" y="503641"/>
                  <a:pt x="8280400" y="508008"/>
                </a:cubicBezTo>
                <a:cubicBezTo>
                  <a:pt x="8308110" y="516321"/>
                  <a:pt x="8366853" y="521990"/>
                  <a:pt x="8390467" y="524941"/>
                </a:cubicBezTo>
                <a:cubicBezTo>
                  <a:pt x="8398934" y="527763"/>
                  <a:pt x="8407664" y="529892"/>
                  <a:pt x="8415867" y="533408"/>
                </a:cubicBezTo>
                <a:cubicBezTo>
                  <a:pt x="8489102" y="564795"/>
                  <a:pt x="8415565" y="538951"/>
                  <a:pt x="8475133" y="558808"/>
                </a:cubicBezTo>
                <a:cubicBezTo>
                  <a:pt x="8503578" y="644141"/>
                  <a:pt x="8460185" y="511800"/>
                  <a:pt x="8492067" y="618075"/>
                </a:cubicBezTo>
                <a:cubicBezTo>
                  <a:pt x="8497196" y="635172"/>
                  <a:pt x="8506065" y="651269"/>
                  <a:pt x="8509000" y="668875"/>
                </a:cubicBezTo>
                <a:cubicBezTo>
                  <a:pt x="8511822" y="685808"/>
                  <a:pt x="8511091" y="703736"/>
                  <a:pt x="8517467" y="719675"/>
                </a:cubicBezTo>
                <a:cubicBezTo>
                  <a:pt x="8528992" y="748488"/>
                  <a:pt x="8543448" y="750034"/>
                  <a:pt x="8559800" y="770475"/>
                </a:cubicBezTo>
                <a:cubicBezTo>
                  <a:pt x="8566157" y="778421"/>
                  <a:pt x="8569538" y="788680"/>
                  <a:pt x="8576733" y="795875"/>
                </a:cubicBezTo>
                <a:cubicBezTo>
                  <a:pt x="8596349" y="815491"/>
                  <a:pt x="8620212" y="817614"/>
                  <a:pt x="8644467" y="829741"/>
                </a:cubicBezTo>
                <a:cubicBezTo>
                  <a:pt x="8653569" y="834292"/>
                  <a:pt x="8661400" y="841030"/>
                  <a:pt x="8669867" y="846675"/>
                </a:cubicBezTo>
                <a:cubicBezTo>
                  <a:pt x="8676507" y="859955"/>
                  <a:pt x="8691767" y="893975"/>
                  <a:pt x="8703733" y="905941"/>
                </a:cubicBezTo>
                <a:cubicBezTo>
                  <a:pt x="8708196" y="910404"/>
                  <a:pt x="8715022" y="911586"/>
                  <a:pt x="8720667" y="914408"/>
                </a:cubicBez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31" name="TextovéPole 30"/>
          <p:cNvSpPr txBox="1"/>
          <p:nvPr/>
        </p:nvSpPr>
        <p:spPr>
          <a:xfrm>
            <a:off x="6213765" y="3466168"/>
            <a:ext cx="596574" cy="34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31" dirty="0"/>
              <a:t>Uh. Brod</a:t>
            </a:r>
          </a:p>
        </p:txBody>
      </p:sp>
      <p:graphicFrame>
        <p:nvGraphicFramePr>
          <p:cNvPr id="32" name="Tabulka 31"/>
          <p:cNvGraphicFramePr>
            <a:graphicFrameLocks noGrp="1"/>
          </p:cNvGraphicFramePr>
          <p:nvPr>
            <p:extLst/>
          </p:nvPr>
        </p:nvGraphicFramePr>
        <p:xfrm>
          <a:off x="222508" y="5346443"/>
          <a:ext cx="2290020" cy="80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610"/>
                <a:gridCol w="931410"/>
              </a:tblGrid>
              <a:tr h="237766">
                <a:tc>
                  <a:txBody>
                    <a:bodyPr/>
                    <a:lstStyle/>
                    <a:p>
                      <a:endParaRPr lang="cs-CZ" sz="1000" dirty="0" smtClean="0"/>
                    </a:p>
                  </a:txBody>
                  <a:tcPr marL="84483" marR="84483" marT="42242" marB="42242">
                    <a:solidFill>
                      <a:srgbClr val="B6005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 smtClean="0"/>
                        <a:t>Poboček</a:t>
                      </a:r>
                      <a:r>
                        <a:rPr lang="cs-CZ" sz="1000" baseline="0" dirty="0" smtClean="0"/>
                        <a:t> / </a:t>
                      </a:r>
                      <a:r>
                        <a:rPr lang="cs-CZ" sz="1000" baseline="0" dirty="0" err="1" smtClean="0"/>
                        <a:t>FiB</a:t>
                      </a:r>
                      <a:endParaRPr lang="cs-CZ" sz="1000" dirty="0"/>
                    </a:p>
                  </a:txBody>
                  <a:tcPr marL="84483" marR="84483" marT="42242" marB="42242">
                    <a:solidFill>
                      <a:srgbClr val="B6005E"/>
                    </a:solidFill>
                  </a:tcPr>
                </a:tc>
              </a:tr>
              <a:tr h="281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 smtClean="0"/>
                        <a:t>Jihomoravský kraj</a:t>
                      </a:r>
                      <a:endParaRPr lang="cs-CZ" sz="1300" dirty="0"/>
                    </a:p>
                  </a:txBody>
                  <a:tcPr marL="84483" marR="84483" marT="42242" marB="4224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dirty="0" smtClean="0"/>
                        <a:t>19 </a:t>
                      </a:r>
                      <a:r>
                        <a:rPr lang="cs-CZ" sz="1300" dirty="0" smtClean="0">
                          <a:solidFill>
                            <a:srgbClr val="B6005E"/>
                          </a:solidFill>
                        </a:rPr>
                        <a:t>/ 7</a:t>
                      </a:r>
                      <a:endParaRPr lang="cs-CZ" sz="1300" dirty="0">
                        <a:solidFill>
                          <a:srgbClr val="B6005E"/>
                        </a:solidFill>
                      </a:endParaRPr>
                    </a:p>
                  </a:txBody>
                  <a:tcPr marL="84483" marR="84483" marT="42242" marB="4224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1610">
                <a:tc>
                  <a:txBody>
                    <a:bodyPr/>
                    <a:lstStyle/>
                    <a:p>
                      <a:r>
                        <a:rPr lang="cs-CZ" sz="1300" dirty="0" smtClean="0"/>
                        <a:t>Zlínský kraj</a:t>
                      </a:r>
                      <a:endParaRPr lang="cs-CZ" sz="1300" dirty="0"/>
                    </a:p>
                  </a:txBody>
                  <a:tcPr marL="84483" marR="84483" marT="42242" marB="4224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dirty="0" smtClean="0"/>
                        <a:t>12 </a:t>
                      </a:r>
                      <a:r>
                        <a:rPr lang="cs-CZ" sz="1300" dirty="0" smtClean="0">
                          <a:solidFill>
                            <a:srgbClr val="B6005E"/>
                          </a:solidFill>
                        </a:rPr>
                        <a:t>/ 6</a:t>
                      </a:r>
                      <a:endParaRPr lang="cs-CZ" sz="1300" dirty="0">
                        <a:solidFill>
                          <a:srgbClr val="B6005E"/>
                        </a:solidFill>
                      </a:endParaRPr>
                    </a:p>
                  </a:txBody>
                  <a:tcPr marL="84483" marR="84483" marT="42242" marB="4224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Ovál 32"/>
          <p:cNvSpPr/>
          <p:nvPr/>
        </p:nvSpPr>
        <p:spPr>
          <a:xfrm>
            <a:off x="2916501" y="2839539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34" name="Ovál 33"/>
          <p:cNvSpPr/>
          <p:nvPr/>
        </p:nvSpPr>
        <p:spPr>
          <a:xfrm>
            <a:off x="7568486" y="1612517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35" name="Ovál 34"/>
          <p:cNvSpPr/>
          <p:nvPr/>
        </p:nvSpPr>
        <p:spPr>
          <a:xfrm>
            <a:off x="7158773" y="2178194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36" name="Ovál 35"/>
          <p:cNvSpPr/>
          <p:nvPr/>
        </p:nvSpPr>
        <p:spPr>
          <a:xfrm>
            <a:off x="5255064" y="2411304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37" name="Ovál 36"/>
          <p:cNvSpPr/>
          <p:nvPr/>
        </p:nvSpPr>
        <p:spPr>
          <a:xfrm>
            <a:off x="6116622" y="2679786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38" name="Ovál 37"/>
          <p:cNvSpPr/>
          <p:nvPr/>
        </p:nvSpPr>
        <p:spPr>
          <a:xfrm>
            <a:off x="5563151" y="3488737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39" name="Ovál 38"/>
          <p:cNvSpPr/>
          <p:nvPr/>
        </p:nvSpPr>
        <p:spPr>
          <a:xfrm>
            <a:off x="4476971" y="4459727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0" name="Ovál 39"/>
          <p:cNvSpPr/>
          <p:nvPr/>
        </p:nvSpPr>
        <p:spPr>
          <a:xfrm>
            <a:off x="3725222" y="4928102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2" name="Ovál 41"/>
          <p:cNvSpPr/>
          <p:nvPr/>
        </p:nvSpPr>
        <p:spPr>
          <a:xfrm>
            <a:off x="2992533" y="2026980"/>
            <a:ext cx="465705" cy="245503"/>
          </a:xfrm>
          <a:prstGeom prst="ellipse">
            <a:avLst/>
          </a:prstGeom>
          <a:solidFill>
            <a:srgbClr val="0099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3" name="Ovál 42"/>
          <p:cNvSpPr/>
          <p:nvPr/>
        </p:nvSpPr>
        <p:spPr>
          <a:xfrm>
            <a:off x="2366519" y="2129031"/>
            <a:ext cx="465705" cy="245503"/>
          </a:xfrm>
          <a:prstGeom prst="ellipse">
            <a:avLst/>
          </a:prstGeom>
          <a:solidFill>
            <a:srgbClr val="0099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4" name="Ovál 43"/>
          <p:cNvSpPr/>
          <p:nvPr/>
        </p:nvSpPr>
        <p:spPr>
          <a:xfrm>
            <a:off x="3039718" y="1473068"/>
            <a:ext cx="465705" cy="245503"/>
          </a:xfrm>
          <a:prstGeom prst="ellipse">
            <a:avLst/>
          </a:prstGeom>
          <a:solidFill>
            <a:srgbClr val="0099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5" name="Ovál 44"/>
          <p:cNvSpPr/>
          <p:nvPr/>
        </p:nvSpPr>
        <p:spPr>
          <a:xfrm>
            <a:off x="4476971" y="3683133"/>
            <a:ext cx="465705" cy="245503"/>
          </a:xfrm>
          <a:prstGeom prst="ellipse">
            <a:avLst/>
          </a:prstGeom>
          <a:solidFill>
            <a:srgbClr val="0099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6" name="Ovál 45"/>
          <p:cNvSpPr/>
          <p:nvPr/>
        </p:nvSpPr>
        <p:spPr>
          <a:xfrm>
            <a:off x="5720143" y="2770423"/>
            <a:ext cx="465705" cy="245503"/>
          </a:xfrm>
          <a:prstGeom prst="ellipse">
            <a:avLst/>
          </a:prstGeom>
          <a:solidFill>
            <a:srgbClr val="0099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7" name="Ovál 46"/>
          <p:cNvSpPr/>
          <p:nvPr/>
        </p:nvSpPr>
        <p:spPr>
          <a:xfrm>
            <a:off x="5899080" y="2206380"/>
            <a:ext cx="465705" cy="245503"/>
          </a:xfrm>
          <a:prstGeom prst="ellipse">
            <a:avLst/>
          </a:prstGeom>
          <a:solidFill>
            <a:srgbClr val="0099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8" name="Ovál 47"/>
          <p:cNvSpPr/>
          <p:nvPr/>
        </p:nvSpPr>
        <p:spPr>
          <a:xfrm>
            <a:off x="6175363" y="3450051"/>
            <a:ext cx="465705" cy="245503"/>
          </a:xfrm>
          <a:prstGeom prst="ellipse">
            <a:avLst/>
          </a:prstGeom>
          <a:solidFill>
            <a:srgbClr val="0099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49" name="Ovál 48"/>
          <p:cNvSpPr/>
          <p:nvPr/>
        </p:nvSpPr>
        <p:spPr>
          <a:xfrm>
            <a:off x="7015014" y="1537846"/>
            <a:ext cx="465705" cy="245503"/>
          </a:xfrm>
          <a:prstGeom prst="ellipse">
            <a:avLst/>
          </a:prstGeom>
          <a:solidFill>
            <a:srgbClr val="0099CD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50" name="Ovál 49"/>
          <p:cNvSpPr/>
          <p:nvPr/>
        </p:nvSpPr>
        <p:spPr>
          <a:xfrm>
            <a:off x="4130244" y="2449809"/>
            <a:ext cx="465705" cy="245503"/>
          </a:xfrm>
          <a:prstGeom prst="ellipse">
            <a:avLst/>
          </a:prstGeom>
          <a:solidFill>
            <a:srgbClr val="B6005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13" name="Volný tvar 12"/>
          <p:cNvSpPr/>
          <p:nvPr/>
        </p:nvSpPr>
        <p:spPr>
          <a:xfrm>
            <a:off x="4681961" y="2644253"/>
            <a:ext cx="1599286" cy="1857099"/>
          </a:xfrm>
          <a:custGeom>
            <a:avLst/>
            <a:gdLst>
              <a:gd name="connsiteX0" fmla="*/ 182275 w 1730988"/>
              <a:gd name="connsiteY0" fmla="*/ 0 h 2010033"/>
              <a:gd name="connsiteX1" fmla="*/ 141085 w 1730988"/>
              <a:gd name="connsiteY1" fmla="*/ 32952 h 2010033"/>
              <a:gd name="connsiteX2" fmla="*/ 99896 w 1730988"/>
              <a:gd name="connsiteY2" fmla="*/ 107092 h 2010033"/>
              <a:gd name="connsiteX3" fmla="*/ 99896 w 1730988"/>
              <a:gd name="connsiteY3" fmla="*/ 296563 h 2010033"/>
              <a:gd name="connsiteX4" fmla="*/ 116372 w 1730988"/>
              <a:gd name="connsiteY4" fmla="*/ 321276 h 2010033"/>
              <a:gd name="connsiteX5" fmla="*/ 124610 w 1730988"/>
              <a:gd name="connsiteY5" fmla="*/ 345990 h 2010033"/>
              <a:gd name="connsiteX6" fmla="*/ 141085 w 1730988"/>
              <a:gd name="connsiteY6" fmla="*/ 370703 h 2010033"/>
              <a:gd name="connsiteX7" fmla="*/ 157561 w 1730988"/>
              <a:gd name="connsiteY7" fmla="*/ 477795 h 2010033"/>
              <a:gd name="connsiteX8" fmla="*/ 174037 w 1730988"/>
              <a:gd name="connsiteY8" fmla="*/ 502508 h 2010033"/>
              <a:gd name="connsiteX9" fmla="*/ 206988 w 1730988"/>
              <a:gd name="connsiteY9" fmla="*/ 510746 h 2010033"/>
              <a:gd name="connsiteX10" fmla="*/ 256415 w 1730988"/>
              <a:gd name="connsiteY10" fmla="*/ 502508 h 2010033"/>
              <a:gd name="connsiteX11" fmla="*/ 281129 w 1730988"/>
              <a:gd name="connsiteY11" fmla="*/ 486033 h 2010033"/>
              <a:gd name="connsiteX12" fmla="*/ 297604 w 1730988"/>
              <a:gd name="connsiteY12" fmla="*/ 510746 h 2010033"/>
              <a:gd name="connsiteX13" fmla="*/ 289366 w 1730988"/>
              <a:gd name="connsiteY13" fmla="*/ 560173 h 2010033"/>
              <a:gd name="connsiteX14" fmla="*/ 264653 w 1730988"/>
              <a:gd name="connsiteY14" fmla="*/ 634314 h 2010033"/>
              <a:gd name="connsiteX15" fmla="*/ 256415 w 1730988"/>
              <a:gd name="connsiteY15" fmla="*/ 659027 h 2010033"/>
              <a:gd name="connsiteX16" fmla="*/ 231702 w 1730988"/>
              <a:gd name="connsiteY16" fmla="*/ 667265 h 2010033"/>
              <a:gd name="connsiteX17" fmla="*/ 198750 w 1730988"/>
              <a:gd name="connsiteY17" fmla="*/ 683741 h 2010033"/>
              <a:gd name="connsiteX18" fmla="*/ 157561 w 1730988"/>
              <a:gd name="connsiteY18" fmla="*/ 691979 h 2010033"/>
              <a:gd name="connsiteX19" fmla="*/ 124610 w 1730988"/>
              <a:gd name="connsiteY19" fmla="*/ 766119 h 2010033"/>
              <a:gd name="connsiteX20" fmla="*/ 116372 w 1730988"/>
              <a:gd name="connsiteY20" fmla="*/ 790833 h 2010033"/>
              <a:gd name="connsiteX21" fmla="*/ 66945 w 1730988"/>
              <a:gd name="connsiteY21" fmla="*/ 832022 h 2010033"/>
              <a:gd name="connsiteX22" fmla="*/ 33993 w 1730988"/>
              <a:gd name="connsiteY22" fmla="*/ 906163 h 2010033"/>
              <a:gd name="connsiteX23" fmla="*/ 25756 w 1730988"/>
              <a:gd name="connsiteY23" fmla="*/ 930876 h 2010033"/>
              <a:gd name="connsiteX24" fmla="*/ 9280 w 1730988"/>
              <a:gd name="connsiteY24" fmla="*/ 955590 h 2010033"/>
              <a:gd name="connsiteX25" fmla="*/ 1042 w 1730988"/>
              <a:gd name="connsiteY25" fmla="*/ 988541 h 2010033"/>
              <a:gd name="connsiteX26" fmla="*/ 66945 w 1730988"/>
              <a:gd name="connsiteY26" fmla="*/ 988541 h 2010033"/>
              <a:gd name="connsiteX27" fmla="*/ 91658 w 1730988"/>
              <a:gd name="connsiteY27" fmla="*/ 972065 h 2010033"/>
              <a:gd name="connsiteX28" fmla="*/ 141085 w 1730988"/>
              <a:gd name="connsiteY28" fmla="*/ 955590 h 2010033"/>
              <a:gd name="connsiteX29" fmla="*/ 165799 w 1730988"/>
              <a:gd name="connsiteY29" fmla="*/ 947352 h 2010033"/>
              <a:gd name="connsiteX30" fmla="*/ 223464 w 1730988"/>
              <a:gd name="connsiteY30" fmla="*/ 939114 h 2010033"/>
              <a:gd name="connsiteX31" fmla="*/ 371745 w 1730988"/>
              <a:gd name="connsiteY31" fmla="*/ 930876 h 2010033"/>
              <a:gd name="connsiteX32" fmla="*/ 379983 w 1730988"/>
              <a:gd name="connsiteY32" fmla="*/ 963827 h 2010033"/>
              <a:gd name="connsiteX33" fmla="*/ 363507 w 1730988"/>
              <a:gd name="connsiteY33" fmla="*/ 1103871 h 2010033"/>
              <a:gd name="connsiteX34" fmla="*/ 503550 w 1730988"/>
              <a:gd name="connsiteY34" fmla="*/ 1169773 h 2010033"/>
              <a:gd name="connsiteX35" fmla="*/ 511788 w 1730988"/>
              <a:gd name="connsiteY35" fmla="*/ 1194487 h 2010033"/>
              <a:gd name="connsiteX36" fmla="*/ 520026 w 1730988"/>
              <a:gd name="connsiteY36" fmla="*/ 1227438 h 2010033"/>
              <a:gd name="connsiteX37" fmla="*/ 552977 w 1730988"/>
              <a:gd name="connsiteY37" fmla="*/ 1301579 h 2010033"/>
              <a:gd name="connsiteX38" fmla="*/ 577691 w 1730988"/>
              <a:gd name="connsiteY38" fmla="*/ 1309817 h 2010033"/>
              <a:gd name="connsiteX39" fmla="*/ 791875 w 1730988"/>
              <a:gd name="connsiteY39" fmla="*/ 1309817 h 2010033"/>
              <a:gd name="connsiteX40" fmla="*/ 808350 w 1730988"/>
              <a:gd name="connsiteY40" fmla="*/ 1334530 h 2010033"/>
              <a:gd name="connsiteX41" fmla="*/ 824826 w 1730988"/>
              <a:gd name="connsiteY41" fmla="*/ 1383957 h 2010033"/>
              <a:gd name="connsiteX42" fmla="*/ 833064 w 1730988"/>
              <a:gd name="connsiteY42" fmla="*/ 1474573 h 2010033"/>
              <a:gd name="connsiteX43" fmla="*/ 882491 w 1730988"/>
              <a:gd name="connsiteY43" fmla="*/ 1458098 h 2010033"/>
              <a:gd name="connsiteX44" fmla="*/ 907204 w 1730988"/>
              <a:gd name="connsiteY44" fmla="*/ 1449860 h 2010033"/>
              <a:gd name="connsiteX45" fmla="*/ 931918 w 1730988"/>
              <a:gd name="connsiteY45" fmla="*/ 1458098 h 2010033"/>
              <a:gd name="connsiteX46" fmla="*/ 940156 w 1730988"/>
              <a:gd name="connsiteY46" fmla="*/ 1482811 h 2010033"/>
              <a:gd name="connsiteX47" fmla="*/ 956631 w 1730988"/>
              <a:gd name="connsiteY47" fmla="*/ 1507525 h 2010033"/>
              <a:gd name="connsiteX48" fmla="*/ 997820 w 1730988"/>
              <a:gd name="connsiteY48" fmla="*/ 1581665 h 2010033"/>
              <a:gd name="connsiteX49" fmla="*/ 1022534 w 1730988"/>
              <a:gd name="connsiteY49" fmla="*/ 1589903 h 2010033"/>
              <a:gd name="connsiteX50" fmla="*/ 1080199 w 1730988"/>
              <a:gd name="connsiteY50" fmla="*/ 1565190 h 2010033"/>
              <a:gd name="connsiteX51" fmla="*/ 1162577 w 1730988"/>
              <a:gd name="connsiteY51" fmla="*/ 1540476 h 2010033"/>
              <a:gd name="connsiteX52" fmla="*/ 1187291 w 1730988"/>
              <a:gd name="connsiteY52" fmla="*/ 1532238 h 2010033"/>
              <a:gd name="connsiteX53" fmla="*/ 1327334 w 1730988"/>
              <a:gd name="connsiteY53" fmla="*/ 1540476 h 2010033"/>
              <a:gd name="connsiteX54" fmla="*/ 1352048 w 1730988"/>
              <a:gd name="connsiteY54" fmla="*/ 1548714 h 2010033"/>
              <a:gd name="connsiteX55" fmla="*/ 1393237 w 1730988"/>
              <a:gd name="connsiteY55" fmla="*/ 1581665 h 2010033"/>
              <a:gd name="connsiteX56" fmla="*/ 1417950 w 1730988"/>
              <a:gd name="connsiteY56" fmla="*/ 1606379 h 2010033"/>
              <a:gd name="connsiteX57" fmla="*/ 1417950 w 1730988"/>
              <a:gd name="connsiteY57" fmla="*/ 1705233 h 2010033"/>
              <a:gd name="connsiteX58" fmla="*/ 1426188 w 1730988"/>
              <a:gd name="connsiteY58" fmla="*/ 1729946 h 2010033"/>
              <a:gd name="connsiteX59" fmla="*/ 1450902 w 1730988"/>
              <a:gd name="connsiteY59" fmla="*/ 1738184 h 2010033"/>
              <a:gd name="connsiteX60" fmla="*/ 1541518 w 1730988"/>
              <a:gd name="connsiteY60" fmla="*/ 1746422 h 2010033"/>
              <a:gd name="connsiteX61" fmla="*/ 1590945 w 1730988"/>
              <a:gd name="connsiteY61" fmla="*/ 1771135 h 2010033"/>
              <a:gd name="connsiteX62" fmla="*/ 1615658 w 1730988"/>
              <a:gd name="connsiteY62" fmla="*/ 1820563 h 2010033"/>
              <a:gd name="connsiteX63" fmla="*/ 1632134 w 1730988"/>
              <a:gd name="connsiteY63" fmla="*/ 1845276 h 2010033"/>
              <a:gd name="connsiteX64" fmla="*/ 1656848 w 1730988"/>
              <a:gd name="connsiteY64" fmla="*/ 1919417 h 2010033"/>
              <a:gd name="connsiteX65" fmla="*/ 1665085 w 1730988"/>
              <a:gd name="connsiteY65" fmla="*/ 1944130 h 2010033"/>
              <a:gd name="connsiteX66" fmla="*/ 1689799 w 1730988"/>
              <a:gd name="connsiteY66" fmla="*/ 1952368 h 2010033"/>
              <a:gd name="connsiteX67" fmla="*/ 1698037 w 1730988"/>
              <a:gd name="connsiteY67" fmla="*/ 1977081 h 2010033"/>
              <a:gd name="connsiteX68" fmla="*/ 1730988 w 1730988"/>
              <a:gd name="connsiteY68" fmla="*/ 2010033 h 201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730988" h="2010033">
                <a:moveTo>
                  <a:pt x="182275" y="0"/>
                </a:moveTo>
                <a:cubicBezTo>
                  <a:pt x="168545" y="10984"/>
                  <a:pt x="152847" y="19883"/>
                  <a:pt x="141085" y="32952"/>
                </a:cubicBezTo>
                <a:cubicBezTo>
                  <a:pt x="111094" y="66276"/>
                  <a:pt x="110986" y="73824"/>
                  <a:pt x="99896" y="107092"/>
                </a:cubicBezTo>
                <a:cubicBezTo>
                  <a:pt x="93792" y="180337"/>
                  <a:pt x="84396" y="224232"/>
                  <a:pt x="99896" y="296563"/>
                </a:cubicBezTo>
                <a:cubicBezTo>
                  <a:pt x="101970" y="306244"/>
                  <a:pt x="110880" y="313038"/>
                  <a:pt x="116372" y="321276"/>
                </a:cubicBezTo>
                <a:cubicBezTo>
                  <a:pt x="119118" y="329514"/>
                  <a:pt x="120727" y="338223"/>
                  <a:pt x="124610" y="345990"/>
                </a:cubicBezTo>
                <a:cubicBezTo>
                  <a:pt x="129038" y="354845"/>
                  <a:pt x="138684" y="361098"/>
                  <a:pt x="141085" y="370703"/>
                </a:cubicBezTo>
                <a:cubicBezTo>
                  <a:pt x="147699" y="397160"/>
                  <a:pt x="144601" y="447555"/>
                  <a:pt x="157561" y="477795"/>
                </a:cubicBezTo>
                <a:cubicBezTo>
                  <a:pt x="161461" y="486895"/>
                  <a:pt x="165799" y="497016"/>
                  <a:pt x="174037" y="502508"/>
                </a:cubicBezTo>
                <a:cubicBezTo>
                  <a:pt x="183457" y="508788"/>
                  <a:pt x="196004" y="508000"/>
                  <a:pt x="206988" y="510746"/>
                </a:cubicBezTo>
                <a:cubicBezTo>
                  <a:pt x="223464" y="508000"/>
                  <a:pt x="240569" y="507790"/>
                  <a:pt x="256415" y="502508"/>
                </a:cubicBezTo>
                <a:cubicBezTo>
                  <a:pt x="265808" y="499377"/>
                  <a:pt x="271421" y="484091"/>
                  <a:pt x="281129" y="486033"/>
                </a:cubicBezTo>
                <a:cubicBezTo>
                  <a:pt x="290837" y="487975"/>
                  <a:pt x="292112" y="502508"/>
                  <a:pt x="297604" y="510746"/>
                </a:cubicBezTo>
                <a:cubicBezTo>
                  <a:pt x="294858" y="527222"/>
                  <a:pt x="293417" y="543969"/>
                  <a:pt x="289366" y="560173"/>
                </a:cubicBezTo>
                <a:cubicBezTo>
                  <a:pt x="289364" y="560180"/>
                  <a:pt x="268773" y="621954"/>
                  <a:pt x="264653" y="634314"/>
                </a:cubicBezTo>
                <a:cubicBezTo>
                  <a:pt x="261907" y="642552"/>
                  <a:pt x="264653" y="656281"/>
                  <a:pt x="256415" y="659027"/>
                </a:cubicBezTo>
                <a:cubicBezTo>
                  <a:pt x="248177" y="661773"/>
                  <a:pt x="239683" y="663844"/>
                  <a:pt x="231702" y="667265"/>
                </a:cubicBezTo>
                <a:cubicBezTo>
                  <a:pt x="220414" y="672103"/>
                  <a:pt x="210400" y="679858"/>
                  <a:pt x="198750" y="683741"/>
                </a:cubicBezTo>
                <a:cubicBezTo>
                  <a:pt x="185467" y="688169"/>
                  <a:pt x="171291" y="689233"/>
                  <a:pt x="157561" y="691979"/>
                </a:cubicBezTo>
                <a:cubicBezTo>
                  <a:pt x="131451" y="731142"/>
                  <a:pt x="144216" y="707299"/>
                  <a:pt x="124610" y="766119"/>
                </a:cubicBezTo>
                <a:cubicBezTo>
                  <a:pt x="121864" y="774357"/>
                  <a:pt x="122512" y="784693"/>
                  <a:pt x="116372" y="790833"/>
                </a:cubicBezTo>
                <a:cubicBezTo>
                  <a:pt x="84657" y="822547"/>
                  <a:pt x="101351" y="809084"/>
                  <a:pt x="66945" y="832022"/>
                </a:cubicBezTo>
                <a:cubicBezTo>
                  <a:pt x="40836" y="871184"/>
                  <a:pt x="53599" y="847344"/>
                  <a:pt x="33993" y="906163"/>
                </a:cubicBezTo>
                <a:cubicBezTo>
                  <a:pt x="31247" y="914401"/>
                  <a:pt x="30573" y="923651"/>
                  <a:pt x="25756" y="930876"/>
                </a:cubicBezTo>
                <a:lnTo>
                  <a:pt x="9280" y="955590"/>
                </a:lnTo>
                <a:cubicBezTo>
                  <a:pt x="6534" y="966574"/>
                  <a:pt x="-3163" y="978029"/>
                  <a:pt x="1042" y="988541"/>
                </a:cubicBezTo>
                <a:cubicBezTo>
                  <a:pt x="8548" y="1007305"/>
                  <a:pt x="66406" y="988649"/>
                  <a:pt x="66945" y="988541"/>
                </a:cubicBezTo>
                <a:cubicBezTo>
                  <a:pt x="75183" y="983049"/>
                  <a:pt x="82611" y="976086"/>
                  <a:pt x="91658" y="972065"/>
                </a:cubicBezTo>
                <a:cubicBezTo>
                  <a:pt x="107528" y="965012"/>
                  <a:pt x="124609" y="961082"/>
                  <a:pt x="141085" y="955590"/>
                </a:cubicBezTo>
                <a:cubicBezTo>
                  <a:pt x="149323" y="952844"/>
                  <a:pt x="157203" y="948580"/>
                  <a:pt x="165799" y="947352"/>
                </a:cubicBezTo>
                <a:lnTo>
                  <a:pt x="223464" y="939114"/>
                </a:lnTo>
                <a:cubicBezTo>
                  <a:pt x="304260" y="912182"/>
                  <a:pt x="255584" y="921196"/>
                  <a:pt x="371745" y="930876"/>
                </a:cubicBezTo>
                <a:cubicBezTo>
                  <a:pt x="374491" y="941860"/>
                  <a:pt x="379983" y="952505"/>
                  <a:pt x="379983" y="963827"/>
                </a:cubicBezTo>
                <a:cubicBezTo>
                  <a:pt x="379983" y="1061248"/>
                  <a:pt x="381937" y="1048580"/>
                  <a:pt x="363507" y="1103871"/>
                </a:cubicBezTo>
                <a:cubicBezTo>
                  <a:pt x="379674" y="1217037"/>
                  <a:pt x="348504" y="1133291"/>
                  <a:pt x="503550" y="1169773"/>
                </a:cubicBezTo>
                <a:cubicBezTo>
                  <a:pt x="512003" y="1171762"/>
                  <a:pt x="509402" y="1186138"/>
                  <a:pt x="511788" y="1194487"/>
                </a:cubicBezTo>
                <a:cubicBezTo>
                  <a:pt x="514898" y="1205373"/>
                  <a:pt x="516773" y="1216594"/>
                  <a:pt x="520026" y="1227438"/>
                </a:cubicBezTo>
                <a:cubicBezTo>
                  <a:pt x="524397" y="1242008"/>
                  <a:pt x="535555" y="1287641"/>
                  <a:pt x="552977" y="1301579"/>
                </a:cubicBezTo>
                <a:cubicBezTo>
                  <a:pt x="559758" y="1307004"/>
                  <a:pt x="569453" y="1307071"/>
                  <a:pt x="577691" y="1309817"/>
                </a:cubicBezTo>
                <a:cubicBezTo>
                  <a:pt x="658849" y="1299672"/>
                  <a:pt x="697214" y="1290885"/>
                  <a:pt x="791875" y="1309817"/>
                </a:cubicBezTo>
                <a:cubicBezTo>
                  <a:pt x="801583" y="1311759"/>
                  <a:pt x="804329" y="1325483"/>
                  <a:pt x="808350" y="1334530"/>
                </a:cubicBezTo>
                <a:cubicBezTo>
                  <a:pt x="815403" y="1350400"/>
                  <a:pt x="824826" y="1383957"/>
                  <a:pt x="824826" y="1383957"/>
                </a:cubicBezTo>
                <a:cubicBezTo>
                  <a:pt x="827572" y="1414162"/>
                  <a:pt x="814443" y="1450632"/>
                  <a:pt x="833064" y="1474573"/>
                </a:cubicBezTo>
                <a:cubicBezTo>
                  <a:pt x="843726" y="1488282"/>
                  <a:pt x="866015" y="1463590"/>
                  <a:pt x="882491" y="1458098"/>
                </a:cubicBezTo>
                <a:lnTo>
                  <a:pt x="907204" y="1449860"/>
                </a:lnTo>
                <a:cubicBezTo>
                  <a:pt x="915442" y="1452606"/>
                  <a:pt x="925778" y="1451958"/>
                  <a:pt x="931918" y="1458098"/>
                </a:cubicBezTo>
                <a:cubicBezTo>
                  <a:pt x="938058" y="1464238"/>
                  <a:pt x="936273" y="1475044"/>
                  <a:pt x="940156" y="1482811"/>
                </a:cubicBezTo>
                <a:cubicBezTo>
                  <a:pt x="944584" y="1491666"/>
                  <a:pt x="952203" y="1498670"/>
                  <a:pt x="956631" y="1507525"/>
                </a:cubicBezTo>
                <a:cubicBezTo>
                  <a:pt x="968236" y="1530735"/>
                  <a:pt x="966654" y="1571276"/>
                  <a:pt x="997820" y="1581665"/>
                </a:cubicBezTo>
                <a:lnTo>
                  <a:pt x="1022534" y="1589903"/>
                </a:lnTo>
                <a:cubicBezTo>
                  <a:pt x="1109697" y="1568112"/>
                  <a:pt x="1007057" y="1597697"/>
                  <a:pt x="1080199" y="1565190"/>
                </a:cubicBezTo>
                <a:cubicBezTo>
                  <a:pt x="1115439" y="1549528"/>
                  <a:pt x="1129028" y="1550062"/>
                  <a:pt x="1162577" y="1540476"/>
                </a:cubicBezTo>
                <a:cubicBezTo>
                  <a:pt x="1170926" y="1538090"/>
                  <a:pt x="1179053" y="1534984"/>
                  <a:pt x="1187291" y="1532238"/>
                </a:cubicBezTo>
                <a:cubicBezTo>
                  <a:pt x="1233972" y="1534984"/>
                  <a:pt x="1280804" y="1535823"/>
                  <a:pt x="1327334" y="1540476"/>
                </a:cubicBezTo>
                <a:cubicBezTo>
                  <a:pt x="1335975" y="1541340"/>
                  <a:pt x="1345267" y="1543289"/>
                  <a:pt x="1352048" y="1548714"/>
                </a:cubicBezTo>
                <a:cubicBezTo>
                  <a:pt x="1405279" y="1591299"/>
                  <a:pt x="1331117" y="1560958"/>
                  <a:pt x="1393237" y="1581665"/>
                </a:cubicBezTo>
                <a:cubicBezTo>
                  <a:pt x="1401475" y="1589903"/>
                  <a:pt x="1411488" y="1596686"/>
                  <a:pt x="1417950" y="1606379"/>
                </a:cubicBezTo>
                <a:cubicBezTo>
                  <a:pt x="1436352" y="1633982"/>
                  <a:pt x="1420560" y="1681739"/>
                  <a:pt x="1417950" y="1705233"/>
                </a:cubicBezTo>
                <a:cubicBezTo>
                  <a:pt x="1420696" y="1713471"/>
                  <a:pt x="1420048" y="1723806"/>
                  <a:pt x="1426188" y="1729946"/>
                </a:cubicBezTo>
                <a:cubicBezTo>
                  <a:pt x="1432328" y="1736086"/>
                  <a:pt x="1442306" y="1736956"/>
                  <a:pt x="1450902" y="1738184"/>
                </a:cubicBezTo>
                <a:cubicBezTo>
                  <a:pt x="1480927" y="1742473"/>
                  <a:pt x="1511313" y="1743676"/>
                  <a:pt x="1541518" y="1746422"/>
                </a:cubicBezTo>
                <a:cubicBezTo>
                  <a:pt x="1561616" y="1753121"/>
                  <a:pt x="1574978" y="1755168"/>
                  <a:pt x="1590945" y="1771135"/>
                </a:cubicBezTo>
                <a:cubicBezTo>
                  <a:pt x="1614552" y="1794742"/>
                  <a:pt x="1602259" y="1793765"/>
                  <a:pt x="1615658" y="1820563"/>
                </a:cubicBezTo>
                <a:cubicBezTo>
                  <a:pt x="1620086" y="1829418"/>
                  <a:pt x="1626642" y="1837038"/>
                  <a:pt x="1632134" y="1845276"/>
                </a:cubicBezTo>
                <a:cubicBezTo>
                  <a:pt x="1647429" y="1937042"/>
                  <a:pt x="1627889" y="1861498"/>
                  <a:pt x="1656848" y="1919417"/>
                </a:cubicBezTo>
                <a:cubicBezTo>
                  <a:pt x="1660731" y="1927184"/>
                  <a:pt x="1658945" y="1937990"/>
                  <a:pt x="1665085" y="1944130"/>
                </a:cubicBezTo>
                <a:cubicBezTo>
                  <a:pt x="1671225" y="1950270"/>
                  <a:pt x="1681561" y="1949622"/>
                  <a:pt x="1689799" y="1952368"/>
                </a:cubicBezTo>
                <a:cubicBezTo>
                  <a:pt x="1692545" y="1960606"/>
                  <a:pt x="1692613" y="1970300"/>
                  <a:pt x="1698037" y="1977081"/>
                </a:cubicBezTo>
                <a:cubicBezTo>
                  <a:pt x="1751053" y="2043352"/>
                  <a:pt x="1703937" y="1955932"/>
                  <a:pt x="1730988" y="2010033"/>
                </a:cubicBezTo>
              </a:path>
            </a:pathLst>
          </a:custGeom>
          <a:noFill/>
          <a:ln w="12700">
            <a:solidFill>
              <a:srgbClr val="0099C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63"/>
          </a:p>
        </p:txBody>
      </p:sp>
      <p:sp>
        <p:nvSpPr>
          <p:cNvPr id="8" name="TextovéPole 7"/>
          <p:cNvSpPr txBox="1"/>
          <p:nvPr/>
        </p:nvSpPr>
        <p:spPr>
          <a:xfrm>
            <a:off x="3399674" y="2554514"/>
            <a:ext cx="552259" cy="263021"/>
          </a:xfrm>
          <a:prstGeom prst="rect">
            <a:avLst/>
          </a:prstGeom>
          <a:solidFill>
            <a:srgbClr val="FACB17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109" dirty="0">
                <a:solidFill>
                  <a:srgbClr val="003366"/>
                </a:solidFill>
              </a:rPr>
              <a:t>11</a:t>
            </a:r>
            <a:r>
              <a:rPr lang="cs-CZ" sz="1109" dirty="0">
                <a:solidFill>
                  <a:srgbClr val="B6005E"/>
                </a:solidFill>
              </a:rPr>
              <a:t>/3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582327" y="2519414"/>
            <a:ext cx="440923" cy="263021"/>
          </a:xfrm>
          <a:prstGeom prst="rect">
            <a:avLst/>
          </a:prstGeom>
          <a:solidFill>
            <a:srgbClr val="FACB17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1109" dirty="0">
                <a:solidFill>
                  <a:srgbClr val="003366"/>
                </a:solidFill>
              </a:rPr>
              <a:t>4</a:t>
            </a:r>
            <a:r>
              <a:rPr lang="cs-CZ" sz="1109" dirty="0">
                <a:solidFill>
                  <a:srgbClr val="B6005E"/>
                </a:solidFill>
              </a:rPr>
              <a:t>/2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1" y="6307451"/>
            <a:ext cx="8961438" cy="221391"/>
          </a:xfrm>
          <a:prstGeom prst="rect">
            <a:avLst/>
          </a:prstGeom>
          <a:solidFill>
            <a:srgbClr val="B6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38"/>
          </a:p>
        </p:txBody>
      </p:sp>
    </p:spTree>
    <p:extLst>
      <p:ext uri="{BB962C8B-B14F-4D97-AF65-F5344CB8AC3E}">
        <p14:creationId xmlns:p14="http://schemas.microsoft.com/office/powerpoint/2010/main" val="612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99CD"/>
                </a:solidFill>
              </a:rPr>
              <a:t>Obchodníci ve </a:t>
            </a:r>
            <a:r>
              <a:rPr lang="cs-CZ" dirty="0" err="1" smtClean="0">
                <a:solidFill>
                  <a:srgbClr val="0099CD"/>
                </a:solidFill>
              </a:rPr>
              <a:t>FiB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62" b="1" dirty="0"/>
              <a:t>Firemní </a:t>
            </a:r>
            <a:r>
              <a:rPr lang="cs-CZ" sz="1862" b="1" dirty="0" smtClean="0"/>
              <a:t>bankéř I </a:t>
            </a:r>
            <a:r>
              <a:rPr lang="cs-CZ" sz="1862" dirty="0"/>
              <a:t>– stará se o menší firmy, SVJ, využívá parametrizované úvěrové produkty, pracuje s portfoliem cca 300 klientů. S klienty je v kontaktu převážně mimo banku.</a:t>
            </a:r>
          </a:p>
          <a:p>
            <a:endParaRPr lang="cs-CZ" sz="1862" dirty="0"/>
          </a:p>
          <a:p>
            <a:r>
              <a:rPr lang="cs-CZ" sz="1862" b="1" dirty="0"/>
              <a:t>Firemní </a:t>
            </a:r>
            <a:r>
              <a:rPr lang="cs-CZ" sz="1862" b="1" dirty="0" smtClean="0"/>
              <a:t>bankéř II-III </a:t>
            </a:r>
            <a:r>
              <a:rPr lang="cs-CZ" sz="1862" dirty="0"/>
              <a:t>– obsluhuje velké firmy, municipality, k dispozici má kompletní nabídku produktů skupiny ČSOB, získává nové klienty, připravuje úvěrové návrhy. Je podporován </a:t>
            </a:r>
            <a:r>
              <a:rPr lang="cs-CZ" sz="1862" b="1" dirty="0" smtClean="0"/>
              <a:t>Klientským pracovníkem </a:t>
            </a:r>
            <a:r>
              <a:rPr lang="cs-CZ" sz="1862" dirty="0" smtClean="0"/>
              <a:t>a </a:t>
            </a:r>
            <a:r>
              <a:rPr lang="cs-CZ" sz="1862" b="1" dirty="0" smtClean="0"/>
              <a:t>Úvěrovým analytikem</a:t>
            </a:r>
            <a:endParaRPr lang="cs-CZ" sz="1862" b="1" dirty="0"/>
          </a:p>
          <a:p>
            <a:endParaRPr lang="cs-CZ" sz="1862" dirty="0"/>
          </a:p>
          <a:p>
            <a:r>
              <a:rPr lang="cs-CZ" sz="1862" b="1" dirty="0">
                <a:solidFill>
                  <a:srgbClr val="B6005E"/>
                </a:solidFill>
              </a:rPr>
              <a:t>Jaké kompetence/znalosti jsou využívány</a:t>
            </a:r>
          </a:p>
          <a:p>
            <a:pPr lvl="1"/>
            <a:r>
              <a:rPr lang="cs-CZ" sz="1862" dirty="0"/>
              <a:t>Výborný obchodník =</a:t>
            </a:r>
            <a:r>
              <a:rPr lang="en-US" sz="1862" dirty="0"/>
              <a:t>&gt;</a:t>
            </a:r>
            <a:r>
              <a:rPr lang="cs-CZ" sz="1862" dirty="0"/>
              <a:t> schopnost klienta vytipovat, oslovit, identifikovat klientské potřeby, připravit nabídku, uzavřít obchod</a:t>
            </a:r>
          </a:p>
          <a:p>
            <a:pPr lvl="1"/>
            <a:r>
              <a:rPr lang="cs-CZ" sz="1862" dirty="0"/>
              <a:t>Schopnost interpretovat účetní výkazy klientů =</a:t>
            </a:r>
            <a:r>
              <a:rPr lang="en-US" sz="1862" dirty="0"/>
              <a:t>&gt;</a:t>
            </a:r>
            <a:r>
              <a:rPr lang="cs-CZ" sz="1862" dirty="0"/>
              <a:t> kvalifikovaná diskuse s klienty, příprava podkladů pro schválení úvěrové angažovanosti v bance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2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99CD"/>
                </a:solidFill>
              </a:rPr>
              <a:t>Obchodník je dirigentem</a:t>
            </a:r>
            <a:endParaRPr lang="cs-CZ" dirty="0">
              <a:solidFill>
                <a:srgbClr val="0099C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3" t="3936" r="3975" b="7372"/>
          <a:stretch/>
        </p:blipFill>
        <p:spPr>
          <a:xfrm>
            <a:off x="214702" y="1750431"/>
            <a:ext cx="8535147" cy="35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3475092" y="2011322"/>
            <a:ext cx="926133" cy="2149493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tIns="0" bIns="0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investiční úvěr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 smtClean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err="1">
                <a:solidFill>
                  <a:srgbClr val="003366"/>
                </a:solidFill>
                <a:latin typeface="+mj-lt"/>
              </a:rPr>
              <a:t>f</a:t>
            </a:r>
            <a:r>
              <a:rPr lang="cs-CZ" b="0" dirty="0" err="1" smtClean="0">
                <a:solidFill>
                  <a:srgbClr val="003366"/>
                </a:solidFill>
                <a:latin typeface="+mj-lt"/>
              </a:rPr>
              <a:t>actoring</a:t>
            </a:r>
            <a:endParaRPr lang="cs-CZ" b="0" dirty="0" smtClean="0">
              <a:solidFill>
                <a:srgbClr val="003366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</a:rPr>
              <a:t>Záruky</a:t>
            </a:r>
            <a:endParaRPr lang="cs-CZ" b="0" dirty="0">
              <a:solidFill>
                <a:srgbClr val="003366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Poradenství </a:t>
            </a: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EU </a:t>
            </a: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centrum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(dotace)</a:t>
            </a: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650757" y="2011324"/>
            <a:ext cx="926133" cy="2151230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s</a:t>
            </a: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yndikované úvěry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cash </a:t>
            </a: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 smtClean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emise dluhopisů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emise akcií</a:t>
            </a: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1305054" y="4207582"/>
            <a:ext cx="6351331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358087" y="4367219"/>
            <a:ext cx="926133" cy="339336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  FOP přátelé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 – rodina</a:t>
            </a:r>
            <a:r>
              <a:rPr lang="cs-CZ" sz="809" dirty="0">
                <a:solidFill>
                  <a:prstClr val="white"/>
                </a:solidFill>
                <a:latin typeface="+mj-lt"/>
                <a:cs typeface="+mn-cs"/>
              </a:rPr>
              <a:t>, </a:t>
            </a:r>
            <a:endParaRPr lang="cs-CZ" sz="809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416536" y="4354477"/>
            <a:ext cx="926133" cy="341376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Malá místní firma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475092" y="4367219"/>
            <a:ext cx="926133" cy="339336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Středně velká domácí firma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533647" y="4367219"/>
            <a:ext cx="926133" cy="339336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Expanze</a:t>
            </a:r>
            <a:r>
              <a:rPr lang="cs-CZ" sz="809" dirty="0">
                <a:solidFill>
                  <a:prstClr val="white"/>
                </a:solidFill>
                <a:latin typeface="+mj-lt"/>
                <a:cs typeface="+mn-cs"/>
              </a:rPr>
              <a:t> </a:t>
            </a: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do</a:t>
            </a:r>
            <a:r>
              <a:rPr lang="cs-CZ" sz="809" dirty="0">
                <a:solidFill>
                  <a:prstClr val="white"/>
                </a:solidFill>
                <a:latin typeface="+mj-lt"/>
                <a:cs typeface="+mn-cs"/>
              </a:rPr>
              <a:t> </a:t>
            </a: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zahraničí</a:t>
            </a:r>
            <a:endParaRPr lang="cs-CZ" sz="1323" dirty="0">
              <a:solidFill>
                <a:srgbClr val="003366"/>
              </a:solidFill>
              <a:latin typeface="+mj-lt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592202" y="4367219"/>
            <a:ext cx="926133" cy="328633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Korporátní firma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650757" y="4367219"/>
            <a:ext cx="952594" cy="339336"/>
          </a:xfrm>
          <a:prstGeom prst="rect">
            <a:avLst/>
          </a:prstGeom>
          <a:noFill/>
          <a:ln w="28575"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Nadnárodní</a:t>
            </a:r>
            <a:r>
              <a:rPr lang="cs-CZ" sz="809" dirty="0">
                <a:solidFill>
                  <a:prstClr val="white"/>
                </a:solidFill>
                <a:latin typeface="+mj-lt"/>
                <a:cs typeface="+mn-cs"/>
              </a:rPr>
              <a:t> </a:t>
            </a:r>
            <a:r>
              <a:rPr lang="cs-CZ" sz="809" dirty="0">
                <a:solidFill>
                  <a:srgbClr val="003366"/>
                </a:solidFill>
                <a:latin typeface="+mj-lt"/>
                <a:cs typeface="+mn-cs"/>
              </a:rPr>
              <a:t>společnost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357981" y="2011321"/>
            <a:ext cx="926133" cy="2113029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176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029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029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029" b="0" dirty="0">
                <a:solidFill>
                  <a:srgbClr val="003366"/>
                </a:solidFill>
                <a:latin typeface="+mj-lt"/>
                <a:cs typeface="+mn-cs"/>
              </a:rPr>
              <a:t>malá půjčka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029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029" b="0" dirty="0">
                <a:solidFill>
                  <a:srgbClr val="003366"/>
                </a:solidFill>
                <a:latin typeface="+mj-lt"/>
                <a:cs typeface="+mn-cs"/>
              </a:rPr>
              <a:t>běžný účet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029" b="0" dirty="0" smtClean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029" b="0" dirty="0" smtClean="0">
                <a:solidFill>
                  <a:srgbClr val="003366"/>
                </a:solidFill>
                <a:latin typeface="+mj-lt"/>
                <a:cs typeface="+mn-cs"/>
              </a:rPr>
              <a:t>platební terminál</a:t>
            </a:r>
            <a:endParaRPr lang="cs-CZ" sz="1029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sz="1029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029" b="0" dirty="0">
                <a:solidFill>
                  <a:srgbClr val="003366"/>
                </a:solidFill>
                <a:latin typeface="+mj-lt"/>
                <a:cs typeface="+mn-cs"/>
              </a:rPr>
              <a:t>internetové </a:t>
            </a:r>
            <a:r>
              <a:rPr lang="cs-CZ" sz="1029" b="0" dirty="0" smtClean="0">
                <a:solidFill>
                  <a:srgbClr val="003366"/>
                </a:solidFill>
                <a:latin typeface="+mj-lt"/>
                <a:cs typeface="+mn-cs"/>
              </a:rPr>
              <a:t>bankovnictví</a:t>
            </a:r>
            <a:endParaRPr lang="cs-CZ" sz="1323" b="0" dirty="0">
              <a:solidFill>
                <a:srgbClr val="003366"/>
              </a:solidFill>
              <a:latin typeface="+mj-lt"/>
              <a:cs typeface="+mn-cs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416536" y="2011323"/>
            <a:ext cx="926133" cy="2149492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investice do pracovního kapitálu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platební </a:t>
            </a: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styk</a:t>
            </a: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leasing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pojištění</a:t>
            </a: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533647" y="2011323"/>
            <a:ext cx="926133" cy="2149493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exportní financování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err="1">
                <a:solidFill>
                  <a:srgbClr val="003366"/>
                </a:solidFill>
                <a:latin typeface="+mj-lt"/>
              </a:rPr>
              <a:t>asset</a:t>
            </a:r>
            <a:r>
              <a:rPr lang="cs-CZ" b="0" dirty="0">
                <a:solidFill>
                  <a:srgbClr val="003366"/>
                </a:solidFill>
                <a:latin typeface="+mj-lt"/>
              </a:rPr>
              <a:t> management</a:t>
            </a:r>
            <a:endParaRPr lang="cs-CZ" b="0" dirty="0" smtClean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akreditivy</a:t>
            </a: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FX </a:t>
            </a:r>
            <a:r>
              <a:rPr lang="cs-CZ" b="0" dirty="0" err="1" smtClean="0">
                <a:solidFill>
                  <a:srgbClr val="003366"/>
                </a:solidFill>
                <a:latin typeface="+mj-lt"/>
                <a:cs typeface="+mn-cs"/>
              </a:rPr>
              <a:t>hedging</a:t>
            </a: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592202" y="2011324"/>
            <a:ext cx="926133" cy="2149492"/>
          </a:xfrm>
          <a:prstGeom prst="rect">
            <a:avLst/>
          </a:prstGeom>
          <a:noFill/>
          <a:ln w="28575">
            <a:solidFill>
              <a:srgbClr val="003366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</a:rPr>
              <a:t>akviziční financování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>
                <a:solidFill>
                  <a:srgbClr val="003366"/>
                </a:solidFill>
                <a:latin typeface="+mj-lt"/>
              </a:rPr>
              <a:t>cash </a:t>
            </a:r>
            <a:r>
              <a:rPr lang="cs-CZ" b="0" dirty="0" err="1">
                <a:solidFill>
                  <a:srgbClr val="003366"/>
                </a:solidFill>
                <a:latin typeface="+mj-lt"/>
              </a:rPr>
              <a:t>pooling</a:t>
            </a:r>
            <a:endParaRPr lang="cs-CZ" b="0" dirty="0">
              <a:solidFill>
                <a:srgbClr val="003366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 b="0" dirty="0">
              <a:solidFill>
                <a:srgbClr val="003366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komplexní </a:t>
            </a:r>
            <a:r>
              <a:rPr lang="cs-CZ" b="0" dirty="0">
                <a:solidFill>
                  <a:srgbClr val="003366"/>
                </a:solidFill>
                <a:latin typeface="+mj-lt"/>
                <a:cs typeface="+mn-cs"/>
              </a:rPr>
              <a:t>zajištění rizik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b="0" dirty="0" smtClean="0">
                <a:solidFill>
                  <a:srgbClr val="003366"/>
                </a:solidFill>
                <a:latin typeface="+mj-lt"/>
                <a:cs typeface="+mn-cs"/>
              </a:rPr>
              <a:t>Komoditní a IR </a:t>
            </a:r>
            <a:r>
              <a:rPr lang="cs-CZ" b="0" dirty="0" err="1" smtClean="0">
                <a:solidFill>
                  <a:srgbClr val="003366"/>
                </a:solidFill>
                <a:latin typeface="+mj-lt"/>
                <a:cs typeface="+mn-cs"/>
              </a:rPr>
              <a:t>hedging</a:t>
            </a:r>
            <a:endParaRPr lang="cs-CZ" b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3792658" y="2143399"/>
            <a:ext cx="264639" cy="264639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352" b="0" dirty="0">
                <a:solidFill>
                  <a:srgbClr val="003366"/>
                </a:solidFill>
                <a:latin typeface="+mj-lt"/>
              </a:rPr>
              <a:t>+</a:t>
            </a:r>
          </a:p>
        </p:txBody>
      </p:sp>
      <p:pic>
        <p:nvPicPr>
          <p:cNvPr id="1026" name="Picture 2" descr="http://images.electricpig.co.uk/wp-content/uploads/2011/02/Apple-Ga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981" y="4789786"/>
            <a:ext cx="926133" cy="92613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28" name="Picture 4" descr="http://www.jamibo.cz/image/fi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465" y="4789787"/>
            <a:ext cx="826067" cy="92613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sp>
        <p:nvSpPr>
          <p:cNvPr id="1030" name="AutoShape 6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4739195" y="1314198"/>
            <a:ext cx="224036" cy="224037"/>
          </a:xfrm>
          <a:prstGeom prst="rect">
            <a:avLst/>
          </a:prstGeom>
          <a:noFill/>
        </p:spPr>
        <p:txBody>
          <a:bodyPr vert="horz" wrap="square" lIns="67211" tIns="33605" rIns="67211" bIns="33605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323" b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1032" name="AutoShape 8" descr="data:image/jpeg;base64,/9j/4AAQSkZJRgABAQAAAQABAAD/2wCEAAkGBxQSEBQUEhQVFRQVFBgVFBUVFRQYFRcXFxQYFx0XFxYZHCggHBolGxcUITEhJikrLi4uFx8zODMsNygtLiwBCgoKDg0OGhAQGywkICQsLCwsLTIsLDI3LCwsLCw0LCwsLzcsLCwsLCwsLCwsLCwsLCwsLCwsLCwsLCwsLCwsLP/AABEIAJ4A7AMBIgACEQEDEQH/xAAcAAAABwEBAAAAAAAAAAAAAAAAAQIDBAUGBwj/xABEEAACAQIDBgQDBQUGAwkAAAABAgMAEQQSIQUGEzFBUSJhcZEUgaEjMjNCUgeiscHRFWJykuHwQ5OyFkRUc4KDwtLx/8QAGQEAAwEBAQAAAAAAAAAAAAAAAAECBAMF/8QALREAAgICAQIEBQMFAAAAAAAAAAECEQMSITFBBBNRcSJhgZGhFDLhUrHR8PH/2gAMAwEAAhEDEQA/AOIUKVahatWhIVFSrULUaCE0KcRLm1TTsttOx69KegWV1CrH+y3teiOzGFvP1/jRoFlfR08sXite3SieIjsemhvRqFjVCjtR2o0CxNqFqkTYcqqk8m5UzanoFiaFKAoyKNAsRRUu1ALejQLE0KkPhSoudKaC35UtAsRRVITDk68h5m1JEYva/Wwo0CxmhTjJYkHobUqGAty6c6NAsZoVImwzJ94EefT3pm1GgWJoUq1CjQLE0KVahRoAq1C1KtV7udspcRiQjXPVUA/EYaiO/wCW+ovWnUmyiMZtext36UVq1+3N4sXHK8MsaRKNOAY1CKOQ0I7W1o9kS4OWJpMVDkCzRqWgups6uT4Scv5OnK5o1Cyg2LhS7PZcxWMsFtck3AFh1rZS7By8OIzrC72uhU5dSNEJPnY0p94sFxOFgsAxUX4bh3ExYi2a6i9rdK0Eez4MZDBhZ5GwswcIY50BlC8xlYgG1zbW1+1J8dRFHsTduN3cLJI5uMt26ZbjNYW1uR20pyLYyMpeRsoDRqGAW3jJF7sOhHM1r9nYXZecxLiAOFG6F2ktIwv908rlQDb1peCnwmJhL6ywkm8ZzfZsAXJJBHgOlierH5c9hnHN4dgND9ohMkLEgSgErm6qSBamd3dntiHeJFLM0bEAC+q6j/fnXVWjw0ckUsRBwuMBSXDLZuGxUkEAXsdLm3LL6Vkt2NlSYLbECSIHzN9mbnKysNHBA5dflVp2hWYWeBkYqwKsDYgixB7a1Y7tbJ+KxKReKxPiKgkgDmasN+5kl2jO0OqNJ4fPkPqf41oNzYxs3LipnVHcFRC0bGUrceJexvca9qtx4Cyk3+wvAnWBfuxoLedxz9qyxWtVvnPNi8TJiGgaNbAWymyqOVz/AD86z08jObsSTYDXsOQq1jdCsjWp0RM1yFJA52B09av9x9hpi8bFDKWEZPjKjUAA9eg0HvXYl3hwOHyQ4SNWQyiBrILFiLgljzvrra3Ouc/hdUOzzxatPuRs5XeWVwSkS62HVg1vop9qvtr7tJisSeFG+FZjnMbAlSjEeOM6cr3t29KsI9nw7JYr8Y0cxU514edZBfwnL0Fu/W1DqgswWHg+KxBzHImpYhb5FHYd6v8AEbhSwIzuc9lLKiMAzBT4uYOgHOrQYvB4ifERYWN1aZFEfDU2d1IbLkJOXUdD/Wpv7Q9ofCzB4Z87NxI5IHsREWRQbC/UE/NaVO0gs5djZzI5Yi1ze3QeVT9iyYdAzzBmbkira3+Ik/w8qrMtDLV6hZYuMMSzXlt4rKSuY9je1u9watNmbvTDEKI43ZGK+KxsBZWIJGn3WA173rNZanjbM4CgSuAq5BY/l10+p96TiFlhtXAuxmaB+JGts4BJZRe1yLcr1nStSsHi3ifPGxVu/uCDfpY1bQbaiYIMTAJSh+8HKErzsQul79exNLULKKGBnNkUsTyCgk+wpBWtiu1sKcUfhoXgRhlSRGZpFuOqEkML9BYkedVe8m7k+FYNIMyP4kmW5RweoY9deXOjULKG1PRYV2F1RmHK4Un+FKw2HZ2CqLkmw/r/ADqxmmynLGSFUWB/UerfM3+lUsdicqK3LW0/ZYZfinWIAgxkyaNmCqb+HIQ17jv3rIZa0e5EOJM5+Hl4NgDJIWyqq3/MfW2ne1dZw+FkbB47Z8209pSiCN8zMTlfNdQB+YsTbkaTidgYjD4XERyxOrrNASLHlkn19NR710DbO/WGwyyjDWlxTxhWxEaiNCxJJNvmKyu6O/uIgxQbESNLE5AlVzm07gHqLnlUJTatIG10Mxu3tqXA4hZ4fvL0I0I6g+Vbfau7MuOh/tHFYqNGdSVjGp0+6qhe/wBKl/tZwaYaaKWCKExzrn1iUgHTr8wfnWT2VvjNh3DRxwXW+X7JdLixtQk5raIbU6M/gMK0kyIASzuoGtiSTbmetzXX9lby4BIpNnh2EWXLxCUAfS1s4Ucibg27+lYTZ+08RI8mIjghJitI7CFfDc8/ekDZUWLdmwrZHJLcB+dtW+zYDxW87H151U8e3UW50/A7Oj40WV44vg7ODGC1w6LdpEvyNl8Q6HpcVz7fLb8i7YMqtpBIBHbQAKQeQ87+9SMVvG+Dx7uoWRjEsUyEHJcKFZRY8gQKkb17MfaGGTaESi4XLiFCkeJfzKOq2tUxx1K5dGNzskps1Y8ZLtDhAYbhNLEQCyCQqLKSdMwY8vKsLtHbU+InE8zl5AQQT5W5DpyoocdKsTRK7CN7FkBOU25XFRxHWmGGupyeQ3u8H7SWxMRXK93i4bIWHDGli4AALE9tLW61gjgTYFbNpmOW5yi/5tNP9adihuQO9db2ruYIdjrlQDE2u5Rjc9Sp1106eVKShhpeoKTkVuzthDZuFc2Z8TNAGBAsqo5C2BP5vED8qbxmz5IEw+Fw8TSETcR2KgDNFKbm/QEgi5/KPM1s9gQNNs9GxJEUi5CMwClkhOYaMeo+VO4nbiDDu/FVcxY51dXKMwyqoCm97WNrdD2vWPd7evJ04rqcyxO/DQwvh4lOZWZI5+I4IjzG1kHI8vasHOzOxZiSSbknnVxtrZrwzPHJ94Nz6Hsw8iNfmKgcHyrdHDFK0cvMI2HkaNg6MVYG4ZTYg9wRSZnLMWYksTckm5JrRw7qykIZGjhEgBQyOFvfkbc7eelRNs7vTYUjirbNfKQVINvQ+YPzFLWN9SlIoilFlqSUpJSnoPcYyUMlTsPs+SQEpG7BRdiqkgethVzubu78ZM6ki0aFyuYKXt+VSeXr0qGkuWVsZpISeQPtWng3AxTYd5yAFUXy83JNvDlHJrEGpOK27jMHOyPHHGw/4ZiSwuLgC4uOlta0sm2JIcPiEVxE0jBY3JsXYgvLIDfS91ANragd65yUuwKXqZrdrB/A5sROVik4bHDK1+JxBoGyDpqRrQ21vSmK2esJBjlVwSEUZJdLZmOa4I10At4jWaxTySNmkLMT+Zrkm2nM+lqtNkbMshnlQlF/DQjSRvP+4ptc8idO4p+Xzz1BzpWR4oOBFc/iyr80jP8A8m+gHnpBK1OxLs7FmN2JuT501w60xx0jO8lkfhUBHUzh0OHV6E+YROHR8Kpix0rh1SgS8pstyNtxSxyYTHrxIipdHJJaMovJewt/KspIMKT4Um/5if8A0qXsEoJrSHKjq0bNa+UMLZreRtR4vAyQcSOSKxbQMym4sb3RuWveuSwpSY3mtD2wtsQ4biBUlyyoY5AXQ3U+WQa9flWv2JuR9kuK2biC8ym9mCgEkXKevf1Nc5EVXuwd48ThQFhawBYgFb6sLH6UsuCVfA+RxzLuXGwN1JMTjXk2gjre7kWycRidAD0HPl0FbvGYPAYHiQOUhSdCujFmA6k3vlJ0sPWsjvdtQxpGoJaeaMNiJGN3XW4Rf0jrbzrEyszm7sWJ5kkk/WuUfDzzVJul6DlnjDhcshTwAO2XUXNvS9BYamCKpOFgUsM5IXqQATXoKFGOWYgRRkG46V1DYW9kpwspmXiTJ9omZbAiwW9/LtpWBEHbl3rp8Rvwp+LliSEBoycpJGlyp6Xtras3i4xpWisOV26ZYbPwAxbxYmQqHaEqItco6Ei4000trzqFid3lidcPCWi4jFySqPHmAsBdjoLc/UU/s7aGWITM94uIzE2LmxGijQWtY6+fLnVxh948PNhzISqnVbObc9NdbkGwrzJeZF8dOnt6G2M8cly+TBbw7AY4SSXEtHNILcGSO5c3PNraZbX5igdkuuFiOHjgI4YLxuilmci5JLHmBra/KrvCYGWDLMzQiNgSSik/Z6Ei4FtdOYp7am8mHjkksFU5ctigYk8wwW1vulveu+03SXJz2iuZcHKt6GnllBmQKVUKoQDLlA0ykaEW609u0JLurqhhsGlMy3VQLjTqCb2015V0vY08QlT4lhI0gBRAt1bqrlLeBtT61S/tGhcIxj4Yw7FS1vvEm5HPpoSLW+ldlk2ksdV8xdFtdmZ2gYIss2CwyyRC5zSZ2ZGDWBcKwFuRAItaqhMauIcLJhhJIbWMRMbk+ehGul9OlMYed4mzISptbpy7a86lHbc3QqrEWLKihj6kCu3lVwSspP3jmXDrCmFKxnNxJY0ZmZZFCgZiSRpdrDza9OYbYcbcPEpniDPmMZsVCAkvkbQkXyqBb83Wxqz3M2TgngDzgtI0yxgEmwJOlgOliL3p3fOXFRzhrFcNEw4WVBw7qLqDbQ6g/WuF29F+e51242K/9qWyJDi3ny2TKgLEgBny65e9vK9ZLbG0HxLhnsLKFVVvZVAsAKsNsbVmxbhpmLWvYclFzc2HrU3Z2w1RBLibqh1SMaPL/NU/ve1doQ0ilLqRLKrIWwcO6rxZHZYV0A0vIQc3DjzA9bEkcvnR7Y2pLiHLOQB0RRZFF75QO1Sto4ppTqAABlVFFlRR+UDoP9edQOHXWGLu+pnl4i+EQxFQ4NTeHQyV21Ofmkbh0RjqTQyUUg3EPg2UAspAbVSQQD6UjJV5FDO8QjJIiDZhnIVb2t4S3P0F/SjGAgT8SUk9ox/NrfwqUxOZRqldD3T2rHLhHw0rBHTxxSPlI5cvF2te3tyrMfG4dPuQhvOV2Y+y5V9waUu8Tr9xIk/wxoP5Vzy4/MVUVDK4uyziw0btL8RABJEhbwZgsp/vW0tyN1tfXvU/dnDtPLGPg0RFF86o4II/NmY6/WoWB37mFuIFa3VcqtbsdCCPUVuV258bhmOFZxNGv4dkJJPcZTcadKy5nkguV1730O2PSXf6V1Ocbz7uyYeTXM4bXMQb3OpBv1F6pOFaus/2hjjA5xK4cBbDJKoBN/4XtWe2vg4EVGmw2XOCc+GmBW/YK2YfUV1w+IfSSTfyOOaC6xde5i1jp5ErQJsrDSfhYnKf0zoV/eW4+dCXdyeOzcPiIDfNGeIhHmychWpZodHx78GSUZVwO7q7NSUsJA5QWJKsFA56m4PnVrt0GRL4YrkcXZRfiWXQc/yix0HlT25+FhlM8bFkzhcqXIYgXJ+fy71Zx7sAOgzFOGTls6ltSW10BA56WuawZc8VlbfY748c3jpd+5ndlCc4bLEctpbgEgZhl5DNoQCOXn7LWTElJVMdyoSycPTnY2W3W/TsKtYsKsuMY8Ukx5iqgeEFeWvIgn3qnxkcqYQA5rM9yD+UAHLp0DXP+UVakpPtzX5OMtorv3/Bcbf2pN8JDZAqjSRGXmeVyvY3+opmLBYbaMakkQPGLGxJJW1wTc3I059PnTe7rRqFhntaa5uxsALWW/kfF+7Unacy4RCI1jUnQaHmNTbqb36m1cktXpDiV8M0LJt8c3arlDMGER5VhR0WRY8krC4cqoOik6crcqov7cHEkjxUJaM2XJrmTJdRbubEiql8Q4fOGOe981ze/e9XMuHOWTGBM18pUtqodicxI62I6/qHz0ywqH7ub/uRDO5LguMXuZg40jc8TLKAt3YAqzAEaWHnz7ViMTuhikP4D/IXPlcDXXv5GtDufjy8wWY8QPKgsxOhJPjGltOXzrb7WWU4WRUbPISUUqtiejKV5/M96yvJkwT1bv3NkVDLFySqjnceAfDYCdWZA7SR3XMM6ZcxW2W9ifH7VCxEmJxpjiHEkWNcqL2A/Meg9TW/3Z3GTgOuJsXcgjKyllAvcXtYE6Vldp7VK5oYlWKMGxVL3a2njbmx9a64cinNqKtrucs22OCcujIseCgwmpyzz9BzhjPn+tvp61VY3EvI5ZyWY8yedG7Xo4Yc7BRzOgrdHGly+WYnlciIUoslSnjI5i3ytTZFWTsMZKPJToFHQGxHiww5ubeQ1P8ASnRj1T8NQD+o6t7nl8gKIwr/AMR7/wB2Ox/eOntf50BtBE/DRF8z439czcvkBXJy9DSo+okGeY+FZHJ/SrMfoKd/sWf8yqn/AJkkUZ9nYH6UzJthpPCXZrm2W5tc/wB3lUX48UrfqVq+yLNdhN1mw49ZQf8ApvTg3eP/AIjDf83+q1T/AB6+dKGOXvS59fwL4v6S6XduQ8pcMfTERD/qIq42futiUnTgNoct5EeM5b/e0VrkD61kVxi96l4XGlWDI2o1BB1qXGbumvsG1dYnUJtiSLK8zcVkEVmjAJLFRlGtiGPXTlVTFt8IvCOEcRhvCGUjTqWBU9QTp3tT+xsa8iO48SZTIwDsrpIALiwN8ptTGLx+JEfGhllEd7MrNcoeg1JuPPyrDGEm9ZV29UaJyUVtH5+hC2zsWMyFsNLGQbHITltfoC1ha/tpVbDNNh3sC8bDnYkf/tXuzNvYp5FQsDdgDmRDbXzFSMXvQ5c/ZQlRoM0ak2HpWmLyr4Gtvr/Bhm8Mlum19P5I2C3oYsDPEkhHJwMkg8868/ar1tpLOc0OIEUlhpMq8xytIBz1qqXeLvhsOf8A2z/WnF3mUf8AdoP8p/rXDJhbdqFfVFY/EwXDna9maDAbNkEf2qXYMWzRkANpYXIBvr6W1NZmLGSPi+EkahHYISyXuL8yWuT3rRbE3lZ1fJFGuUXsNLnl3q7wWNuivJEFOviAFgB11rI5zxuW0bN8cePNGOkuDN7RwEeeyqjRxIQSA7MhvoLX8Xbtf1rL7Uw+JxLi0MmVRZRlJsPaup4uRst4srXHQgEnTl/vrWM3s2niYMlpWu2a4ta1rWsfn9DXTwuaTkkqv5k+K8PGMW+a70Z2HczFNqYyo7sQv8anxbvCJGWXFxorDxIpz38rCqDE7amf7zsfUmq+XEk8zXqPHmn+6S+iPOWTHH9sfuzZ7Lx2Bwsgyh5L6FnsAPMKOvzrV7RmWUJIH+ya91Vgodulz1FcYaSrDZ28uIgGWOQhb3ynUX9DWbP4K/ii+fma/D+LpayXHyOuQ3ePMHEBQWITJbXUAt21HvWT25uSvjlhnUqOYJDEHsSo+dFu/vZPOWzJCqqMzyMtgBy76m/TrRwbShZikEx4qgstygieRiQQAR2J596x44ZcUnr/AL7mybxZYrYzh3UxJJAUNbNfKbjw89Rp39qpJkZGswKsOYIIN/StrvBvO8aOseVopLgOARlddG1UgeevRqz8m12xiRwuqcQN+M2ht0DeXn516GLNlauaVGHLgxriLdlLnos9ScLs15GkVbfZglySAAF05nn8qjOq5VIbxEnMtuXY3961bozvG+4QapEOFdxdUZhyuBSo8KqDPNcDmsfJ28z+kedR59oOxuDlHIKugA7Cls+wtDMSYxj1pvi1Ez0M9Y9z2vLSJgkojJUYPUiKLqeVUm2JxrqLViakxwE1HOKVfui9Mvi2PWrtIjST6cFoqovM/wA6WMao5L71TCSlcSqWQl4L6nQNyNrMgxMptkjiuR0OY6LrfnV1u/t9sbDMJfCI0uQinKRZrEKBo2a3LmCdKyuy4Gj2RPNlP20givbQBSDy/wDU/wDkFO4TFtsuORXK/EyBGVCCTGVzasQQDozacjcVlnUm2uv+DosdKuxKm2yMKFRUvKUu7lmuhYfdVb2Bset+dVibTB/MfrWbmxjOxZjck3JJudfOjWatcJJe5lyeGUuDWJjL8m+tOfFt+o1k1xFOrjSOtdt0Zn4M2+xNplZQGaytdWva2oIBPzsa2Ee0MsiQoQ8qx5WXQRgjnc3setccXabA9KuW31lJvkRXIsXVVzcrXuRcH0rJnxbytGnBjeNUbzeHedExSBLlYiL2I15XAt6W+VB9/QWAKrJGBykHiv3DDlXLjtMHU3ovj17014bFST7Eyea21xZ0WfC4HEaxSnDufyyeOP8AzDUVU4/dfEIMypxU/XCRIv7uo+dZD40fqHvT+G228ZvHIynurEfwq1GUf2y+5Hl31j9iRKCpsQQex0PsdaRE/iF+Vxf3qwXfeci0pjmHaaNH+vP60X/aLCt+Lgor94ZZYv3SWFDyTqmvs/8AhccKT4JO8+0HM7RqbRAgoqiwykXXQeRFU8sTqASrDtoRWlffTAED7CSNgAMyPEzaCw1ZdNO1qd2Zv9gYgyumIlVtDxWRst+ZXTQ1wWaUY1oaP06k+pU7uY+78B/FHMQpH6SdA69iP4XqJsrakkEhaMAkgrlZcwIPkRWmxeJwWFwnxeGhz5zkTiu+hOb8oK6WDedYmTfKaxEYihB6RRqp+bat7miOVTb46+oPBJUWkezZfvSEQq3WTwk/4Yx4m9rctadlxyRm8YuwAHEcDS2ngTkPU3PpT2Ow4bZK4ictHPmbKb3MwNrXB6/e17CufvOTzJ+dVHKnyL9K/U0mI2ityWbMep5n3qG21uyi3nVJxKHEq3mZUfCxXUYpaLeiUUHmtoKzdOWbOX0H84T1pmTEE1GLUL1DyjWNIezUM1NBqGajceo8Ho89MZqGanuGp2fAQA7DwqqudWm4k2psqrcsSemltK5dtnaLTzvIzFizEgnTS+mnTTp0rQ7nb+nCwNh5Y+JEQbW0IuNR6GsjjJlZ2ZFyqTot72+dhUY+G7E4hh6UJKjZqGeu25OhLEtGJah56PPVeaLyyZxKIyVFElDPT8wXlkkyUniVHL0WapeQpQLLZsIlkCNIsYN/G98osCdbDry9qiM1R89DNUbj0Hs9FnpnNRZqNx6j5eiz0zmoXpbj1Jz7RkMSxFyY1JZVvoCeZp/Yc6riI2ePiqrXZP1KNSL+gqqzUM1TsGpebx7ebFSZjcIotGt72X2Gp/p2qqmmLG55/wCxTGaivS29A1Hc1DNTRNDNT3HqOSS20FMXpN6F6zPLbLUaFXoXpN6F6ncdCr0d6Reheq3ChV6F6Tejo3FQoVbtgBHCXYrn0spN9G05DrVdhCFIY2t2NJxGIL6k31J/h/pT3ChPE0tpa9+WvvRXpF6F6e4ULvQzUi9KVb0bhQrNQzUkLQymjzAoVehR5R3uPKnPjbABQFA59b+tHmBQxejFKMik/dt6H+tLWUJcqbki3p6+dLcKG0QnQAmjeJha4IvyuOdA4pu/sBf3oxjH/Ufnr7UbhQixowhsTY2HOlrjnF9efPQf0ojjH76drC3tS3Chu9FeltIDzFj3Fh9KQw7a0bjoF6F6TeheluFCr0L0m9C9G4UJvQvRUKy7FB3oXoqFGwB3oXoqFPYBV6F6TQpbBQrNQvSaFPYKFXoXpN6F6NgoVehmpNCjcKFXoXpNC9GwUKvQvSb0L0bBQq9C9JvQvRsFB3oXor0KNgoO9C9FQpbBQd6O9JoUbBQd6F6KhRsAd6F6KhRsB//Z"/>
          <p:cNvSpPr>
            <a:spLocks noChangeAspect="1" noChangeArrowheads="1"/>
          </p:cNvSpPr>
          <p:nvPr/>
        </p:nvSpPr>
        <p:spPr bwMode="auto">
          <a:xfrm>
            <a:off x="1234531" y="681223"/>
            <a:ext cx="224036" cy="224037"/>
          </a:xfrm>
          <a:prstGeom prst="rect">
            <a:avLst/>
          </a:prstGeom>
          <a:noFill/>
        </p:spPr>
        <p:txBody>
          <a:bodyPr vert="horz" wrap="square" lIns="67211" tIns="33605" rIns="67211" bIns="33605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323" b="0">
              <a:solidFill>
                <a:prstClr val="black"/>
              </a:solidFill>
              <a:latin typeface="+mj-lt"/>
              <a:cs typeface="+mn-cs"/>
            </a:endParaRPr>
          </a:p>
        </p:txBody>
      </p:sp>
      <p:pic>
        <p:nvPicPr>
          <p:cNvPr id="1036" name="Picture 12" descr="http://theblackguystuff.com/wp-content/uploads/2014/02/worldw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647" y="4789787"/>
            <a:ext cx="926133" cy="913784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40" name="Picture 16" descr="http://www.mckaycocker.com/uploads/project-gallery/large/opg-office-building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8020" y="4789786"/>
            <a:ext cx="811909" cy="92613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42" name="Picture 18" descr="http://upload.wikimedia.org/wikipedia/commons/a/a1/Att_building_nashvil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0985" y="4789786"/>
            <a:ext cx="617422" cy="92613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pic>
        <p:nvPicPr>
          <p:cNvPr id="1046" name="Picture 22" descr="http://mimg.ugo.com/201106/6/4/5/198546/cuts/6a00d8341c630a53ef01538f0e129a970b-600wi_288x2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0758" y="4789786"/>
            <a:ext cx="926132" cy="926133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</p:pic>
      <p:sp>
        <p:nvSpPr>
          <p:cNvPr id="34" name="Nadpis 1"/>
          <p:cNvSpPr txBox="1">
            <a:spLocks/>
          </p:cNvSpPr>
          <p:nvPr/>
        </p:nvSpPr>
        <p:spPr>
          <a:xfrm>
            <a:off x="1410909" y="767277"/>
            <a:ext cx="2593460" cy="840135"/>
          </a:xfrm>
          <a:prstGeom prst="rect">
            <a:avLst/>
          </a:prstGeom>
        </p:spPr>
        <p:txBody>
          <a:bodyPr vert="horz" lIns="67211" tIns="33605" rIns="67211" bIns="33605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1764" b="0" dirty="0">
                <a:solidFill>
                  <a:srgbClr val="003366"/>
                </a:solidFill>
                <a:latin typeface="+mj-lt"/>
                <a:cs typeface="+mn-cs"/>
              </a:rPr>
              <a:t>životní cyklus společnosti</a:t>
            </a:r>
          </a:p>
        </p:txBody>
      </p:sp>
      <p:cxnSp>
        <p:nvCxnSpPr>
          <p:cNvPr id="35" name="Přímá spojovací čára 34"/>
          <p:cNvCxnSpPr/>
          <p:nvPr/>
        </p:nvCxnSpPr>
        <p:spPr>
          <a:xfrm>
            <a:off x="1305054" y="1878760"/>
            <a:ext cx="6351331" cy="0"/>
          </a:xfrm>
          <a:prstGeom prst="line">
            <a:avLst/>
          </a:prstGeom>
          <a:ln w="28575">
            <a:solidFill>
              <a:srgbClr val="0033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1305054" y="1084844"/>
            <a:ext cx="6245475" cy="747151"/>
          </a:xfrm>
          <a:prstGeom prst="line">
            <a:avLst/>
          </a:prstGeom>
          <a:ln w="28575">
            <a:solidFill>
              <a:srgbClr val="0033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Nadpis 1"/>
          <p:cNvSpPr txBox="1">
            <a:spLocks/>
          </p:cNvSpPr>
          <p:nvPr/>
        </p:nvSpPr>
        <p:spPr>
          <a:xfrm>
            <a:off x="3512813" y="1144480"/>
            <a:ext cx="6048970" cy="840135"/>
          </a:xfrm>
          <a:prstGeom prst="rect">
            <a:avLst/>
          </a:prstGeom>
        </p:spPr>
        <p:txBody>
          <a:bodyPr vert="horz" lIns="67211" tIns="33605" rIns="67211" bIns="33605" rtlCol="0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1470" b="0" dirty="0">
                <a:solidFill>
                  <a:srgbClr val="003366"/>
                </a:solidFill>
                <a:latin typeface="+mj-lt"/>
                <a:cs typeface="+mn-cs"/>
                <a:sym typeface="Wingdings"/>
              </a:rPr>
              <a:t>rostoucí potřeby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1470" b="0" dirty="0">
                <a:solidFill>
                  <a:srgbClr val="003366"/>
                </a:solidFill>
                <a:latin typeface="+mj-lt"/>
                <a:cs typeface="+mn-cs"/>
                <a:sym typeface="Wingdings"/>
              </a:rPr>
              <a:t>klienta a jejich náročnost</a:t>
            </a:r>
            <a:endParaRPr lang="cs-CZ" sz="1470" b="0" dirty="0">
              <a:solidFill>
                <a:srgbClr val="003366"/>
              </a:solidFill>
              <a:latin typeface="+mj-lt"/>
              <a:cs typeface="+mn-cs"/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2734103" y="2143399"/>
            <a:ext cx="264639" cy="264639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352" b="0" dirty="0">
                <a:solidFill>
                  <a:srgbClr val="003366"/>
                </a:solidFill>
                <a:latin typeface="+mj-lt"/>
              </a:rPr>
              <a:t>+</a:t>
            </a:r>
          </a:p>
        </p:txBody>
      </p:sp>
      <p:sp>
        <p:nvSpPr>
          <p:cNvPr id="42" name="Elipsa 41"/>
          <p:cNvSpPr/>
          <p:nvPr/>
        </p:nvSpPr>
        <p:spPr>
          <a:xfrm>
            <a:off x="4851213" y="2143399"/>
            <a:ext cx="264639" cy="264639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352" b="0" dirty="0">
                <a:solidFill>
                  <a:srgbClr val="003366"/>
                </a:solidFill>
                <a:latin typeface="+mj-lt"/>
              </a:rPr>
              <a:t>+</a:t>
            </a:r>
          </a:p>
        </p:txBody>
      </p:sp>
      <p:sp>
        <p:nvSpPr>
          <p:cNvPr id="43" name="Elipsa 42"/>
          <p:cNvSpPr/>
          <p:nvPr/>
        </p:nvSpPr>
        <p:spPr>
          <a:xfrm>
            <a:off x="5909768" y="2143399"/>
            <a:ext cx="264639" cy="264639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352" b="0" dirty="0">
                <a:solidFill>
                  <a:srgbClr val="003366"/>
                </a:solidFill>
                <a:latin typeface="+mj-lt"/>
              </a:rPr>
              <a:t>+</a:t>
            </a:r>
          </a:p>
        </p:txBody>
      </p:sp>
      <p:sp>
        <p:nvSpPr>
          <p:cNvPr id="44" name="Elipsa 43"/>
          <p:cNvSpPr/>
          <p:nvPr/>
        </p:nvSpPr>
        <p:spPr>
          <a:xfrm>
            <a:off x="6968323" y="2143399"/>
            <a:ext cx="264639" cy="264639"/>
          </a:xfrm>
          <a:prstGeom prst="ellipse">
            <a:avLst/>
          </a:prstGeom>
          <a:noFill/>
          <a:ln w="285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352" b="0" dirty="0">
                <a:solidFill>
                  <a:srgbClr val="003366"/>
                </a:solidFill>
                <a:latin typeface="+mj-lt"/>
              </a:rPr>
              <a:t>+</a:t>
            </a: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>
                <a:solidFill>
                  <a:srgbClr val="0099CD"/>
                </a:solidFill>
                <a:latin typeface="+mj-lt"/>
              </a:rPr>
              <a:t>Od studentského konta ke korporaci</a:t>
            </a:r>
            <a:endParaRPr lang="cs-CZ" sz="294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5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51279" y="1804583"/>
            <a:ext cx="3849996" cy="248845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+mj-lt"/>
              </a:rPr>
              <a:t>ČSOB Firemní bankovnictví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3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32" grpId="0" animBg="1"/>
      <p:bldP spid="34" grpId="0"/>
      <p:bldP spid="39" grpId="0"/>
      <p:bldP spid="41" grpId="0" animBg="1"/>
      <p:bldP spid="41" grpId="1" animBg="1"/>
      <p:bldP spid="42" grpId="0" animBg="1"/>
      <p:bldP spid="43" grpId="0" animBg="1"/>
      <p:bldP spid="4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adpis 1"/>
          <p:cNvSpPr txBox="1">
            <a:spLocks/>
          </p:cNvSpPr>
          <p:nvPr/>
        </p:nvSpPr>
        <p:spPr>
          <a:xfrm>
            <a:off x="1531214" y="0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2940" dirty="0">
                <a:solidFill>
                  <a:srgbClr val="0099CD"/>
                </a:solidFill>
              </a:rPr>
              <a:t>Počáteční cesta</a:t>
            </a: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</a:rPr>
              <a:pPr/>
              <a:t>6</a:t>
            </a:fld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6" name="Picture 2" descr="http://alexandrtesar.cz/wp-content/uploads/2015/11/pra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6507"/>
            <a:ext cx="4540462" cy="248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http://www.ceskyskokovypohar.cz/image.php?nid=13801&amp;oid=4291982&amp;width=9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4082" y="3956506"/>
            <a:ext cx="4487356" cy="248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17"/>
          <p:cNvSpPr txBox="1"/>
          <p:nvPr/>
        </p:nvSpPr>
        <p:spPr>
          <a:xfrm>
            <a:off x="318629" y="3558220"/>
            <a:ext cx="8337456" cy="4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56" dirty="0">
                <a:solidFill>
                  <a:srgbClr val="003366"/>
                </a:solidFill>
              </a:rPr>
              <a:t>                </a:t>
            </a:r>
            <a:r>
              <a:rPr lang="cs-CZ" sz="2156" dirty="0" smtClean="0">
                <a:solidFill>
                  <a:srgbClr val="003366"/>
                </a:solidFill>
              </a:rPr>
              <a:t>  </a:t>
            </a:r>
            <a:r>
              <a:rPr lang="cs-CZ" sz="2000" dirty="0" smtClean="0">
                <a:solidFill>
                  <a:srgbClr val="003366"/>
                </a:solidFill>
                <a:latin typeface="+mj-lt"/>
              </a:rPr>
              <a:t>38</a:t>
            </a:r>
            <a:r>
              <a:rPr lang="cs-CZ" sz="1176" dirty="0"/>
              <a:t>					    </a:t>
            </a:r>
            <a:r>
              <a:rPr lang="cs-CZ" sz="1176" dirty="0" smtClean="0"/>
              <a:t>           </a:t>
            </a:r>
            <a:r>
              <a:rPr lang="cs-CZ" sz="2000" dirty="0" smtClean="0">
                <a:solidFill>
                  <a:srgbClr val="003366"/>
                </a:solidFill>
                <a:latin typeface="+mj-lt"/>
              </a:rPr>
              <a:t>82</a:t>
            </a:r>
            <a:endParaRPr lang="cs-CZ" sz="20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11" name="Picture 4" descr="http://lamplightersusa.org/wp-content/uploads/confus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9140" y="898625"/>
            <a:ext cx="1808469" cy="1911391"/>
          </a:xfrm>
          <a:prstGeom prst="rect">
            <a:avLst/>
          </a:prstGeom>
          <a:noFill/>
        </p:spPr>
      </p:pic>
      <p:sp>
        <p:nvSpPr>
          <p:cNvPr id="12" name="Zástupný symbol pro obsah 13"/>
          <p:cNvSpPr txBox="1">
            <a:spLocks/>
          </p:cNvSpPr>
          <p:nvPr/>
        </p:nvSpPr>
        <p:spPr>
          <a:xfrm>
            <a:off x="444267" y="1115399"/>
            <a:ext cx="3239393" cy="1883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896112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22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336042" indent="0" algn="ctr" defTabSz="896112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20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72084" indent="0" algn="ctr" defTabSz="896112" rtl="0" eaLnBrk="1" latinLnBrk="0" hangingPunct="1">
              <a:spcBef>
                <a:spcPts val="4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166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008126" indent="0" algn="ctr" defTabSz="896112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147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344168" indent="0" algn="ctr" defTabSz="896112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None/>
              <a:defRPr sz="12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1680210" indent="0" algn="ctr" defTabSz="896112" rtl="0" eaLnBrk="1" latinLnBrk="0" hangingPunct="1">
              <a:spcBef>
                <a:spcPct val="20000"/>
              </a:spcBef>
              <a:buFont typeface="Arial" pitchFamily="34" charset="0"/>
              <a:buNone/>
              <a:defRPr sz="1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16252" indent="0" algn="ctr" defTabSz="896112" rtl="0" eaLnBrk="1" latinLnBrk="0" hangingPunct="1">
              <a:spcBef>
                <a:spcPct val="20000"/>
              </a:spcBef>
              <a:buFont typeface="Arial" pitchFamily="34" charset="0"/>
              <a:buNone/>
              <a:defRPr sz="1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52294" indent="0" algn="ctr" defTabSz="896112" rtl="0" eaLnBrk="1" latinLnBrk="0" hangingPunct="1">
              <a:spcBef>
                <a:spcPct val="20000"/>
              </a:spcBef>
              <a:buFont typeface="Arial" pitchFamily="34" charset="0"/>
              <a:buNone/>
              <a:defRPr sz="1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8336" indent="0" algn="ctr" defTabSz="896112" rtl="0" eaLnBrk="1" latinLnBrk="0" hangingPunct="1">
              <a:spcBef>
                <a:spcPct val="20000"/>
              </a:spcBef>
              <a:buFont typeface="Arial" pitchFamily="34" charset="0"/>
              <a:buNone/>
              <a:defRPr sz="1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029" indent="-336029" defTabSz="896077" fontAlgn="auto">
              <a:spcAft>
                <a:spcPts val="0"/>
              </a:spcAft>
            </a:pPr>
            <a:r>
              <a:rPr lang="cs-CZ" sz="2156" b="0" dirty="0" smtClean="0">
                <a:solidFill>
                  <a:srgbClr val="003366"/>
                </a:solidFill>
                <a:latin typeface="+mj-lt"/>
              </a:rPr>
              <a:t>Teorie</a:t>
            </a:r>
            <a:r>
              <a:rPr lang="cs-CZ" sz="2156" b="0" dirty="0" smtClean="0">
                <a:solidFill>
                  <a:srgbClr val="003366"/>
                </a:solidFill>
                <a:latin typeface="Arial" pitchFamily="34" charset="0"/>
              </a:rPr>
              <a:t>                                  </a:t>
            </a:r>
          </a:p>
          <a:p>
            <a:pPr marL="336029" indent="-336029" defTabSz="896077" fontAlgn="auto">
              <a:spcAft>
                <a:spcPts val="0"/>
              </a:spcAft>
            </a:pPr>
            <a:endParaRPr lang="cs-CZ" sz="2156" b="0" dirty="0" smtClean="0">
              <a:solidFill>
                <a:srgbClr val="003366"/>
              </a:solidFill>
              <a:latin typeface="Arial" pitchFamily="34" charset="0"/>
            </a:endParaRPr>
          </a:p>
          <a:p>
            <a:pPr marL="336029" indent="-336029" defTabSz="896077" fontAlgn="auto">
              <a:spcAft>
                <a:spcPts val="0"/>
              </a:spcAft>
            </a:pPr>
            <a:endParaRPr lang="cs-CZ" sz="2156" b="0" dirty="0" smtClean="0">
              <a:solidFill>
                <a:srgbClr val="003366"/>
              </a:solidFill>
              <a:latin typeface="Arial" pitchFamily="34" charset="0"/>
            </a:endParaRPr>
          </a:p>
          <a:p>
            <a:pPr marL="336029" indent="-336029" defTabSz="896077" fontAlgn="auto">
              <a:spcAft>
                <a:spcPts val="0"/>
              </a:spcAft>
            </a:pPr>
            <a:r>
              <a:rPr lang="cs-CZ" sz="2156" b="0" dirty="0" smtClean="0">
                <a:solidFill>
                  <a:srgbClr val="003366"/>
                </a:solidFill>
                <a:latin typeface="+mj-lt"/>
              </a:rPr>
              <a:t>Praxe</a:t>
            </a:r>
            <a:endParaRPr lang="cs-CZ" sz="2156" b="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13" name="Zahnutá šipka doprava 14"/>
          <p:cNvSpPr/>
          <p:nvPr/>
        </p:nvSpPr>
        <p:spPr>
          <a:xfrm rot="10800000">
            <a:off x="2505202" y="1139197"/>
            <a:ext cx="860298" cy="143024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76">
              <a:solidFill>
                <a:schemeClr val="tx1"/>
              </a:solidFill>
            </a:endParaRPr>
          </a:p>
        </p:txBody>
      </p:sp>
      <p:sp>
        <p:nvSpPr>
          <p:cNvPr id="14" name="Zahnutá šipka doprava 15"/>
          <p:cNvSpPr/>
          <p:nvPr/>
        </p:nvSpPr>
        <p:spPr>
          <a:xfrm>
            <a:off x="715669" y="1221608"/>
            <a:ext cx="860298" cy="1430245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38761" fontAlgn="auto">
              <a:spcBef>
                <a:spcPts val="0"/>
              </a:spcBef>
              <a:spcAft>
                <a:spcPts val="0"/>
              </a:spcAft>
            </a:pPr>
            <a:endParaRPr lang="cs-CZ" sz="1651" b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4636" y="261573"/>
            <a:ext cx="1458087" cy="52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9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chemeClr val="tx2"/>
                </a:solidFill>
              </a:rPr>
              <a:t>Základní pojmy v komerčním bankovnictví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  <a:latin typeface="+mj-lt"/>
              </a:rPr>
              <a:pPr/>
              <a:t>7</a:t>
            </a:fld>
            <a:endParaRPr lang="cs-CZ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4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Nadpis 1"/>
          <p:cNvSpPr txBox="1">
            <a:spLocks/>
          </p:cNvSpPr>
          <p:nvPr/>
        </p:nvSpPr>
        <p:spPr>
          <a:xfrm>
            <a:off x="1516765" y="276"/>
            <a:ext cx="7239160" cy="705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940" dirty="0" smtClean="0">
                <a:solidFill>
                  <a:srgbClr val="0099CD"/>
                </a:solidFill>
                <a:latin typeface="+mj-lt"/>
              </a:rPr>
              <a:t>Bankovní produkty pro firmy</a:t>
            </a:r>
            <a:endParaRPr lang="cs-CZ" sz="294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8576327" y="6465871"/>
            <a:ext cx="388094" cy="352813"/>
          </a:xfrm>
          <a:prstGeom prst="rect">
            <a:avLst/>
          </a:prstGeom>
        </p:spPr>
        <p:txBody>
          <a:bodyPr/>
          <a:lstStyle/>
          <a:p>
            <a:fld id="{C654135F-BD65-4787-BD89-F76E2CAAC4B8}" type="slidenum">
              <a:rPr lang="cs-CZ" smtClean="0">
                <a:solidFill>
                  <a:prstClr val="white"/>
                </a:solidFill>
              </a:rPr>
              <a:pPr/>
              <a:t>8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547" y="829460"/>
            <a:ext cx="854737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1400" u="sng" dirty="0" smtClean="0">
                <a:solidFill>
                  <a:schemeClr val="tx2"/>
                </a:solidFill>
                <a:latin typeface="+mj-lt"/>
              </a:rPr>
              <a:t>Platební řešení: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Zajištění platebního styku – realizace domácích a zahraničních plateb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Platební terminály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Platby pomocí L/C</a:t>
            </a:r>
          </a:p>
          <a:p>
            <a:pPr>
              <a:spcBef>
                <a:spcPts val="300"/>
              </a:spcBef>
            </a:pPr>
            <a:endParaRPr lang="cs-CZ" sz="1400" b="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cs-CZ" sz="1400" u="sng" dirty="0" smtClean="0">
                <a:solidFill>
                  <a:schemeClr val="tx2"/>
                </a:solidFill>
                <a:latin typeface="+mj-lt"/>
              </a:rPr>
              <a:t>Produkty ke zhodnocení úspor: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Spořící účty, terminované vklady, individuální investice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err="1" smtClean="0">
                <a:solidFill>
                  <a:schemeClr val="tx2"/>
                </a:solidFill>
                <a:latin typeface="+mj-lt"/>
              </a:rPr>
              <a:t>Asset</a:t>
            </a: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 management – komplexní zhodnocení finančních prostředků investicemi do portfolií spravovaných ČSOB</a:t>
            </a:r>
          </a:p>
          <a:p>
            <a:pPr>
              <a:spcBef>
                <a:spcPts val="300"/>
              </a:spcBef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cs-CZ" sz="1400" u="sng" dirty="0" smtClean="0">
                <a:solidFill>
                  <a:schemeClr val="tx2"/>
                </a:solidFill>
                <a:latin typeface="+mj-lt"/>
              </a:rPr>
              <a:t>Úvěrové produkty: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Provozní úvěry (forma kontokorentního nebo revolvingového úvěru)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Investiční úvěry (s různou splatností a typu dle financovaného aktiva)</a:t>
            </a:r>
          </a:p>
          <a:p>
            <a:pPr>
              <a:spcBef>
                <a:spcPts val="300"/>
              </a:spcBef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cs-CZ" sz="1400" u="sng" dirty="0">
                <a:solidFill>
                  <a:schemeClr val="tx2"/>
                </a:solidFill>
                <a:latin typeface="+mj-lt"/>
              </a:rPr>
              <a:t>Podrozvahové </a:t>
            </a:r>
            <a:r>
              <a:rPr lang="cs-CZ" sz="1400" u="sng" dirty="0" smtClean="0">
                <a:solidFill>
                  <a:schemeClr val="tx2"/>
                </a:solidFill>
                <a:latin typeface="+mj-lt"/>
              </a:rPr>
              <a:t>produkty:</a:t>
            </a:r>
            <a:endParaRPr lang="cs-CZ" sz="1400" u="sng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L/G (platební a neplatební)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 smtClean="0">
                <a:solidFill>
                  <a:schemeClr val="tx2"/>
                </a:solidFill>
                <a:latin typeface="+mj-lt"/>
              </a:rPr>
              <a:t>Zajištění měnových, úrokových a komoditních rizik</a:t>
            </a:r>
            <a:endParaRPr lang="cs-CZ" sz="1400" b="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cs-CZ" sz="1400" u="sng" dirty="0">
                <a:solidFill>
                  <a:schemeClr val="tx2"/>
                </a:solidFill>
                <a:latin typeface="+mj-lt"/>
              </a:rPr>
              <a:t>Další nebankovní </a:t>
            </a:r>
            <a:r>
              <a:rPr lang="cs-CZ" sz="1400" u="sng" dirty="0" smtClean="0">
                <a:solidFill>
                  <a:schemeClr val="tx2"/>
                </a:solidFill>
                <a:latin typeface="+mj-lt"/>
              </a:rPr>
              <a:t>produkty:</a:t>
            </a:r>
            <a:endParaRPr lang="cs-CZ" sz="1400" u="sng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2"/>
                </a:solidFill>
                <a:latin typeface="+mj-lt"/>
              </a:rPr>
              <a:t>Faktoringové služby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2"/>
                </a:solidFill>
                <a:latin typeface="+mj-lt"/>
              </a:rPr>
              <a:t>Leasingové služby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2"/>
                </a:solidFill>
                <a:latin typeface="+mj-lt"/>
              </a:rPr>
              <a:t>Poradenské služby – dotační management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chemeClr val="tx2"/>
                </a:solidFill>
                <a:latin typeface="+mj-lt"/>
              </a:rPr>
              <a:t>Pojištění</a:t>
            </a:r>
          </a:p>
          <a:p>
            <a:pPr>
              <a:spcBef>
                <a:spcPts val="300"/>
              </a:spcBef>
            </a:pPr>
            <a:endParaRPr lang="cs-CZ" sz="1400" b="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94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8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1.00000000000000000000E+000&quot;&gt;&lt;m_ppcolschidx val=&quot;0&quot;/&gt;&lt;m_rgb r=&quot;0&quot; g=&quot;cc&quot; b=&quot;0&quot;/&gt;&lt;/elem&gt;&lt;elem m_fUsage=&quot;1.00000000000000000000E+000&quot;&gt;&lt;m_ppcolschidx val=&quot;0&quot;/&gt;&lt;m_rgb r=&quot;ef&quot; g=&quot;46&quot; b=&quot;32&quot;/&gt;&lt;/elem&gt;&lt;elem m_fUsage=&quot;1.00000000000000000000E+000&quot;&gt;&lt;m_ppcolschidx val=&quot;0&quot;/&gt;&lt;m_rgb r=&quot;ff&quot; g=&quot;ff&quot; b=&quot;99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1 %d&lt;/m_strFormatTime&gt;&lt;/m_precDefault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550"/>
</p:tagLst>
</file>

<file path=ppt/theme/theme1.xml><?xml version="1.0" encoding="utf-8"?>
<a:theme xmlns:a="http://schemas.openxmlformats.org/drawingml/2006/main" name="1_Výchozí návrh">
  <a:themeElements>
    <a:clrScheme name="1_Výchozí návrh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Vlastní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ýchozí návrh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Výchozí návrh">
  <a:themeElements>
    <a:clrScheme name="6_Výchozí návrh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6_Výchozí návrh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Výchozí návrh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ýchozí návrh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SOB_template II">
  <a:themeElements>
    <a:clrScheme name="1_CSOB_template II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1_CSOB_template II">
      <a:majorFont>
        <a:latin typeface="Trebuchet MS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8600B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747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8600B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747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SOB_template II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OB_template II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ADF1"/>
        </a:accent1>
        <a:accent2>
          <a:srgbClr val="003366"/>
        </a:accent2>
        <a:accent3>
          <a:srgbClr val="FFFFFF"/>
        </a:accent3>
        <a:accent4>
          <a:srgbClr val="002A4D"/>
        </a:accent4>
        <a:accent5>
          <a:srgbClr val="AAD3F7"/>
        </a:accent5>
        <a:accent6>
          <a:srgbClr val="002D5C"/>
        </a:accent6>
        <a:hlink>
          <a:srgbClr val="E8600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SOB_template II">
  <a:themeElements>
    <a:clrScheme name="1_CSOB_template II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1_CSOB_template II">
      <a:majorFont>
        <a:latin typeface="Trebuchet MS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8600B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747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8600B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747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cs-CZ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SOB_template II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OB_template II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ADF1"/>
        </a:accent1>
        <a:accent2>
          <a:srgbClr val="003366"/>
        </a:accent2>
        <a:accent3>
          <a:srgbClr val="FFFFFF"/>
        </a:accent3>
        <a:accent4>
          <a:srgbClr val="002A4D"/>
        </a:accent4>
        <a:accent5>
          <a:srgbClr val="AAD3F7"/>
        </a:accent5>
        <a:accent6>
          <a:srgbClr val="002D5C"/>
        </a:accent6>
        <a:hlink>
          <a:srgbClr val="E8600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1105_TREFA">
  <a:themeElements>
    <a:clrScheme name="CSOB_prezentace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3366"/>
      </a:accent1>
      <a:accent2>
        <a:srgbClr val="356EBC"/>
      </a:accent2>
      <a:accent3>
        <a:srgbClr val="E8600B"/>
      </a:accent3>
      <a:accent4>
        <a:srgbClr val="0099CD"/>
      </a:accent4>
      <a:accent5>
        <a:srgbClr val="93B619"/>
      </a:accent5>
      <a:accent6>
        <a:srgbClr val="2C6139"/>
      </a:accent6>
      <a:hlink>
        <a:srgbClr val="B6005E"/>
      </a:hlink>
      <a:folHlink>
        <a:srgbClr val="FACB1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revna_corporate_foto_EN">
  <a:themeElements>
    <a:clrScheme name="Barevna_corporate_foto_EN 1">
      <a:dk1>
        <a:srgbClr val="003366"/>
      </a:dk1>
      <a:lt1>
        <a:srgbClr val="FFFFFF"/>
      </a:lt1>
      <a:dk2>
        <a:srgbClr val="003366"/>
      </a:dk2>
      <a:lt2>
        <a:srgbClr val="EDE9E0"/>
      </a:lt2>
      <a:accent1>
        <a:srgbClr val="33A2DF"/>
      </a:accent1>
      <a:accent2>
        <a:srgbClr val="EC9B72"/>
      </a:accent2>
      <a:accent3>
        <a:srgbClr val="FFFFFF"/>
      </a:accent3>
      <a:accent4>
        <a:srgbClr val="002A56"/>
      </a:accent4>
      <a:accent5>
        <a:srgbClr val="ADCEEC"/>
      </a:accent5>
      <a:accent6>
        <a:srgbClr val="D68C67"/>
      </a:accent6>
      <a:hlink>
        <a:srgbClr val="CFC3A1"/>
      </a:hlink>
      <a:folHlink>
        <a:srgbClr val="ADB091"/>
      </a:folHlink>
    </a:clrScheme>
    <a:fontScheme name="Barevna_corporate_foto_EN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evna_corporate_foto_EN 1">
        <a:dk1>
          <a:srgbClr val="003366"/>
        </a:dk1>
        <a:lt1>
          <a:srgbClr val="FFFFFF"/>
        </a:lt1>
        <a:dk2>
          <a:srgbClr val="003366"/>
        </a:dk2>
        <a:lt2>
          <a:srgbClr val="EDE9E0"/>
        </a:lt2>
        <a:accent1>
          <a:srgbClr val="33A2DF"/>
        </a:accent1>
        <a:accent2>
          <a:srgbClr val="EC9B72"/>
        </a:accent2>
        <a:accent3>
          <a:srgbClr val="FFFFFF"/>
        </a:accent3>
        <a:accent4>
          <a:srgbClr val="002A56"/>
        </a:accent4>
        <a:accent5>
          <a:srgbClr val="ADCEEC"/>
        </a:accent5>
        <a:accent6>
          <a:srgbClr val="D68C67"/>
        </a:accent6>
        <a:hlink>
          <a:srgbClr val="CFC3A1"/>
        </a:hlink>
        <a:folHlink>
          <a:srgbClr val="ADB0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evna_corporate_foto_EN 2">
        <a:dk1>
          <a:srgbClr val="000000"/>
        </a:dk1>
        <a:lt1>
          <a:srgbClr val="FFFFFF"/>
        </a:lt1>
        <a:dk2>
          <a:srgbClr val="003366"/>
        </a:dk2>
        <a:lt2>
          <a:srgbClr val="EDE9E0"/>
        </a:lt2>
        <a:accent1>
          <a:srgbClr val="33A2DF"/>
        </a:accent1>
        <a:accent2>
          <a:srgbClr val="EC9B72"/>
        </a:accent2>
        <a:accent3>
          <a:srgbClr val="FFFFFF"/>
        </a:accent3>
        <a:accent4>
          <a:srgbClr val="000000"/>
        </a:accent4>
        <a:accent5>
          <a:srgbClr val="ADCEEC"/>
        </a:accent5>
        <a:accent6>
          <a:srgbClr val="D68C67"/>
        </a:accent6>
        <a:hlink>
          <a:srgbClr val="CFC3A1"/>
        </a:hlink>
        <a:folHlink>
          <a:srgbClr val="ADB0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3366"/>
      </a:dk1>
      <a:lt1>
        <a:srgbClr val="FFFFFF"/>
      </a:lt1>
      <a:dk2>
        <a:srgbClr val="003366"/>
      </a:dk2>
      <a:lt2>
        <a:srgbClr val="EDE9E0"/>
      </a:lt2>
      <a:accent1>
        <a:srgbClr val="33A2DF"/>
      </a:accent1>
      <a:accent2>
        <a:srgbClr val="EC9B72"/>
      </a:accent2>
      <a:accent3>
        <a:srgbClr val="FFFFFF"/>
      </a:accent3>
      <a:accent4>
        <a:srgbClr val="002A56"/>
      </a:accent4>
      <a:accent5>
        <a:srgbClr val="ADCEEC"/>
      </a:accent5>
      <a:accent6>
        <a:srgbClr val="D68C67"/>
      </a:accent6>
      <a:hlink>
        <a:srgbClr val="CFC3A1"/>
      </a:hlink>
      <a:folHlink>
        <a:srgbClr val="ADB091"/>
      </a:folHlink>
    </a:clrScheme>
    <a:fontScheme name="Výchozí návrh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3366"/>
        </a:dk1>
        <a:lt1>
          <a:srgbClr val="FFFFFF"/>
        </a:lt1>
        <a:dk2>
          <a:srgbClr val="003366"/>
        </a:dk2>
        <a:lt2>
          <a:srgbClr val="EDE9E0"/>
        </a:lt2>
        <a:accent1>
          <a:srgbClr val="33A2DF"/>
        </a:accent1>
        <a:accent2>
          <a:srgbClr val="EC9B72"/>
        </a:accent2>
        <a:accent3>
          <a:srgbClr val="FFFFFF"/>
        </a:accent3>
        <a:accent4>
          <a:srgbClr val="002A56"/>
        </a:accent4>
        <a:accent5>
          <a:srgbClr val="ADCEEC"/>
        </a:accent5>
        <a:accent6>
          <a:srgbClr val="D68C67"/>
        </a:accent6>
        <a:hlink>
          <a:srgbClr val="CFC3A1"/>
        </a:hlink>
        <a:folHlink>
          <a:srgbClr val="ADB0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3366"/>
        </a:dk2>
        <a:lt2>
          <a:srgbClr val="EDE9E0"/>
        </a:lt2>
        <a:accent1>
          <a:srgbClr val="33A2DF"/>
        </a:accent1>
        <a:accent2>
          <a:srgbClr val="EC9B72"/>
        </a:accent2>
        <a:accent3>
          <a:srgbClr val="FFFFFF"/>
        </a:accent3>
        <a:accent4>
          <a:srgbClr val="000000"/>
        </a:accent4>
        <a:accent5>
          <a:srgbClr val="ADCEEC"/>
        </a:accent5>
        <a:accent6>
          <a:srgbClr val="D68C67"/>
        </a:accent6>
        <a:hlink>
          <a:srgbClr val="CFC3A1"/>
        </a:hlink>
        <a:folHlink>
          <a:srgbClr val="ADB0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2_Výchozí návrh 1">
      <a:dk1>
        <a:srgbClr val="003366"/>
      </a:dk1>
      <a:lt1>
        <a:srgbClr val="FFFFFF"/>
      </a:lt1>
      <a:dk2>
        <a:srgbClr val="003366"/>
      </a:dk2>
      <a:lt2>
        <a:srgbClr val="EDE9E0"/>
      </a:lt2>
      <a:accent1>
        <a:srgbClr val="33A2DF"/>
      </a:accent1>
      <a:accent2>
        <a:srgbClr val="EC9B72"/>
      </a:accent2>
      <a:accent3>
        <a:srgbClr val="FFFFFF"/>
      </a:accent3>
      <a:accent4>
        <a:srgbClr val="002A56"/>
      </a:accent4>
      <a:accent5>
        <a:srgbClr val="ADCEEC"/>
      </a:accent5>
      <a:accent6>
        <a:srgbClr val="D68C67"/>
      </a:accent6>
      <a:hlink>
        <a:srgbClr val="CFC3A1"/>
      </a:hlink>
      <a:folHlink>
        <a:srgbClr val="ADB091"/>
      </a:folHlink>
    </a:clrScheme>
    <a:fontScheme name="2_Výchozí návrh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ýchozí návrh 1">
        <a:dk1>
          <a:srgbClr val="003366"/>
        </a:dk1>
        <a:lt1>
          <a:srgbClr val="FFFFFF"/>
        </a:lt1>
        <a:dk2>
          <a:srgbClr val="003366"/>
        </a:dk2>
        <a:lt2>
          <a:srgbClr val="EDE9E0"/>
        </a:lt2>
        <a:accent1>
          <a:srgbClr val="33A2DF"/>
        </a:accent1>
        <a:accent2>
          <a:srgbClr val="EC9B72"/>
        </a:accent2>
        <a:accent3>
          <a:srgbClr val="FFFFFF"/>
        </a:accent3>
        <a:accent4>
          <a:srgbClr val="002A56"/>
        </a:accent4>
        <a:accent5>
          <a:srgbClr val="ADCEEC"/>
        </a:accent5>
        <a:accent6>
          <a:srgbClr val="D68C67"/>
        </a:accent6>
        <a:hlink>
          <a:srgbClr val="CFC3A1"/>
        </a:hlink>
        <a:folHlink>
          <a:srgbClr val="ADB0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3366"/>
        </a:dk2>
        <a:lt2>
          <a:srgbClr val="EDE9E0"/>
        </a:lt2>
        <a:accent1>
          <a:srgbClr val="33A2DF"/>
        </a:accent1>
        <a:accent2>
          <a:srgbClr val="EC9B72"/>
        </a:accent2>
        <a:accent3>
          <a:srgbClr val="FFFFFF"/>
        </a:accent3>
        <a:accent4>
          <a:srgbClr val="000000"/>
        </a:accent4>
        <a:accent5>
          <a:srgbClr val="ADCEEC"/>
        </a:accent5>
        <a:accent6>
          <a:srgbClr val="D68C67"/>
        </a:accent6>
        <a:hlink>
          <a:srgbClr val="CFC3A1"/>
        </a:hlink>
        <a:folHlink>
          <a:srgbClr val="ADB0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arevná_prezentace_foto_NHQ">
  <a:themeElements>
    <a:clrScheme name="1_Barevná_prezentace_foto_NHQ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1_Barevná_prezentace_foto_NHQ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arevná_prezentace_foto_NHQ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evná_prezentace_foto_NHQ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arevná_prezentace_foto_NHQ">
  <a:themeElements>
    <a:clrScheme name="Barevná_prezentace_foto_NHQ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Barevná_prezentace_foto_NHQ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evná_prezentace_foto_NHQ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evná_prezentace_foto_NHQ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Výchozí návrh">
  <a:themeElements>
    <a:clrScheme name="3_Výchozí návrh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3_Výchozí návrh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Výchozí návrh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ýchozí návrh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Výchozí návrh">
  <a:themeElements>
    <a:clrScheme name="4_Výchozí návrh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4_Výchozí návrh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Výchozí návrh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ýchozí návrh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Výchozí návrh">
  <a:themeElements>
    <a:clrScheme name="5_Výchozí návrh 1">
      <a:dk1>
        <a:srgbClr val="00335C"/>
      </a:dk1>
      <a:lt1>
        <a:srgbClr val="FFFFFF"/>
      </a:lt1>
      <a:dk2>
        <a:srgbClr val="FFFFFF"/>
      </a:dk2>
      <a:lt2>
        <a:srgbClr val="EDE9E0"/>
      </a:lt2>
      <a:accent1>
        <a:srgbClr val="0099CD"/>
      </a:accent1>
      <a:accent2>
        <a:srgbClr val="E8600B"/>
      </a:accent2>
      <a:accent3>
        <a:srgbClr val="FFFFFF"/>
      </a:accent3>
      <a:accent4>
        <a:srgbClr val="002A4D"/>
      </a:accent4>
      <a:accent5>
        <a:srgbClr val="AACAE3"/>
      </a:accent5>
      <a:accent6>
        <a:srgbClr val="D25609"/>
      </a:accent6>
      <a:hlink>
        <a:srgbClr val="003366"/>
      </a:hlink>
      <a:folHlink>
        <a:srgbClr val="93B619"/>
      </a:folHlink>
    </a:clrScheme>
    <a:fontScheme name="5_Výchozí návrh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Výchozí návrh 1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0099CD"/>
        </a:accent1>
        <a:accent2>
          <a:srgbClr val="E8600B"/>
        </a:accent2>
        <a:accent3>
          <a:srgbClr val="FFFFFF"/>
        </a:accent3>
        <a:accent4>
          <a:srgbClr val="002A4D"/>
        </a:accent4>
        <a:accent5>
          <a:srgbClr val="AACAE3"/>
        </a:accent5>
        <a:accent6>
          <a:srgbClr val="D25609"/>
        </a:accent6>
        <a:hlink>
          <a:srgbClr val="003366"/>
        </a:hlink>
        <a:folHlink>
          <a:srgbClr val="93B6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ýchozí návrh 2">
        <a:dk1>
          <a:srgbClr val="00335C"/>
        </a:dk1>
        <a:lt1>
          <a:srgbClr val="FFFFFF"/>
        </a:lt1>
        <a:dk2>
          <a:srgbClr val="FFFFFF"/>
        </a:dk2>
        <a:lt2>
          <a:srgbClr val="EDE9E0"/>
        </a:lt2>
        <a:accent1>
          <a:srgbClr val="2C6139"/>
        </a:accent1>
        <a:accent2>
          <a:srgbClr val="B6005E"/>
        </a:accent2>
        <a:accent3>
          <a:srgbClr val="FFFFFF"/>
        </a:accent3>
        <a:accent4>
          <a:srgbClr val="002A4D"/>
        </a:accent4>
        <a:accent5>
          <a:srgbClr val="ACB7AE"/>
        </a:accent5>
        <a:accent6>
          <a:srgbClr val="A50054"/>
        </a:accent6>
        <a:hlink>
          <a:srgbClr val="FACB17"/>
        </a:hlink>
        <a:folHlink>
          <a:srgbClr val="356E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CSOB Blue Effect TEMPLATE</Template>
  <TotalTime>62802</TotalTime>
  <Words>2251</Words>
  <Application>Microsoft Office PowerPoint</Application>
  <PresentationFormat>Vlastní</PresentationFormat>
  <Paragraphs>855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13</vt:i4>
      </vt:variant>
      <vt:variant>
        <vt:lpstr>Nadpisy snímků</vt:lpstr>
      </vt:variant>
      <vt:variant>
        <vt:i4>25</vt:i4>
      </vt:variant>
    </vt:vector>
  </HeadingPairs>
  <TitlesOfParts>
    <vt:vector size="46" baseType="lpstr">
      <vt:lpstr>Arial</vt:lpstr>
      <vt:lpstr>Arial CE</vt:lpstr>
      <vt:lpstr>Calibri</vt:lpstr>
      <vt:lpstr>SC STKaiti</vt:lpstr>
      <vt:lpstr>Times New Roman</vt:lpstr>
      <vt:lpstr>Trebuchet MS</vt:lpstr>
      <vt:lpstr>Verdana</vt:lpstr>
      <vt:lpstr>Wingdings</vt:lpstr>
      <vt:lpstr>1_Výchozí návrh</vt:lpstr>
      <vt:lpstr>Barevna_corporate_foto_EN</vt:lpstr>
      <vt:lpstr>Výchozí návrh</vt:lpstr>
      <vt:lpstr>2_Výchozí návrh</vt:lpstr>
      <vt:lpstr>1_Barevná_prezentace_foto_NHQ</vt:lpstr>
      <vt:lpstr>Barevná_prezentace_foto_NHQ</vt:lpstr>
      <vt:lpstr>3_Výchozí návrh</vt:lpstr>
      <vt:lpstr>4_Výchozí návrh</vt:lpstr>
      <vt:lpstr>5_Výchozí návrh</vt:lpstr>
      <vt:lpstr>6_Výchozí návrh</vt:lpstr>
      <vt:lpstr>1_CSOB_template II</vt:lpstr>
      <vt:lpstr>2_CSOB_template II</vt:lpstr>
      <vt:lpstr>151105_TREFA</vt:lpstr>
      <vt:lpstr>Představení ČSOB Firemního bankovnictví</vt:lpstr>
      <vt:lpstr>Prezentace aplikace PowerPoint</vt:lpstr>
      <vt:lpstr>Kde působíme</vt:lpstr>
      <vt:lpstr>Obchodníci ve FiB</vt:lpstr>
      <vt:lpstr>Obchodník je dirigentem</vt:lpstr>
      <vt:lpstr>Prezentace aplikace PowerPoint</vt:lpstr>
      <vt:lpstr>Prezentace aplikace PowerPoint</vt:lpstr>
      <vt:lpstr>Základní pojmy v komerčním bankovnictví</vt:lpstr>
      <vt:lpstr>Prezentace aplikace PowerPoint</vt:lpstr>
      <vt:lpstr>Prezentace aplikace PowerPoint</vt:lpstr>
      <vt:lpstr>Prezentace aplikace PowerPoint</vt:lpstr>
      <vt:lpstr>Prezentace aplikace PowerPoint</vt:lpstr>
      <vt:lpstr>Schopnost dlužníka splácet</vt:lpstr>
      <vt:lpstr>Pracovní kapitál a objem provozní limitů</vt:lpstr>
      <vt:lpstr>Kapitálová struktura</vt:lpstr>
      <vt:lpstr>Případové studie</vt:lpstr>
      <vt:lpstr>Prezentace aplikace PowerPoint</vt:lpstr>
      <vt:lpstr>Případové studie</vt:lpstr>
      <vt:lpstr>Prezentace aplikace PowerPoint</vt:lpstr>
      <vt:lpstr>Případové studie</vt:lpstr>
      <vt:lpstr>Prezentace aplikace PowerPoint</vt:lpstr>
      <vt:lpstr>Případové studie</vt:lpstr>
      <vt:lpstr>Prezentace aplikace PowerPoint</vt:lpstr>
      <vt:lpstr>Prezentace aplikace PowerPoint</vt:lpstr>
      <vt:lpstr>Spolupráce se studenty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</dc:title>
  <dc:creator>Ondrej Vobruba</dc:creator>
  <cp:lastModifiedBy>TOMÁŠEK Petr</cp:lastModifiedBy>
  <cp:revision>4516</cp:revision>
  <cp:lastPrinted>2017-03-10T15:06:43Z</cp:lastPrinted>
  <dcterms:created xsi:type="dcterms:W3CDTF">2007-11-29T15:39:08Z</dcterms:created>
  <dcterms:modified xsi:type="dcterms:W3CDTF">2017-11-15T12:45:35Z</dcterms:modified>
  <cp:category>Internal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/>
  </property>
  <property fmtid="{D5CDD505-2E9C-101B-9397-08002B2CF9AE}" pid="6" name="Delivery Date">
    <vt:lpwstr>January 25, 2008</vt:lpwstr>
  </property>
  <property fmtid="{D5CDD505-2E9C-101B-9397-08002B2CF9AE}" pid="7" name="Title">
    <vt:lpwstr>Engaging Employees through a “Viral” Approach to Communications</vt:lpwstr>
  </property>
  <property fmtid="{D5CDD505-2E9C-101B-9397-08002B2CF9AE}" pid="8" name="Final">
    <vt:bool>false</vt:bool>
  </property>
  <property fmtid="{D5CDD505-2E9C-101B-9397-08002B2CF9AE}" pid="9" name="DocID">
    <vt:lpwstr>PRA-CFK020-20080125-18343P1E</vt:lpwstr>
  </property>
  <property fmtid="{D5CDD505-2E9C-101B-9397-08002B2CF9AE}" pid="10" name="DocIDinTitle">
    <vt:bool>true</vt:bool>
  </property>
  <property fmtid="{D5CDD505-2E9C-101B-9397-08002B2CF9AE}" pid="11" name="DocIDinSlide">
    <vt:bool>true</vt:bool>
  </property>
  <property fmtid="{D5CDD505-2E9C-101B-9397-08002B2CF9AE}" pid="12" name="DocIDPosition">
    <vt:i4>0</vt:i4>
  </property>
  <property fmtid="{D5CDD505-2E9C-101B-9397-08002B2CF9AE}" pid="13" name="CSOB-DocumentTagging.ClassificationMark.P00">
    <vt:lpwstr>&lt;ClassificationMark xmlns:xsi="http://www.w3.org/2001/XMLSchema-instance" xmlns:xsd="http://www.w3.org/2001/XMLSchema" margin="NaN" class="C1" owner="Ondrej Vobruba" position="BottomMiddle" marginX="0" marginY="0" classifiedOn="2017-01-11T18:56:47.76</vt:lpwstr>
  </property>
  <property fmtid="{D5CDD505-2E9C-101B-9397-08002B2CF9AE}" pid="14" name="CSOB-DocumentTagging.ClassificationMark.P01">
    <vt:lpwstr>25296+01:00" showPrintedBy="false" showPrintDate="false" language="en" ApplicationVersion="Microsoft PowerPoint, 15.0" addinVersion="5.7.11.1" template="CSOB"&gt;&lt;history bulk="false" class="Internal" code="C1" user="SKŘIVÁNEK Michal" date="2017-01-11T1</vt:lpwstr>
  </property>
  <property fmtid="{D5CDD505-2E9C-101B-9397-08002B2CF9AE}" pid="15" name="CSOB-DocumentTagging.ClassificationMark.P02">
    <vt:lpwstr>8:56:49.4499969+01:00" /&gt;&lt;recipients /&gt;&lt;documentOwners /&gt;&lt;/ClassificationMark&gt;</vt:lpwstr>
  </property>
  <property fmtid="{D5CDD505-2E9C-101B-9397-08002B2CF9AE}" pid="16" name="CSOB-DocumentTagging.ClassificationMark">
    <vt:lpwstr>￼PARTS:3</vt:lpwstr>
  </property>
  <property fmtid="{D5CDD505-2E9C-101B-9397-08002B2CF9AE}" pid="17" name="CSOB-DocumentClasification">
    <vt:lpwstr>Internal</vt:lpwstr>
  </property>
  <property fmtid="{D5CDD505-2E9C-101B-9397-08002B2CF9AE}" pid="18" name="CSOB-DLP">
    <vt:lpwstr>CSOB-DLP:TAGInternal</vt:lpwstr>
  </property>
</Properties>
</file>