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67" r:id="rId3"/>
    <p:sldId id="291" r:id="rId4"/>
    <p:sldId id="269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9" r:id="rId22"/>
    <p:sldId id="308" r:id="rId23"/>
    <p:sldId id="310" r:id="rId24"/>
  </p:sldIdLst>
  <p:sldSz cx="9144000" cy="6858000" type="screen4x3"/>
  <p:notesSz cx="6784975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94611" autoAdjust="0"/>
  </p:normalViewPr>
  <p:slideViewPr>
    <p:cSldViewPr snapToGrid="0">
      <p:cViewPr varScale="1">
        <p:scale>
          <a:sx n="98" d="100"/>
          <a:sy n="98" d="100"/>
        </p:scale>
        <p:origin x="342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81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819" y="941070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249" y="0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98" y="4705350"/>
            <a:ext cx="542798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249" y="9408981"/>
            <a:ext cx="2940156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b="1" dirty="0" smtClean="0"/>
              <a:t>4.10.2018  </a:t>
            </a:r>
            <a:r>
              <a:rPr lang="cs-CZ" altLang="cs-CZ" b="1" dirty="0" smtClean="0"/>
              <a:t>Martina </a:t>
            </a:r>
            <a:r>
              <a:rPr lang="cs-CZ" altLang="cs-CZ" b="1" dirty="0" err="1" smtClean="0"/>
              <a:t>Sponerová</a:t>
            </a:r>
            <a:endParaRPr lang="cs-CZ" altLang="cs-CZ" b="1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VYHODNOCENÍ </a:t>
            </a:r>
            <a:r>
              <a:rPr lang="cs-CZ" altLang="cs-CZ" dirty="0" smtClean="0"/>
              <a:t>ÚVĚROVÉHO RIZIKA</a:t>
            </a:r>
            <a:br>
              <a:rPr lang="cs-CZ" altLang="cs-CZ" dirty="0" smtClean="0"/>
            </a:br>
            <a:r>
              <a:rPr lang="cs-CZ" altLang="cs-CZ" sz="2000" dirty="0" smtClean="0"/>
              <a:t>NEFINANČNÍ UKAZATELE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Dodavatelsko</a:t>
            </a:r>
            <a:r>
              <a:rPr lang="cs-CZ" dirty="0"/>
              <a:t> - odběratelské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Stabilita poptávky (poptávka po </a:t>
            </a:r>
            <a:r>
              <a:rPr lang="cs-CZ" b="1" dirty="0" smtClean="0"/>
              <a:t>výrobcích/službách)</a:t>
            </a:r>
            <a:endParaRPr lang="cs-CZ" dirty="0"/>
          </a:p>
          <a:p>
            <a:pPr lvl="1" hangingPunct="0"/>
            <a:r>
              <a:rPr lang="cs-CZ" sz="2000" dirty="0"/>
              <a:t>Stabilní poptávka</a:t>
            </a:r>
          </a:p>
          <a:p>
            <a:pPr lvl="1" hangingPunct="0"/>
            <a:r>
              <a:rPr lang="cs-CZ" sz="2000" dirty="0"/>
              <a:t>Dlouhodobě stabilní poptávka, avšak identifikován krátkodobý negativní výkyv (tj. několik týdnů až cca 3 měsíce)</a:t>
            </a:r>
          </a:p>
          <a:p>
            <a:pPr lvl="1" hangingPunct="0"/>
            <a:r>
              <a:rPr lang="cs-CZ" sz="2000" dirty="0"/>
              <a:t>Nestabilní poptávka</a:t>
            </a:r>
          </a:p>
          <a:p>
            <a:pPr hangingPunct="0"/>
            <a:r>
              <a:rPr lang="cs-CZ" b="1" dirty="0" smtClean="0"/>
              <a:t>Dodavatelé – </a:t>
            </a:r>
            <a:r>
              <a:rPr lang="cs-CZ" b="1" dirty="0"/>
              <a:t>závislost </a:t>
            </a:r>
            <a:r>
              <a:rPr lang="cs-CZ" b="1" dirty="0" smtClean="0"/>
              <a:t>na </a:t>
            </a:r>
            <a:r>
              <a:rPr lang="cs-CZ" b="1" dirty="0"/>
              <a:t>jednotlivých dodavatelích</a:t>
            </a:r>
            <a:endParaRPr lang="cs-CZ" dirty="0"/>
          </a:p>
          <a:p>
            <a:pPr lvl="1" hangingPunct="0"/>
            <a:r>
              <a:rPr lang="cs-CZ" sz="2000" dirty="0"/>
              <a:t>Závislost na žádném z dodavatelů nepřesahuje 20%</a:t>
            </a:r>
          </a:p>
          <a:p>
            <a:pPr lvl="1" hangingPunct="0"/>
            <a:r>
              <a:rPr lang="cs-CZ" sz="2000" dirty="0"/>
              <a:t>Podíl některého z dodavatelů přesahuje 20% a jeho záměna je možná kdykoliv</a:t>
            </a:r>
          </a:p>
          <a:p>
            <a:pPr lvl="1" hangingPunct="0"/>
            <a:r>
              <a:rPr lang="cs-CZ" sz="2000" dirty="0"/>
              <a:t>Podíl některého z dodavatelů přesahuje 20% a jeho záměna není možná, nebo by byla velmi obtížná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77563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 země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Export, import (riziko teritoria)</a:t>
            </a:r>
            <a:endParaRPr lang="cs-CZ" sz="2000" dirty="0"/>
          </a:p>
          <a:p>
            <a:pPr lvl="1" algn="just" hangingPunct="0"/>
            <a:r>
              <a:rPr lang="cs-CZ" sz="1800" dirty="0" smtClean="0"/>
              <a:t>Podnik </a:t>
            </a:r>
            <a:r>
              <a:rPr lang="cs-CZ" sz="1800" dirty="0"/>
              <a:t>má přímý vývoz/dovoz pouze s průmyslově vyspělými zeměmi nebo nemá žádný přímý vývoz/dovoz nebo je riziko země pojištěno</a:t>
            </a:r>
          </a:p>
          <a:p>
            <a:pPr lvl="1" algn="just" hangingPunct="0"/>
            <a:r>
              <a:rPr lang="cs-CZ" sz="1800" dirty="0" smtClean="0"/>
              <a:t>Podnik </a:t>
            </a:r>
            <a:r>
              <a:rPr lang="cs-CZ" sz="1800" dirty="0"/>
              <a:t>má přímý vývoz/dovoz převážně s průmyslově vyspělými zeměmi a vývoz/dovoz s rizikovými zeměmi je méně významný</a:t>
            </a:r>
          </a:p>
          <a:p>
            <a:pPr lvl="1" algn="just" hangingPunct="0"/>
            <a:r>
              <a:rPr lang="cs-CZ" sz="1800" dirty="0" smtClean="0"/>
              <a:t>Vývoz/dovoz </a:t>
            </a:r>
            <a:r>
              <a:rPr lang="cs-CZ" sz="1800" dirty="0"/>
              <a:t>směřuje </a:t>
            </a:r>
            <a:r>
              <a:rPr lang="cs-CZ" sz="1800" dirty="0" smtClean="0"/>
              <a:t>podnik převážně </a:t>
            </a:r>
            <a:r>
              <a:rPr lang="cs-CZ" sz="1800" dirty="0"/>
              <a:t>do rizikových zemí a rizika s tím spojená nejsou vždy odpovídajícím způsobem ošetřena (platební podmínky, </a:t>
            </a:r>
            <a:r>
              <a:rPr lang="cs-CZ" sz="1800" dirty="0" smtClean="0"/>
              <a:t>pojištění</a:t>
            </a:r>
            <a:r>
              <a:rPr lang="cs-CZ" sz="1800" dirty="0"/>
              <a:t>, atd</a:t>
            </a:r>
            <a:r>
              <a:rPr lang="cs-CZ" sz="1800" dirty="0" smtClean="0"/>
              <a:t>.)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58791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 země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Kurzové riziko</a:t>
            </a:r>
            <a:endParaRPr lang="cs-CZ" dirty="0"/>
          </a:p>
          <a:p>
            <a:pPr lvl="1" algn="just" hangingPunct="0"/>
            <a:r>
              <a:rPr lang="cs-CZ" sz="1800" dirty="0"/>
              <a:t>Přímý vývoz/dovoz dle jednotlivých měn v obdobném objemu (přirozený </a:t>
            </a:r>
            <a:r>
              <a:rPr lang="cs-CZ" sz="1800" dirty="0" err="1"/>
              <a:t>hedging</a:t>
            </a:r>
            <a:r>
              <a:rPr lang="cs-CZ" sz="1800" dirty="0"/>
              <a:t>) nebo je kurzové riziko odpovídajícím způsobem zajištěno na finančních trzích</a:t>
            </a:r>
          </a:p>
          <a:p>
            <a:pPr lvl="1" algn="just" hangingPunct="0"/>
            <a:r>
              <a:rPr lang="cs-CZ" sz="1800" dirty="0"/>
              <a:t>Přímý vývoz/dovoz dle jednotlivých měn s max. odchylkou do 20% a kurzové riziko není odpovídajícím způsobem zajištěno na finančních trzích</a:t>
            </a:r>
          </a:p>
          <a:p>
            <a:pPr lvl="1" algn="just" hangingPunct="0"/>
            <a:r>
              <a:rPr lang="cs-CZ" sz="1800" dirty="0"/>
              <a:t>Přímý vývoz/dovoz dle jednotlivých měn je realizován v odlišných objemech nebo kurzové riziko není zajištěno na finančním trhu</a:t>
            </a:r>
          </a:p>
          <a:p>
            <a:pPr lvl="1" algn="just" hangingPunct="0"/>
            <a:r>
              <a:rPr lang="cs-CZ" sz="1800" dirty="0"/>
              <a:t>Žádný nebo nevýznamný přímý vývoz/dovoz</a:t>
            </a:r>
          </a:p>
          <a:p>
            <a:pPr lvl="1" hangingPunct="0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68951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Řízení </a:t>
            </a:r>
            <a:r>
              <a:rPr lang="cs-CZ" dirty="0" smtClean="0"/>
              <a:t>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Důvěryhodnost a stabilita managementu – znalost historie a morálního profilu managementu</a:t>
            </a:r>
            <a:endParaRPr lang="cs-CZ" dirty="0"/>
          </a:p>
          <a:p>
            <a:pPr lvl="1" algn="just" hangingPunct="0"/>
            <a:r>
              <a:rPr lang="cs-CZ" sz="1800" dirty="0"/>
              <a:t>Většinová část managementu je beze změny déle než 2 roky a nejsou informace o nemorálním chování členů managementu v této, ani jiných společnostech, po dobu nejméně 6 let</a:t>
            </a:r>
          </a:p>
          <a:p>
            <a:pPr lvl="1" algn="just" hangingPunct="0"/>
            <a:r>
              <a:rPr lang="cs-CZ" sz="1800" dirty="0"/>
              <a:t>Většinová část managementu je beze změny méně než 2 roky a nejsou informace o nemorálním chování členů managementu v této, ani jiných společnostech, po dobu nejméně 6 let</a:t>
            </a:r>
          </a:p>
          <a:p>
            <a:pPr lvl="1" algn="just" hangingPunct="0"/>
            <a:r>
              <a:rPr lang="cs-CZ" sz="1800" dirty="0"/>
              <a:t>Většinová část managementu je beze změny méně než 2 roky a není k dispozici dostatek informací o chování členů managementu v této, ani jiných společnostech, ve kterých působili v minulosti</a:t>
            </a:r>
          </a:p>
          <a:p>
            <a:pPr lvl="1" algn="just" hangingPunct="0"/>
            <a:r>
              <a:rPr lang="cs-CZ" sz="1800" dirty="0"/>
              <a:t>Existují informace o nemorálním chování členů managementu v této či jiných společnostech v průběhu posledních 6 let</a:t>
            </a:r>
          </a:p>
          <a:p>
            <a:pPr lvl="1"/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53730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Schopnosti managementu</a:t>
            </a:r>
            <a:endParaRPr lang="cs-CZ" dirty="0"/>
          </a:p>
          <a:p>
            <a:pPr lvl="1" hangingPunct="0"/>
            <a:r>
              <a:rPr lang="cs-CZ" sz="1800" dirty="0"/>
              <a:t>Schopnost managementu řídit společnost je nadprůměrná</a:t>
            </a:r>
          </a:p>
          <a:p>
            <a:pPr lvl="1" hangingPunct="0"/>
            <a:r>
              <a:rPr lang="cs-CZ" sz="1800" dirty="0"/>
              <a:t>Schopnost managementu řídit společnost je průměrná</a:t>
            </a:r>
          </a:p>
          <a:p>
            <a:pPr lvl="1" hangingPunct="0"/>
            <a:r>
              <a:rPr lang="cs-CZ" sz="1800" dirty="0"/>
              <a:t>Schopnost managementu řídit společnost je podprůměrná</a:t>
            </a:r>
          </a:p>
          <a:p>
            <a:pPr hangingPunct="0"/>
            <a:r>
              <a:rPr lang="cs-CZ" b="1" dirty="0"/>
              <a:t>Vývoj celkové finanční situace </a:t>
            </a:r>
            <a:r>
              <a:rPr lang="cs-CZ" b="1" dirty="0" smtClean="0"/>
              <a:t>podniku</a:t>
            </a:r>
            <a:endParaRPr lang="cs-CZ" dirty="0"/>
          </a:p>
          <a:p>
            <a:pPr lvl="1" hangingPunct="0"/>
            <a:r>
              <a:rPr lang="cs-CZ" sz="1800" dirty="0"/>
              <a:t>Zlepšení situace</a:t>
            </a:r>
          </a:p>
          <a:p>
            <a:pPr lvl="1" hangingPunct="0"/>
            <a:r>
              <a:rPr lang="cs-CZ" sz="1800" dirty="0"/>
              <a:t>Stabilní vývoj  </a:t>
            </a:r>
          </a:p>
          <a:p>
            <a:pPr lvl="1" hangingPunct="0"/>
            <a:r>
              <a:rPr lang="cs-CZ" sz="1800" dirty="0"/>
              <a:t>Kolísavý vývoj  </a:t>
            </a:r>
          </a:p>
          <a:p>
            <a:pPr lvl="1" hangingPunct="0"/>
            <a:r>
              <a:rPr lang="cs-CZ" sz="1800" dirty="0"/>
              <a:t>Zhoršení situace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0907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Vlastnictví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Jasné a srozumitelné vlastnické vztahy </a:t>
            </a:r>
            <a:endParaRPr lang="cs-CZ" sz="2000" dirty="0"/>
          </a:p>
          <a:p>
            <a:pPr lvl="1" hangingPunct="0"/>
            <a:r>
              <a:rPr lang="cs-CZ" sz="1600" dirty="0"/>
              <a:t>Vlastník je znám a </a:t>
            </a:r>
            <a:r>
              <a:rPr lang="cs-CZ" sz="1600" dirty="0" smtClean="0"/>
              <a:t>podnik </a:t>
            </a:r>
            <a:r>
              <a:rPr lang="cs-CZ" sz="1600" dirty="0"/>
              <a:t>buď je součástí ESSK s transparentními vazbami, nebo není součástí žádné skupiny </a:t>
            </a:r>
          </a:p>
          <a:p>
            <a:pPr lvl="1" hangingPunct="0"/>
            <a:r>
              <a:rPr lang="cs-CZ" sz="1600" dirty="0"/>
              <a:t>Vlastník je znám a </a:t>
            </a:r>
            <a:r>
              <a:rPr lang="cs-CZ" sz="1600" dirty="0" smtClean="0"/>
              <a:t>podnik </a:t>
            </a:r>
            <a:r>
              <a:rPr lang="cs-CZ" sz="1600" dirty="0"/>
              <a:t>je součástí ESSK s nejasnými nebo komplikovanými vazbami</a:t>
            </a:r>
          </a:p>
          <a:p>
            <a:pPr lvl="1" hangingPunct="0"/>
            <a:r>
              <a:rPr lang="cs-CZ" sz="1600" dirty="0"/>
              <a:t>Vlastník není </a:t>
            </a:r>
            <a:r>
              <a:rPr lang="cs-CZ" sz="1600" dirty="0" smtClean="0"/>
              <a:t>znám</a:t>
            </a:r>
          </a:p>
          <a:p>
            <a:pPr lvl="1" hangingPunct="0"/>
            <a:endParaRPr lang="cs-CZ" sz="1600" dirty="0" smtClean="0"/>
          </a:p>
          <a:p>
            <a:pPr lvl="1" hangingPunct="0"/>
            <a:endParaRPr lang="cs-CZ" sz="16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0075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Důvěryhodnost a stabilita vlastníka (znalost historie vlastníka s rozhodovací schopností)</a:t>
            </a:r>
            <a:endParaRPr lang="cs-CZ" sz="2000" dirty="0"/>
          </a:p>
          <a:p>
            <a:pPr lvl="1" algn="just" hangingPunct="0"/>
            <a:r>
              <a:rPr lang="cs-CZ" sz="1600" dirty="0"/>
              <a:t>Existuje rozhodující podíl umožňující prosazování strategických cílů držený bez změny alespoň 6 let a neexistují informace o negativním působení vlastníka na </a:t>
            </a:r>
            <a:r>
              <a:rPr lang="cs-CZ" sz="1600" dirty="0" smtClean="0"/>
              <a:t>podnik </a:t>
            </a:r>
            <a:r>
              <a:rPr lang="cs-CZ" sz="1600" dirty="0"/>
              <a:t>nebo v jiných společnostech </a:t>
            </a:r>
          </a:p>
          <a:p>
            <a:pPr lvl="1" algn="just" hangingPunct="0"/>
            <a:r>
              <a:rPr lang="cs-CZ" sz="1600" dirty="0"/>
              <a:t>Existuje rozhodující podíl umožňující prosazování strategických cílů držený bez změny alespoň 2 roky a neexistují informace o negativním působení vlastníka na </a:t>
            </a:r>
            <a:r>
              <a:rPr lang="cs-CZ" sz="1600" dirty="0" smtClean="0"/>
              <a:t>podnik </a:t>
            </a:r>
            <a:r>
              <a:rPr lang="cs-CZ" sz="1600" dirty="0"/>
              <a:t>nebo v jiných společnostech </a:t>
            </a:r>
          </a:p>
          <a:p>
            <a:pPr lvl="1" algn="just" hangingPunct="0"/>
            <a:r>
              <a:rPr lang="cs-CZ" sz="1600" dirty="0"/>
              <a:t>Neexistuje rozhodující podíl umožňující prosazování strategických cílů nebo je historie vlastníka kratší  než 2 roky a neexistují informace o negativním působení vlastníka na </a:t>
            </a:r>
            <a:r>
              <a:rPr lang="cs-CZ" sz="1600" dirty="0" smtClean="0"/>
              <a:t>podnik nebo </a:t>
            </a:r>
            <a:r>
              <a:rPr lang="cs-CZ" sz="1600" dirty="0"/>
              <a:t>v jiných společnostech </a:t>
            </a:r>
          </a:p>
          <a:p>
            <a:pPr lvl="1" algn="just" hangingPunct="0"/>
            <a:r>
              <a:rPr lang="cs-CZ" sz="1600" dirty="0"/>
              <a:t>Existují negativní informace o působení vlastníka na </a:t>
            </a:r>
            <a:r>
              <a:rPr lang="cs-CZ" sz="1600" dirty="0" smtClean="0"/>
              <a:t>podnik </a:t>
            </a:r>
            <a:r>
              <a:rPr lang="cs-CZ" sz="1600" dirty="0"/>
              <a:t>nebo v jiných společnostech</a:t>
            </a:r>
          </a:p>
          <a:p>
            <a:pPr lvl="1" hangingPunct="0"/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2355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Vlastnictví společnosti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Podpora vlastníků</a:t>
            </a:r>
            <a:endParaRPr lang="cs-CZ" dirty="0"/>
          </a:p>
          <a:p>
            <a:pPr lvl="1" hangingPunct="0"/>
            <a:r>
              <a:rPr lang="cs-CZ" sz="2000" dirty="0"/>
              <a:t>Velmi silná</a:t>
            </a:r>
          </a:p>
          <a:p>
            <a:pPr lvl="1" hangingPunct="0"/>
            <a:r>
              <a:rPr lang="cs-CZ" sz="2000" dirty="0"/>
              <a:t>Silná</a:t>
            </a:r>
          </a:p>
          <a:p>
            <a:pPr lvl="1" hangingPunct="0"/>
            <a:r>
              <a:rPr lang="cs-CZ" sz="2000" dirty="0"/>
              <a:t>Slabá</a:t>
            </a:r>
          </a:p>
          <a:p>
            <a:pPr lvl="1" hangingPunct="0"/>
            <a:r>
              <a:rPr lang="cs-CZ" sz="2000" dirty="0"/>
              <a:t>Velmi slabá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3927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Splácení závazků vůči státu (závazky </a:t>
            </a:r>
            <a:r>
              <a:rPr lang="cs-CZ" sz="2000" b="1" dirty="0" smtClean="0"/>
              <a:t>podniku </a:t>
            </a:r>
            <a:r>
              <a:rPr lang="cs-CZ" sz="2000" b="1" dirty="0"/>
              <a:t>vůči státu, zdravotnímu a sociálnímu pojištění po splatnosti)</a:t>
            </a:r>
            <a:endParaRPr lang="cs-CZ" sz="2000" dirty="0"/>
          </a:p>
          <a:p>
            <a:pPr lvl="1" algn="just" hangingPunct="0"/>
            <a:r>
              <a:rPr lang="cs-CZ" sz="1600" dirty="0"/>
              <a:t>Neexistují závazky po splatnosti vůči finančnímu úřadu, správě sociálního zabezpečení, zdravotní pojišťovně v průběhu posledních 4 let </a:t>
            </a:r>
          </a:p>
          <a:p>
            <a:pPr lvl="1" algn="just" hangingPunct="0"/>
            <a:r>
              <a:rPr lang="cs-CZ" sz="1600" dirty="0"/>
              <a:t>Byl sjednán splátkový kalendář na závazky po splatnosti vůči zmíněným institucím v průběhu posledních 4 let a tyto závazky již byly uhrazeny</a:t>
            </a:r>
          </a:p>
          <a:p>
            <a:pPr lvl="1" algn="just" hangingPunct="0"/>
            <a:r>
              <a:rPr lang="cs-CZ" sz="1600" dirty="0"/>
              <a:t>Byl sjednán splátkový kalendář na závazky po splatnosti vůči zmíněným institucím v průběhu posledních 4 let a tyto závazky ještě doposud nebyly uhrazeny</a:t>
            </a:r>
          </a:p>
          <a:p>
            <a:pPr lvl="1" algn="just" hangingPunct="0"/>
            <a:r>
              <a:rPr lang="cs-CZ" sz="1600" dirty="0"/>
              <a:t>Existují nebo existovaly závazky po splatnosti vůči zmíněným institucím v průběhu posledních 4 let</a:t>
            </a:r>
          </a:p>
          <a:p>
            <a:pPr lvl="1" algn="just" hangingPunct="0"/>
            <a:r>
              <a:rPr lang="cs-CZ" sz="1600" dirty="0"/>
              <a:t>V důsledku závazků vůči státu, zdravotnímu a sociálnímu pojištění došlo k exekuci na účtech </a:t>
            </a:r>
            <a:r>
              <a:rPr lang="cs-CZ" sz="1600" dirty="0" smtClean="0"/>
              <a:t>banky se </a:t>
            </a:r>
            <a:r>
              <a:rPr lang="cs-CZ" sz="1600" dirty="0"/>
              <a:t>zásadním  negativním dopadem na plynulost cash-</a:t>
            </a:r>
            <a:r>
              <a:rPr lang="cs-CZ" sz="1600" dirty="0" err="1"/>
              <a:t>flow</a:t>
            </a:r>
            <a:r>
              <a:rPr lang="cs-CZ" sz="1600" dirty="0"/>
              <a:t> klienta a jeho finanční situaci v průběhu posledních 4 let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80601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Vztah k ostatním věřitelům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Splácení závazků vůči dodavatelům </a:t>
            </a:r>
            <a:endParaRPr lang="cs-CZ" sz="2000" b="1" dirty="0" smtClean="0"/>
          </a:p>
          <a:p>
            <a:pPr lvl="1" hangingPunct="0"/>
            <a:r>
              <a:rPr lang="cs-CZ" sz="2000" dirty="0" smtClean="0"/>
              <a:t>Výborné </a:t>
            </a:r>
            <a:r>
              <a:rPr lang="cs-CZ" sz="2000" dirty="0"/>
              <a:t>(podíl závazků z obchodního styku po splatnosti zpravidla nepřesahuje  5% vč.)</a:t>
            </a:r>
          </a:p>
          <a:p>
            <a:pPr lvl="1" hangingPunct="0"/>
            <a:r>
              <a:rPr lang="cs-CZ" sz="2000" dirty="0"/>
              <a:t>Dobré (podíl závazků z obchodního styku po splatnosti činí zpravidla 5% - 20% vč.)</a:t>
            </a:r>
          </a:p>
          <a:p>
            <a:pPr lvl="1" hangingPunct="0"/>
            <a:r>
              <a:rPr lang="cs-CZ" sz="2000" dirty="0"/>
              <a:t>Špatné (podíl závazků z obchodního styku po splatnosti činí zpravidla 20% - 30% vč.)</a:t>
            </a:r>
          </a:p>
          <a:p>
            <a:pPr lvl="1" hangingPunct="0"/>
            <a:r>
              <a:rPr lang="cs-CZ" sz="2000" dirty="0"/>
              <a:t>Velmi špatné (podíl závazků z obchodního styku po splatnosti je zpravidla vyšší než 30%)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2155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Poskytnutí úvěrového obchodu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Aby banka snížila úvěrové riziko, provádí před poskytnutím jakéhokoliv úvěrového produktu komplexní hodnocení klienta a limitování úvěru.  </a:t>
            </a:r>
          </a:p>
          <a:p>
            <a:pPr algn="just"/>
            <a:r>
              <a:rPr lang="cs-CZ" dirty="0"/>
              <a:t>Během celého trvání úvěrového obchodu pravidelně vyhodnocuje bonitu klienta a provádí tzv. monitoring dlužníka. </a:t>
            </a:r>
            <a:endParaRPr lang="cs-CZ" dirty="0" smtClean="0"/>
          </a:p>
          <a:p>
            <a:pPr algn="just"/>
            <a:r>
              <a:rPr lang="cs-CZ" dirty="0"/>
              <a:t>Hodnocení klienta zahrnuje:</a:t>
            </a:r>
          </a:p>
          <a:p>
            <a:pPr lvl="1" algn="just"/>
            <a:r>
              <a:rPr lang="cs-CZ" dirty="0"/>
              <a:t>analýzu právních poměrů žadatele o úvěr,</a:t>
            </a:r>
          </a:p>
          <a:p>
            <a:pPr lvl="1" algn="just"/>
            <a:r>
              <a:rPr lang="cs-CZ" dirty="0"/>
              <a:t>analýzu osobní důvěryhodnosti žadatele,</a:t>
            </a:r>
          </a:p>
          <a:p>
            <a:pPr lvl="1" algn="just"/>
            <a:r>
              <a:rPr lang="cs-CZ" dirty="0"/>
              <a:t>analýzu jeho hospodářské a finanční situace.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71419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podniku s bankou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Splácení závazků vůči </a:t>
            </a:r>
            <a:r>
              <a:rPr lang="cs-CZ" b="1" dirty="0" smtClean="0"/>
              <a:t>bance</a:t>
            </a:r>
            <a:endParaRPr lang="cs-CZ" dirty="0"/>
          </a:p>
          <a:p>
            <a:pPr lvl="1" hangingPunct="0"/>
            <a:r>
              <a:rPr lang="cs-CZ" sz="2000" dirty="0"/>
              <a:t>Úvěrová historie </a:t>
            </a:r>
            <a:r>
              <a:rPr lang="cs-CZ" sz="2000" dirty="0" smtClean="0"/>
              <a:t>podniku </a:t>
            </a:r>
            <a:r>
              <a:rPr lang="cs-CZ" sz="2000" dirty="0"/>
              <a:t>je delší jak 6 let a za posledních 6 let zpoždění nepřesáhla 5 dnů, </a:t>
            </a:r>
          </a:p>
          <a:p>
            <a:pPr lvl="1" hangingPunct="0"/>
            <a:r>
              <a:rPr lang="cs-CZ" sz="2000" dirty="0"/>
              <a:t>Úvěrová historie je 2 až 6 let a za toto období zpoždění nepřesáhla 5 dnů, </a:t>
            </a:r>
          </a:p>
          <a:p>
            <a:pPr lvl="1" hangingPunct="0"/>
            <a:r>
              <a:rPr lang="cs-CZ" sz="2000" dirty="0"/>
              <a:t>Úvěrová historie je kratší než 2 roky a za toto období zpoždění nepřesáhlo 5 dnů </a:t>
            </a:r>
          </a:p>
          <a:p>
            <a:pPr lvl="1" hangingPunct="0"/>
            <a:r>
              <a:rPr lang="cs-CZ" sz="2000" dirty="0"/>
              <a:t>Zpoždění splátek v průběhu posledních 6 let přesáhlo 5 dnů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64431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</a:t>
            </a:r>
            <a:r>
              <a:rPr lang="cs-CZ" dirty="0" smtClean="0"/>
              <a:t>podniku </a:t>
            </a:r>
            <a:r>
              <a:rPr lang="cs-CZ" dirty="0"/>
              <a:t>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Plnění smluvních podmínek</a:t>
            </a:r>
          </a:p>
          <a:p>
            <a:pPr lvl="1" hangingPunct="0"/>
            <a:r>
              <a:rPr lang="cs-CZ" sz="1800" dirty="0" smtClean="0"/>
              <a:t>Podnik </a:t>
            </a:r>
            <a:r>
              <a:rPr lang="cs-CZ" sz="1800" dirty="0"/>
              <a:t>vždy řádně plnil veškeré smluvní podmínky (vč. dodržení smluvně sjednaných finančních </a:t>
            </a:r>
            <a:r>
              <a:rPr lang="cs-CZ" sz="1800" dirty="0" err="1"/>
              <a:t>kovenantů</a:t>
            </a:r>
            <a:r>
              <a:rPr lang="cs-CZ" sz="1800" dirty="0"/>
              <a:t>)</a:t>
            </a:r>
          </a:p>
          <a:p>
            <a:pPr lvl="1" hangingPunct="0"/>
            <a:r>
              <a:rPr lang="cs-CZ" sz="1800" dirty="0" smtClean="0"/>
              <a:t>Podnik </a:t>
            </a:r>
            <a:r>
              <a:rPr lang="cs-CZ" sz="1800" dirty="0"/>
              <a:t>se v minulosti dostal do situace, kdy neplnil smluvní podmínky (finanční nebo nefinanční), jednalo se však ojedinělé situace a/nebo akceptovatelnou úroveň neplnění.</a:t>
            </a:r>
          </a:p>
          <a:p>
            <a:pPr lvl="1" hangingPunct="0"/>
            <a:r>
              <a:rPr lang="cs-CZ" sz="1800" dirty="0" smtClean="0"/>
              <a:t>Podnik </a:t>
            </a:r>
            <a:r>
              <a:rPr lang="cs-CZ" sz="1800" dirty="0"/>
              <a:t>opakovaně několik období po sobě neplnil smluvní podmínky (vč. smluvně</a:t>
            </a:r>
            <a:r>
              <a:rPr lang="cs-CZ" sz="1800" b="1" dirty="0"/>
              <a:t> </a:t>
            </a:r>
            <a:r>
              <a:rPr lang="cs-CZ" sz="1800" dirty="0"/>
              <a:t>sjednaných finančních </a:t>
            </a:r>
            <a:r>
              <a:rPr lang="cs-CZ" sz="1800" dirty="0" err="1"/>
              <a:t>kovenantů</a:t>
            </a:r>
            <a:r>
              <a:rPr lang="cs-CZ" sz="1800" dirty="0"/>
              <a:t>)</a:t>
            </a:r>
          </a:p>
          <a:p>
            <a:pPr lvl="1" hangingPunct="0"/>
            <a:r>
              <a:rPr lang="cs-CZ" sz="1800" dirty="0"/>
              <a:t>Nelze hodnotit (nový klient banky nebo </a:t>
            </a:r>
            <a:r>
              <a:rPr lang="cs-CZ" sz="1800" dirty="0" smtClean="0"/>
              <a:t>podnik </a:t>
            </a:r>
            <a:r>
              <a:rPr lang="cs-CZ" sz="1800" dirty="0"/>
              <a:t>bez úvěrové historie u </a:t>
            </a:r>
            <a:r>
              <a:rPr lang="cs-CZ" sz="1800" dirty="0" smtClean="0"/>
              <a:t>banky)</a:t>
            </a:r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0299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</a:t>
            </a:r>
            <a:r>
              <a:rPr lang="cs-CZ" dirty="0" smtClean="0"/>
              <a:t>podniku </a:t>
            </a:r>
            <a:r>
              <a:rPr lang="cs-CZ" dirty="0"/>
              <a:t>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Vývoj obratu na účtech vedených </a:t>
            </a:r>
            <a:r>
              <a:rPr lang="cs-CZ" b="1" dirty="0" smtClean="0"/>
              <a:t>bankou</a:t>
            </a:r>
            <a:endParaRPr lang="cs-CZ" dirty="0"/>
          </a:p>
          <a:p>
            <a:pPr lvl="1" hangingPunct="0"/>
            <a:r>
              <a:rPr lang="cs-CZ" sz="1800" dirty="0" smtClean="0"/>
              <a:t>banka </a:t>
            </a:r>
            <a:r>
              <a:rPr lang="cs-CZ" sz="1800" dirty="0"/>
              <a:t>je </a:t>
            </a:r>
            <a:r>
              <a:rPr lang="cs-CZ" sz="1800" b="1" dirty="0"/>
              <a:t>hlavní (jedinou) bankou</a:t>
            </a:r>
            <a:r>
              <a:rPr lang="cs-CZ" sz="1800" dirty="0"/>
              <a:t> klienta, klient vede většinu (veškerý) platebního styku přes účty v </a:t>
            </a:r>
            <a:r>
              <a:rPr lang="cs-CZ" sz="1800" dirty="0" smtClean="0"/>
              <a:t>bance </a:t>
            </a:r>
            <a:r>
              <a:rPr lang="cs-CZ" sz="1800" dirty="0"/>
              <a:t>a vývoj domicilace odpovídá vývoji tržeb/příjmů klienta</a:t>
            </a:r>
          </a:p>
          <a:p>
            <a:pPr lvl="1" hangingPunct="0"/>
            <a:r>
              <a:rPr lang="cs-CZ" sz="1800" dirty="0" smtClean="0"/>
              <a:t>banka </a:t>
            </a:r>
            <a:r>
              <a:rPr lang="cs-CZ" sz="1800" dirty="0"/>
              <a:t>je </a:t>
            </a:r>
            <a:r>
              <a:rPr lang="cs-CZ" sz="1800" b="1" dirty="0"/>
              <a:t>jednou z vedoucích bank</a:t>
            </a:r>
            <a:r>
              <a:rPr lang="cs-CZ" sz="1800" dirty="0"/>
              <a:t> klienta, domicilace stagnuje, resp. odpovídá podílu banky na financování (% domicilace plateb do </a:t>
            </a:r>
            <a:r>
              <a:rPr lang="cs-CZ" sz="1800" dirty="0" smtClean="0"/>
              <a:t>banky </a:t>
            </a:r>
            <a:r>
              <a:rPr lang="cs-CZ" sz="1800" dirty="0"/>
              <a:t>je v souladu s % podílem </a:t>
            </a:r>
            <a:r>
              <a:rPr lang="cs-CZ" sz="1800" dirty="0" smtClean="0"/>
              <a:t>banky </a:t>
            </a:r>
            <a:r>
              <a:rPr lang="cs-CZ" sz="1800" dirty="0"/>
              <a:t>na financování rozvahovými i podrozvahovými obchody - bez finančních trhů). </a:t>
            </a:r>
          </a:p>
          <a:p>
            <a:pPr lvl="1" hangingPunct="0"/>
            <a:r>
              <a:rPr lang="cs-CZ" sz="1800" dirty="0" smtClean="0"/>
              <a:t>banka </a:t>
            </a:r>
            <a:r>
              <a:rPr lang="cs-CZ" sz="1800" dirty="0"/>
              <a:t>je </a:t>
            </a:r>
            <a:r>
              <a:rPr lang="cs-CZ" sz="1800" b="1" dirty="0"/>
              <a:t>vedlejší bankou</a:t>
            </a:r>
            <a:r>
              <a:rPr lang="cs-CZ" sz="1800" dirty="0"/>
              <a:t> klienta s velmi malým podílem na platebním styku klienta a/nebo úroveň domicilace klesá/neodpovídá podílu </a:t>
            </a:r>
            <a:r>
              <a:rPr lang="cs-CZ" sz="1800" dirty="0" smtClean="0"/>
              <a:t>banky </a:t>
            </a:r>
            <a:r>
              <a:rPr lang="cs-CZ" sz="1800" dirty="0"/>
              <a:t>na poskytovaném financování. </a:t>
            </a:r>
          </a:p>
          <a:p>
            <a:pPr lvl="1" hangingPunct="0"/>
            <a:r>
              <a:rPr lang="cs-CZ" sz="1800" dirty="0"/>
              <a:t>Nelze hodnotit (nový klient bez historie spolupráce s </a:t>
            </a:r>
            <a:r>
              <a:rPr lang="cs-CZ" sz="1800" dirty="0" smtClean="0"/>
              <a:t>bankou)</a:t>
            </a:r>
            <a:endParaRPr lang="cs-CZ" sz="18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930100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</a:t>
            </a:r>
            <a:r>
              <a:rPr lang="cs-CZ" dirty="0" smtClean="0"/>
              <a:t>podniku </a:t>
            </a:r>
            <a:r>
              <a:rPr lang="cs-CZ" dirty="0"/>
              <a:t>s bankou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Kvalita informací od klienta</a:t>
            </a:r>
            <a:endParaRPr lang="cs-CZ" dirty="0"/>
          </a:p>
          <a:p>
            <a:pPr lvl="1" hangingPunct="0"/>
            <a:r>
              <a:rPr lang="cs-CZ" sz="2000" dirty="0"/>
              <a:t>Vysoká kvalita </a:t>
            </a:r>
          </a:p>
          <a:p>
            <a:pPr lvl="1" hangingPunct="0"/>
            <a:r>
              <a:rPr lang="cs-CZ" sz="2000" dirty="0"/>
              <a:t>Dobrá (standardní/průměrná) kvalita    </a:t>
            </a:r>
          </a:p>
          <a:p>
            <a:pPr lvl="1" hangingPunct="0"/>
            <a:r>
              <a:rPr lang="cs-CZ" sz="2000" dirty="0"/>
              <a:t>Nedostatečná kvalita</a:t>
            </a:r>
          </a:p>
          <a:p>
            <a:pPr lvl="1" hangingPunct="0"/>
            <a:r>
              <a:rPr lang="cs-CZ" sz="2000" dirty="0"/>
              <a:t>Klient bez úvěrové historie u KB </a:t>
            </a:r>
          </a:p>
          <a:p>
            <a:pPr marL="0" indent="0" hangingPunc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49676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Vyhodnocení bonity klienta – právnické osoby, FOP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Vyhodnocení právních poměrů klienta a jeho důvěryhodnost</a:t>
            </a:r>
          </a:p>
          <a:p>
            <a:r>
              <a:rPr lang="cs-CZ" dirty="0" smtClean="0"/>
              <a:t>Analýza hospodářské situace klienta</a:t>
            </a:r>
          </a:p>
          <a:p>
            <a:pPr lvl="1"/>
            <a:r>
              <a:rPr lang="cs-CZ" sz="2200" dirty="0" smtClean="0"/>
              <a:t>Obchodní </a:t>
            </a:r>
          </a:p>
          <a:p>
            <a:pPr marL="457200" lvl="1" indent="0">
              <a:buNone/>
            </a:pPr>
            <a:r>
              <a:rPr lang="cs-CZ" sz="2000" dirty="0" smtClean="0"/>
              <a:t>(analýza odvětví a oboru podnikatelské činnosti, postavení výrobce a obchodníka na trhu) </a:t>
            </a:r>
          </a:p>
          <a:p>
            <a:pPr lvl="1"/>
            <a:r>
              <a:rPr lang="cs-CZ" sz="2200" dirty="0" smtClean="0"/>
              <a:t>Finanční </a:t>
            </a:r>
          </a:p>
          <a:p>
            <a:pPr marL="457200" lvl="1" indent="0">
              <a:buNone/>
            </a:pPr>
            <a:r>
              <a:rPr lang="cs-CZ" sz="2000" dirty="0" smtClean="0"/>
              <a:t>(analýza finančních výkazů, cash </a:t>
            </a:r>
            <a:r>
              <a:rPr lang="cs-CZ" sz="2000" dirty="0" err="1" smtClean="0"/>
              <a:t>flow</a:t>
            </a:r>
            <a:r>
              <a:rPr lang="cs-CZ" sz="2000" dirty="0" smtClean="0"/>
              <a:t>, analýza finančních ukazatelů atd.)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960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hospodářské situace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Analýza </a:t>
            </a:r>
            <a:r>
              <a:rPr lang="cs-CZ" sz="2000" dirty="0"/>
              <a:t>odvětví a oboru podnikatelské činnosti, postavení výrobce a obchodníka na </a:t>
            </a:r>
            <a:r>
              <a:rPr lang="cs-CZ" sz="2000" dirty="0" smtClean="0"/>
              <a:t>trhu.</a:t>
            </a:r>
          </a:p>
          <a:p>
            <a:pPr algn="just"/>
            <a:r>
              <a:rPr lang="cs-CZ" sz="2000" dirty="0" smtClean="0"/>
              <a:t>Riziko země – politické, ekonomické, regulatorní, měnové.</a:t>
            </a:r>
          </a:p>
          <a:p>
            <a:pPr algn="just"/>
            <a:r>
              <a:rPr lang="cs-CZ" sz="2000" dirty="0" smtClean="0"/>
              <a:t>Riziko odvětví – globální trendy, specifika vybraných odvětví.</a:t>
            </a:r>
          </a:p>
          <a:p>
            <a:pPr algn="just"/>
            <a:r>
              <a:rPr lang="cs-CZ" sz="2000" dirty="0" smtClean="0"/>
              <a:t>Operační odvětví – specifické riziko podniku – dodavatelé, odběratelé, konkurenti.</a:t>
            </a:r>
          </a:p>
          <a:p>
            <a:pPr algn="just"/>
            <a:r>
              <a:rPr lang="cs-CZ" sz="2000" dirty="0" smtClean="0"/>
              <a:t>Trhy a produkty – produktové portfolio, zastoupení na trhu, konkurenční výhody.</a:t>
            </a:r>
          </a:p>
          <a:p>
            <a:pPr algn="just"/>
            <a:r>
              <a:rPr lang="cs-CZ" sz="2000" dirty="0" smtClean="0"/>
              <a:t>Technologie – nutné investice.</a:t>
            </a:r>
          </a:p>
          <a:p>
            <a:pPr algn="just"/>
            <a:r>
              <a:rPr lang="cs-CZ" sz="2000" dirty="0" smtClean="0"/>
              <a:t>Management a personální politika – zkušenosti, reference, organizace, přístup k riziku.</a:t>
            </a:r>
          </a:p>
          <a:p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761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Vyhodnocení ekonomického prostředí podniku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Perspektiva odvětví – rating odvětví</a:t>
            </a:r>
          </a:p>
          <a:p>
            <a:r>
              <a:rPr lang="cs-CZ" dirty="0" smtClean="0"/>
              <a:t>Konkurence na hlavním trhu</a:t>
            </a:r>
          </a:p>
          <a:p>
            <a:pPr lvl="1" hangingPunct="0"/>
            <a:r>
              <a:rPr lang="cs-CZ" sz="2000" dirty="0"/>
              <a:t>Nízká (poptávka převyšuje výrobní kapacitu)</a:t>
            </a:r>
          </a:p>
          <a:p>
            <a:pPr lvl="1" hangingPunct="0"/>
            <a:r>
              <a:rPr lang="cs-CZ" sz="2000" dirty="0"/>
              <a:t>Průměrná (stabilní poptávka je ve shodě s výrobní kapacitou)</a:t>
            </a:r>
          </a:p>
          <a:p>
            <a:pPr lvl="1" hangingPunct="0"/>
            <a:r>
              <a:rPr lang="cs-CZ" sz="2000" dirty="0"/>
              <a:t>Silná (poptávka je nižší než nabídka</a:t>
            </a:r>
            <a:r>
              <a:rPr lang="cs-CZ" sz="2000" dirty="0" smtClean="0"/>
              <a:t>)</a:t>
            </a:r>
          </a:p>
          <a:p>
            <a:pPr marL="0" indent="0" hangingPunc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0297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Konkurenční postavení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Meziroční růst klienta vzhledem k růstu odvětví </a:t>
            </a:r>
            <a:endParaRPr lang="cs-CZ" dirty="0"/>
          </a:p>
          <a:p>
            <a:pPr lvl="1" hangingPunct="0"/>
            <a:r>
              <a:rPr lang="cs-CZ" sz="2000" dirty="0"/>
              <a:t>Nadprůměrný (přes 2% nad vývoj výkonnosti odvětví)</a:t>
            </a:r>
          </a:p>
          <a:p>
            <a:pPr lvl="1" hangingPunct="0"/>
            <a:r>
              <a:rPr lang="cs-CZ" sz="2000" dirty="0"/>
              <a:t>Průměrný (vývoj výkonnosti odvětví +/- 2%) </a:t>
            </a:r>
          </a:p>
          <a:p>
            <a:pPr lvl="1" hangingPunct="0"/>
            <a:r>
              <a:rPr lang="cs-CZ" sz="2000" dirty="0"/>
              <a:t>Podprůměrný (více než 2% pod vývoj výkonnosti odvětví nebo chybí možnost srovnání)</a:t>
            </a:r>
          </a:p>
          <a:p>
            <a:pPr hangingPunct="0"/>
            <a:r>
              <a:rPr lang="cs-CZ" b="1" dirty="0"/>
              <a:t>Pozice na hlavním trhu – dle výše podílu tržeb klienta na hlavním trhu</a:t>
            </a:r>
            <a:endParaRPr lang="cs-CZ" dirty="0"/>
          </a:p>
          <a:p>
            <a:pPr lvl="1" hangingPunct="0"/>
            <a:r>
              <a:rPr lang="cs-CZ" sz="2000" dirty="0"/>
              <a:t>Dominantní - možnost ovlivňovat tvorbu ceny</a:t>
            </a:r>
          </a:p>
          <a:p>
            <a:pPr lvl="1" hangingPunct="0"/>
            <a:r>
              <a:rPr lang="cs-CZ" sz="2000" dirty="0"/>
              <a:t>Významný - cenový příjemce </a:t>
            </a:r>
          </a:p>
          <a:p>
            <a:pPr lvl="1" hangingPunct="0"/>
            <a:r>
              <a:rPr lang="cs-CZ" sz="2000" dirty="0"/>
              <a:t>Průměrný – srovnatelný s ostatními subjekty</a:t>
            </a:r>
          </a:p>
          <a:p>
            <a:pPr lvl="1" hangingPunct="0"/>
            <a:r>
              <a:rPr lang="cs-CZ" sz="2000" dirty="0"/>
              <a:t>Okrajový nebo vstup na trh</a:t>
            </a:r>
          </a:p>
          <a:p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8836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2"/>
            <a:ext cx="8082321" cy="4230687"/>
          </a:xfrm>
        </p:spPr>
        <p:txBody>
          <a:bodyPr/>
          <a:lstStyle/>
          <a:p>
            <a:pPr hangingPunct="0"/>
            <a:r>
              <a:rPr lang="cs-CZ" b="1" dirty="0"/>
              <a:t>Flexibilita a schopnost inovace </a:t>
            </a:r>
            <a:r>
              <a:rPr lang="cs-CZ" b="1" dirty="0" smtClean="0"/>
              <a:t>společnosti</a:t>
            </a:r>
          </a:p>
          <a:p>
            <a:pPr lvl="1" algn="just" hangingPunct="0"/>
            <a:r>
              <a:rPr lang="cs-CZ" sz="1800" dirty="0" smtClean="0"/>
              <a:t>Vysoká </a:t>
            </a:r>
            <a:r>
              <a:rPr lang="cs-CZ" sz="1800" dirty="0"/>
              <a:t>flexibilita: společnost je schopna inovovat výrobky, případně zcela změnit předmět činnosti v průběhu měsíců bez nutnosti vynaložit vysoké dodatečné náklady; </a:t>
            </a:r>
          </a:p>
          <a:p>
            <a:pPr lvl="1" algn="just" hangingPunct="0"/>
            <a:r>
              <a:rPr lang="cs-CZ" sz="1800" dirty="0"/>
              <a:t>Nízká flexibilita: inovace výrobků, případně zcela změněný předmět činnosti společnosti je možná v průběhu roků a s vynaložením dodatečných nákladů</a:t>
            </a:r>
          </a:p>
          <a:p>
            <a:pPr lvl="1" algn="just" hangingPunct="0"/>
            <a:r>
              <a:rPr lang="cs-CZ" sz="1800" dirty="0"/>
              <a:t>Žádná flexibilita: společnost není schopna inovovat výrobky, případně zcela změnit předmět činnosti</a:t>
            </a:r>
          </a:p>
          <a:p>
            <a:pPr lvl="1" algn="just" hangingPunct="0"/>
            <a:r>
              <a:rPr lang="cs-CZ" sz="1800" dirty="0"/>
              <a:t>Nelze hodnotit: inovace výrobků/změna předmětu činnosti není relevantní (např. dodavatelé energií,…)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8848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Konkurenční postavení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b="1" dirty="0"/>
              <a:t>Stupeň diverzifikace činností klienta </a:t>
            </a:r>
            <a:endParaRPr lang="cs-CZ" b="1" dirty="0" smtClean="0"/>
          </a:p>
          <a:p>
            <a:pPr lvl="1" hangingPunct="0"/>
            <a:r>
              <a:rPr lang="cs-CZ" sz="2000" dirty="0" smtClean="0"/>
              <a:t>Různorodý </a:t>
            </a:r>
            <a:r>
              <a:rPr lang="cs-CZ" sz="2000" dirty="0"/>
              <a:t>předmět činnosti v různých odvětvích</a:t>
            </a:r>
          </a:p>
          <a:p>
            <a:pPr lvl="1" hangingPunct="0"/>
            <a:r>
              <a:rPr lang="cs-CZ" sz="2000" dirty="0"/>
              <a:t>Různorodý předmět činnosti ve stejných odvětvích</a:t>
            </a:r>
          </a:p>
          <a:p>
            <a:pPr lvl="1" hangingPunct="0"/>
            <a:r>
              <a:rPr lang="cs-CZ" sz="2000" dirty="0"/>
              <a:t>Jeden hlavní předmět činnosti a druhotné činnosti</a:t>
            </a:r>
          </a:p>
          <a:p>
            <a:pPr lvl="1" hangingPunct="0"/>
            <a:r>
              <a:rPr lang="cs-CZ" sz="2000" dirty="0"/>
              <a:t>Jeden hlavní předmět činnosti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28125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Dodavatelsko</a:t>
            </a:r>
            <a:r>
              <a:rPr lang="cs-CZ" dirty="0" smtClean="0"/>
              <a:t> - odběratelské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cs-CZ" sz="2000" b="1" dirty="0"/>
              <a:t>Odběratelé </a:t>
            </a:r>
            <a:r>
              <a:rPr lang="cs-CZ" sz="2000" b="1" dirty="0" smtClean="0"/>
              <a:t>– závislost </a:t>
            </a:r>
            <a:r>
              <a:rPr lang="cs-CZ" sz="2000" b="1" dirty="0"/>
              <a:t>na odběratelích – podíl jednotlivých odběratelů na </a:t>
            </a:r>
            <a:r>
              <a:rPr lang="cs-CZ" sz="2000" b="1" dirty="0" smtClean="0"/>
              <a:t>tržbách</a:t>
            </a:r>
            <a:endParaRPr lang="cs-CZ" sz="2000" dirty="0"/>
          </a:p>
          <a:p>
            <a:pPr lvl="1" hangingPunct="0"/>
            <a:r>
              <a:rPr lang="cs-CZ" sz="1800" dirty="0"/>
              <a:t>Velmi slabá závislost (pod 10% vč.)</a:t>
            </a:r>
          </a:p>
          <a:p>
            <a:pPr lvl="1" hangingPunct="0"/>
            <a:r>
              <a:rPr lang="cs-CZ" sz="1800" dirty="0"/>
              <a:t>Slabá závislost (mezi 10%-20% vč.)</a:t>
            </a:r>
          </a:p>
          <a:p>
            <a:pPr lvl="1" hangingPunct="0"/>
            <a:r>
              <a:rPr lang="cs-CZ" sz="1800" dirty="0"/>
              <a:t>Silná závislost (mezi 20%-50% vč.)</a:t>
            </a:r>
          </a:p>
          <a:p>
            <a:pPr lvl="1" hangingPunct="0"/>
            <a:r>
              <a:rPr lang="cs-CZ" sz="1800" dirty="0"/>
              <a:t>Velmi silná závislost (přes 50%)</a:t>
            </a:r>
          </a:p>
          <a:p>
            <a:pPr hangingPunct="0"/>
            <a:r>
              <a:rPr lang="cs-CZ" sz="2000" b="1" dirty="0" smtClean="0"/>
              <a:t>Odběratelé </a:t>
            </a:r>
            <a:r>
              <a:rPr lang="cs-CZ" sz="2000" b="1" dirty="0"/>
              <a:t>(platební kázeň) – podíl pohledávek po splatnosti (PPS) z obchodního styku </a:t>
            </a:r>
            <a:endParaRPr lang="cs-CZ" sz="2000" b="1" dirty="0" smtClean="0"/>
          </a:p>
          <a:p>
            <a:pPr lvl="1" hangingPunct="0"/>
            <a:r>
              <a:rPr lang="cs-CZ" sz="1800" dirty="0" smtClean="0"/>
              <a:t>výborná </a:t>
            </a:r>
            <a:r>
              <a:rPr lang="cs-CZ" sz="1800" dirty="0"/>
              <a:t>(podíl PPS zpravidla nepřesahuje 5% vč.)</a:t>
            </a:r>
          </a:p>
          <a:p>
            <a:pPr lvl="1" hangingPunct="0"/>
            <a:r>
              <a:rPr lang="cs-CZ" sz="1800" dirty="0"/>
              <a:t>dobrá (podíl PPS činí zpravidla 5% - 15% vč.)</a:t>
            </a:r>
          </a:p>
          <a:p>
            <a:pPr lvl="1" hangingPunct="0"/>
            <a:r>
              <a:rPr lang="cs-CZ" sz="1800" dirty="0"/>
              <a:t>špatná (podíl PPS činí  zpravidla 15% - 30% vč.)</a:t>
            </a:r>
          </a:p>
          <a:p>
            <a:pPr lvl="1" hangingPunct="0"/>
            <a:r>
              <a:rPr lang="cs-CZ" sz="1800" dirty="0"/>
              <a:t>velmi špatná (podíl PPS je zpravidla vyšší než 30</a:t>
            </a:r>
            <a:r>
              <a:rPr lang="cs-CZ" sz="1800" dirty="0" smtClean="0"/>
              <a:t>%)</a:t>
            </a:r>
          </a:p>
          <a:p>
            <a:pPr hangingPunct="0"/>
            <a:endParaRPr lang="cs-CZ" sz="2000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61475568"/>
      </p:ext>
    </p:extLst>
  </p:cSld>
  <p:clrMapOvr>
    <a:masterClrMapping/>
  </p:clrMapOvr>
</p:sld>
</file>

<file path=ppt/theme/theme1.xml><?xml version="1.0" encoding="utf-8"?>
<a:theme xmlns:a="http://schemas.openxmlformats.org/drawingml/2006/main" name="econ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econ_sablona_4×3_cz</Template>
  <TotalTime>778</TotalTime>
  <Words>904</Words>
  <Application>Microsoft Office PowerPoint</Application>
  <PresentationFormat>Předvádění na obrazovce (4:3)</PresentationFormat>
  <Paragraphs>176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econ_sablona_4×3_cz</vt:lpstr>
      <vt:lpstr>VYHODNOCENÍ ÚVĚROVÉHO RIZIKA NEFINANČNÍ UKAZATELE</vt:lpstr>
      <vt:lpstr>Poskytnutí úvěrového obchodu</vt:lpstr>
      <vt:lpstr>Vyhodnocení bonity klienta – právnické osoby, FOP</vt:lpstr>
      <vt:lpstr>Analýza hospodářské situace</vt:lpstr>
      <vt:lpstr>Vyhodnocení ekonomického prostředí podniku </vt:lpstr>
      <vt:lpstr>Konkurenční postavení</vt:lpstr>
      <vt:lpstr>Konkurenční postavení</vt:lpstr>
      <vt:lpstr>Konkurenční postavení</vt:lpstr>
      <vt:lpstr>Dodavatelsko - odběratelské vztahy</vt:lpstr>
      <vt:lpstr>Dodavatelsko - odběratelské vztahy</vt:lpstr>
      <vt:lpstr>Riziko země</vt:lpstr>
      <vt:lpstr>Riziko země</vt:lpstr>
      <vt:lpstr>Řízení společnosti</vt:lpstr>
      <vt:lpstr>Řízení společnosti</vt:lpstr>
      <vt:lpstr>Vlastnictví společnosti</vt:lpstr>
      <vt:lpstr>Vlastnictví společnosti</vt:lpstr>
      <vt:lpstr>Vlastnictví společnosti</vt:lpstr>
      <vt:lpstr>Vztah k ostatním věřitelům </vt:lpstr>
      <vt:lpstr>Vztah k ostatním věřitelům </vt:lpstr>
      <vt:lpstr>Spolupráce podniku s bankou</vt:lpstr>
      <vt:lpstr>Spolupráce podniku s bankou</vt:lpstr>
      <vt:lpstr>Spolupráce podniku s bankou</vt:lpstr>
      <vt:lpstr>Spolupráce podniku s bankou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Pokorná Martina</dc:creator>
  <cp:lastModifiedBy>Pokorná Martina</cp:lastModifiedBy>
  <cp:revision>37</cp:revision>
  <cp:lastPrinted>2017-10-17T07:33:31Z</cp:lastPrinted>
  <dcterms:created xsi:type="dcterms:W3CDTF">2016-10-20T10:21:54Z</dcterms:created>
  <dcterms:modified xsi:type="dcterms:W3CDTF">2018-10-03T11:08:08Z</dcterms:modified>
</cp:coreProperties>
</file>