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8" r:id="rId4"/>
    <p:sldId id="261" r:id="rId5"/>
    <p:sldId id="267" r:id="rId6"/>
    <p:sldId id="268" r:id="rId7"/>
    <p:sldId id="290" r:id="rId8"/>
    <p:sldId id="291" r:id="rId9"/>
    <p:sldId id="269" r:id="rId10"/>
    <p:sldId id="272" r:id="rId11"/>
    <p:sldId id="293" r:id="rId12"/>
    <p:sldId id="273" r:id="rId13"/>
    <p:sldId id="29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98" d="100"/>
          <a:sy n="98" d="100"/>
        </p:scale>
        <p:origin x="34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81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05350"/>
            <a:ext cx="54279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404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867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533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287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4731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0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4009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717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31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06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75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b="1" dirty="0" smtClean="0"/>
              <a:t>27.9.2018  Martina </a:t>
            </a:r>
            <a:r>
              <a:rPr lang="cs-CZ" altLang="cs-CZ" b="1" dirty="0" err="1" smtClean="0"/>
              <a:t>Sponerová</a:t>
            </a:r>
            <a:endParaRPr lang="cs-CZ" altLang="cs-CZ" b="1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VYHODNOCENÍ ÚVĚROVÉHO RIZIKA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7772400" cy="501650"/>
          </a:xfrm>
        </p:spPr>
        <p:txBody>
          <a:bodyPr/>
          <a:lstStyle/>
          <a:p>
            <a:r>
              <a:rPr lang="cs-CZ" altLang="cs-CZ" smtClean="0"/>
              <a:t>Modelová rozvaha podniku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50BEAC-E4AB-499A-8AB1-EC5FBA46F13F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75405"/>
              </p:ext>
            </p:extLst>
          </p:nvPr>
        </p:nvGraphicFramePr>
        <p:xfrm>
          <a:off x="817683" y="1811223"/>
          <a:ext cx="7086601" cy="4075221"/>
        </p:xfrm>
        <a:graphic>
          <a:graphicData uri="http://schemas.openxmlformats.org/drawingml/2006/table">
            <a:tbl>
              <a:tblPr firstRow="1" firstCol="1" bandRow="1"/>
              <a:tblGrid>
                <a:gridCol w="36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5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PASIVA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Pohledávky za upsaný vlastní kapitál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DLOUHODOBÝ MAJETEK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VLASTNÍ KAPITÁL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Dlouhodobý nehmotný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Základní kapitál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Dlouhodobý hmotný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Ážio a kapitálové fondy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Dlouhodobý finanční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Fondy ze zisku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Výsledek hospodaření minulých let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Výsledek hospodaření běžného účetního období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Rozhodnuto o zálohové výplatě podílu na zisku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OBĚŽNÁ AKTIVA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 + C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CIZÍ ZDROJE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Zásoby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Rezervy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Závazky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Dlouhodobé 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Dlouhodobé závazky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Krátkodobé 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Závazky k úvěrovým institucím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Krátkodobý finanční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Závazky z obchodních vztahů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Peněžní prostředky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Krátkodobé závazky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Peněžní prostředky v pokladně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Závazky k úvěrovým institucím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Peněžní prostředky na účtech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Závazky z obchodních vztahů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Časové rozlišení aktiv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Časové rozlišení pasiv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535" marR="6653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AKTIVA CELKEM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PASIVA CELKEM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Majetková struktura</a:t>
            </a:r>
          </a:p>
          <a:p>
            <a:r>
              <a:rPr lang="cs-CZ" dirty="0" smtClean="0"/>
              <a:t>Finanční struktura</a:t>
            </a:r>
          </a:p>
          <a:p>
            <a:r>
              <a:rPr lang="cs-CZ" dirty="0" smtClean="0"/>
              <a:t>Zlaté pravidlo financování</a:t>
            </a:r>
          </a:p>
          <a:p>
            <a:r>
              <a:rPr lang="cs-CZ" dirty="0" err="1" smtClean="0"/>
              <a:t>Překapitalizace</a:t>
            </a:r>
            <a:endParaRPr lang="cs-CZ" dirty="0" smtClean="0"/>
          </a:p>
          <a:p>
            <a:pPr lvl="1"/>
            <a:r>
              <a:rPr lang="cs-CZ" sz="2000" dirty="0" smtClean="0"/>
              <a:t>DD (vlastním i cizím) kapitálem je krytý i oběžný majetek</a:t>
            </a:r>
          </a:p>
          <a:p>
            <a:r>
              <a:rPr lang="cs-CZ" dirty="0" smtClean="0"/>
              <a:t>Podkapitalizace</a:t>
            </a:r>
          </a:p>
          <a:p>
            <a:pPr lvl="1"/>
            <a:r>
              <a:rPr lang="cs-CZ" sz="2000" dirty="0" smtClean="0"/>
              <a:t>KTD cizím kapitálem je krytý i DD majetek</a:t>
            </a:r>
          </a:p>
          <a:p>
            <a:r>
              <a:rPr lang="cs-CZ" dirty="0" smtClean="0"/>
              <a:t>Sledování významných rozdílů v položkách proti minulým účetním obdobím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12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vyhodnocení finanční situace</a:t>
            </a:r>
          </a:p>
          <a:p>
            <a:pPr lvl="1"/>
            <a:r>
              <a:rPr lang="cs-CZ" sz="2000" dirty="0"/>
              <a:t>Záporné položky ve výkazech</a:t>
            </a:r>
          </a:p>
          <a:p>
            <a:pPr lvl="1"/>
            <a:r>
              <a:rPr lang="cs-CZ" sz="2000" dirty="0"/>
              <a:t>Čím jsou kryta oběžná aktiva a stálá aktiva</a:t>
            </a:r>
          </a:p>
          <a:p>
            <a:pPr lvl="1"/>
            <a:r>
              <a:rPr lang="cs-CZ" sz="2000" dirty="0"/>
              <a:t>Pohledávky z obchodního by měly být vyšší než závazky z obchodního styku</a:t>
            </a:r>
          </a:p>
          <a:p>
            <a:pPr lvl="1"/>
            <a:r>
              <a:rPr lang="cs-CZ" sz="2000" dirty="0"/>
              <a:t>Výše bankovních úvěrů</a:t>
            </a:r>
          </a:p>
          <a:p>
            <a:pPr lvl="1"/>
            <a:r>
              <a:rPr lang="cs-CZ" sz="2000" dirty="0"/>
              <a:t>Celková výše cizích zdrojů vzhledem k vlastnímu kapitálu</a:t>
            </a:r>
          </a:p>
          <a:p>
            <a:pPr lvl="1"/>
            <a:r>
              <a:rPr lang="cs-CZ" sz="2000" dirty="0"/>
              <a:t>Výše hospodářského výsledku za účetní období a čím je tvořen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38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zisku a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 tzv. stupňovitým způsobem, kdy se poměřují výnosy a náklady za činnost:</a:t>
            </a:r>
          </a:p>
          <a:p>
            <a:pPr lvl="1"/>
            <a:r>
              <a:rPr lang="cs-CZ" dirty="0" smtClean="0"/>
              <a:t>Provozní</a:t>
            </a:r>
          </a:p>
          <a:p>
            <a:pPr lvl="1"/>
            <a:r>
              <a:rPr lang="cs-CZ" dirty="0" smtClean="0"/>
              <a:t>Finanční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mezi ziskem a cash </a:t>
            </a:r>
            <a:r>
              <a:rPr lang="cs-CZ" dirty="0" err="1" smtClean="0"/>
              <a:t>flow</a:t>
            </a:r>
            <a:endParaRPr lang="cs-CZ" dirty="0" smtClean="0"/>
          </a:p>
          <a:p>
            <a:pPr lvl="1"/>
            <a:r>
              <a:rPr lang="cs-CZ" dirty="0" smtClean="0"/>
              <a:t>Zisk se počítá jako rozdíl mezi náklady a výnosy</a:t>
            </a:r>
          </a:p>
          <a:p>
            <a:pPr lvl="1"/>
            <a:r>
              <a:rPr lang="cs-CZ" dirty="0" smtClean="0"/>
              <a:t>Cash </a:t>
            </a:r>
            <a:r>
              <a:rPr lang="cs-CZ" dirty="0" err="1" smtClean="0"/>
              <a:t>flow</a:t>
            </a:r>
            <a:r>
              <a:rPr lang="cs-CZ" dirty="0" smtClean="0"/>
              <a:t> se počítá jako rozdíl mezi příjmy a výdaji</a:t>
            </a:r>
          </a:p>
          <a:p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CF z provozní činnosti</a:t>
            </a:r>
          </a:p>
          <a:p>
            <a:pPr lvl="1"/>
            <a:r>
              <a:rPr lang="cs-CZ" dirty="0" smtClean="0"/>
              <a:t>CF z investiční činnosti</a:t>
            </a:r>
          </a:p>
          <a:p>
            <a:pPr lvl="1"/>
            <a:r>
              <a:rPr lang="cs-CZ" dirty="0" smtClean="0"/>
              <a:t>CF z finanční činnosti</a:t>
            </a:r>
          </a:p>
          <a:p>
            <a:r>
              <a:rPr lang="cs-CZ" dirty="0" smtClean="0"/>
              <a:t>Přímá a nepřímá metoda výpočtu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67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ziskovosti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Čistý zisk – EAT </a:t>
            </a:r>
          </a:p>
          <a:p>
            <a:pPr marL="0" indent="0">
              <a:buNone/>
            </a:pPr>
            <a:r>
              <a:rPr lang="cs-CZ" sz="2000" dirty="0" smtClean="0"/>
              <a:t> 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zdaněním – EBT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 a zdaněním – EBIT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 and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úroky, zdaněním a odpisy – EBITDA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, </a:t>
            </a:r>
            <a:r>
              <a:rPr lang="cs-CZ" sz="2000" dirty="0" err="1" smtClean="0"/>
              <a:t>Taxes</a:t>
            </a:r>
            <a:r>
              <a:rPr lang="cs-CZ" sz="2000" dirty="0" smtClean="0"/>
              <a:t>, </a:t>
            </a:r>
            <a:r>
              <a:rPr lang="cs-CZ" sz="2000" dirty="0" err="1" smtClean="0"/>
              <a:t>Depreciation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Amortization</a:t>
            </a:r>
            <a:r>
              <a:rPr lang="cs-CZ" sz="2000" dirty="0" smtClean="0"/>
              <a:t>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65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rentability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Rentabilita tržeb</a:t>
            </a:r>
          </a:p>
          <a:p>
            <a:pPr marL="0" indent="0">
              <a:buNone/>
            </a:pPr>
            <a:r>
              <a:rPr lang="cs-CZ" dirty="0" smtClean="0"/>
              <a:t>	= Výsledek hospodaření/ Tržby</a:t>
            </a:r>
          </a:p>
          <a:p>
            <a:pPr lvl="1"/>
            <a:r>
              <a:rPr lang="cs-CZ" sz="1800" dirty="0" smtClean="0"/>
              <a:t>Nejčastěji se používá EAT nebo EBIT</a:t>
            </a:r>
          </a:p>
          <a:p>
            <a:pPr lvl="1"/>
            <a:r>
              <a:rPr lang="cs-CZ" sz="1800" dirty="0" smtClean="0"/>
              <a:t>Kolik dokáže podnik vyprodukovat „efektu“ na 1 Kč tržeb</a:t>
            </a:r>
          </a:p>
          <a:p>
            <a:r>
              <a:rPr lang="cs-CZ" dirty="0" smtClean="0"/>
              <a:t>Rentabilita celkového kapitálu – ROA </a:t>
            </a:r>
            <a:r>
              <a:rPr lang="cs-CZ" sz="2000" dirty="0" smtClean="0"/>
              <a:t>(Return On </a:t>
            </a:r>
            <a:r>
              <a:rPr lang="cs-CZ" sz="2000" dirty="0" err="1" smtClean="0"/>
              <a:t>Assets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EBIT/AKTIVA</a:t>
            </a:r>
          </a:p>
          <a:p>
            <a:pPr lvl="1"/>
            <a:r>
              <a:rPr lang="cs-CZ" sz="2000" dirty="0" smtClean="0"/>
              <a:t>Celková efektivita podniku tzv. produkční síla</a:t>
            </a:r>
          </a:p>
          <a:p>
            <a:r>
              <a:rPr lang="cs-CZ" dirty="0" smtClean="0"/>
              <a:t>Rentabilita vlastního kapitálu – ROE </a:t>
            </a:r>
            <a:r>
              <a:rPr lang="cs-CZ" sz="2000" dirty="0" smtClean="0"/>
              <a:t>(Return On </a:t>
            </a:r>
            <a:r>
              <a:rPr lang="cs-CZ" sz="2000" dirty="0" err="1" smtClean="0"/>
              <a:t>Equity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EAT/VLASTNÍ KAPITÁL</a:t>
            </a:r>
          </a:p>
          <a:p>
            <a:pPr lvl="1"/>
            <a:r>
              <a:rPr lang="cs-CZ" sz="2000" dirty="0" smtClean="0"/>
              <a:t>Výnosnost kapitálu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5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Rychlost obratu zásob = Tržby/Zásoby</a:t>
            </a:r>
          </a:p>
          <a:p>
            <a:pPr lvl="1"/>
            <a:r>
              <a:rPr lang="cs-CZ" sz="1800" dirty="0" smtClean="0"/>
              <a:t>Počet obrátek</a:t>
            </a:r>
          </a:p>
          <a:p>
            <a:r>
              <a:rPr lang="cs-CZ" sz="2000" dirty="0" smtClean="0"/>
              <a:t>Doba obratu zásob = Zásoby/Tržby * 360</a:t>
            </a:r>
          </a:p>
          <a:p>
            <a:pPr lvl="1"/>
            <a:r>
              <a:rPr lang="cs-CZ" sz="1800" dirty="0" smtClean="0"/>
              <a:t>Jak dlouho trvá jeden obrat</a:t>
            </a:r>
          </a:p>
          <a:p>
            <a:r>
              <a:rPr lang="cs-CZ" sz="2000" dirty="0" smtClean="0"/>
              <a:t>Rychlost obratu pohledávek = Tržby/Pohledávky</a:t>
            </a:r>
          </a:p>
          <a:p>
            <a:pPr lvl="1"/>
            <a:r>
              <a:rPr lang="cs-CZ" sz="1800" dirty="0" smtClean="0"/>
              <a:t>Jak rychle jsou pohledávky přeměňovány v peněžní prostředky</a:t>
            </a:r>
          </a:p>
          <a:p>
            <a:r>
              <a:rPr lang="cs-CZ" sz="2000" dirty="0" smtClean="0"/>
              <a:t>Doba obratu pohledávek = </a:t>
            </a:r>
            <a:r>
              <a:rPr lang="cs-CZ" sz="2000" dirty="0" smtClean="0"/>
              <a:t>KTD pohledávky z obchodního styku/Tržby </a:t>
            </a:r>
            <a:r>
              <a:rPr lang="cs-CZ" sz="2000" dirty="0" smtClean="0"/>
              <a:t>* 360</a:t>
            </a:r>
          </a:p>
          <a:p>
            <a:pPr lvl="1"/>
            <a:r>
              <a:rPr lang="cs-CZ" sz="1800" dirty="0" smtClean="0"/>
              <a:t>Za jak dlouhé období jsou pohledávky průměrně spláceny</a:t>
            </a:r>
          </a:p>
          <a:p>
            <a:r>
              <a:rPr lang="cs-CZ" sz="2000" dirty="0" smtClean="0"/>
              <a:t>Doba obratu závazků = KTD </a:t>
            </a:r>
            <a:r>
              <a:rPr lang="cs-CZ" sz="2000" dirty="0" smtClean="0"/>
              <a:t>závazky z obchodního styku/Tržby </a:t>
            </a:r>
            <a:r>
              <a:rPr lang="cs-CZ" sz="2000" dirty="0" smtClean="0"/>
              <a:t>* 360</a:t>
            </a:r>
          </a:p>
          <a:p>
            <a:pPr lvl="1"/>
            <a:r>
              <a:rPr lang="cs-CZ" sz="1800" dirty="0" smtClean="0"/>
              <a:t>Vyjadřuje dobu vzniku závazků do doby jejich úhrady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48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likvidity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421998"/>
          </a:xfrm>
        </p:spPr>
        <p:txBody>
          <a:bodyPr/>
          <a:lstStyle/>
          <a:p>
            <a:r>
              <a:rPr lang="cs-CZ" sz="2200" dirty="0" smtClean="0"/>
              <a:t>Běžná likvidita = Oběžná aktiva/KTD </a:t>
            </a:r>
            <a:r>
              <a:rPr lang="cs-CZ" sz="2200" dirty="0" smtClean="0"/>
              <a:t>závazky z obch. styku</a:t>
            </a:r>
            <a:endParaRPr lang="cs-CZ" sz="2200" dirty="0" smtClean="0"/>
          </a:p>
          <a:p>
            <a:pPr lvl="1"/>
            <a:r>
              <a:rPr lang="cs-CZ" sz="1800" dirty="0" smtClean="0"/>
              <a:t>Kolikrát je schopen klient uspokojit své věřitele, kdyby proměnil veškerá OA v hotovost</a:t>
            </a:r>
          </a:p>
          <a:p>
            <a:pPr lvl="1"/>
            <a:r>
              <a:rPr lang="cs-CZ" sz="1800" dirty="0" smtClean="0"/>
              <a:t>Doporučené hodnoty 1,5 – 2,5</a:t>
            </a:r>
          </a:p>
          <a:p>
            <a:r>
              <a:rPr lang="cs-CZ" sz="2200" dirty="0" smtClean="0"/>
              <a:t>Pohotová likvidita = (Oběžná aktiva – Zásoby)/KTD </a:t>
            </a:r>
            <a:r>
              <a:rPr lang="cs-CZ" sz="2200" dirty="0" smtClean="0"/>
              <a:t>závazky z obchodního styku</a:t>
            </a:r>
            <a:endParaRPr lang="cs-CZ" sz="2200" dirty="0" smtClean="0"/>
          </a:p>
          <a:p>
            <a:pPr lvl="1"/>
            <a:r>
              <a:rPr lang="cs-CZ" sz="1800" dirty="0" smtClean="0"/>
              <a:t>Podstatně nižší hodnota pohotové likvidity ukazuje nadměrnou váhu zásob ve struktuře aktiv</a:t>
            </a:r>
          </a:p>
          <a:p>
            <a:pPr lvl="1"/>
            <a:r>
              <a:rPr lang="cs-CZ" sz="1800" dirty="0" smtClean="0"/>
              <a:t>Doporučené hodnoty 1 – 1,5</a:t>
            </a:r>
          </a:p>
          <a:p>
            <a:r>
              <a:rPr lang="cs-CZ" sz="2200" dirty="0" smtClean="0"/>
              <a:t>Peněžní likvidita = Peněžní prostředky/KTD </a:t>
            </a:r>
            <a:r>
              <a:rPr lang="cs-CZ" sz="2200" dirty="0" smtClean="0"/>
              <a:t>závazky z obchodního styku</a:t>
            </a:r>
            <a:endParaRPr lang="cs-CZ" sz="2200" dirty="0" smtClean="0"/>
          </a:p>
          <a:p>
            <a:pPr lvl="1"/>
            <a:r>
              <a:rPr lang="cs-CZ" sz="1800" dirty="0" smtClean="0"/>
              <a:t>Vyjadřuje okamžitou schopnost klienta uhradit určitou výši běžných závazků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56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zadluženosti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zadluženost = Cizí zdroje/Aktiva</a:t>
            </a:r>
          </a:p>
          <a:p>
            <a:pPr lvl="1"/>
            <a:r>
              <a:rPr lang="cs-CZ" sz="2000" dirty="0" smtClean="0"/>
              <a:t>Uvádí se v %, doporučené hodnoty 50 – 75% v závislosti na odvětví</a:t>
            </a:r>
          </a:p>
          <a:p>
            <a:pPr lvl="1"/>
            <a:r>
              <a:rPr lang="cs-CZ" sz="2000" dirty="0" smtClean="0"/>
              <a:t>Pro banku nepřijatelné pokud převyšuje 90%</a:t>
            </a:r>
          </a:p>
          <a:p>
            <a:r>
              <a:rPr lang="cs-CZ" dirty="0" smtClean="0"/>
              <a:t>Míra zadluženosti = Cizí zdroje/Vlastní kapitál</a:t>
            </a:r>
          </a:p>
          <a:p>
            <a:pPr lvl="1"/>
            <a:r>
              <a:rPr lang="cs-CZ" sz="2000" dirty="0" smtClean="0"/>
              <a:t>Také nazývána finanční pákou</a:t>
            </a:r>
          </a:p>
          <a:p>
            <a:r>
              <a:rPr lang="cs-CZ" dirty="0" smtClean="0"/>
              <a:t>Úrokové krytí = EBIT/Nákladové úroky</a:t>
            </a:r>
          </a:p>
          <a:p>
            <a:pPr lvl="1"/>
            <a:r>
              <a:rPr lang="cs-CZ" sz="2000" dirty="0" smtClean="0"/>
              <a:t>Schopnost podniku splácet úroky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04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druhy bankovních rizik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úvěrové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tržní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likviditní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kapitálové riziko,</a:t>
            </a:r>
          </a:p>
          <a:p>
            <a:r>
              <a:rPr lang="cs-CZ" dirty="0" smtClean="0"/>
              <a:t>operační </a:t>
            </a:r>
            <a:r>
              <a:rPr lang="cs-CZ" dirty="0"/>
              <a:t>riziko</a:t>
            </a:r>
            <a:r>
              <a:rPr lang="cs-CZ" dirty="0" smtClean="0"/>
              <a:t>.</a:t>
            </a:r>
            <a:endParaRPr lang="cs-CZ" sz="20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návratnosti úvěru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Výše úvěru/Cash </a:t>
            </a:r>
            <a:r>
              <a:rPr lang="cs-CZ" dirty="0" err="1" smtClean="0"/>
              <a:t>flow</a:t>
            </a:r>
            <a:r>
              <a:rPr lang="cs-CZ" dirty="0" smtClean="0"/>
              <a:t> z provozní činnosti</a:t>
            </a:r>
          </a:p>
          <a:p>
            <a:pPr lvl="1"/>
            <a:r>
              <a:rPr lang="cs-CZ" sz="2000" dirty="0" smtClean="0"/>
              <a:t>Za jaké období je klient schopen splatit úvěr</a:t>
            </a:r>
          </a:p>
          <a:p>
            <a:r>
              <a:rPr lang="cs-CZ" dirty="0" smtClean="0"/>
              <a:t>Čistý pracovní kapitál – NWC </a:t>
            </a:r>
            <a:r>
              <a:rPr lang="cs-CZ" sz="2000" dirty="0" smtClean="0"/>
              <a:t>(Net </a:t>
            </a:r>
            <a:r>
              <a:rPr lang="cs-CZ" sz="2000" dirty="0" err="1" smtClean="0"/>
              <a:t>Working</a:t>
            </a:r>
            <a:r>
              <a:rPr lang="cs-CZ" sz="2000" dirty="0" smtClean="0"/>
              <a:t> </a:t>
            </a:r>
            <a:r>
              <a:rPr lang="cs-CZ" sz="2000" dirty="0" err="1" smtClean="0"/>
              <a:t>Capital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Oběžná aktiva – KTD cizí zdroje</a:t>
            </a:r>
          </a:p>
          <a:p>
            <a:pPr lvl="1"/>
            <a:r>
              <a:rPr lang="cs-CZ" sz="2000" dirty="0" smtClean="0"/>
              <a:t>Má-li být podnik likvidní, musí mít potřebnou výši relativně volného kapitálu tzn. přebytek KTD likvidních aktiv nad KTD cizími zdroji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5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riziko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  <a:endParaRPr lang="cs-CZ" sz="2000" dirty="0" smtClean="0"/>
          </a:p>
          <a:p>
            <a:pPr algn="just"/>
            <a:r>
              <a:rPr lang="cs-CZ" sz="2000" dirty="0"/>
              <a:t>Příčiny úvěrového rizika můžeme rozdělit na dvě skupiny: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interní </a:t>
            </a:r>
            <a:r>
              <a:rPr lang="cs-CZ" sz="2000" dirty="0"/>
              <a:t>příčiny, které jsou bezprostředně závislé na vlastních rozhodnutích banky, vyplývají ze špatných rozhodnutí banky o alokaci aktiv;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externí </a:t>
            </a:r>
            <a:r>
              <a:rPr lang="cs-CZ" sz="2000" dirty="0"/>
              <a:t>příčiny, které jsou naopak v zásadě nezávislé na rozhodnutích banky a jsou dány celkovým vývojem ekonomiky, </a:t>
            </a:r>
            <a:r>
              <a:rPr lang="cs-CZ" sz="2000" dirty="0" smtClean="0"/>
              <a:t>politickou situací apod.</a:t>
            </a:r>
          </a:p>
          <a:p>
            <a:pPr algn="just"/>
            <a:r>
              <a:rPr lang="cs-CZ" sz="2000" dirty="0" smtClean="0"/>
              <a:t>Úvěrové riziko ovlivňuje ziskovost banky, likviditu a úrokové riziko.</a:t>
            </a:r>
          </a:p>
          <a:p>
            <a:pPr algn="just"/>
            <a:r>
              <a:rPr lang="cs-CZ" sz="2000" dirty="0" smtClean="0"/>
              <a:t>Řízení úvěrového rizika – prověřování bonity klientů, využívání zajišťovacích instrumentů</a:t>
            </a:r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Poskytnutí úvěrového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dirty="0"/>
              <a:t>Během celého trvání úvěrového obchodu pravidelně vyhodnocuje bonitu klienta a provádí tzv. monitoring dlužníka. </a:t>
            </a:r>
            <a:endParaRPr lang="cs-CZ" dirty="0" smtClean="0"/>
          </a:p>
          <a:p>
            <a:pPr algn="just"/>
            <a:r>
              <a:rPr lang="cs-CZ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41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právních poměrů žadatele o úvěr</a:t>
            </a:r>
          </a:p>
          <a:p>
            <a:pPr lvl="1"/>
            <a:r>
              <a:rPr lang="cs-CZ" dirty="0" smtClean="0"/>
              <a:t>fyzická x právnická osoba.</a:t>
            </a:r>
          </a:p>
          <a:p>
            <a:r>
              <a:rPr lang="cs-CZ" dirty="0" smtClean="0"/>
              <a:t>Analýza důvěryhodnosti žadatele o úvěr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nterní x externí informace.</a:t>
            </a:r>
          </a:p>
          <a:p>
            <a:r>
              <a:rPr lang="cs-CZ" dirty="0" smtClean="0"/>
              <a:t>Analýza hospodářské a finanční situace.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yzická x </a:t>
            </a:r>
            <a:r>
              <a:rPr lang="cs-CZ" dirty="0"/>
              <a:t>p</a:t>
            </a:r>
            <a:r>
              <a:rPr lang="cs-CZ" dirty="0" smtClean="0"/>
              <a:t>rávnická osoba.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49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bonity klienta FOO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100" dirty="0" smtClean="0"/>
              <a:t>Vyhodnocení právních poměrů klienta a jeho důvěryhodnost</a:t>
            </a:r>
          </a:p>
          <a:p>
            <a:pPr algn="just"/>
            <a:r>
              <a:rPr lang="cs-CZ" sz="2100" dirty="0" smtClean="0"/>
              <a:t>Analýza příjmů a výdajů (nájemné, pojištění, penzijní připojištění, leasing, kreditní karty, splátky dříve poskytnutých úvěrů apod.)</a:t>
            </a:r>
          </a:p>
          <a:p>
            <a:pPr algn="just"/>
            <a:r>
              <a:rPr lang="cs-CZ" sz="2100" dirty="0" smtClean="0"/>
              <a:t>Úvěrová historie a platební morálka</a:t>
            </a:r>
          </a:p>
          <a:p>
            <a:pPr lvl="1" algn="just"/>
            <a:r>
              <a:rPr lang="cs-CZ" sz="2100" dirty="0" smtClean="0"/>
              <a:t>Bankovní registr klientských informací (CBCB)</a:t>
            </a:r>
          </a:p>
          <a:p>
            <a:pPr lvl="1" algn="just"/>
            <a:r>
              <a:rPr lang="cs-CZ" sz="2100" dirty="0" smtClean="0"/>
              <a:t>Nebankovní registr klientských informací (CNBC)</a:t>
            </a:r>
          </a:p>
          <a:p>
            <a:pPr lvl="1" algn="just"/>
            <a:r>
              <a:rPr lang="cs-CZ" sz="2100" dirty="0" smtClean="0"/>
              <a:t>SOLUS – </a:t>
            </a:r>
            <a:r>
              <a:rPr lang="cs-CZ" sz="2100" dirty="0"/>
              <a:t>Sdružení na Ochranu Leasingu a Úvěrů </a:t>
            </a:r>
            <a:r>
              <a:rPr lang="cs-CZ" sz="2100" dirty="0" smtClean="0"/>
              <a:t>Spotřebitelům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100" dirty="0" smtClean="0"/>
              <a:t>Zájmové </a:t>
            </a:r>
            <a:r>
              <a:rPr lang="cs-CZ" sz="2100" dirty="0"/>
              <a:t>sdružení právnických osob, provozující registry klientských informací, někdy nepřesně nazývané jako registry dlužníků.</a:t>
            </a:r>
            <a:endParaRPr lang="cs-CZ" sz="2100" dirty="0" smtClean="0"/>
          </a:p>
          <a:p>
            <a:pPr lvl="1" algn="just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79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bonity klienta – právnické osoby, FOP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Vyhodnocení právních poměrů klienta a jeho důvěryhodnost</a:t>
            </a:r>
          </a:p>
          <a:p>
            <a:r>
              <a:rPr lang="cs-CZ" dirty="0" smtClean="0"/>
              <a:t>Analýza hospodářské situace klienta</a:t>
            </a:r>
          </a:p>
          <a:p>
            <a:pPr lvl="1"/>
            <a:r>
              <a:rPr lang="cs-CZ" sz="2200" dirty="0" smtClean="0"/>
              <a:t>Obchodní </a:t>
            </a:r>
          </a:p>
          <a:p>
            <a:pPr marL="457200" lvl="1" indent="0">
              <a:buNone/>
            </a:pPr>
            <a:r>
              <a:rPr lang="cs-CZ" sz="2000" dirty="0" smtClean="0"/>
              <a:t>(analýza odvětví a oboru podnikatelské činnosti, postavení výrobce a obchodníka na trhu) </a:t>
            </a:r>
          </a:p>
          <a:p>
            <a:pPr lvl="1"/>
            <a:r>
              <a:rPr lang="cs-CZ" sz="2200" dirty="0" smtClean="0"/>
              <a:t>Finanční </a:t>
            </a:r>
          </a:p>
          <a:p>
            <a:pPr marL="457200" lvl="1" indent="0">
              <a:buNone/>
            </a:pPr>
            <a:r>
              <a:rPr lang="cs-CZ" sz="2000" dirty="0" smtClean="0"/>
              <a:t>(analýza finančních výkazů, cash </a:t>
            </a:r>
            <a:r>
              <a:rPr lang="cs-CZ" sz="2000" dirty="0" err="1" smtClean="0"/>
              <a:t>flow</a:t>
            </a:r>
            <a:r>
              <a:rPr lang="cs-CZ" sz="2000" dirty="0" smtClean="0"/>
              <a:t>, analýza finančních ukazatelů atd.)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hospodářské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Analýza </a:t>
            </a:r>
            <a:r>
              <a:rPr lang="cs-CZ" sz="2000" dirty="0"/>
              <a:t>odvětví a oboru podnikatelské činnosti, postavení výrobce a obchodníka na </a:t>
            </a:r>
            <a:r>
              <a:rPr lang="cs-CZ" sz="2000" dirty="0" smtClean="0"/>
              <a:t>trhu.</a:t>
            </a:r>
          </a:p>
          <a:p>
            <a:pPr algn="just"/>
            <a:r>
              <a:rPr lang="cs-CZ" sz="2000" dirty="0" smtClean="0"/>
              <a:t>Riziko země – politické, ekonomické, regulatorní, měnové.</a:t>
            </a:r>
          </a:p>
          <a:p>
            <a:pPr algn="just"/>
            <a:r>
              <a:rPr lang="cs-CZ" sz="2000" dirty="0" smtClean="0"/>
              <a:t>Riziko odvětví – globální trendy, specifika vybraných odvětví.</a:t>
            </a:r>
          </a:p>
          <a:p>
            <a:pPr algn="just"/>
            <a:r>
              <a:rPr lang="cs-CZ" sz="2000" dirty="0" smtClean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 smtClean="0"/>
              <a:t>Trhy a produkty – produktové portfolio, zastoupení na trhu, konkurenční výhody.</a:t>
            </a:r>
          </a:p>
          <a:p>
            <a:pPr algn="just"/>
            <a:r>
              <a:rPr lang="cs-CZ" sz="2000" dirty="0" smtClean="0"/>
              <a:t>Technologie – nutné investice.</a:t>
            </a:r>
          </a:p>
          <a:p>
            <a:pPr algn="just"/>
            <a:r>
              <a:rPr lang="cs-CZ" sz="2000" dirty="0" smtClean="0"/>
              <a:t>Management a personální politika – zkušenosti, reference, organizace, přístup k riziku.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6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finančních výkazů – rozvahy, výkazu zisku a ztrát, cash </a:t>
            </a:r>
            <a:r>
              <a:rPr lang="cs-CZ" dirty="0" err="1" smtClean="0"/>
              <a:t>flow</a:t>
            </a:r>
            <a:endParaRPr lang="cs-CZ" dirty="0" smtClean="0"/>
          </a:p>
          <a:p>
            <a:r>
              <a:rPr lang="cs-CZ" dirty="0" smtClean="0"/>
              <a:t>Analýza finančních ukazatelů</a:t>
            </a:r>
          </a:p>
          <a:p>
            <a:pPr lvl="1"/>
            <a:r>
              <a:rPr lang="cs-CZ" dirty="0" smtClean="0"/>
              <a:t>Ziskovost</a:t>
            </a:r>
          </a:p>
          <a:p>
            <a:pPr lvl="1"/>
            <a:r>
              <a:rPr lang="cs-CZ" dirty="0" smtClean="0"/>
              <a:t>Rentabilita</a:t>
            </a:r>
          </a:p>
          <a:p>
            <a:pPr lvl="1"/>
            <a:r>
              <a:rPr lang="cs-CZ" dirty="0" smtClean="0"/>
              <a:t>Aktivita</a:t>
            </a:r>
          </a:p>
          <a:p>
            <a:pPr lvl="1"/>
            <a:r>
              <a:rPr lang="cs-CZ" dirty="0" smtClean="0"/>
              <a:t>Likvidita</a:t>
            </a:r>
          </a:p>
          <a:p>
            <a:pPr lvl="1"/>
            <a:r>
              <a:rPr lang="cs-CZ" dirty="0" smtClean="0"/>
              <a:t>Zadluženost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61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673</TotalTime>
  <Words>949</Words>
  <Application>Microsoft Office PowerPoint</Application>
  <PresentationFormat>Předvádění na obrazovce (4:3)</PresentationFormat>
  <Paragraphs>246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Trebuchet MS</vt:lpstr>
      <vt:lpstr>Wingdings</vt:lpstr>
      <vt:lpstr>econ_sablona_4×3_cz</vt:lpstr>
      <vt:lpstr>Prezentace_MU_CZ</vt:lpstr>
      <vt:lpstr>VYHODNOCENÍ ÚVĚROVÉHO RIZIKA</vt:lpstr>
      <vt:lpstr>Nejdůležitější druhy bankovních rizik</vt:lpstr>
      <vt:lpstr>Úvěrové riziko</vt:lpstr>
      <vt:lpstr>Poskytnutí úvěrového obchodu</vt:lpstr>
      <vt:lpstr>Poskytnutí úvěrového obchodu</vt:lpstr>
      <vt:lpstr>Vyhodnocení bonity klienta FOO</vt:lpstr>
      <vt:lpstr>Vyhodnocení bonity klienta – právnické osoby, FOP</vt:lpstr>
      <vt:lpstr>Analýza hospodářské situace</vt:lpstr>
      <vt:lpstr>Analýza finanční situace</vt:lpstr>
      <vt:lpstr>Modelová rozvaha podniku</vt:lpstr>
      <vt:lpstr>Rozvaha</vt:lpstr>
      <vt:lpstr>Analýza finanční situace</vt:lpstr>
      <vt:lpstr>Výkaz zisku a ztrát</vt:lpstr>
      <vt:lpstr>Výkaz Cash Flow</vt:lpstr>
      <vt:lpstr>Analýza ziskovosti</vt:lpstr>
      <vt:lpstr>Analýza rentability</vt:lpstr>
      <vt:lpstr>Analýza aktivity</vt:lpstr>
      <vt:lpstr>Analýza likvidity</vt:lpstr>
      <vt:lpstr>Analýza zadluženosti</vt:lpstr>
      <vt:lpstr>Ostatní ukazatele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Pokorná Martina</cp:lastModifiedBy>
  <cp:revision>26</cp:revision>
  <cp:lastPrinted>2017-10-17T07:33:31Z</cp:lastPrinted>
  <dcterms:created xsi:type="dcterms:W3CDTF">2016-10-20T10:21:54Z</dcterms:created>
  <dcterms:modified xsi:type="dcterms:W3CDTF">2018-10-02T10:07:22Z</dcterms:modified>
</cp:coreProperties>
</file>