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93" r:id="rId3"/>
    <p:sldId id="378" r:id="rId4"/>
    <p:sldId id="379" r:id="rId5"/>
    <p:sldId id="380" r:id="rId6"/>
    <p:sldId id="381" r:id="rId7"/>
    <p:sldId id="385" r:id="rId8"/>
    <p:sldId id="415" r:id="rId9"/>
    <p:sldId id="427" r:id="rId10"/>
    <p:sldId id="416" r:id="rId11"/>
    <p:sldId id="417" r:id="rId12"/>
    <p:sldId id="418" r:id="rId13"/>
    <p:sldId id="419" r:id="rId14"/>
    <p:sldId id="421" r:id="rId15"/>
    <p:sldId id="422" r:id="rId16"/>
    <p:sldId id="423" r:id="rId17"/>
    <p:sldId id="424" r:id="rId18"/>
    <p:sldId id="388" r:id="rId19"/>
    <p:sldId id="390" r:id="rId20"/>
    <p:sldId id="428" r:id="rId21"/>
    <p:sldId id="392" r:id="rId22"/>
    <p:sldId id="414" r:id="rId23"/>
    <p:sldId id="426" r:id="rId24"/>
    <p:sldId id="356" r:id="rId25"/>
    <p:sldId id="357" r:id="rId26"/>
    <p:sldId id="358" r:id="rId27"/>
    <p:sldId id="340" r:id="rId28"/>
    <p:sldId id="350" r:id="rId29"/>
    <p:sldId id="343" r:id="rId30"/>
    <p:sldId id="344" r:id="rId31"/>
    <p:sldId id="352" r:id="rId32"/>
    <p:sldId id="407" r:id="rId33"/>
    <p:sldId id="408" r:id="rId34"/>
    <p:sldId id="410" r:id="rId35"/>
    <p:sldId id="355" r:id="rId36"/>
    <p:sldId id="347" r:id="rId37"/>
    <p:sldId id="323" r:id="rId38"/>
    <p:sldId id="314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8029" autoAdjust="0"/>
  </p:normalViewPr>
  <p:slideViewPr>
    <p:cSldViewPr>
      <p:cViewPr>
        <p:scale>
          <a:sx n="110" d="100"/>
          <a:sy n="110" d="100"/>
        </p:scale>
        <p:origin x="-546" y="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 smtClean="0"/>
              <a:t>References Paul C. Nutt</a:t>
            </a:r>
          </a:p>
          <a:p>
            <a:r>
              <a:rPr lang="en-US" altLang="de-DE" smtClean="0"/>
              <a:t>How Decision Makers Evaluate Alternatives and the Influence of Complexity </a:t>
            </a:r>
            <a:r>
              <a:rPr lang="en-US" altLang="de-DE" i="1" smtClean="0"/>
              <a:t>Management Science 1998 44:1148-1166; </a:t>
            </a:r>
            <a:endParaRPr lang="en-US" altLang="de-DE" smtClean="0"/>
          </a:p>
          <a:p>
            <a:endParaRPr lang="de-AT" altLang="de-DE" smtClean="0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 smtClean="0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04" indent="-285694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77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88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6996" indent="-228555" defTabSz="9475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106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21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32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438" indent="-228555" defTabSz="947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20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de-DE" smtClean="0"/>
              <a:t>CO OVERVIEW – SUBMODULES / SYSTEM </a:t>
            </a:r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B1B44-7BAA-4C64-8E24-EB1DAB629639}" type="slidenum">
              <a:rPr lang="pl-PL" altLang="de-DE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FFA90-3A13-43EC-91AA-0D9C417ECFDF}" type="slidenum">
              <a:rPr lang="de-AT" altLang="de-DE"/>
              <a:pPr/>
              <a:t>29</a:t>
            </a:fld>
            <a:endParaRPr lang="de-AT" altLang="de-DE"/>
          </a:p>
        </p:txBody>
      </p:sp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xfrm>
            <a:off x="709930" y="4860461"/>
            <a:ext cx="5679440" cy="4605248"/>
          </a:xfrm>
        </p:spPr>
        <p:txBody>
          <a:bodyPr lIns="99050" tIns="49525" rIns="99050" bIns="49525"/>
          <a:lstStyle/>
          <a:p>
            <a:endParaRPr lang="en-GB" altLang="de-DE"/>
          </a:p>
        </p:txBody>
      </p:sp>
      <p:sp>
        <p:nvSpPr>
          <p:cNvPr id="68612" name="Foliennummernplatzhalter 3"/>
          <p:cNvSpPr txBox="1">
            <a:spLocks noGrp="1"/>
          </p:cNvSpPr>
          <p:nvPr/>
        </p:nvSpPr>
        <p:spPr bwMode="auto">
          <a:xfrm>
            <a:off x="4020726" y="9720920"/>
            <a:ext cx="3076917" cy="51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0" tIns="49525" rIns="99050" bIns="49525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7550" indent="-2762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03313" indent="-2206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44638" indent="-2206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85963" indent="-2206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431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03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75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14763" indent="-2206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C7CF842D-B009-48F7-8823-9817AD0AB475}" type="slidenum">
              <a:rPr lang="de-DE" altLang="de-DE" sz="1300"/>
              <a:pPr algn="r"/>
              <a:t>29</a:t>
            </a:fld>
            <a:endParaRPr lang="de-DE" altLang="de-DE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05.10.2018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kumente%20und%20Einstellungen\vc2\Desktop\FMS-Projektprotokoll\20100304-BOKU-LVAK\gen\WB-Portal\1_Wissensbilanz%20ABCAbwS\contr\reports\portal_i_controlling.doc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hyperlink" Target="file:///C:\Dokumente%20und%20Einstellungen\vc2\Desktop\FMS-Projektprotokoll\20100304-BOKU-LVAK\gen\WB-Portal\1_Wissensbilanz%20ABCAbwS\contr\star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3.png"/><Relationship Id="rId5" Type="http://schemas.openxmlformats.org/officeDocument/2006/relationships/image" Target="../media/image30.jpeg"/><Relationship Id="rId10" Type="http://schemas.openxmlformats.org/officeDocument/2006/relationships/hyperlink" Target="file:///C:\Dokumente%20und%20Einstellungen\vc2\Desktop\FMS-Projektprotokoll\20100304-BOKU-LVAK\gen\WB-Portal\1_Wissensbilanz%20ABCAbwS\doku\reports\portal_i_doku.doc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 smtClean="0"/>
              <a:t>“HRM &amp; KD” 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 fontScale="92500" lnSpcReduction="20000"/>
          </a:bodyPr>
          <a:lstStyle/>
          <a:p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05</a:t>
            </a:r>
            <a:r>
              <a:rPr lang="de-AT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2018, </a:t>
            </a:r>
            <a:r>
              <a:rPr lang="de-A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10:00–15:50, </a:t>
            </a:r>
            <a:r>
              <a:rPr lang="de-A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endParaRPr lang="de-A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endParaRPr lang="de-A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3625"/>
            <a:ext cx="8686800" cy="4525963"/>
          </a:xfrm>
        </p:spPr>
        <p:txBody>
          <a:bodyPr>
            <a:normAutofit fontScale="925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1.1 Support </a:t>
            </a:r>
            <a:r>
              <a:rPr lang="de-AT" altLang="de-DE" sz="2800" b="1" dirty="0" err="1">
                <a:latin typeface="Arial" pitchFamily="34" charset="0"/>
              </a:rPr>
              <a:t>for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capability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development</a:t>
            </a:r>
            <a:endParaRPr lang="de-AT" altLang="de-DE" sz="2800" b="1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</a:pPr>
            <a:endParaRPr lang="de-AT" altLang="de-DE" sz="2800" b="1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is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entirety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system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that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delivers</a:t>
            </a:r>
            <a:r>
              <a:rPr lang="de-AT" altLang="de-DE" sz="2400" dirty="0">
                <a:latin typeface="Arial" pitchFamily="34" charset="0"/>
              </a:rPr>
              <a:t> an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. </a:t>
            </a:r>
            <a:r>
              <a:rPr lang="de-AT" altLang="de-DE" sz="2400" dirty="0" err="1">
                <a:latin typeface="Arial" pitchFamily="34" charset="0"/>
              </a:rPr>
              <a:t>It</a:t>
            </a:r>
            <a:r>
              <a:rPr lang="de-AT" altLang="de-DE" sz="2400" dirty="0">
                <a:latin typeface="Arial" pitchFamily="34" charset="0"/>
              </a:rPr>
              <a:t> will </a:t>
            </a:r>
            <a:r>
              <a:rPr lang="de-AT" altLang="de-DE" sz="2400" dirty="0" err="1">
                <a:latin typeface="Arial" pitchFamily="34" charset="0"/>
              </a:rPr>
              <a:t>most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likely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be</a:t>
            </a:r>
            <a:r>
              <a:rPr lang="de-AT" altLang="de-DE" sz="2400" dirty="0">
                <a:latin typeface="Arial" pitchFamily="34" charset="0"/>
              </a:rPr>
              <a:t> a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combination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: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 err="1" smtClean="0">
                <a:latin typeface="Arial" pitchFamily="34" charset="0"/>
              </a:rPr>
              <a:t>Strategy</a:t>
            </a:r>
            <a:r>
              <a:rPr lang="de-AT" altLang="de-DE" sz="2400" dirty="0" smtClean="0">
                <a:latin typeface="Arial" pitchFamily="34" charset="0"/>
              </a:rPr>
              <a:t>, </a:t>
            </a:r>
            <a:r>
              <a:rPr lang="de-AT" altLang="de-DE" sz="2400" dirty="0">
                <a:latin typeface="Arial" pitchFamily="34" charset="0"/>
              </a:rPr>
              <a:t>Organisation, Training, </a:t>
            </a:r>
            <a:r>
              <a:rPr lang="de-AT" altLang="de-DE" sz="2400" dirty="0" smtClean="0">
                <a:latin typeface="Arial" pitchFamily="34" charset="0"/>
              </a:rPr>
              <a:t>Material</a:t>
            </a:r>
            <a:r>
              <a:rPr lang="de-AT" altLang="de-DE" sz="2400" dirty="0">
                <a:latin typeface="Arial" pitchFamily="34" charset="0"/>
              </a:rPr>
              <a:t>,</a:t>
            </a:r>
          </a:p>
          <a:p>
            <a:pPr marL="1752600" lvl="3" indent="-3810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Leadership, </a:t>
            </a:r>
            <a:r>
              <a:rPr lang="de-AT" altLang="de-DE" sz="2400" dirty="0" err="1">
                <a:latin typeface="Arial" pitchFamily="34" charset="0"/>
              </a:rPr>
              <a:t>Personnel,Facilities</a:t>
            </a:r>
            <a:r>
              <a:rPr lang="de-AT" altLang="de-DE" sz="2400" dirty="0">
                <a:latin typeface="Arial" pitchFamily="34" charset="0"/>
              </a:rPr>
              <a:t>. </a:t>
            </a:r>
            <a:endParaRPr lang="de-AT" altLang="de-DE" sz="1000" dirty="0">
              <a:latin typeface="Arial" pitchFamily="34" charset="0"/>
            </a:endParaRPr>
          </a:p>
          <a:p>
            <a:pPr marL="1752600" lvl="3" indent="-381000">
              <a:lnSpc>
                <a:spcPct val="80000"/>
              </a:lnSpc>
              <a:buFontTx/>
              <a:buNone/>
            </a:pPr>
            <a:endParaRPr lang="de-AT" altLang="de-DE" sz="10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b="1" dirty="0">
                <a:latin typeface="Arial" pitchFamily="34" charset="0"/>
              </a:rPr>
              <a:t>	</a:t>
            </a:r>
            <a:r>
              <a:rPr lang="de-AT" altLang="de-DE" sz="2400" b="1" dirty="0" err="1">
                <a:latin typeface="Arial" pitchFamily="34" charset="0"/>
              </a:rPr>
              <a:t>Holistic</a:t>
            </a:r>
            <a:r>
              <a:rPr lang="de-AT" altLang="de-DE" sz="2400" b="1" dirty="0">
                <a:latin typeface="Arial" pitchFamily="34" charset="0"/>
              </a:rPr>
              <a:t> </a:t>
            </a:r>
            <a:r>
              <a:rPr lang="de-AT" altLang="de-DE" sz="2400" b="1" dirty="0" err="1">
                <a:latin typeface="Arial" pitchFamily="34" charset="0"/>
              </a:rPr>
              <a:t>approach</a:t>
            </a:r>
            <a:r>
              <a:rPr lang="de-AT" altLang="de-DE" sz="2400" b="1" dirty="0">
                <a:latin typeface="Arial" pitchFamily="34" charset="0"/>
              </a:rPr>
              <a:t>: 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2400" b="1" dirty="0" err="1">
                <a:solidFill>
                  <a:srgbClr val="FF0000"/>
                </a:solidFill>
                <a:latin typeface="Arial" pitchFamily="34" charset="0"/>
              </a:rPr>
              <a:t>Product</a:t>
            </a:r>
            <a:r>
              <a:rPr lang="de-AT" altLang="de-DE" sz="2400" b="1" dirty="0">
                <a:solidFill>
                  <a:srgbClr val="FF0000"/>
                </a:solidFill>
                <a:latin typeface="Arial" pitchFamily="34" charset="0"/>
              </a:rPr>
              <a:t> View“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b="1" dirty="0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output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effect</a:t>
            </a:r>
            <a:r>
              <a:rPr lang="de-AT" altLang="de-DE" sz="2400" dirty="0">
                <a:latin typeface="Arial" pitchFamily="34" charset="0"/>
              </a:rPr>
              <a:t> (</a:t>
            </a:r>
            <a:r>
              <a:rPr lang="de-AT" altLang="de-DE" sz="2400" dirty="0" err="1">
                <a:latin typeface="Arial" pitchFamily="34" charset="0"/>
              </a:rPr>
              <a:t>capability</a:t>
            </a:r>
            <a:r>
              <a:rPr lang="de-AT" altLang="de-DE" sz="2400" dirty="0">
                <a:latin typeface="Arial" pitchFamily="34" charset="0"/>
              </a:rPr>
              <a:t>) </a:t>
            </a:r>
            <a:r>
              <a:rPr lang="de-AT" altLang="de-DE" sz="2400" dirty="0" err="1">
                <a:latin typeface="Arial" pitchFamily="34" charset="0"/>
              </a:rPr>
              <a:t>defined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as</a:t>
            </a:r>
            <a:r>
              <a:rPr lang="de-AT" altLang="de-DE" sz="2400" dirty="0">
                <a:latin typeface="Arial" pitchFamily="34" charset="0"/>
              </a:rPr>
              <a:t> a    	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/</a:t>
            </a:r>
            <a:r>
              <a:rPr lang="de-AT" altLang="de-DE" sz="2400" dirty="0" err="1">
                <a:latin typeface="Arial" pitchFamily="34" charset="0"/>
              </a:rPr>
              <a:t>knowledge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?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de-AT" altLang="de-DE" sz="2400" dirty="0">
                <a:latin typeface="Arial" pitchFamily="34" charset="0"/>
              </a:rPr>
              <a:t>	-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r>
              <a:rPr lang="de-AT" altLang="de-DE" sz="2400" dirty="0">
                <a:latin typeface="Arial" pitchFamily="34" charset="0"/>
              </a:rPr>
              <a:t> - </a:t>
            </a:r>
            <a:r>
              <a:rPr lang="de-AT" altLang="de-DE" sz="2400" dirty="0" err="1">
                <a:latin typeface="Arial" pitchFamily="34" charset="0"/>
              </a:rPr>
              <a:t>view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for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complex</a:t>
            </a:r>
            <a:r>
              <a:rPr lang="de-AT" altLang="de-DE" sz="2400" dirty="0">
                <a:latin typeface="Arial" pitchFamily="34" charset="0"/>
              </a:rPr>
              <a:t> 	</a:t>
            </a:r>
            <a:r>
              <a:rPr lang="de-AT" altLang="de-DE" sz="2400" dirty="0" err="1" smtClean="0">
                <a:latin typeface="Arial" pitchFamily="34" charset="0"/>
              </a:rPr>
              <a:t>organisations</a:t>
            </a:r>
            <a:r>
              <a:rPr lang="de-AT" altLang="de-DE" sz="2400" dirty="0" smtClean="0">
                <a:latin typeface="Arial" pitchFamily="34" charset="0"/>
              </a:rPr>
              <a:t>/</a:t>
            </a:r>
            <a:r>
              <a:rPr lang="de-AT" altLang="de-DE" sz="2400" dirty="0" err="1" smtClean="0">
                <a:latin typeface="Arial" pitchFamily="34" charset="0"/>
              </a:rPr>
              <a:t>systems</a:t>
            </a:r>
            <a:r>
              <a:rPr lang="de-AT" altLang="de-DE" sz="2400" dirty="0" smtClean="0">
                <a:latin typeface="Arial" pitchFamily="34" charset="0"/>
              </a:rPr>
              <a:t>?</a:t>
            </a:r>
            <a:endParaRPr lang="de-AT" altLang="de-DE" sz="2400" dirty="0">
              <a:latin typeface="Arial" pitchFamily="34" charset="0"/>
            </a:endParaRPr>
          </a:p>
          <a:p>
            <a:pPr marL="1371600" lvl="2" indent="-4572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de-AT" altLang="de-DE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773113"/>
            <a:ext cx="7772400" cy="1143000"/>
          </a:xfrm>
        </p:spPr>
        <p:txBody>
          <a:bodyPr/>
          <a:lstStyle/>
          <a:p>
            <a:r>
              <a:rPr lang="de-DE" altLang="de-DE" b="1">
                <a:latin typeface="Arial" pitchFamily="34" charset="0"/>
              </a:rPr>
              <a:t>Knowledge is a Product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2986088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have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design, </a:t>
            </a:r>
            <a:r>
              <a:rPr lang="de-DE" altLang="de-DE" dirty="0" err="1">
                <a:latin typeface="Arial" pitchFamily="34" charset="0"/>
              </a:rPr>
              <a:t>produce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evaluate</a:t>
            </a:r>
            <a:r>
              <a:rPr lang="de-DE" altLang="de-DE" dirty="0">
                <a:latin typeface="Arial" pitchFamily="34" charset="0"/>
              </a:rPr>
              <a:t> a	</a:t>
            </a:r>
            <a:r>
              <a:rPr lang="de-DE" altLang="de-DE" dirty="0" err="1">
                <a:latin typeface="Arial" pitchFamily="34" charset="0"/>
              </a:rPr>
              <a:t>product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with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resources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skills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processes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and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!</a:t>
            </a:r>
          </a:p>
          <a:p>
            <a:pPr algn="ctr">
              <a:buFontTx/>
              <a:buNone/>
            </a:pP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	Do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</a:t>
            </a:r>
            <a:r>
              <a:rPr lang="de-DE" altLang="de-DE" dirty="0">
                <a:latin typeface="Arial" pitchFamily="34" charset="0"/>
              </a:rPr>
              <a:t>, </a:t>
            </a:r>
            <a:r>
              <a:rPr lang="de-DE" altLang="de-DE" dirty="0" err="1">
                <a:latin typeface="Arial" pitchFamily="34" charset="0"/>
              </a:rPr>
              <a:t>what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quality</a:t>
            </a:r>
            <a:r>
              <a:rPr lang="de-DE" altLang="de-DE" dirty="0">
                <a:latin typeface="Arial" pitchFamily="34" charset="0"/>
              </a:rPr>
              <a:t>/</a:t>
            </a:r>
            <a:r>
              <a:rPr lang="de-DE" altLang="de-DE" dirty="0" err="1">
                <a:latin typeface="Arial" pitchFamily="34" charset="0"/>
              </a:rPr>
              <a:t>quantity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of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knowledge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you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need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for</a:t>
            </a:r>
            <a:r>
              <a:rPr lang="de-DE" altLang="de-DE" dirty="0">
                <a:latin typeface="Arial" pitchFamily="34" charset="0"/>
              </a:rPr>
              <a:t> a </a:t>
            </a:r>
            <a:r>
              <a:rPr lang="de-DE" altLang="de-DE" dirty="0" smtClean="0">
                <a:latin typeface="Arial" pitchFamily="34" charset="0"/>
              </a:rPr>
              <a:t>organisational </a:t>
            </a:r>
            <a:r>
              <a:rPr lang="de-DE" altLang="de-DE" dirty="0" err="1" smtClean="0">
                <a:latin typeface="Arial" pitchFamily="34" charset="0"/>
              </a:rPr>
              <a:t>development</a:t>
            </a:r>
            <a:r>
              <a:rPr lang="de-DE" altLang="de-DE" dirty="0" smtClean="0">
                <a:latin typeface="Arial" pitchFamily="34" charset="0"/>
              </a:rPr>
              <a:t>?</a:t>
            </a:r>
            <a:endParaRPr lang="de-DE" altLang="de-DE" dirty="0">
              <a:latin typeface="Arial" pitchFamily="34" charset="0"/>
            </a:endParaRPr>
          </a:p>
          <a:p>
            <a:pPr>
              <a:buFontTx/>
              <a:buNone/>
            </a:pPr>
            <a:r>
              <a:rPr lang="de-DE" altLang="de-DE" dirty="0">
                <a:latin typeface="Arial" pitchFamily="34" charset="0"/>
              </a:rPr>
              <a:t> </a:t>
            </a:r>
          </a:p>
          <a:p>
            <a:pPr>
              <a:buFontTx/>
              <a:buNone/>
            </a:pPr>
            <a:r>
              <a:rPr lang="de-DE" altLang="de-DE" sz="2800" dirty="0">
                <a:latin typeface="Arial" pitchFamily="34" charset="0"/>
              </a:rPr>
              <a:t>		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987675" y="1843088"/>
            <a:ext cx="355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If you can`t measure it - 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168937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9575800" cy="6119813"/>
          </a:xfrm>
        </p:spPr>
        <p:txBody>
          <a:bodyPr>
            <a:normAutofit fontScale="92500" lnSpcReduction="10000"/>
          </a:bodyPr>
          <a:lstStyle/>
          <a:p>
            <a:pPr marL="990600" lvl="1" indent="-533400">
              <a:buFontTx/>
              <a:buNone/>
            </a:pPr>
            <a:r>
              <a:rPr lang="de-AT" altLang="de-DE" sz="2800" b="1">
                <a:latin typeface="Arial" pitchFamily="34" charset="0"/>
              </a:rPr>
              <a:t>1.2 Enabler for interoperability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Political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Legal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Organisational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Semantical</a:t>
            </a:r>
          </a:p>
          <a:p>
            <a:pPr marL="1371600" lvl="2" indent="-457200"/>
            <a:r>
              <a:rPr lang="de-AT" altLang="de-DE" sz="2400">
                <a:latin typeface="Arial" pitchFamily="34" charset="0"/>
              </a:rPr>
              <a:t>Technical</a:t>
            </a: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	       interoperability for a specific task/goal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 b="1">
                <a:latin typeface="Arial" pitchFamily="34" charset="0"/>
              </a:rPr>
              <a:t>	Managing approach:</a:t>
            </a:r>
            <a:r>
              <a:rPr lang="de-AT" altLang="de-DE" sz="2400">
                <a:latin typeface="Arial" pitchFamily="34" charset="0"/>
              </a:rPr>
              <a:t> </a:t>
            </a:r>
          </a:p>
          <a:p>
            <a:pPr marL="990600" lvl="1" indent="-533400">
              <a:buFontTx/>
              <a:buNone/>
            </a:pPr>
            <a:r>
              <a:rPr lang="de-AT" altLang="de-DE" sz="2400" b="1">
                <a:solidFill>
                  <a:srgbClr val="FF0000"/>
                </a:solidFill>
                <a:latin typeface="Arial" pitchFamily="34" charset="0"/>
              </a:rPr>
              <a:t>	„Process-Oriented KM &amp; Model-Based KM - View“</a:t>
            </a:r>
          </a:p>
          <a:p>
            <a:pPr marL="1371600" lvl="2" indent="-457200">
              <a:buFontTx/>
              <a:buNone/>
            </a:pPr>
            <a:endParaRPr lang="de-AT" altLang="de-DE" sz="2400" b="1">
              <a:solidFill>
                <a:srgbClr val="FF0000"/>
              </a:solidFill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400">
                <a:latin typeface="Arial" pitchFamily="34" charset="0"/>
              </a:rPr>
              <a:t>      - Do we have a tool for analysing, planning, documenting, 	managing and evaluating knowledge?</a:t>
            </a:r>
          </a:p>
          <a:p>
            <a:pPr marL="1371600" lvl="2" indent="-457200"/>
            <a:endParaRPr lang="de-AT" altLang="de-DE" sz="2400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endParaRPr lang="de-AT" altLang="de-DE" sz="2400" b="1">
              <a:latin typeface="Arial" pitchFamily="34" charset="0"/>
            </a:endParaRPr>
          </a:p>
          <a:p>
            <a:pPr marL="1371600" lvl="2" indent="-457200">
              <a:buFontTx/>
              <a:buNone/>
            </a:pPr>
            <a:r>
              <a:rPr lang="de-AT" altLang="de-DE" sz="2400">
                <a:latin typeface="Arial" pitchFamily="34" charset="0"/>
              </a:rPr>
              <a:t>				</a:t>
            </a:r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  <a:p>
            <a:pPr marL="2209800" lvl="4" indent="-381000"/>
            <a:endParaRPr lang="de-AT" altLang="de-DE" sz="240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2682" y="1133475"/>
            <a:ext cx="8675687" cy="1036638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1.3 </a:t>
            </a:r>
            <a:r>
              <a:rPr lang="de-AT" altLang="de-DE" sz="2800" b="1" dirty="0" err="1">
                <a:latin typeface="Arial" pitchFamily="34" charset="0"/>
              </a:rPr>
              <a:t>Improvement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evaluation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quality</a:t>
            </a:r>
            <a:r>
              <a:rPr lang="de-AT" altLang="de-DE" sz="2800" b="1" dirty="0">
                <a:latin typeface="Arial" pitchFamily="34" charset="0"/>
              </a:rPr>
              <a:t>   		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85993" y="1781175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AT" altLang="de-DE" sz="2400" dirty="0"/>
              <a:t> Support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organisational </a:t>
            </a:r>
            <a:r>
              <a:rPr lang="de-AT" altLang="de-DE" sz="2400" dirty="0" err="1"/>
              <a:t>development</a:t>
            </a:r>
            <a:r>
              <a:rPr lang="de-AT" altLang="de-DE" sz="2400" dirty="0"/>
              <a:t> </a:t>
            </a:r>
            <a:endParaRPr lang="de-AT" altLang="de-DE" sz="2400" dirty="0" smtClean="0"/>
          </a:p>
          <a:p>
            <a:r>
              <a:rPr lang="de-AT" altLang="de-DE" sz="2400" dirty="0" smtClean="0"/>
              <a:t>   in </a:t>
            </a:r>
            <a:r>
              <a:rPr lang="de-AT" altLang="de-DE" sz="2400" dirty="0" err="1"/>
              <a:t>the</a:t>
            </a:r>
            <a:r>
              <a:rPr lang="de-AT" altLang="de-DE" sz="2400" dirty="0"/>
              <a:t> </a:t>
            </a:r>
            <a:r>
              <a:rPr lang="de-AT" altLang="de-DE" sz="2400" dirty="0" err="1"/>
              <a:t>fields</a:t>
            </a:r>
            <a:r>
              <a:rPr lang="de-AT" altLang="de-DE" sz="2400" dirty="0"/>
              <a:t> </a:t>
            </a:r>
            <a:r>
              <a:rPr lang="de-AT" altLang="de-DE" sz="2400" dirty="0" err="1"/>
              <a:t>of</a:t>
            </a:r>
            <a:r>
              <a:rPr lang="de-AT" altLang="de-DE" sz="2400" dirty="0"/>
              <a:t>:</a:t>
            </a:r>
            <a:endParaRPr lang="de-AT" altLang="de-DE" sz="2400" dirty="0">
              <a:solidFill>
                <a:srgbClr val="FF0000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3368" y="3311525"/>
            <a:ext cx="82438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b="1"/>
              <a:t>Managing Approach:</a:t>
            </a:r>
            <a:r>
              <a:rPr lang="de-AT" altLang="de-DE" sz="2400"/>
              <a:t> </a:t>
            </a:r>
          </a:p>
          <a:p>
            <a:pPr lvl="2"/>
            <a:r>
              <a:rPr lang="de-AT" altLang="de-DE" sz="2400" b="1">
                <a:solidFill>
                  <a:srgbClr val="FF0000"/>
                </a:solidFill>
              </a:rPr>
              <a:t>„Knowledge Performance System - View“  </a:t>
            </a:r>
          </a:p>
          <a:p>
            <a:pPr lvl="2"/>
            <a:endParaRPr lang="de-AT" altLang="de-DE" sz="2400" b="1">
              <a:solidFill>
                <a:srgbClr val="FF0000"/>
              </a:solidFill>
            </a:endParaRPr>
          </a:p>
          <a:p>
            <a:pPr lvl="2"/>
            <a:r>
              <a:rPr lang="de-AT" altLang="de-DE" sz="2400"/>
              <a:t>- Realisation of the „Roadmap to Knowledge     	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001893" y="2581471"/>
            <a:ext cx="708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/>
              <a:t>Resources, Human Capital, </a:t>
            </a:r>
            <a:r>
              <a:rPr lang="de-AT" altLang="de-DE" sz="2400" dirty="0" err="1"/>
              <a:t>Processes</a:t>
            </a:r>
            <a:r>
              <a:rPr lang="de-AT" altLang="de-DE" sz="2400" dirty="0"/>
              <a:t>, </a:t>
            </a:r>
            <a:r>
              <a:rPr lang="de-AT" altLang="de-DE" sz="2400" dirty="0" err="1"/>
              <a:t>Use</a:t>
            </a:r>
            <a:r>
              <a:rPr lang="de-AT" altLang="de-DE" sz="2400" dirty="0"/>
              <a:t> Cases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1168" y="4762500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/>
            <a:r>
              <a:rPr lang="de-AT" altLang="de-DE" sz="2400" dirty="0"/>
              <a:t>Monitoring“ in </a:t>
            </a:r>
            <a:r>
              <a:rPr lang="de-AT" altLang="de-DE" sz="2400" dirty="0" err="1" smtClean="0"/>
              <a:t>Organisations</a:t>
            </a:r>
            <a:r>
              <a:rPr lang="de-AT" altLang="de-DE" sz="2400" dirty="0" smtClean="0"/>
              <a:t> </a:t>
            </a:r>
            <a:r>
              <a:rPr lang="de-AT" altLang="de-DE" sz="2400" dirty="0" err="1"/>
              <a:t>possible</a:t>
            </a:r>
            <a:r>
              <a:rPr lang="de-AT" altLang="de-D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49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825500"/>
            <a:ext cx="7772400" cy="1143000"/>
          </a:xfrm>
        </p:spPr>
        <p:txBody>
          <a:bodyPr/>
          <a:lstStyle/>
          <a:p>
            <a:r>
              <a:rPr lang="de-DE" altLang="de-DE" b="1"/>
              <a:t>Knowledge Scorecard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3055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de-DE" altLang="de-DE" dirty="0"/>
              <a:t>	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design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integrate</a:t>
            </a:r>
            <a:r>
              <a:rPr lang="de-DE" altLang="de-DE" dirty="0"/>
              <a:t> a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scorecard</a:t>
            </a:r>
            <a:r>
              <a:rPr lang="de-DE" altLang="de-DE" dirty="0"/>
              <a:t> in </a:t>
            </a:r>
            <a:r>
              <a:rPr lang="de-DE" altLang="de-DE" dirty="0" err="1" smtClean="0"/>
              <a:t>corporate</a:t>
            </a:r>
            <a:r>
              <a:rPr lang="de-DE" altLang="de-DE" dirty="0" smtClean="0"/>
              <a:t> </a:t>
            </a:r>
            <a:r>
              <a:rPr lang="de-DE" altLang="de-DE" dirty="0" err="1"/>
              <a:t>environments</a:t>
            </a:r>
            <a:r>
              <a:rPr lang="de-DE" altLang="de-DE" dirty="0"/>
              <a:t>!</a:t>
            </a:r>
          </a:p>
          <a:p>
            <a:pPr algn="ctr"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/>
              <a:t>   Do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have</a:t>
            </a:r>
            <a:r>
              <a:rPr lang="de-DE" altLang="de-DE" dirty="0"/>
              <a:t> 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quality</a:t>
            </a:r>
            <a:r>
              <a:rPr lang="de-DE" altLang="de-DE" dirty="0"/>
              <a:t>/</a:t>
            </a:r>
            <a:r>
              <a:rPr lang="de-DE" altLang="de-DE" dirty="0" err="1"/>
              <a:t>quantity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knowledge</a:t>
            </a:r>
            <a:r>
              <a:rPr lang="de-DE" altLang="de-DE" dirty="0"/>
              <a:t> </a:t>
            </a:r>
            <a:r>
              <a:rPr lang="de-DE" altLang="de-DE" dirty="0" err="1"/>
              <a:t>workers</a:t>
            </a:r>
            <a:r>
              <a:rPr lang="de-DE" altLang="de-DE" dirty="0"/>
              <a:t> (</a:t>
            </a:r>
            <a:r>
              <a:rPr lang="de-DE" altLang="de-DE" dirty="0" err="1"/>
              <a:t>skills</a:t>
            </a:r>
            <a:r>
              <a:rPr lang="de-DE" altLang="de-DE" dirty="0"/>
              <a:t>) </a:t>
            </a:r>
            <a:r>
              <a:rPr lang="de-DE" altLang="de-DE" dirty="0" err="1"/>
              <a:t>we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in </a:t>
            </a:r>
            <a:r>
              <a:rPr lang="de-DE" altLang="de-DE" dirty="0" err="1"/>
              <a:t>our</a:t>
            </a:r>
            <a:r>
              <a:rPr lang="de-DE" altLang="de-DE" dirty="0"/>
              <a:t> </a:t>
            </a:r>
            <a:r>
              <a:rPr lang="de-DE" altLang="de-DE" dirty="0" err="1" smtClean="0"/>
              <a:t>organisation</a:t>
            </a:r>
            <a:r>
              <a:rPr lang="de-DE" altLang="de-DE" dirty="0"/>
              <a:t>?</a:t>
            </a:r>
          </a:p>
          <a:p>
            <a:pPr>
              <a:buFontTx/>
              <a:buNone/>
            </a:pPr>
            <a:r>
              <a:rPr lang="de-DE" altLang="de-DE" dirty="0"/>
              <a:t> </a:t>
            </a:r>
          </a:p>
          <a:p>
            <a:pPr>
              <a:buFontTx/>
              <a:buNone/>
            </a:pPr>
            <a:r>
              <a:rPr lang="de-DE" altLang="de-DE" dirty="0"/>
              <a:t>		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2987675" y="1914525"/>
            <a:ext cx="35607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Business instrument for</a:t>
            </a:r>
          </a:p>
          <a:p>
            <a:pPr lvl="1">
              <a:spcBef>
                <a:spcPct val="20000"/>
              </a:spcBef>
            </a:pPr>
            <a:r>
              <a:rPr lang="de-AT" altLang="de-DE" sz="2000" b="1" i="1">
                <a:solidFill>
                  <a:srgbClr val="FF0000"/>
                </a:solidFill>
              </a:rPr>
              <a:t>measuring knowledge!</a:t>
            </a:r>
          </a:p>
        </p:txBody>
      </p:sp>
    </p:spTree>
    <p:extLst>
      <p:ext uri="{BB962C8B-B14F-4D97-AF65-F5344CB8AC3E}">
        <p14:creationId xmlns:p14="http://schemas.microsoft.com/office/powerpoint/2010/main" val="6437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94230" y="1782763"/>
            <a:ext cx="10226676" cy="4525962"/>
          </a:xfrm>
        </p:spPr>
        <p:txBody>
          <a:bodyPr/>
          <a:lstStyle/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   </a:t>
            </a:r>
          </a:p>
          <a:p>
            <a:pPr marL="990600" lvl="1" indent="-533400" algn="ctr">
              <a:buFontTx/>
              <a:buNone/>
            </a:pPr>
            <a:endParaRPr lang="de-AT" altLang="de-DE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       	           </a:t>
            </a:r>
            <a:r>
              <a:rPr lang="de-AT" altLang="de-DE" sz="2400" dirty="0">
                <a:latin typeface="Arial" pitchFamily="34" charset="0"/>
              </a:rPr>
              <a:t>3 </a:t>
            </a:r>
            <a:r>
              <a:rPr lang="de-AT" altLang="de-DE" sz="2400" dirty="0" err="1">
                <a:latin typeface="Arial" pitchFamily="34" charset="0"/>
              </a:rPr>
              <a:t>pillars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a Knowledge </a:t>
            </a:r>
            <a:r>
              <a:rPr lang="de-AT" altLang="de-DE" sz="2400" dirty="0" err="1">
                <a:latin typeface="Arial" pitchFamily="34" charset="0"/>
              </a:rPr>
              <a:t>Product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x</a:t>
            </a: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</a:t>
            </a:r>
            <a:r>
              <a:rPr lang="de-AT" altLang="de-DE" sz="2400" dirty="0">
                <a:latin typeface="Arial" pitchFamily="34" charset="0"/>
              </a:rPr>
              <a:t>	4 </a:t>
            </a:r>
            <a:r>
              <a:rPr lang="de-AT" altLang="de-DE" sz="2400" dirty="0" err="1">
                <a:latin typeface="Arial" pitchFamily="34" charset="0"/>
              </a:rPr>
              <a:t>perspectives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of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the</a:t>
            </a:r>
            <a:r>
              <a:rPr lang="de-AT" altLang="de-DE" sz="2400" dirty="0">
                <a:latin typeface="Arial" pitchFamily="34" charset="0"/>
              </a:rPr>
              <a:t> </a:t>
            </a:r>
            <a:r>
              <a:rPr lang="de-AT" altLang="de-DE" sz="2400" dirty="0" err="1">
                <a:latin typeface="Arial" pitchFamily="34" charset="0"/>
              </a:rPr>
              <a:t>scorecard</a:t>
            </a:r>
            <a:endParaRPr lang="de-AT" altLang="de-DE" sz="2400" dirty="0">
              <a:latin typeface="Arial" pitchFamily="34" charset="0"/>
            </a:endParaRPr>
          </a:p>
          <a:p>
            <a:pPr marL="990600" lvl="1" indent="-533400" algn="ctr">
              <a:buFontTx/>
              <a:buNone/>
            </a:pPr>
            <a:r>
              <a:rPr lang="de-AT" altLang="de-DE" dirty="0">
                <a:latin typeface="Arial" pitchFamily="34" charset="0"/>
              </a:rPr>
              <a:t>		=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12 </a:t>
            </a:r>
            <a:r>
              <a:rPr lang="de-AT" altLang="de-DE" sz="2800" b="1" dirty="0" err="1">
                <a:latin typeface="Arial" pitchFamily="34" charset="0"/>
              </a:rPr>
              <a:t>views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Architecture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of</a:t>
            </a:r>
            <a:r>
              <a:rPr lang="de-AT" altLang="de-DE" sz="2800" b="1" dirty="0">
                <a:latin typeface="Arial" pitchFamily="34" charset="0"/>
              </a:rPr>
              <a:t> </a:t>
            </a:r>
            <a:r>
              <a:rPr lang="de-AT" altLang="de-DE" sz="2800" b="1" dirty="0" err="1">
                <a:latin typeface="Arial" pitchFamily="34" charset="0"/>
              </a:rPr>
              <a:t>the</a:t>
            </a:r>
            <a:r>
              <a:rPr lang="de-AT" altLang="de-DE" sz="2800" b="1" dirty="0">
                <a:latin typeface="Arial" pitchFamily="34" charset="0"/>
              </a:rPr>
              <a:t> </a:t>
            </a:r>
          </a:p>
          <a:p>
            <a:pPr marL="990600" lvl="1" indent="-533400" algn="ctr">
              <a:buFontTx/>
              <a:buNone/>
            </a:pPr>
            <a:r>
              <a:rPr lang="de-AT" altLang="de-DE" sz="2800" b="1" dirty="0">
                <a:latin typeface="Arial" pitchFamily="34" charset="0"/>
              </a:rPr>
              <a:t>          Knowledge Performance System (KPS)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33846" y="990600"/>
            <a:ext cx="7772400" cy="1143000"/>
          </a:xfrm>
        </p:spPr>
        <p:txBody>
          <a:bodyPr/>
          <a:lstStyle/>
          <a:p>
            <a:r>
              <a:rPr lang="de-AT" altLang="de-DE" sz="3200" b="1" dirty="0">
                <a:latin typeface="Arial" pitchFamily="34" charset="0"/>
              </a:rPr>
              <a:t>2. Common </a:t>
            </a:r>
            <a:r>
              <a:rPr lang="de-AT" altLang="de-DE" sz="3200" b="1" dirty="0" err="1">
                <a:latin typeface="Arial" pitchFamily="34" charset="0"/>
              </a:rPr>
              <a:t>Denominator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for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Challenge</a:t>
            </a: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27984" y="6213784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A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Defence</a:t>
            </a:r>
            <a:r>
              <a:rPr lang="de-A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Academy, Vienna, 2008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7" name="AutoShape 41"/>
          <p:cNvSpPr>
            <a:spLocks noChangeArrowheads="1"/>
          </p:cNvSpPr>
          <p:nvPr/>
        </p:nvSpPr>
        <p:spPr bwMode="auto">
          <a:xfrm>
            <a:off x="0" y="-26988"/>
            <a:ext cx="9144000" cy="113665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324975" cy="1143001"/>
          </a:xfrm>
          <a:solidFill>
            <a:schemeClr val="accent1"/>
          </a:solidFill>
        </p:spPr>
        <p:txBody>
          <a:bodyPr/>
          <a:lstStyle/>
          <a:p>
            <a:r>
              <a:rPr lang="de-AT" altLang="de-DE" b="1" dirty="0">
                <a:solidFill>
                  <a:schemeClr val="tx1"/>
                </a:solidFill>
              </a:rPr>
              <a:t>„</a:t>
            </a:r>
            <a:r>
              <a:rPr lang="de-AT" altLang="de-DE" b="1" dirty="0" err="1">
                <a:solidFill>
                  <a:schemeClr val="tx1"/>
                </a:solidFill>
              </a:rPr>
              <a:t>Meta</a:t>
            </a:r>
            <a:r>
              <a:rPr lang="de-AT" altLang="de-DE" b="1" dirty="0">
                <a:solidFill>
                  <a:schemeClr val="tx1"/>
                </a:solidFill>
              </a:rPr>
              <a:t> Layer“</a:t>
            </a:r>
            <a:br>
              <a:rPr lang="de-AT" altLang="de-DE" b="1" dirty="0">
                <a:solidFill>
                  <a:schemeClr val="tx1"/>
                </a:solidFill>
              </a:rPr>
            </a:br>
            <a:r>
              <a:rPr lang="de-AT" altLang="de-DE" sz="2400" b="1" dirty="0" err="1">
                <a:solidFill>
                  <a:schemeClr val="tx1"/>
                </a:solidFill>
              </a:rPr>
              <a:t>combination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of</a:t>
            </a:r>
            <a:r>
              <a:rPr lang="de-AT" altLang="de-DE" sz="2400" b="1" dirty="0">
                <a:solidFill>
                  <a:schemeClr val="tx1"/>
                </a:solidFill>
              </a:rPr>
              <a:t> organisational &amp; </a:t>
            </a:r>
            <a:r>
              <a:rPr lang="de-AT" altLang="de-DE" sz="2400" b="1" dirty="0" err="1">
                <a:solidFill>
                  <a:schemeClr val="tx1"/>
                </a:solidFill>
              </a:rPr>
              <a:t>knowledge</a:t>
            </a:r>
            <a:r>
              <a:rPr lang="de-AT" altLang="de-DE" sz="2400" b="1" dirty="0">
                <a:solidFill>
                  <a:schemeClr val="tx1"/>
                </a:solidFill>
              </a:rPr>
              <a:t> </a:t>
            </a:r>
            <a:r>
              <a:rPr lang="de-AT" altLang="de-DE" sz="2400" b="1" dirty="0" err="1">
                <a:solidFill>
                  <a:schemeClr val="tx1"/>
                </a:solidFill>
              </a:rPr>
              <a:t>view</a:t>
            </a:r>
            <a:endParaRPr lang="de-AT" altLang="de-DE" sz="2400" b="1" dirty="0">
              <a:solidFill>
                <a:schemeClr val="tx1"/>
              </a:solidFill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08400" y="1181100"/>
            <a:ext cx="1511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/>
              <a:t>Task</a:t>
            </a:r>
          </a:p>
          <a:p>
            <a:pPr algn="ctr"/>
            <a:r>
              <a:rPr lang="de-AT" altLang="de-DE" sz="2000"/>
              <a:t>Vision</a:t>
            </a:r>
          </a:p>
          <a:p>
            <a:pPr algn="ctr"/>
            <a:r>
              <a:rPr lang="de-AT" altLang="de-DE" sz="2000"/>
              <a:t>Mission </a:t>
            </a:r>
          </a:p>
          <a:p>
            <a:pPr algn="ctr"/>
            <a:endParaRPr lang="de-AT" altLang="de-DE" sz="2000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63713" y="2373313"/>
            <a:ext cx="153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 </a:t>
            </a:r>
          </a:p>
          <a:p>
            <a:pPr algn="ctr"/>
            <a:r>
              <a:rPr lang="de-AT" altLang="de-DE" sz="2000"/>
              <a:t>Architecture</a:t>
            </a:r>
          </a:p>
          <a:p>
            <a:pPr algn="ctr"/>
            <a:r>
              <a:rPr lang="de-AT" altLang="de-DE" sz="2000"/>
              <a:t>„model“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92800" y="2351088"/>
            <a:ext cx="1144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Goals</a:t>
            </a:r>
          </a:p>
          <a:p>
            <a:pPr algn="ctr"/>
            <a:r>
              <a:rPr lang="de-AT" altLang="de-DE" sz="2000"/>
              <a:t>Success</a:t>
            </a:r>
          </a:p>
          <a:p>
            <a:pPr algn="ctr"/>
            <a:r>
              <a:rPr lang="de-AT" altLang="de-DE" sz="2000"/>
              <a:t> Factors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3846513" y="3522663"/>
            <a:ext cx="1244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Cause &amp;</a:t>
            </a:r>
          </a:p>
          <a:p>
            <a:pPr algn="ctr"/>
            <a:r>
              <a:rPr lang="de-AT" altLang="de-DE" sz="2000"/>
              <a:t> Effect </a:t>
            </a:r>
          </a:p>
          <a:p>
            <a:pPr algn="ctr"/>
            <a:r>
              <a:rPr lang="de-AT" altLang="de-DE" sz="2000"/>
              <a:t>Relations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835150" y="4791075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Business</a:t>
            </a:r>
          </a:p>
          <a:p>
            <a:pPr algn="ctr"/>
            <a:r>
              <a:rPr lang="de-AT" altLang="de-DE" sz="2000"/>
              <a:t>Scorecard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792788" y="4818063"/>
            <a:ext cx="1443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/>
              <a:t>Knowledge</a:t>
            </a:r>
          </a:p>
          <a:p>
            <a:pPr algn="ctr"/>
            <a:r>
              <a:rPr lang="de-AT" altLang="de-DE" sz="2000"/>
              <a:t> Scorecard</a:t>
            </a:r>
          </a:p>
        </p:txBody>
      </p:sp>
      <p:sp>
        <p:nvSpPr>
          <p:cNvPr id="80919" name="AutoShape 23"/>
          <p:cNvSpPr>
            <a:spLocks noChangeArrowheads="1"/>
          </p:cNvSpPr>
          <p:nvPr/>
        </p:nvSpPr>
        <p:spPr bwMode="auto">
          <a:xfrm rot="-4096679">
            <a:off x="3412331" y="5526882"/>
            <a:ext cx="358775" cy="487362"/>
          </a:xfrm>
          <a:prstGeom prst="downArrow">
            <a:avLst>
              <a:gd name="adj1" fmla="val 50000"/>
              <a:gd name="adj2" fmla="val 3396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1" name="AutoShape 25"/>
          <p:cNvSpPr>
            <a:spLocks noChangeArrowheads="1"/>
          </p:cNvSpPr>
          <p:nvPr/>
        </p:nvSpPr>
        <p:spPr bwMode="auto">
          <a:xfrm rot="-17373235">
            <a:off x="5237956" y="5534819"/>
            <a:ext cx="358775" cy="471488"/>
          </a:xfrm>
          <a:prstGeom prst="downArrow">
            <a:avLst>
              <a:gd name="adj1" fmla="val 50000"/>
              <a:gd name="adj2" fmla="val 328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2" name="Rectangle 26"/>
          <p:cNvSpPr>
            <a:spLocks noChangeArrowheads="1"/>
          </p:cNvSpPr>
          <p:nvPr/>
        </p:nvSpPr>
        <p:spPr bwMode="auto">
          <a:xfrm>
            <a:off x="3636963" y="11969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3" name="Rectangle 27"/>
          <p:cNvSpPr>
            <a:spLocks noChangeArrowheads="1"/>
          </p:cNvSpPr>
          <p:nvPr/>
        </p:nvSpPr>
        <p:spPr bwMode="auto">
          <a:xfrm>
            <a:off x="562292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4" name="Rectangle 28"/>
          <p:cNvSpPr>
            <a:spLocks noChangeArrowheads="1"/>
          </p:cNvSpPr>
          <p:nvPr/>
        </p:nvSpPr>
        <p:spPr bwMode="auto">
          <a:xfrm>
            <a:off x="1692275" y="2349500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5" name="Rectangle 29"/>
          <p:cNvSpPr>
            <a:spLocks noChangeArrowheads="1"/>
          </p:cNvSpPr>
          <p:nvPr/>
        </p:nvSpPr>
        <p:spPr bwMode="auto">
          <a:xfrm>
            <a:off x="1692275" y="4652963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6" name="Rectangle 30"/>
          <p:cNvSpPr>
            <a:spLocks noChangeArrowheads="1"/>
          </p:cNvSpPr>
          <p:nvPr/>
        </p:nvSpPr>
        <p:spPr bwMode="auto">
          <a:xfrm>
            <a:off x="3644900" y="3500438"/>
            <a:ext cx="1655763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5653088" y="4651375"/>
            <a:ext cx="1655762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>
            <a:off x="3348038" y="22050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5292725" y="2205038"/>
            <a:ext cx="3587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3348038" y="3357563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flipH="1">
            <a:off x="5292725" y="3357563"/>
            <a:ext cx="3587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>
            <a:off x="3348038" y="4508500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5292725" y="4508500"/>
            <a:ext cx="3587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80938" name="AutoShape 42"/>
          <p:cNvSpPr>
            <a:spLocks noChangeArrowheads="1"/>
          </p:cNvSpPr>
          <p:nvPr/>
        </p:nvSpPr>
        <p:spPr bwMode="auto">
          <a:xfrm>
            <a:off x="0" y="6037263"/>
            <a:ext cx="9144000" cy="820737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80940" name="Text Box 44"/>
          <p:cNvSpPr txBox="1">
            <a:spLocks noChangeArrowheads="1"/>
          </p:cNvSpPr>
          <p:nvPr/>
        </p:nvSpPr>
        <p:spPr bwMode="auto">
          <a:xfrm>
            <a:off x="-180975" y="6021388"/>
            <a:ext cx="9685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400" b="1"/>
              <a:t>Comprehensive analysing, </a:t>
            </a:r>
          </a:p>
          <a:p>
            <a:pPr algn="ctr"/>
            <a:r>
              <a:rPr lang="de-AT" altLang="de-DE" sz="2400" b="1"/>
              <a:t>planning, documenting, managing &amp; evaluating instrument </a:t>
            </a:r>
          </a:p>
        </p:txBody>
      </p:sp>
    </p:spTree>
    <p:extLst>
      <p:ext uri="{BB962C8B-B14F-4D97-AF65-F5344CB8AC3E}">
        <p14:creationId xmlns:p14="http://schemas.microsoft.com/office/powerpoint/2010/main" val="214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193" y="869937"/>
            <a:ext cx="9206375" cy="701675"/>
          </a:xfrm>
        </p:spPr>
        <p:txBody>
          <a:bodyPr>
            <a:noAutofit/>
          </a:bodyPr>
          <a:lstStyle/>
          <a:p>
            <a:r>
              <a:rPr lang="de-DE" sz="2800" b="1" dirty="0" smtClean="0"/>
              <a:t>Z-Model: </a:t>
            </a:r>
            <a:br>
              <a:rPr lang="de-DE" sz="2800" b="1" dirty="0" smtClean="0"/>
            </a:br>
            <a:r>
              <a:rPr lang="de-DE" sz="2800" b="1" dirty="0" smtClean="0"/>
              <a:t>Future </a:t>
            </a:r>
            <a:r>
              <a:rPr lang="de-DE" sz="2800" b="1" dirty="0" err="1" smtClean="0"/>
              <a:t>of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strategic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long</a:t>
            </a:r>
            <a:r>
              <a:rPr lang="de-DE" sz="2800" b="1" dirty="0" smtClean="0"/>
              <a:t>-term </a:t>
            </a:r>
            <a:r>
              <a:rPr lang="de-DE" sz="2800" b="1" dirty="0" err="1" smtClean="0"/>
              <a:t>planning</a:t>
            </a:r>
            <a:endParaRPr lang="de-DE" sz="2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105681" y="6509641"/>
            <a:ext cx="1824037" cy="441325"/>
          </a:xfrm>
        </p:spPr>
        <p:txBody>
          <a:bodyPr/>
          <a:lstStyle/>
          <a:p>
            <a:pPr>
              <a:defRPr/>
            </a:pPr>
            <a:fld id="{7687814D-44D5-4B9B-9837-AA6B532034B9}" type="slidenum">
              <a:rPr lang="de-DE" smtClean="0"/>
              <a:pPr>
                <a:defRPr/>
              </a:pPr>
              <a:t>18</a:t>
            </a:fld>
            <a:endParaRPr lang="de-DE" sz="14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849343" y="6508054"/>
            <a:ext cx="1914525" cy="442912"/>
          </a:xfrm>
        </p:spPr>
        <p:txBody>
          <a:bodyPr/>
          <a:lstStyle/>
          <a:p>
            <a:pPr>
              <a:defRPr/>
            </a:pPr>
            <a:fld id="{4A9C1CAF-4F4C-40F5-8822-EAAB91324D2A}" type="datetime1">
              <a:rPr lang="de-DE" smtClean="0"/>
              <a:pPr>
                <a:defRPr/>
              </a:pPr>
              <a:t>05.10.2018</a:t>
            </a:fld>
            <a:endParaRPr lang="de-DE" sz="1400" dirty="0"/>
          </a:p>
        </p:txBody>
      </p:sp>
      <p:sp>
        <p:nvSpPr>
          <p:cNvPr id="6" name="Rechteck 5"/>
          <p:cNvSpPr/>
          <p:nvPr/>
        </p:nvSpPr>
        <p:spPr>
          <a:xfrm>
            <a:off x="1747846" y="3093338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RM - </a:t>
            </a:r>
            <a:r>
              <a:rPr lang="de-AT" sz="1600" b="1" dirty="0" err="1" smtClean="0">
                <a:solidFill>
                  <a:schemeClr val="bg2">
                    <a:lumMod val="50000"/>
                  </a:schemeClr>
                </a:solidFill>
              </a:rPr>
              <a:t>Process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47846" y="1807454"/>
            <a:ext cx="6000792" cy="11430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600" b="1" dirty="0" smtClean="0">
                <a:solidFill>
                  <a:schemeClr val="bg2">
                    <a:lumMod val="50000"/>
                  </a:schemeClr>
                </a:solidFill>
              </a:rPr>
              <a:t>Big Data Analysis</a:t>
            </a:r>
            <a:endParaRPr lang="de-AT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926441" y="1981656"/>
            <a:ext cx="1821669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Generation </a:t>
            </a:r>
            <a:r>
              <a:rPr lang="de-AT" sz="1200" dirty="0" err="1" smtClean="0">
                <a:solidFill>
                  <a:schemeClr val="tx1"/>
                </a:solidFill>
              </a:rPr>
              <a:t>of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Data,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&amp;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748374" y="1981656"/>
            <a:ext cx="1500198" cy="825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Information Analysis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76474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Scenario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Development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19812" y="345052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Evaluation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7634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Situational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smtClean="0">
                <a:solidFill>
                  <a:schemeClr val="tx1"/>
                </a:solidFill>
              </a:rPr>
              <a:t>Awareness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05168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</a:rPr>
              <a:t>Risk</a:t>
            </a:r>
            <a:r>
              <a:rPr lang="de-AT" sz="1200" dirty="0" smtClean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62556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Ratings/Portfolio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891382" y="452209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Knowledge- Models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604970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Customer </a:t>
            </a:r>
            <a:r>
              <a:rPr lang="de-AT" sz="1200" dirty="0" err="1" smtClean="0">
                <a:solidFill>
                  <a:schemeClr val="tx1"/>
                </a:solidFill>
              </a:rPr>
              <a:t>Correlation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105432" y="5593668"/>
            <a:ext cx="150019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smtClean="0">
                <a:solidFill>
                  <a:schemeClr val="tx1"/>
                </a:solidFill>
              </a:rPr>
              <a:t>Options </a:t>
            </a:r>
            <a:r>
              <a:rPr lang="de-AT" sz="1200" dirty="0" err="1" smtClean="0">
                <a:solidFill>
                  <a:schemeClr val="tx1"/>
                </a:solidFill>
              </a:rPr>
              <a:t>for</a:t>
            </a:r>
            <a:r>
              <a:rPr lang="de-AT" sz="1200" dirty="0" smtClean="0">
                <a:solidFill>
                  <a:schemeClr val="tx1"/>
                </a:solidFill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</a:rPr>
              <a:t>Decisions</a:t>
            </a:r>
            <a:endParaRPr lang="de-AT" sz="1200" dirty="0" smtClean="0">
              <a:solidFill>
                <a:schemeClr val="tx1"/>
              </a:solidFill>
            </a:endParaRPr>
          </a:p>
        </p:txBody>
      </p:sp>
      <p:cxnSp>
        <p:nvCxnSpPr>
          <p:cNvPr id="19" name="Gerade Verbindung mit Pfeil 18"/>
          <p:cNvCxnSpPr>
            <a:stCxn id="8" idx="3"/>
            <a:endCxn id="9" idx="1"/>
          </p:cNvCxnSpPr>
          <p:nvPr/>
        </p:nvCxnSpPr>
        <p:spPr>
          <a:xfrm>
            <a:off x="3748110" y="2394621"/>
            <a:ext cx="200026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 19"/>
          <p:cNvCxnSpPr>
            <a:stCxn id="9" idx="3"/>
            <a:endCxn id="10" idx="1"/>
          </p:cNvCxnSpPr>
          <p:nvPr/>
        </p:nvCxnSpPr>
        <p:spPr>
          <a:xfrm flipH="1">
            <a:off x="2176474" y="2394621"/>
            <a:ext cx="5072098" cy="1377378"/>
          </a:xfrm>
          <a:prstGeom prst="bentConnector5">
            <a:avLst>
              <a:gd name="adj1" fmla="val -4507"/>
              <a:gd name="adj2" fmla="val 53321"/>
              <a:gd name="adj3" fmla="val 104507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0" idx="3"/>
            <a:endCxn id="11" idx="1"/>
          </p:cNvCxnSpPr>
          <p:nvPr/>
        </p:nvCxnSpPr>
        <p:spPr>
          <a:xfrm>
            <a:off x="3676672" y="3771999"/>
            <a:ext cx="214314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rm 21"/>
          <p:cNvCxnSpPr>
            <a:stCxn id="11" idx="3"/>
            <a:endCxn id="12" idx="1"/>
          </p:cNvCxnSpPr>
          <p:nvPr/>
        </p:nvCxnSpPr>
        <p:spPr>
          <a:xfrm flipH="1">
            <a:off x="1176342" y="3771999"/>
            <a:ext cx="6143668" cy="1071570"/>
          </a:xfrm>
          <a:prstGeom prst="bentConnector5">
            <a:avLst>
              <a:gd name="adj1" fmla="val -12829"/>
              <a:gd name="adj2" fmla="val 50000"/>
              <a:gd name="adj3" fmla="val 103721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2" idx="3"/>
            <a:endCxn id="13" idx="1"/>
          </p:cNvCxnSpPr>
          <p:nvPr/>
        </p:nvCxnSpPr>
        <p:spPr>
          <a:xfrm>
            <a:off x="2676540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3" idx="3"/>
            <a:endCxn id="14" idx="1"/>
          </p:cNvCxnSpPr>
          <p:nvPr/>
        </p:nvCxnSpPr>
        <p:spPr>
          <a:xfrm>
            <a:off x="4605366" y="4843569"/>
            <a:ext cx="35719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4" idx="3"/>
            <a:endCxn id="15" idx="1"/>
          </p:cNvCxnSpPr>
          <p:nvPr/>
        </p:nvCxnSpPr>
        <p:spPr>
          <a:xfrm>
            <a:off x="6462754" y="4843569"/>
            <a:ext cx="428628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6" idx="3"/>
            <a:endCxn id="17" idx="1"/>
          </p:cNvCxnSpPr>
          <p:nvPr/>
        </p:nvCxnSpPr>
        <p:spPr>
          <a:xfrm>
            <a:off x="3105168" y="5915139"/>
            <a:ext cx="2000264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Form 26"/>
          <p:cNvCxnSpPr>
            <a:stCxn id="15" idx="3"/>
            <a:endCxn id="16" idx="1"/>
          </p:cNvCxnSpPr>
          <p:nvPr/>
        </p:nvCxnSpPr>
        <p:spPr>
          <a:xfrm flipH="1">
            <a:off x="1604970" y="4843569"/>
            <a:ext cx="6786610" cy="1071570"/>
          </a:xfrm>
          <a:prstGeom prst="bentConnector5">
            <a:avLst>
              <a:gd name="adj1" fmla="val -3368"/>
              <a:gd name="adj2" fmla="val 50000"/>
              <a:gd name="adj3" fmla="val 103368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16200000">
            <a:off x="-318138" y="279982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Horizon</a:t>
            </a:r>
            <a:r>
              <a:rPr lang="de-AT" sz="1800" dirty="0" smtClean="0">
                <a:solidFill>
                  <a:srgbClr val="FF0000"/>
                </a:solidFill>
              </a:rPr>
              <a:t> Scanning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 rot="16200000">
            <a:off x="-460205" y="5051183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800" dirty="0" err="1" smtClean="0">
                <a:solidFill>
                  <a:srgbClr val="FF0000"/>
                </a:solidFill>
              </a:rPr>
              <a:t>Risk</a:t>
            </a:r>
            <a:r>
              <a:rPr lang="de-AT" sz="1800" dirty="0" smtClean="0">
                <a:solidFill>
                  <a:srgbClr val="FF0000"/>
                </a:solidFill>
              </a:rPr>
              <a:t> Management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 rot="16200000">
            <a:off x="7675631" y="282025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err="1" smtClean="0">
                <a:solidFill>
                  <a:srgbClr val="FF0000"/>
                </a:solidFill>
              </a:rPr>
              <a:t>Automated</a:t>
            </a:r>
            <a:endParaRPr lang="de-AT" sz="18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97040" y="6295672"/>
            <a:ext cx="547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200" b="1" dirty="0" smtClean="0"/>
              <a:t>Copyright </a:t>
            </a:r>
            <a:r>
              <a:rPr lang="de-AT" sz="1200" b="1" dirty="0" err="1" smtClean="0"/>
              <a:t>by</a:t>
            </a:r>
            <a:r>
              <a:rPr lang="de-AT" sz="1200" b="1" dirty="0" smtClean="0"/>
              <a:t> Goellner J./</a:t>
            </a:r>
            <a:r>
              <a:rPr lang="de-AT" sz="1200" b="1" dirty="0" err="1" smtClean="0"/>
              <a:t>Klerx</a:t>
            </a:r>
            <a:r>
              <a:rPr lang="de-AT" sz="1200" b="1" dirty="0" smtClean="0"/>
              <a:t> J., 06/2013-12/2013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23280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45127"/>
              </p:ext>
            </p:extLst>
          </p:nvPr>
        </p:nvGraphicFramePr>
        <p:xfrm>
          <a:off x="827088" y="2366963"/>
          <a:ext cx="7632699" cy="3455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061"/>
                <a:gridCol w="1534366"/>
                <a:gridCol w="1411149"/>
                <a:gridCol w="1769974"/>
                <a:gridCol w="1411149"/>
              </a:tblGrid>
              <a:tr h="28799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 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Austria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Germany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U.K.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AT" sz="1200">
                          <a:effectLst/>
                        </a:rPr>
                        <a:t>USA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86399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Gesetze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AktG, GmbHG, IRÄG, </a:t>
                      </a:r>
                      <a:r>
                        <a:rPr lang="de-AT" sz="1200" dirty="0" smtClean="0">
                          <a:effectLst/>
                        </a:rPr>
                        <a:t>URÄG</a:t>
                      </a:r>
                      <a:r>
                        <a:rPr lang="de-AT" sz="1200" dirty="0">
                          <a:effectLst/>
                        </a:rPr>
                        <a:t>, RLÄG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KontTraG, dAktG, dHGB,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Sarbanes-Oxley Act (2002)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Corporate Governance Kodizes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Nationaler CGC (2002)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Nationaler CGC (2006)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Combined Code on Corporate Governance (2003)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de-AT" sz="1200" dirty="0" smtClean="0">
                        <a:effectLst/>
                      </a:endParaRP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 smtClean="0">
                          <a:effectLst/>
                        </a:rPr>
                        <a:t>Final</a:t>
                      </a:r>
                      <a:r>
                        <a:rPr lang="de-AT" sz="1200" baseline="0" dirty="0" smtClean="0">
                          <a:effectLst/>
                        </a:rPr>
                        <a:t>  </a:t>
                      </a:r>
                      <a:r>
                        <a:rPr lang="de-AT" sz="1200" dirty="0" smtClean="0">
                          <a:effectLst/>
                        </a:rPr>
                        <a:t>NYSE </a:t>
                      </a:r>
                      <a:r>
                        <a:rPr lang="de-AT" sz="1200" dirty="0">
                          <a:effectLst/>
                        </a:rPr>
                        <a:t>Corporate </a:t>
                      </a:r>
                      <a:r>
                        <a:rPr lang="de-AT" sz="1200" dirty="0" err="1">
                          <a:effectLst/>
                        </a:rPr>
                        <a:t>Governance</a:t>
                      </a:r>
                      <a:r>
                        <a:rPr lang="de-AT" sz="1200" dirty="0">
                          <a:effectLst/>
                        </a:rPr>
                        <a:t> Rules (2003)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115199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Standards &amp; Empfehlungen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ONR </a:t>
                      </a:r>
                      <a:r>
                        <a:rPr lang="de-AT" sz="1200" dirty="0" smtClean="0">
                          <a:effectLst/>
                        </a:rPr>
                        <a:t>49000:2010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ISO 31000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de-AT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31010</a:t>
                      </a:r>
                      <a:endParaRPr lang="de-AT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-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>
                          <a:effectLst/>
                        </a:rPr>
                        <a:t>Revised Turnbull Guidance (2005), Orange Book (2004), BS 31100</a:t>
                      </a:r>
                      <a:endParaRPr lang="de-AT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AT" sz="1200" dirty="0">
                          <a:effectLst/>
                        </a:rPr>
                        <a:t>COSO I &amp; II</a:t>
                      </a:r>
                      <a:endParaRPr lang="de-AT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11299" name="Textfeld 5"/>
          <p:cNvSpPr txBox="1">
            <a:spLocks noChangeArrowheads="1"/>
          </p:cNvSpPr>
          <p:nvPr/>
        </p:nvSpPr>
        <p:spPr bwMode="auto">
          <a:xfrm>
            <a:off x="2268538" y="1571625"/>
            <a:ext cx="47513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>
                <a:solidFill>
                  <a:srgbClr val="0070C0"/>
                </a:solidFill>
              </a:rPr>
              <a:t>LEGAL COMPLIANCE</a:t>
            </a:r>
          </a:p>
        </p:txBody>
      </p:sp>
      <p:sp>
        <p:nvSpPr>
          <p:cNvPr id="11300" name="Textfeld 3"/>
          <p:cNvSpPr txBox="1">
            <a:spLocks noChangeArrowheads="1"/>
          </p:cNvSpPr>
          <p:nvPr/>
        </p:nvSpPr>
        <p:spPr bwMode="auto">
          <a:xfrm>
            <a:off x="2484438" y="5949950"/>
            <a:ext cx="4321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 err="1" smtClean="0"/>
              <a:t>Exemplarely</a:t>
            </a:r>
            <a:r>
              <a:rPr lang="de-AT" altLang="de-DE" sz="1200" dirty="0" smtClean="0"/>
              <a:t>  </a:t>
            </a:r>
            <a:r>
              <a:rPr lang="de-AT" altLang="de-DE" sz="1200" dirty="0" err="1" smtClean="0"/>
              <a:t>Documentation</a:t>
            </a:r>
            <a:r>
              <a:rPr lang="de-AT" altLang="de-DE" sz="1200" dirty="0" smtClean="0"/>
              <a:t> </a:t>
            </a:r>
            <a:r>
              <a:rPr lang="de-AT" altLang="de-DE" sz="1200" dirty="0" err="1" smtClean="0"/>
              <a:t>of</a:t>
            </a:r>
            <a:r>
              <a:rPr lang="de-AT" altLang="de-DE" sz="1200" dirty="0" smtClean="0"/>
              <a:t> different </a:t>
            </a:r>
            <a:r>
              <a:rPr lang="de-AT" altLang="de-DE" sz="1200" dirty="0" err="1" smtClean="0"/>
              <a:t>Regulations</a:t>
            </a:r>
            <a:endParaRPr lang="de-AT" altLang="de-DE" sz="1200" dirty="0"/>
          </a:p>
        </p:txBody>
      </p:sp>
      <p:sp>
        <p:nvSpPr>
          <p:cNvPr id="1130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AAE3B4-59F5-4AB2-96D8-9E5774D03510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 smtClean="0"/>
              <a:t>Relevant CONTENT </a:t>
            </a:r>
            <a:r>
              <a:rPr lang="de-AT" b="1" dirty="0" err="1" smtClean="0"/>
              <a:t>of</a:t>
            </a:r>
            <a:r>
              <a:rPr lang="de-AT" b="1" dirty="0" smtClean="0"/>
              <a:t> HRM &amp; </a:t>
            </a:r>
            <a:r>
              <a:rPr lang="de-AT" b="1" dirty="0" err="1" smtClean="0"/>
              <a:t>OrgDev</a:t>
            </a:r>
            <a:r>
              <a:rPr lang="de-AT" b="1" dirty="0" smtClean="0"/>
              <a:t>: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Human Resource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individual capabilities and skills for strategic and operational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HRM, Knowledge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and Risk Management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development, controlling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 smtClean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de-AT" altLang="de-DE" sz="1400" smtClean="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 smtClean="0">
                <a:latin typeface="Arial" charset="0"/>
                <a:cs typeface="Arial" charset="0"/>
              </a:rPr>
              <a:t>Source: </a:t>
            </a:r>
            <a:r>
              <a:rPr lang="de-AT" altLang="de-DE" sz="1000" dirty="0">
                <a:latin typeface="Arial" charset="0"/>
                <a:cs typeface="Arial" charset="0"/>
              </a:rPr>
              <a:t>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is </a:t>
            </a:r>
            <a:r>
              <a:rPr lang="en-US" sz="2000" b="1" dirty="0">
                <a:solidFill>
                  <a:srgbClr val="0070C0"/>
                </a:solidFill>
              </a:rPr>
              <a:t>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4500563" y="1052513"/>
            <a:ext cx="0" cy="547211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1082675" y="2660650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1077913" y="4589463"/>
            <a:ext cx="676910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1738313" y="882650"/>
            <a:ext cx="1871662" cy="3381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600" b="1"/>
              <a:t>CONTROLLING</a:t>
            </a:r>
          </a:p>
        </p:txBody>
      </p:sp>
      <p:sp>
        <p:nvSpPr>
          <p:cNvPr id="13318" name="Textfeld 10"/>
          <p:cNvSpPr txBox="1">
            <a:spLocks noChangeArrowheads="1"/>
          </p:cNvSpPr>
          <p:nvPr/>
        </p:nvSpPr>
        <p:spPr bwMode="auto">
          <a:xfrm>
            <a:off x="4995358" y="865188"/>
            <a:ext cx="2925763" cy="338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dirty="0" smtClean="0"/>
              <a:t>HRM</a:t>
            </a:r>
            <a:endParaRPr lang="de-AT" altLang="de-DE" sz="1600" b="1" dirty="0"/>
          </a:p>
        </p:txBody>
      </p:sp>
      <p:sp>
        <p:nvSpPr>
          <p:cNvPr id="13319" name="Textfeld 13"/>
          <p:cNvSpPr txBox="1">
            <a:spLocks noChangeArrowheads="1"/>
          </p:cNvSpPr>
          <p:nvPr/>
        </p:nvSpPr>
        <p:spPr bwMode="auto">
          <a:xfrm>
            <a:off x="4968371" y="1151269"/>
            <a:ext cx="3168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smtClean="0"/>
              <a:t>Strategic HR-Controlling</a:t>
            </a:r>
            <a:endParaRPr lang="de-AT" altLang="de-DE" b="1" dirty="0"/>
          </a:p>
        </p:txBody>
      </p:sp>
      <p:sp>
        <p:nvSpPr>
          <p:cNvPr id="13320" name="Textfeld 15"/>
          <p:cNvSpPr txBox="1">
            <a:spLocks noChangeArrowheads="1"/>
          </p:cNvSpPr>
          <p:nvPr/>
        </p:nvSpPr>
        <p:spPr bwMode="auto">
          <a:xfrm>
            <a:off x="5022963" y="3170238"/>
            <a:ext cx="31686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dirty="0" err="1" smtClean="0"/>
              <a:t>Operatively</a:t>
            </a:r>
            <a:r>
              <a:rPr lang="de-AT" altLang="de-DE" sz="2000" dirty="0"/>
              <a:t> </a:t>
            </a:r>
            <a:r>
              <a:rPr lang="de-AT" altLang="de-DE" sz="2000" dirty="0" smtClean="0"/>
              <a:t>HRM</a:t>
            </a:r>
            <a:endParaRPr lang="de-AT" altLang="de-DE" sz="20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b="1" dirty="0"/>
              <a:t>= </a:t>
            </a:r>
            <a:r>
              <a:rPr lang="de-AT" altLang="de-DE" b="1" dirty="0" err="1" smtClean="0"/>
              <a:t>Operatively</a:t>
            </a:r>
            <a:r>
              <a:rPr lang="de-AT" altLang="de-DE" b="1" dirty="0" smtClean="0"/>
              <a:t> HR-Controlling</a:t>
            </a:r>
            <a:endParaRPr lang="de-AT" altLang="de-DE" b="1" dirty="0"/>
          </a:p>
        </p:txBody>
      </p:sp>
      <p:sp>
        <p:nvSpPr>
          <p:cNvPr id="13321" name="Textfeld 16"/>
          <p:cNvSpPr txBox="1">
            <a:spLocks noChangeArrowheads="1"/>
          </p:cNvSpPr>
          <p:nvPr/>
        </p:nvSpPr>
        <p:spPr bwMode="auto">
          <a:xfrm>
            <a:off x="1036638" y="1566863"/>
            <a:ext cx="3167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smtClean="0"/>
              <a:t>Strategic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sp>
        <p:nvSpPr>
          <p:cNvPr id="13322" name="Textfeld 17"/>
          <p:cNvSpPr txBox="1">
            <a:spLocks noChangeArrowheads="1"/>
          </p:cNvSpPr>
          <p:nvPr/>
        </p:nvSpPr>
        <p:spPr bwMode="auto">
          <a:xfrm>
            <a:off x="1031875" y="3652838"/>
            <a:ext cx="316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dirty="0" err="1" smtClean="0"/>
              <a:t>Operatively</a:t>
            </a:r>
            <a:endParaRPr lang="de-AT" altLang="de-DE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dirty="0"/>
              <a:t>CONTROLLING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78263" y="41275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878263" y="1752600"/>
            <a:ext cx="1152525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1836738" y="2322513"/>
            <a:ext cx="0" cy="12954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516688" y="2660650"/>
            <a:ext cx="0" cy="509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Textfeld 27"/>
          <p:cNvSpPr txBox="1">
            <a:spLocks noChangeArrowheads="1"/>
          </p:cNvSpPr>
          <p:nvPr/>
        </p:nvSpPr>
        <p:spPr bwMode="auto">
          <a:xfrm>
            <a:off x="611188" y="5110163"/>
            <a:ext cx="174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 err="1" smtClean="0"/>
              <a:t>Finance</a:t>
            </a:r>
            <a:endParaRPr lang="de-AT" altLang="de-DE" sz="2800" b="1" dirty="0"/>
          </a:p>
        </p:txBody>
      </p:sp>
      <p:sp>
        <p:nvSpPr>
          <p:cNvPr id="13328" name="Textfeld 29"/>
          <p:cNvSpPr txBox="1">
            <a:spLocks noChangeArrowheads="1"/>
          </p:cNvSpPr>
          <p:nvPr/>
        </p:nvSpPr>
        <p:spPr bwMode="auto">
          <a:xfrm>
            <a:off x="2357438" y="5251450"/>
            <a:ext cx="174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/>
              <a:t>IKS</a:t>
            </a:r>
          </a:p>
        </p:txBody>
      </p:sp>
      <p:sp>
        <p:nvSpPr>
          <p:cNvPr id="13329" name="Textfeld 30"/>
          <p:cNvSpPr txBox="1">
            <a:spLocks noChangeArrowheads="1"/>
          </p:cNvSpPr>
          <p:nvPr/>
        </p:nvSpPr>
        <p:spPr bwMode="auto">
          <a:xfrm>
            <a:off x="311150" y="6094413"/>
            <a:ext cx="245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 dirty="0" smtClean="0"/>
              <a:t>Accounting</a:t>
            </a:r>
            <a:endParaRPr lang="de-AT" altLang="de-DE" sz="2000" b="1" dirty="0"/>
          </a:p>
        </p:txBody>
      </p:sp>
      <p:cxnSp>
        <p:nvCxnSpPr>
          <p:cNvPr id="224" name="Gerade Verbindung mit Pfeil 223"/>
          <p:cNvCxnSpPr/>
          <p:nvPr/>
        </p:nvCxnSpPr>
        <p:spPr>
          <a:xfrm flipV="1">
            <a:off x="1539875" y="5561013"/>
            <a:ext cx="0" cy="6000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1979613" y="5372100"/>
            <a:ext cx="10080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1531938" y="4337050"/>
            <a:ext cx="7937" cy="773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 flipV="1">
            <a:off x="3217863" y="4419600"/>
            <a:ext cx="635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492500" y="4179888"/>
            <a:ext cx="1924050" cy="1189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V="1">
            <a:off x="3492500" y="2540000"/>
            <a:ext cx="1871663" cy="265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V="1">
            <a:off x="3338513" y="2452688"/>
            <a:ext cx="0" cy="271145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7" name="Textfeld 1"/>
          <p:cNvSpPr txBox="1">
            <a:spLocks noChangeArrowheads="1"/>
          </p:cNvSpPr>
          <p:nvPr/>
        </p:nvSpPr>
        <p:spPr bwMode="auto">
          <a:xfrm>
            <a:off x="4243388" y="744538"/>
            <a:ext cx="51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000" b="1"/>
              <a:t>vs.</a:t>
            </a:r>
          </a:p>
        </p:txBody>
      </p:sp>
      <p:sp>
        <p:nvSpPr>
          <p:cNvPr id="13338" name="Textfeld 26"/>
          <p:cNvSpPr txBox="1">
            <a:spLocks noChangeArrowheads="1"/>
          </p:cNvSpPr>
          <p:nvPr/>
        </p:nvSpPr>
        <p:spPr bwMode="auto">
          <a:xfrm rot="-5400000">
            <a:off x="-913606" y="2577307"/>
            <a:ext cx="3168650" cy="83026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 smtClean="0"/>
              <a:t>Integrierted</a:t>
            </a:r>
            <a:r>
              <a:rPr lang="de-AT" altLang="de-DE" sz="1600" b="1" i="1" dirty="0" smtClean="0"/>
              <a:t> </a:t>
            </a:r>
            <a:r>
              <a:rPr lang="de-AT" altLang="de-DE" sz="1600" b="1" i="1" dirty="0"/>
              <a:t>CONTROLLING/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1600" b="1" i="1" dirty="0" err="1"/>
              <a:t>Balanced</a:t>
            </a:r>
            <a:r>
              <a:rPr lang="de-AT" altLang="de-DE" sz="1600" b="1" i="1" dirty="0"/>
              <a:t> Controlling</a:t>
            </a:r>
          </a:p>
        </p:txBody>
      </p:sp>
    </p:spTree>
    <p:extLst>
      <p:ext uri="{BB962C8B-B14F-4D97-AF65-F5344CB8AC3E}">
        <p14:creationId xmlns:p14="http://schemas.microsoft.com/office/powerpoint/2010/main" val="14334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854075" y="853744"/>
            <a:ext cx="628949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 dirty="0" smtClean="0"/>
              <a:t>CONTENT.:</a:t>
            </a:r>
            <a:endParaRPr lang="de-AT" altLang="de-DE" sz="1800" b="1" dirty="0"/>
          </a:p>
        </p:txBody>
      </p:sp>
      <p:sp>
        <p:nvSpPr>
          <p:cNvPr id="8196" name="Textfeld 8"/>
          <p:cNvSpPr txBox="1">
            <a:spLocks noChangeArrowheads="1"/>
          </p:cNvSpPr>
          <p:nvPr/>
        </p:nvSpPr>
        <p:spPr bwMode="auto">
          <a:xfrm>
            <a:off x="894598" y="1420723"/>
            <a:ext cx="7515225" cy="28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2.2. Knowledge Management II</a:t>
            </a:r>
            <a:r>
              <a:rPr lang="en-US" sz="1800" b="1" dirty="0" smtClean="0"/>
              <a:t>. :</a:t>
            </a:r>
          </a:p>
          <a:p>
            <a:pPr marL="0" indent="0">
              <a:buNone/>
            </a:pPr>
            <a:endParaRPr lang="de-AT" sz="1800" b="1" dirty="0"/>
          </a:p>
          <a:p>
            <a:pPr marL="0" indent="0">
              <a:buNone/>
            </a:pPr>
            <a:endParaRPr lang="de-AT" sz="1800" dirty="0"/>
          </a:p>
          <a:p>
            <a:r>
              <a:rPr lang="en-US" sz="1800" dirty="0"/>
              <a:t>2.2.3. </a:t>
            </a:r>
            <a:r>
              <a:rPr lang="en-US" sz="2000" dirty="0"/>
              <a:t>Practical example: System of organizational  </a:t>
            </a:r>
          </a:p>
          <a:p>
            <a:pPr marL="0" indent="0">
              <a:buNone/>
            </a:pPr>
            <a:r>
              <a:rPr lang="en-US" sz="2000" dirty="0"/>
              <a:t>              knowledge development</a:t>
            </a:r>
            <a:r>
              <a:rPr lang="de-AT" sz="2000" dirty="0"/>
              <a:t> </a:t>
            </a:r>
            <a:r>
              <a:rPr lang="en-US" sz="2000" dirty="0"/>
              <a:t>and knowledge  </a:t>
            </a:r>
          </a:p>
          <a:p>
            <a:pPr marL="0" indent="0">
              <a:buNone/>
            </a:pPr>
            <a:r>
              <a:rPr lang="en-US" sz="2000" dirty="0"/>
              <a:t>              management at </a:t>
            </a:r>
            <a:r>
              <a:rPr lang="en-US" sz="2000" dirty="0" smtClean="0"/>
              <a:t>a Austrian Governmental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and its</a:t>
            </a:r>
            <a:r>
              <a:rPr lang="de-AT" sz="2000" dirty="0" smtClean="0"/>
              <a:t> </a:t>
            </a:r>
            <a:r>
              <a:rPr lang="en-US" sz="2000" dirty="0" smtClean="0"/>
              <a:t>documentary</a:t>
            </a:r>
            <a:r>
              <a:rPr lang="en-US" sz="2000" dirty="0"/>
              <a:t>, process and 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technical parameters. </a:t>
            </a:r>
            <a:endParaRPr lang="en-AU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01242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3851275" y="3563938"/>
            <a:ext cx="2282825" cy="1008062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</p:txBody>
      </p:sp>
      <p:sp>
        <p:nvSpPr>
          <p:cNvPr id="6" name="Ellipse 5"/>
          <p:cNvSpPr/>
          <p:nvPr/>
        </p:nvSpPr>
        <p:spPr>
          <a:xfrm>
            <a:off x="1258888" y="1908175"/>
            <a:ext cx="3170237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4100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 sz="2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2" name="Pfeil nach links 11"/>
          <p:cNvSpPr/>
          <p:nvPr/>
        </p:nvSpPr>
        <p:spPr>
          <a:xfrm>
            <a:off x="4716463" y="2355850"/>
            <a:ext cx="868362" cy="392113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4105" name="Textfeld 16"/>
          <p:cNvSpPr txBox="1">
            <a:spLocks noChangeArrowheads="1"/>
          </p:cNvSpPr>
          <p:nvPr/>
        </p:nvSpPr>
        <p:spPr bwMode="auto">
          <a:xfrm>
            <a:off x="5940425" y="2339975"/>
            <a:ext cx="2432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sz="2400" b="1">
                <a:latin typeface="Verdana" pitchFamily="34" charset="0"/>
              </a:rPr>
              <a:t>EVALUATION</a:t>
            </a:r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-409440" y="908050"/>
            <a:ext cx="1004460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3600" b="1" i="1" dirty="0" smtClean="0"/>
              <a:t>Knowledge Flow in a Organisation</a:t>
            </a:r>
            <a:endParaRPr lang="en-GB" altLang="de-DE" sz="3600" b="1" i="1" dirty="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ORGANISATIONAL</a:t>
            </a:r>
          </a:p>
          <a:p>
            <a:pPr algn="ctr" eaLnBrk="1" hangingPunct="1"/>
            <a:r>
              <a:rPr lang="en-GB" altLang="de-DE" sz="2400" b="1">
                <a:latin typeface="Verdana" pitchFamily="34" charset="0"/>
              </a:rPr>
              <a:t>OPERATION</a:t>
            </a:r>
            <a:endParaRPr lang="de-DE" altLang="de-DE" sz="2400">
              <a:latin typeface="Verdana" pitchFamily="34" charset="0"/>
            </a:endParaRPr>
          </a:p>
        </p:txBody>
      </p:sp>
      <p:pic>
        <p:nvPicPr>
          <p:cNvPr id="410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532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14313" y="714375"/>
            <a:ext cx="4214812" cy="22860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7" name="Ellipse 6"/>
          <p:cNvSpPr/>
          <p:nvPr/>
        </p:nvSpPr>
        <p:spPr>
          <a:xfrm>
            <a:off x="5357813" y="746125"/>
            <a:ext cx="3786187" cy="225425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sp>
        <p:nvSpPr>
          <p:cNvPr id="8" name="Ellipse 7"/>
          <p:cNvSpPr/>
          <p:nvPr/>
        </p:nvSpPr>
        <p:spPr>
          <a:xfrm>
            <a:off x="1500188" y="4519613"/>
            <a:ext cx="3929062" cy="233838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400"/>
          </a:p>
        </p:txBody>
      </p:sp>
      <p:grpSp>
        <p:nvGrpSpPr>
          <p:cNvPr id="5125" name="Gruppieren 31"/>
          <p:cNvGrpSpPr>
            <a:grpSpLocks/>
          </p:cNvGrpSpPr>
          <p:nvPr/>
        </p:nvGrpSpPr>
        <p:grpSpPr bwMode="auto">
          <a:xfrm>
            <a:off x="357188" y="979488"/>
            <a:ext cx="3659187" cy="1806575"/>
            <a:chOff x="-3989446" y="4010030"/>
            <a:chExt cx="3659187" cy="1806575"/>
          </a:xfrm>
        </p:grpSpPr>
        <p:sp>
          <p:nvSpPr>
            <p:cNvPr id="5150" name="Rectangle 27"/>
            <p:cNvSpPr>
              <a:spLocks noChangeArrowheads="1"/>
            </p:cNvSpPr>
            <p:nvPr/>
          </p:nvSpPr>
          <p:spPr bwMode="auto">
            <a:xfrm>
              <a:off x="-3989446" y="4767267"/>
              <a:ext cx="1800225" cy="2889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Strategic Concept</a:t>
              </a:r>
            </a:p>
          </p:txBody>
        </p:sp>
        <p:sp>
          <p:nvSpPr>
            <p:cNvPr id="5151" name="Rectangle 28"/>
            <p:cNvSpPr>
              <a:spLocks noChangeArrowheads="1"/>
            </p:cNvSpPr>
            <p:nvPr/>
          </p:nvSpPr>
          <p:spPr bwMode="auto">
            <a:xfrm>
              <a:off x="-3460809" y="5384805"/>
              <a:ext cx="682625" cy="43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2" name="Rectangle 29"/>
            <p:cNvSpPr>
              <a:spLocks noChangeArrowheads="1"/>
            </p:cNvSpPr>
            <p:nvPr/>
          </p:nvSpPr>
          <p:spPr bwMode="auto">
            <a:xfrm>
              <a:off x="-2598796" y="5376867"/>
              <a:ext cx="722312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3" name="Rectangle 30"/>
            <p:cNvSpPr>
              <a:spLocks noChangeArrowheads="1"/>
            </p:cNvSpPr>
            <p:nvPr/>
          </p:nvSpPr>
          <p:spPr bwMode="auto">
            <a:xfrm>
              <a:off x="-1660584" y="5376867"/>
              <a:ext cx="682625" cy="439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en-GB" altLang="de-DE" sz="1000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000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Assignment</a:t>
              </a:r>
            </a:p>
          </p:txBody>
        </p:sp>
        <p:sp>
          <p:nvSpPr>
            <p:cNvPr id="5154" name="Cloud"/>
            <p:cNvSpPr>
              <a:spLocks noChangeAspect="1" noEditPoints="1" noChangeArrowheads="1"/>
            </p:cNvSpPr>
            <p:nvPr/>
          </p:nvSpPr>
          <p:spPr bwMode="auto">
            <a:xfrm>
              <a:off x="-3786246" y="4071942"/>
              <a:ext cx="1725612" cy="534988"/>
            </a:xfrm>
            <a:custGeom>
              <a:avLst/>
              <a:gdLst>
                <a:gd name="T0" fmla="*/ 5353 w 21600"/>
                <a:gd name="T1" fmla="*/ 267494 h 21600"/>
                <a:gd name="T2" fmla="*/ 862806 w 21600"/>
                <a:gd name="T3" fmla="*/ 534418 h 21600"/>
                <a:gd name="T4" fmla="*/ 1724174 w 21600"/>
                <a:gd name="T5" fmla="*/ 267494 h 21600"/>
                <a:gd name="T6" fmla="*/ 862806 w 21600"/>
                <a:gd name="T7" fmla="*/ 305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200"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5155" name="Oval 32"/>
            <p:cNvSpPr>
              <a:spLocks noChangeArrowheads="1"/>
            </p:cNvSpPr>
            <p:nvPr/>
          </p:nvSpPr>
          <p:spPr bwMode="auto">
            <a:xfrm rot="-5400000">
              <a:off x="-1251803" y="4561686"/>
              <a:ext cx="1338263" cy="5048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Scenario /</a:t>
              </a:r>
            </a:p>
            <a:p>
              <a:pPr algn="ctr" eaLnBrk="1" hangingPunct="1"/>
              <a:r>
                <a:rPr lang="en-GB" altLang="de-DE" sz="1000">
                  <a:solidFill>
                    <a:schemeClr val="tx2"/>
                  </a:solidFill>
                  <a:cs typeface="Times New Roman" pitchFamily="18" charset="0"/>
                </a:rPr>
                <a:t>Threat Analysis </a:t>
              </a:r>
            </a:p>
          </p:txBody>
        </p:sp>
        <p:cxnSp>
          <p:nvCxnSpPr>
            <p:cNvPr id="5156" name="AutoShape 33"/>
            <p:cNvCxnSpPr>
              <a:cxnSpLocks noChangeShapeType="1"/>
              <a:stCxn id="5154" idx="2"/>
              <a:endCxn id="5155" idx="7"/>
            </p:cNvCxnSpPr>
            <p:nvPr/>
          </p:nvCxnSpPr>
          <p:spPr bwMode="auto">
            <a:xfrm>
              <a:off x="-2062058" y="4339436"/>
              <a:ext cx="1300904" cy="15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AutoShape 34"/>
            <p:cNvCxnSpPr>
              <a:cxnSpLocks noChangeShapeType="1"/>
              <a:stCxn id="5160" idx="2"/>
              <a:endCxn id="5150" idx="3"/>
            </p:cNvCxnSpPr>
            <p:nvPr/>
          </p:nvCxnSpPr>
          <p:spPr bwMode="auto">
            <a:xfrm flipH="1">
              <a:off x="-2189221" y="4908555"/>
              <a:ext cx="1354137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-2073334" y="4832355"/>
              <a:ext cx="1174750" cy="50165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t" hangingPunct="1"/>
              <a:r>
                <a:rPr lang="en-GB" altLang="de-DE" sz="900" b="1">
                  <a:solidFill>
                    <a:srgbClr val="000000"/>
                  </a:solidFill>
                  <a:cs typeface="Times New Roman" pitchFamily="18" charset="0"/>
                </a:rPr>
                <a:t>threat scenarios</a:t>
              </a:r>
              <a:r>
                <a:rPr lang="en-GB" altLang="de-DE" sz="900">
                  <a:solidFill>
                    <a:srgbClr val="000000"/>
                  </a:solidFill>
                  <a:cs typeface="Times New Roman" pitchFamily="18" charset="0"/>
                </a:rPr>
                <a:t>  </a:t>
              </a:r>
              <a:endParaRPr lang="en-GB" altLang="de-DE" sz="900">
                <a:cs typeface="Times New Roman" pitchFamily="18" charset="0"/>
              </a:endParaRP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Instruction scenario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Research scenario</a:t>
              </a:r>
            </a:p>
          </p:txBody>
        </p:sp>
        <p:sp>
          <p:nvSpPr>
            <p:cNvPr id="5159" name="Text Box 36"/>
            <p:cNvSpPr txBox="1">
              <a:spLocks noChangeArrowheads="1"/>
            </p:cNvSpPr>
            <p:nvPr/>
          </p:nvSpPr>
          <p:spPr bwMode="auto">
            <a:xfrm>
              <a:off x="-1935221" y="4010030"/>
              <a:ext cx="933450" cy="63817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Methods and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 Tools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(e.g. Scenario-</a:t>
              </a:r>
            </a:p>
            <a:p>
              <a:pPr eaLnBrk="1" hangingPunct="1"/>
              <a:r>
                <a:rPr lang="en-GB" altLang="de-DE" sz="900">
                  <a:cs typeface="Times New Roman" pitchFamily="18" charset="0"/>
                </a:rPr>
                <a:t>management)</a:t>
              </a:r>
            </a:p>
          </p:txBody>
        </p:sp>
        <p:sp>
          <p:nvSpPr>
            <p:cNvPr id="5160" name="Oval 37"/>
            <p:cNvSpPr>
              <a:spLocks noChangeArrowheads="1"/>
            </p:cNvSpPr>
            <p:nvPr/>
          </p:nvSpPr>
          <p:spPr bwMode="auto">
            <a:xfrm>
              <a:off x="-835084" y="4872042"/>
              <a:ext cx="71438" cy="7143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cxnSp>
          <p:nvCxnSpPr>
            <p:cNvPr id="5161" name="AutoShape 40"/>
            <p:cNvCxnSpPr>
              <a:cxnSpLocks noChangeShapeType="1"/>
              <a:stCxn id="5151" idx="0"/>
              <a:endCxn id="5150" idx="2"/>
            </p:cNvCxnSpPr>
            <p:nvPr/>
          </p:nvCxnSpPr>
          <p:spPr bwMode="auto">
            <a:xfrm flipV="1">
              <a:off x="-3119496" y="5056192"/>
              <a:ext cx="30162" cy="3286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41"/>
            <p:cNvCxnSpPr>
              <a:cxnSpLocks noChangeShapeType="1"/>
              <a:stCxn id="5152" idx="0"/>
              <a:endCxn id="5150" idx="2"/>
            </p:cNvCxnSpPr>
            <p:nvPr/>
          </p:nvCxnSpPr>
          <p:spPr bwMode="auto">
            <a:xfrm flipH="1" flipV="1">
              <a:off x="-3089334" y="5056192"/>
              <a:ext cx="852488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42"/>
            <p:cNvCxnSpPr>
              <a:cxnSpLocks noChangeShapeType="1"/>
              <a:stCxn id="5153" idx="0"/>
              <a:endCxn id="5150" idx="2"/>
            </p:cNvCxnSpPr>
            <p:nvPr/>
          </p:nvCxnSpPr>
          <p:spPr bwMode="auto">
            <a:xfrm flipH="1" flipV="1">
              <a:off x="-3089334" y="5056192"/>
              <a:ext cx="1770063" cy="320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6" name="Group 17"/>
          <p:cNvGrpSpPr>
            <a:grpSpLocks/>
          </p:cNvGrpSpPr>
          <p:nvPr/>
        </p:nvGrpSpPr>
        <p:grpSpPr bwMode="auto">
          <a:xfrm>
            <a:off x="5357813" y="785813"/>
            <a:ext cx="3786187" cy="2143125"/>
            <a:chOff x="3153" y="1026"/>
            <a:chExt cx="2607" cy="1453"/>
          </a:xfrm>
        </p:grpSpPr>
        <p:sp>
          <p:nvSpPr>
            <p:cNvPr id="5144" name="Oval 18" descr="Wissensbilanz"/>
            <p:cNvSpPr>
              <a:spLocks noChangeArrowheads="1"/>
            </p:cNvSpPr>
            <p:nvPr/>
          </p:nvSpPr>
          <p:spPr bwMode="auto">
            <a:xfrm>
              <a:off x="3175" y="1027"/>
              <a:ext cx="2585" cy="145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5" name="Oval 19"/>
            <p:cNvSpPr>
              <a:spLocks noChangeArrowheads="1"/>
            </p:cNvSpPr>
            <p:nvPr/>
          </p:nvSpPr>
          <p:spPr bwMode="auto">
            <a:xfrm>
              <a:off x="3153" y="1026"/>
              <a:ext cx="2585" cy="1452"/>
            </a:xfrm>
            <a:prstGeom prst="ellipse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5146" name="Rectangle 20"/>
            <p:cNvSpPr>
              <a:spLocks noChangeArrowheads="1"/>
            </p:cNvSpPr>
            <p:nvPr/>
          </p:nvSpPr>
          <p:spPr bwMode="auto">
            <a:xfrm>
              <a:off x="347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Training-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7" name="Rectangle 21"/>
            <p:cNvSpPr>
              <a:spLocks noChangeArrowheads="1"/>
            </p:cNvSpPr>
            <p:nvPr/>
          </p:nvSpPr>
          <p:spPr bwMode="auto">
            <a:xfrm>
              <a:off x="4195" y="1497"/>
              <a:ext cx="545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8" name="Rectangle 22"/>
            <p:cNvSpPr>
              <a:spLocks noChangeArrowheads="1"/>
            </p:cNvSpPr>
            <p:nvPr/>
          </p:nvSpPr>
          <p:spPr bwMode="auto">
            <a:xfrm>
              <a:off x="4700" y="1843"/>
              <a:ext cx="720" cy="34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Research-</a:t>
              </a:r>
            </a:p>
            <a:p>
              <a:pPr algn="ctr">
                <a:lnSpc>
                  <a:spcPct val="80000"/>
                </a:lnSpc>
              </a:pPr>
              <a:r>
                <a:rPr lang="de-AT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report</a:t>
              </a:r>
            </a:p>
          </p:txBody>
        </p:sp>
        <p:sp>
          <p:nvSpPr>
            <p:cNvPr id="5149" name="Text Box 23"/>
            <p:cNvSpPr txBox="1">
              <a:spLocks noChangeArrowheads="1"/>
            </p:cNvSpPr>
            <p:nvPr/>
          </p:nvSpPr>
          <p:spPr bwMode="auto">
            <a:xfrm>
              <a:off x="3742" y="1163"/>
              <a:ext cx="1497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Knowledge-Results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2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Covering different layers</a:t>
              </a:r>
            </a:p>
          </p:txBody>
        </p:sp>
      </p:grpSp>
      <p:grpSp>
        <p:nvGrpSpPr>
          <p:cNvPr id="5127" name="Group 8"/>
          <p:cNvGrpSpPr>
            <a:grpSpLocks/>
          </p:cNvGrpSpPr>
          <p:nvPr/>
        </p:nvGrpSpPr>
        <p:grpSpPr bwMode="auto">
          <a:xfrm>
            <a:off x="1500188" y="4578350"/>
            <a:ext cx="3857625" cy="2208213"/>
            <a:chOff x="1247" y="2659"/>
            <a:chExt cx="2721" cy="1451"/>
          </a:xfrm>
        </p:grpSpPr>
        <p:sp>
          <p:nvSpPr>
            <p:cNvPr id="5137" name="Oval 9" descr="ABCAbwS-Überblick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Oval 10"/>
            <p:cNvSpPr>
              <a:spLocks noChangeArrowheads="1"/>
            </p:cNvSpPr>
            <p:nvPr/>
          </p:nvSpPr>
          <p:spPr bwMode="auto">
            <a:xfrm>
              <a:off x="1247" y="2659"/>
              <a:ext cx="2721" cy="145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GB" altLang="de-D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9" name="Rectangle 11"/>
            <p:cNvSpPr>
              <a:spLocks noChangeArrowheads="1"/>
            </p:cNvSpPr>
            <p:nvPr/>
          </p:nvSpPr>
          <p:spPr bwMode="auto">
            <a:xfrm>
              <a:off x="1610" y="2931"/>
              <a:ext cx="1996" cy="27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Product Catalogue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Mission, Training, Research</a:t>
              </a:r>
            </a:p>
          </p:txBody>
        </p:sp>
        <p:sp>
          <p:nvSpPr>
            <p:cNvPr id="5140" name="Rectangle 12"/>
            <p:cNvSpPr>
              <a:spLocks noChangeArrowheads="1"/>
            </p:cNvSpPr>
            <p:nvPr/>
          </p:nvSpPr>
          <p:spPr bwMode="auto">
            <a:xfrm>
              <a:off x="3016" y="3294"/>
              <a:ext cx="772" cy="318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Environment,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Employees</a:t>
              </a:r>
            </a:p>
          </p:txBody>
        </p:sp>
        <p:sp>
          <p:nvSpPr>
            <p:cNvPr id="5141" name="Rectangle 13"/>
            <p:cNvSpPr>
              <a:spLocks noChangeArrowheads="1"/>
            </p:cNvSpPr>
            <p:nvPr/>
          </p:nvSpPr>
          <p:spPr bwMode="auto">
            <a:xfrm>
              <a:off x="1655" y="3618"/>
              <a:ext cx="1951" cy="22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Skills Catalogue</a:t>
              </a:r>
            </a:p>
          </p:txBody>
        </p:sp>
        <p:sp>
          <p:nvSpPr>
            <p:cNvPr id="5142" name="Rectangle 14"/>
            <p:cNvSpPr>
              <a:spLocks noChangeArrowheads="1"/>
            </p:cNvSpPr>
            <p:nvPr/>
          </p:nvSpPr>
          <p:spPr bwMode="auto">
            <a:xfrm>
              <a:off x="1429" y="3294"/>
              <a:ext cx="612" cy="311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Processes </a:t>
              </a:r>
            </a:p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Structures</a:t>
              </a:r>
            </a:p>
          </p:txBody>
        </p:sp>
        <p:sp>
          <p:nvSpPr>
            <p:cNvPr id="5143" name="Rectangle 15"/>
            <p:cNvSpPr>
              <a:spLocks noChangeArrowheads="1"/>
            </p:cNvSpPr>
            <p:nvPr/>
          </p:nvSpPr>
          <p:spPr bwMode="auto">
            <a:xfrm>
              <a:off x="2154" y="3838"/>
              <a:ext cx="952" cy="186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marL="457200" indent="-4572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GB" altLang="de-DE" sz="1400" b="1" i="1">
                  <a:solidFill>
                    <a:schemeClr val="tx2"/>
                  </a:solidFill>
                  <a:latin typeface="News Gothic MT" pitchFamily="34" charset="0"/>
                  <a:cs typeface="Times New Roman" pitchFamily="18" charset="0"/>
                </a:rPr>
                <a:t>Resources</a:t>
              </a:r>
            </a:p>
          </p:txBody>
        </p:sp>
      </p:grpSp>
      <p:sp>
        <p:nvSpPr>
          <p:cNvPr id="5128" name="Oval 16"/>
          <p:cNvSpPr>
            <a:spLocks noChangeArrowheads="1"/>
          </p:cNvSpPr>
          <p:nvPr/>
        </p:nvSpPr>
        <p:spPr bwMode="auto">
          <a:xfrm>
            <a:off x="4357688" y="4500563"/>
            <a:ext cx="1439862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Expert </a:t>
            </a:r>
          </a:p>
          <a:p>
            <a:pPr algn="ctr" eaLnBrk="1" hangingPunct="1"/>
            <a:r>
              <a:rPr lang="de-AT" altLang="de-DE" sz="1400" b="1">
                <a:cs typeface="Times New Roman" pitchFamily="18" charset="0"/>
              </a:rPr>
              <a:t>Level</a:t>
            </a:r>
            <a:endParaRPr lang="de-DE" altLang="de-DE" sz="1400" b="1">
              <a:cs typeface="Times New Roman" pitchFamily="18" charset="0"/>
            </a:endParaRPr>
          </a:p>
        </p:txBody>
      </p:sp>
      <p:sp>
        <p:nvSpPr>
          <p:cNvPr id="5129" name="Oval 24"/>
          <p:cNvSpPr>
            <a:spLocks noChangeArrowheads="1"/>
          </p:cNvSpPr>
          <p:nvPr/>
        </p:nvSpPr>
        <p:spPr bwMode="auto">
          <a:xfrm>
            <a:off x="2357438" y="4214813"/>
            <a:ext cx="1800225" cy="7064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(ops)</a:t>
            </a:r>
          </a:p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Level</a:t>
            </a:r>
          </a:p>
        </p:txBody>
      </p:sp>
      <p:sp>
        <p:nvSpPr>
          <p:cNvPr id="5130" name="Oval 38"/>
          <p:cNvSpPr>
            <a:spLocks noChangeArrowheads="1"/>
          </p:cNvSpPr>
          <p:nvPr/>
        </p:nvSpPr>
        <p:spPr bwMode="auto">
          <a:xfrm>
            <a:off x="3716338" y="857250"/>
            <a:ext cx="1727200" cy="706438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de-DE" sz="1400" b="1">
                <a:cs typeface="Times New Roman" pitchFamily="18" charset="0"/>
              </a:rPr>
              <a:t>CEO Level (strat.)</a:t>
            </a:r>
          </a:p>
        </p:txBody>
      </p:sp>
      <p:cxnSp>
        <p:nvCxnSpPr>
          <p:cNvPr id="5131" name="AutoShape 4"/>
          <p:cNvCxnSpPr>
            <a:cxnSpLocks noChangeShapeType="1"/>
            <a:stCxn id="8" idx="6"/>
          </p:cNvCxnSpPr>
          <p:nvPr/>
        </p:nvCxnSpPr>
        <p:spPr bwMode="auto">
          <a:xfrm flipV="1">
            <a:off x="5429250" y="3000375"/>
            <a:ext cx="2214563" cy="26876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2" name="AutoShape 5"/>
          <p:cNvCxnSpPr>
            <a:cxnSpLocks noChangeShapeType="1"/>
            <a:stCxn id="5145" idx="2"/>
            <a:endCxn id="5130" idx="5"/>
          </p:cNvCxnSpPr>
          <p:nvPr/>
        </p:nvCxnSpPr>
        <p:spPr bwMode="auto">
          <a:xfrm rot="10800000">
            <a:off x="5191125" y="1460500"/>
            <a:ext cx="166688" cy="396875"/>
          </a:xfrm>
          <a:prstGeom prst="curvedConnector2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3" name="AutoShape 6"/>
          <p:cNvCxnSpPr>
            <a:cxnSpLocks noChangeShapeType="1"/>
            <a:endCxn id="5128" idx="7"/>
          </p:cNvCxnSpPr>
          <p:nvPr/>
        </p:nvCxnSpPr>
        <p:spPr bwMode="auto">
          <a:xfrm rot="5400000">
            <a:off x="5491957" y="3023394"/>
            <a:ext cx="1674812" cy="1485900"/>
          </a:xfrm>
          <a:prstGeom prst="curvedConnector3">
            <a:avLst>
              <a:gd name="adj1" fmla="val 8670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4" name="AutoShape 7"/>
          <p:cNvCxnSpPr>
            <a:cxnSpLocks noChangeShapeType="1"/>
            <a:endCxn id="5129" idx="1"/>
          </p:cNvCxnSpPr>
          <p:nvPr/>
        </p:nvCxnSpPr>
        <p:spPr bwMode="auto">
          <a:xfrm rot="16200000" flipH="1">
            <a:off x="1758950" y="3455988"/>
            <a:ext cx="1317625" cy="406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5" name="AutoShape 25"/>
          <p:cNvCxnSpPr>
            <a:cxnSpLocks noChangeShapeType="1"/>
            <a:endCxn id="5129" idx="0"/>
          </p:cNvCxnSpPr>
          <p:nvPr/>
        </p:nvCxnSpPr>
        <p:spPr bwMode="auto">
          <a:xfrm rot="10800000" flipV="1">
            <a:off x="3257550" y="2500313"/>
            <a:ext cx="2386013" cy="17145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bgerundetes Rechteck 8"/>
          <p:cNvSpPr/>
          <p:nvPr/>
        </p:nvSpPr>
        <p:spPr>
          <a:xfrm>
            <a:off x="3786188" y="2928938"/>
            <a:ext cx="2714625" cy="1285875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Knowledge </a:t>
            </a:r>
          </a:p>
          <a:p>
            <a:pPr algn="ctr">
              <a:defRPr/>
            </a:pPr>
            <a:r>
              <a:rPr lang="en-GB" sz="2400">
                <a:solidFill>
                  <a:schemeClr val="tx1"/>
                </a:solidFill>
                <a:latin typeface="Verdana" pitchFamily="34" charset="0"/>
              </a:rPr>
              <a:t>Risk</a:t>
            </a:r>
          </a:p>
        </p:txBody>
      </p:sp>
    </p:spTree>
    <p:extLst>
      <p:ext uri="{BB962C8B-B14F-4D97-AF65-F5344CB8AC3E}">
        <p14:creationId xmlns:p14="http://schemas.microsoft.com/office/powerpoint/2010/main" val="2888743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20725"/>
            <a:ext cx="8229600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de-DE" b="1" i="1" smtClean="0">
                <a:solidFill>
                  <a:srgbClr val="FF3300"/>
                </a:solidFill>
              </a:rPr>
              <a:t>Knowledge Balance:</a:t>
            </a:r>
            <a:br>
              <a:rPr lang="en-GB" altLang="de-DE" b="1" i="1" smtClean="0">
                <a:solidFill>
                  <a:srgbClr val="FF3300"/>
                </a:solidFill>
              </a:rPr>
            </a:br>
            <a:r>
              <a:rPr lang="en-GB" altLang="de-DE" b="1" i="1" smtClean="0">
                <a:solidFill>
                  <a:srgbClr val="FF3300"/>
                </a:solidFill>
              </a:rPr>
              <a:t>Specification of Goals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60363" y="1941513"/>
            <a:ext cx="4032250" cy="2311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INPUT: Structure quality based: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Human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Employee's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Partner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Suppliers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Material Resources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Material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Facility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Market, Product, Customer Knowledge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37075" y="1928813"/>
            <a:ext cx="4392613" cy="2316162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27150" indent="-412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de-DE" sz="1400" b="1">
                <a:latin typeface="Verdana" pitchFamily="34" charset="0"/>
              </a:rPr>
              <a:t>OUTPUT: Result quality based:</a:t>
            </a:r>
            <a:endParaRPr lang="en-GB" altLang="de-DE" sz="1200" b="1">
              <a:latin typeface="Verdana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Effectiveness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Costs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Effectively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Financial Capital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Efficiency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Efficiency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Productivity Knowledge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000">
                <a:latin typeface="Verdana" pitchFamily="34" charset="0"/>
              </a:rPr>
              <a:t>Social Knowledge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Customer Satisfaction, Quality and Environmental knowledge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0363" y="4579938"/>
            <a:ext cx="8569325" cy="1673225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577850" indent="-5778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52500" indent="-4953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altLang="de-DE" sz="1400" b="1">
                <a:latin typeface="Verdana" pitchFamily="34" charset="0"/>
              </a:rPr>
              <a:t>TRANSFORMATION: Process Quality based: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planning </a:t>
            </a:r>
            <a:r>
              <a:rPr lang="en-GB" altLang="de-DE" sz="1200">
                <a:latin typeface="Verdana" pitchFamily="34" charset="0"/>
              </a:rPr>
              <a:t>(Planning Knowledge, Method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steering </a:t>
            </a:r>
            <a:r>
              <a:rPr lang="en-GB" altLang="de-DE" sz="1200">
                <a:latin typeface="Verdana" pitchFamily="34" charset="0"/>
              </a:rPr>
              <a:t>(Steering Knowledge, Relationship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Transaction based Best Practise Process standard </a:t>
            </a:r>
            <a:r>
              <a:rPr lang="en-GB" altLang="de-DE" sz="1200">
                <a:latin typeface="Verdana" pitchFamily="34" charset="0"/>
              </a:rPr>
              <a:t>(Organisational Knowledge, Process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execution </a:t>
            </a:r>
            <a:r>
              <a:rPr lang="en-GB" altLang="de-DE" sz="1200">
                <a:latin typeface="Verdana" pitchFamily="34" charset="0"/>
              </a:rPr>
              <a:t>(Technical Knowledge, Execution Knowledge)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de-DE" sz="1200" b="1">
                <a:latin typeface="Verdana" pitchFamily="34" charset="0"/>
              </a:rPr>
              <a:t>Process controlling </a:t>
            </a:r>
            <a:r>
              <a:rPr lang="en-GB" altLang="de-DE" sz="1200">
                <a:latin typeface="Verdana" pitchFamily="34" charset="0"/>
              </a:rPr>
              <a:t>(Controlling Knowledge, Criteria Knowledge)</a:t>
            </a:r>
          </a:p>
        </p:txBody>
      </p:sp>
      <p:cxnSp>
        <p:nvCxnSpPr>
          <p:cNvPr id="6150" name="AutoShape 6"/>
          <p:cNvCxnSpPr>
            <a:cxnSpLocks noChangeShapeType="1"/>
            <a:stCxn id="6147" idx="2"/>
            <a:endCxn id="6149" idx="1"/>
          </p:cNvCxnSpPr>
          <p:nvPr/>
        </p:nvCxnSpPr>
        <p:spPr bwMode="auto">
          <a:xfrm rot="5400000">
            <a:off x="786607" y="3826669"/>
            <a:ext cx="1163637" cy="2016125"/>
          </a:xfrm>
          <a:prstGeom prst="bentConnector4">
            <a:avLst>
              <a:gd name="adj1" fmla="val 14051"/>
              <a:gd name="adj2" fmla="val 10661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1" name="AutoShape 7"/>
          <p:cNvCxnSpPr>
            <a:cxnSpLocks noChangeShapeType="1"/>
            <a:stCxn id="6149" idx="3"/>
            <a:endCxn id="6148" idx="2"/>
          </p:cNvCxnSpPr>
          <p:nvPr/>
        </p:nvCxnSpPr>
        <p:spPr bwMode="auto">
          <a:xfrm flipH="1" flipV="1">
            <a:off x="6734175" y="4244975"/>
            <a:ext cx="2195513" cy="1171575"/>
          </a:xfrm>
          <a:prstGeom prst="bentConnector4">
            <a:avLst>
              <a:gd name="adj1" fmla="val -6801"/>
              <a:gd name="adj2" fmla="val 85681"/>
            </a:avLst>
          </a:prstGeom>
          <a:noFill/>
          <a:ln w="28575">
            <a:solidFill>
              <a:schemeClr val="accent2"/>
            </a:solidFill>
            <a:miter lim="800000"/>
            <a:headEnd type="diamond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6283325"/>
            <a:ext cx="6842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800"/>
              <a:t>Quelle: Binner H.F., Wissensbasiertes Prozessmanagement sichert den Unternehmenserfolg, Wissensmanagement 4/2006 </a:t>
            </a:r>
          </a:p>
        </p:txBody>
      </p:sp>
    </p:spTree>
    <p:extLst>
      <p:ext uri="{BB962C8B-B14F-4D97-AF65-F5344CB8AC3E}">
        <p14:creationId xmlns:p14="http://schemas.microsoft.com/office/powerpoint/2010/main" val="383397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0" y="-26988"/>
            <a:ext cx="9144000" cy="108108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61444" name="Picture 4" descr="Wissensproduk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6058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81481" y="44450"/>
            <a:ext cx="45207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800" b="1" dirty="0"/>
              <a:t>Knowledge Products </a:t>
            </a:r>
            <a:r>
              <a:rPr lang="de-AT" altLang="de-DE" sz="2800" b="1" dirty="0" err="1"/>
              <a:t>of</a:t>
            </a:r>
            <a:r>
              <a:rPr lang="de-AT" altLang="de-DE" sz="2800" b="1" dirty="0"/>
              <a:t> </a:t>
            </a:r>
            <a:r>
              <a:rPr lang="de-AT" altLang="de-DE" sz="2800" b="1" dirty="0" smtClean="0"/>
              <a:t>a</a:t>
            </a:r>
            <a:endParaRPr lang="de-AT" altLang="de-DE" sz="2800" b="1" dirty="0"/>
          </a:p>
          <a:p>
            <a:pPr algn="ctr"/>
            <a:r>
              <a:rPr lang="de-AT" altLang="de-DE" sz="2800" b="1" dirty="0"/>
              <a:t> </a:t>
            </a:r>
            <a:r>
              <a:rPr lang="de-AT" altLang="de-DE" sz="2800" b="1" dirty="0" smtClean="0"/>
              <a:t>Organisation „XYZ“</a:t>
            </a:r>
            <a:endParaRPr lang="de-AT" altLang="de-DE" sz="2800" b="1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82650" y="1458913"/>
            <a:ext cx="1814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dirty="0" err="1" smtClean="0"/>
              <a:t>Production</a:t>
            </a:r>
            <a:endParaRPr lang="de-AT" altLang="de-DE" sz="2400" dirty="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224338" y="1458913"/>
            <a:ext cx="128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Training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164388" y="145891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R &amp; D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1827213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7451725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4643438" y="19891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26253" y="6067425"/>
            <a:ext cx="589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000" b="1" i="1" dirty="0" err="1">
                <a:solidFill>
                  <a:srgbClr val="FF0000"/>
                </a:solidFill>
              </a:rPr>
              <a:t>According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the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Organsational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Preconditions</a:t>
            </a:r>
            <a:r>
              <a:rPr lang="de-AT" altLang="de-DE" sz="2000" b="1" i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24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668248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Use case and product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99973" y="5445125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 smtClean="0"/>
              <a:t>and</a:t>
            </a:r>
            <a:r>
              <a:rPr lang="de-AT" altLang="de-DE" sz="1400" b="1" dirty="0" smtClean="0"/>
              <a:t> </a:t>
            </a:r>
            <a:r>
              <a:rPr lang="de-AT" altLang="de-DE" sz="1400" b="1" dirty="0" err="1" smtClean="0"/>
              <a:t>skills</a:t>
            </a:r>
            <a:r>
              <a:rPr lang="de-AT" altLang="de-DE" sz="1400" b="1" dirty="0" smtClean="0"/>
              <a:t>   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04748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596810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195513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</p:spTree>
    <p:extLst>
      <p:ext uri="{BB962C8B-B14F-4D97-AF65-F5344CB8AC3E}">
        <p14:creationId xmlns:p14="http://schemas.microsoft.com/office/powerpoint/2010/main" val="25698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" name="AutoShape 10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</a:rPr>
              <a:t>Roadmap to Performance Monitoring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7699375" y="1584325"/>
            <a:ext cx="1444625" cy="2417763"/>
            <a:chOff x="4850" y="1534"/>
            <a:chExt cx="910" cy="1523"/>
          </a:xfrm>
        </p:grpSpPr>
        <p:grpSp>
          <p:nvGrpSpPr>
            <p:cNvPr id="67588" name="Gruppieren 7"/>
            <p:cNvGrpSpPr>
              <a:grpSpLocks/>
            </p:cNvGrpSpPr>
            <p:nvPr/>
          </p:nvGrpSpPr>
          <p:grpSpPr bwMode="auto">
            <a:xfrm>
              <a:off x="4863" y="1534"/>
              <a:ext cx="897" cy="355"/>
              <a:chOff x="15249781" y="4614448"/>
              <a:chExt cx="2824033" cy="1129613"/>
            </a:xfrm>
          </p:grpSpPr>
          <p:sp>
            <p:nvSpPr>
              <p:cNvPr id="247" name="Eingekerbter Richtungspfeil 8"/>
              <p:cNvSpPr/>
              <p:nvPr/>
            </p:nvSpPr>
            <p:spPr>
              <a:xfrm>
                <a:off x="1524978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6161D9"/>
                  </a:gs>
                  <a:gs pos="80000">
                    <a:srgbClr val="6161D9"/>
                  </a:gs>
                  <a:gs pos="19000">
                    <a:srgbClr val="7878DE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8" name="Eingekerbter Richtungspfeil 16"/>
              <p:cNvSpPr/>
              <p:nvPr/>
            </p:nvSpPr>
            <p:spPr>
              <a:xfrm>
                <a:off x="1581458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Steering and Management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" name="Gruppieren 103"/>
            <p:cNvGrpSpPr/>
            <p:nvPr/>
          </p:nvGrpSpPr>
          <p:grpSpPr>
            <a:xfrm>
              <a:off x="4892" y="1927"/>
              <a:ext cx="733" cy="1078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8" name="Auf der gleichen Seite des Rechtecks liegende Ecken abrunden 104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9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759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" y="2002"/>
              <a:ext cx="647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7" name="Text Box 18"/>
            <p:cNvSpPr txBox="1">
              <a:spLocks noChangeArrowheads="1"/>
            </p:cNvSpPr>
            <p:nvPr/>
          </p:nvSpPr>
          <p:spPr bwMode="auto">
            <a:xfrm>
              <a:off x="4876" y="2675"/>
              <a:ext cx="70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Performance Cockpit</a:t>
              </a:r>
            </a:p>
          </p:txBody>
        </p:sp>
      </p:grpSp>
      <p:grpSp>
        <p:nvGrpSpPr>
          <p:cNvPr id="5" name="Gruppieren 307"/>
          <p:cNvGrpSpPr>
            <a:grpSpLocks/>
          </p:cNvGrpSpPr>
          <p:nvPr/>
        </p:nvGrpSpPr>
        <p:grpSpPr bwMode="auto">
          <a:xfrm>
            <a:off x="6516688" y="1584325"/>
            <a:ext cx="1425575" cy="2335213"/>
            <a:chOff x="6517436" y="2435952"/>
            <a:chExt cx="1424041" cy="2334393"/>
          </a:xfrm>
        </p:grpSpPr>
        <p:grpSp>
          <p:nvGrpSpPr>
            <p:cNvPr id="67599" name="Gruppieren 6"/>
            <p:cNvGrpSpPr>
              <a:grpSpLocks/>
            </p:cNvGrpSpPr>
            <p:nvPr/>
          </p:nvGrpSpPr>
          <p:grpSpPr bwMode="auto">
            <a:xfrm>
              <a:off x="6517436" y="2435952"/>
              <a:ext cx="1424041" cy="563966"/>
              <a:chOff x="12708150" y="4614448"/>
              <a:chExt cx="2824033" cy="1129613"/>
            </a:xfrm>
          </p:grpSpPr>
          <p:sp>
            <p:nvSpPr>
              <p:cNvPr id="244" name="Eingekerbter Richtungspfeil 10"/>
              <p:cNvSpPr/>
              <p:nvPr/>
            </p:nvSpPr>
            <p:spPr>
              <a:xfrm>
                <a:off x="1270815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030C2"/>
                  </a:gs>
                  <a:gs pos="80000">
                    <a:srgbClr val="4D4DD3"/>
                  </a:gs>
                  <a:gs pos="19000">
                    <a:srgbClr val="5858D6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5" name="Eingekerbter Richtungspfeil 14"/>
              <p:cNvSpPr/>
              <p:nvPr/>
            </p:nvSpPr>
            <p:spPr>
              <a:xfrm>
                <a:off x="1327295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900" b="1" i="1" kern="0" dirty="0">
                    <a:solidFill>
                      <a:srgbClr val="FFFFFF"/>
                    </a:solidFill>
                    <a:latin typeface="Arial" charset="0"/>
                  </a:rPr>
                  <a:t>Communication Knowledge Scorecard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7" name="Gruppieren 100"/>
            <p:cNvGrpSpPr/>
            <p:nvPr/>
          </p:nvGrpSpPr>
          <p:grpSpPr>
            <a:xfrm>
              <a:off x="6565053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5" name="Auf der gleichen Seite des Rechtecks liegende Ecken abrunden 101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6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3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7600" y="3138968"/>
              <a:ext cx="797654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5" name="Picture 8" descr="excel-repor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31423" y="3316706"/>
              <a:ext cx="797653" cy="6125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09" name="Text Box 18"/>
            <p:cNvSpPr txBox="1">
              <a:spLocks noChangeArrowheads="1"/>
            </p:cNvSpPr>
            <p:nvPr/>
          </p:nvSpPr>
          <p:spPr bwMode="auto">
            <a:xfrm>
              <a:off x="6651140" y="4289874"/>
              <a:ext cx="975557" cy="15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Reports</a:t>
              </a:r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165100" y="1557338"/>
            <a:ext cx="1808163" cy="2444750"/>
            <a:chOff x="104" y="1517"/>
            <a:chExt cx="1139" cy="1540"/>
          </a:xfrm>
        </p:grpSpPr>
        <p:sp>
          <p:nvSpPr>
            <p:cNvPr id="249" name="Richtungspfeil 119"/>
            <p:cNvSpPr/>
            <p:nvPr/>
          </p:nvSpPr>
          <p:spPr>
            <a:xfrm>
              <a:off x="151" y="1535"/>
              <a:ext cx="337" cy="355"/>
            </a:xfrm>
            <a:prstGeom prst="homePlate">
              <a:avLst>
                <a:gd name="adj" fmla="val 52257"/>
              </a:avLst>
            </a:prstGeom>
            <a:gradFill flip="none" rotWithShape="1">
              <a:gsLst>
                <a:gs pos="0">
                  <a:srgbClr val="333399">
                    <a:lumMod val="50000"/>
                  </a:srgbClr>
                </a:gs>
                <a:gs pos="80000">
                  <a:srgbClr val="333399">
                    <a:lumMod val="50000"/>
                  </a:srgbClr>
                </a:gs>
                <a:gs pos="19000">
                  <a:srgbClr val="333399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vert270" lIns="128016" tIns="11430" rIns="11430" bIns="1143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050" b="1" i="1" kern="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0" name="Rechteck 121"/>
            <p:cNvSpPr/>
            <p:nvPr/>
          </p:nvSpPr>
          <p:spPr>
            <a:xfrm>
              <a:off x="154" y="1530"/>
              <a:ext cx="217" cy="341"/>
            </a:xfrm>
            <a:prstGeom prst="rect">
              <a:avLst/>
            </a:prstGeom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50" b="1" i="1" kern="0" dirty="0">
                  <a:solidFill>
                    <a:srgbClr val="FFFFFF"/>
                  </a:solidFill>
                  <a:cs typeface="Arial" pitchFamily="34" charset="0"/>
                </a:rPr>
                <a:t>Phase</a:t>
              </a:r>
            </a:p>
          </p:txBody>
        </p:sp>
        <p:grpSp>
          <p:nvGrpSpPr>
            <p:cNvPr id="9" name="Gruppieren 113"/>
            <p:cNvGrpSpPr/>
            <p:nvPr/>
          </p:nvGrpSpPr>
          <p:grpSpPr>
            <a:xfrm rot="10800000">
              <a:off x="135" y="1925"/>
              <a:ext cx="182" cy="1090"/>
              <a:chOff x="8297004" y="93961"/>
              <a:chExt cx="12964180" cy="1602989"/>
            </a:xfrm>
            <a:scene3d>
              <a:camera prst="orthographicFront"/>
              <a:lightRig rig="flat" dir="t"/>
            </a:scene3d>
          </p:grpSpPr>
          <p:sp>
            <p:nvSpPr>
              <p:cNvPr id="289" name="Auf der gleichen Seite des Rechtecks liegende Ecken abrunden 114"/>
              <p:cNvSpPr/>
              <p:nvPr/>
            </p:nvSpPr>
            <p:spPr>
              <a:xfrm rot="5400000">
                <a:off x="13876490" y="-5060420"/>
                <a:ext cx="1584705" cy="1193003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i="1" kern="0" dirty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rPr>
                  <a:t>Instruments</a:t>
                </a:r>
              </a:p>
            </p:txBody>
          </p:sp>
          <p:sp>
            <p:nvSpPr>
              <p:cNvPr id="29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4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616" name="Group 32"/>
            <p:cNvGrpSpPr>
              <a:grpSpLocks/>
            </p:cNvGrpSpPr>
            <p:nvPr/>
          </p:nvGrpSpPr>
          <p:grpSpPr bwMode="auto">
            <a:xfrm>
              <a:off x="300" y="1534"/>
              <a:ext cx="943" cy="1523"/>
              <a:chOff x="300" y="1534"/>
              <a:chExt cx="943" cy="1523"/>
            </a:xfrm>
          </p:grpSpPr>
          <p:grpSp>
            <p:nvGrpSpPr>
              <p:cNvPr id="67617" name="Gruppieren 1"/>
              <p:cNvGrpSpPr>
                <a:grpSpLocks/>
              </p:cNvGrpSpPr>
              <p:nvPr/>
            </p:nvGrpSpPr>
            <p:grpSpPr bwMode="auto">
              <a:xfrm>
                <a:off x="347" y="1534"/>
                <a:ext cx="896" cy="355"/>
                <a:chOff x="0" y="4614448"/>
                <a:chExt cx="2824033" cy="1129613"/>
              </a:xfrm>
            </p:grpSpPr>
            <p:sp>
              <p:nvSpPr>
                <p:cNvPr id="229" name="Eingekerbter Richtungspfeil 20"/>
                <p:cNvSpPr/>
                <p:nvPr/>
              </p:nvSpPr>
              <p:spPr>
                <a:xfrm>
                  <a:off x="0" y="4614448"/>
                  <a:ext cx="2824033" cy="1129613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rgbClr val="333399">
                        <a:lumMod val="50000"/>
                      </a:srgbClr>
                    </a:gs>
                    <a:gs pos="80000">
                      <a:srgbClr val="333399">
                        <a:lumMod val="50000"/>
                      </a:srgbClr>
                    </a:gs>
                    <a:gs pos="19000">
                      <a:srgbClr val="333399">
                        <a:lumMod val="7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sp>
            <p:sp>
              <p:nvSpPr>
                <p:cNvPr id="230" name="Eingekerbter Richtungspfeil 4"/>
                <p:cNvSpPr/>
                <p:nvPr/>
              </p:nvSpPr>
              <p:spPr>
                <a:xfrm>
                  <a:off x="325850" y="4614448"/>
                  <a:ext cx="2346896" cy="1129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lIns="56007" tIns="18669" rIns="18669" bIns="18669" spcCol="1270" anchor="ctr"/>
                <a:lstStyle/>
                <a:p>
                  <a:pPr algn="ctr" defTabSz="6223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Definition of </a:t>
                  </a:r>
                  <a:b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900" b="1" i="1" kern="0" dirty="0">
                      <a:solidFill>
                        <a:srgbClr val="FFFFFF"/>
                      </a:solidFill>
                      <a:latin typeface="Arial" charset="0"/>
                    </a:rPr>
                    <a:t>Initial Situation</a:t>
                  </a:r>
                  <a:endParaRPr lang="de-DE" sz="900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12" name="Gruppieren 85"/>
              <p:cNvGrpSpPr/>
              <p:nvPr/>
            </p:nvGrpSpPr>
            <p:grpSpPr>
              <a:xfrm>
                <a:off x="341" y="1927"/>
                <a:ext cx="734" cy="1078"/>
                <a:chOff x="8297004" y="9959"/>
                <a:chExt cx="13048182" cy="1668707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271" name="Auf der gleichen Seite des Rechtecks liegende Ecken abrunden 86"/>
                <p:cNvSpPr/>
                <p:nvPr/>
              </p:nvSpPr>
              <p:spPr>
                <a:xfrm rot="5400000">
                  <a:off x="13986747" y="-5679773"/>
                  <a:ext cx="1668707" cy="13048171"/>
                </a:xfrm>
                <a:prstGeom prst="round2SameRect">
                  <a:avLst>
                    <a:gd name="adj1" fmla="val 0"/>
                    <a:gd name="adj2" fmla="val 0"/>
                  </a:avLst>
                </a:prstGeom>
                <a:solidFill>
                  <a:srgbClr val="FFFFFF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ln w="9525" cap="rnd" cmpd="sng" algn="ctr">
                  <a:solidFill>
                    <a:srgbClr val="333399">
                      <a:alpha val="90000"/>
                      <a:hueOff val="0"/>
                      <a:satOff val="0"/>
                      <a:lumOff val="0"/>
                      <a:alphaOff val="0"/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p3d extrusionH="12700" prstMaterial="plastic">
                  <a:bevelT w="50800" h="50800"/>
                </a:sp3d>
              </p:spPr>
            </p:sp>
            <p:sp>
              <p:nvSpPr>
                <p:cNvPr id="272" name="Auf der gleichen Seite des Rechtecks liegende Ecken abrunden 4"/>
                <p:cNvSpPr/>
                <p:nvPr/>
              </p:nvSpPr>
              <p:spPr>
                <a:xfrm>
                  <a:off x="8297004" y="93961"/>
                  <a:ext cx="12964180" cy="1552799"/>
                </a:xfrm>
                <a:prstGeom prst="rect">
                  <a:avLst/>
                </a:prstGeom>
                <a:noFill/>
                <a:ln cap="rnd">
                  <a:noFill/>
                  <a:round/>
                </a:ln>
                <a:effectLst/>
                <a:sp3d/>
              </p:spPr>
              <p:txBody>
                <a:bodyPr lIns="128016" tIns="11430" rIns="11430" bIns="11430" spcCol="1270" anchor="ctr"/>
                <a:lstStyle/>
                <a:p>
                  <a:pPr marL="171450" lvl="1" indent="-171450" defTabSz="8001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ct val="15000"/>
                    </a:spcAft>
                    <a:defRPr/>
                  </a:pPr>
                  <a:endParaRPr lang="de-DE" sz="1000" kern="0">
                    <a:solidFill>
                      <a:srgbClr val="000000">
                        <a:hueOff val="0"/>
                        <a:satOff val="0"/>
                        <a:lumOff val="0"/>
                        <a:alphaOff val="0"/>
                      </a:srgbClr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273" name="Picture 4" descr="PROMOTE-KnowlegeMap-Sample"/>
              <p:cNvPicPr>
                <a:picLocks noChangeAspect="1" noChangeArrowheads="1"/>
              </p:cNvPicPr>
              <p:nvPr/>
            </p:nvPicPr>
            <p:blipFill>
              <a:blip r:embed="rId5"/>
              <a:srcRect t="981" b="981"/>
              <a:stretch>
                <a:fillRect/>
              </a:stretch>
            </p:blipFill>
            <p:spPr bwMode="auto">
              <a:xfrm>
                <a:off x="377" y="1953"/>
                <a:ext cx="440" cy="22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4" name="Picture 3" descr="P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7" y="2164"/>
                <a:ext cx="558" cy="28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75" name="Picture 3" descr="Wissensmanagementprozesse der ZentDok_FINAL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78" y="2039"/>
                <a:ext cx="442" cy="21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7628" name="Grafik 90" descr="Promotelogo.pn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002"/>
                <a:ext cx="388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629" name="Text Box 18"/>
              <p:cNvSpPr txBox="1">
                <a:spLocks noChangeArrowheads="1"/>
              </p:cNvSpPr>
              <p:nvPr/>
            </p:nvSpPr>
            <p:spPr bwMode="auto">
              <a:xfrm>
                <a:off x="413" y="2568"/>
                <a:ext cx="607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0" hangingPunct="0"/>
                <a:r>
                  <a:rPr lang="en-GB" altLang="de-DE" sz="1100" b="1">
                    <a:latin typeface="Verdana" pitchFamily="34" charset="0"/>
                    <a:cs typeface="Arial" pitchFamily="34" charset="0"/>
                  </a:rPr>
                  <a:t>Knowledge Relevant Models</a:t>
                </a:r>
              </a:p>
            </p:txBody>
          </p:sp>
        </p:grpSp>
      </p:grpSp>
      <p:grpSp>
        <p:nvGrpSpPr>
          <p:cNvPr id="13" name="Gruppieren 311"/>
          <p:cNvGrpSpPr>
            <a:grpSpLocks/>
          </p:cNvGrpSpPr>
          <p:nvPr/>
        </p:nvGrpSpPr>
        <p:grpSpPr bwMode="auto">
          <a:xfrm>
            <a:off x="1722438" y="1584325"/>
            <a:ext cx="1441450" cy="2335213"/>
            <a:chOff x="1722010" y="2435952"/>
            <a:chExt cx="1441585" cy="2334393"/>
          </a:xfrm>
        </p:grpSpPr>
        <p:grpSp>
          <p:nvGrpSpPr>
            <p:cNvPr id="67631" name="Gruppieren 2"/>
            <p:cNvGrpSpPr>
              <a:grpSpLocks/>
            </p:cNvGrpSpPr>
            <p:nvPr/>
          </p:nvGrpSpPr>
          <p:grpSpPr bwMode="auto">
            <a:xfrm>
              <a:off x="1740119" y="2435952"/>
              <a:ext cx="1423476" cy="563966"/>
              <a:chOff x="2541630" y="4614448"/>
              <a:chExt cx="2824033" cy="1129613"/>
            </a:xfrm>
          </p:grpSpPr>
          <p:sp>
            <p:nvSpPr>
              <p:cNvPr id="232" name="Eingekerbter Richtungspfeil 18"/>
              <p:cNvSpPr/>
              <p:nvPr/>
            </p:nvSpPr>
            <p:spPr>
              <a:xfrm>
                <a:off x="254163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33399">
                      <a:lumMod val="75000"/>
                    </a:srgbClr>
                  </a:gs>
                  <a:gs pos="19000">
                    <a:srgbClr val="2E2EBC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3" name="Eingekerbter Richtungspfeil 6"/>
              <p:cNvSpPr/>
              <p:nvPr/>
            </p:nvSpPr>
            <p:spPr>
              <a:xfrm>
                <a:off x="310643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Specification 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5" name="Gruppieren 91"/>
            <p:cNvGrpSpPr/>
            <p:nvPr/>
          </p:nvGrpSpPr>
          <p:grpSpPr>
            <a:xfrm>
              <a:off x="1737398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3" name="Auf der gleichen Seite des Rechtecks liegende Ecken abrunden 92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4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6" name="Picture 2" descr="Erfolgsfaktorenmodell"/>
            <p:cNvPicPr>
              <a:picLocks noChangeAspect="1" noChangeArrowheads="1"/>
            </p:cNvPicPr>
            <p:nvPr/>
          </p:nvPicPr>
          <p:blipFill>
            <a:blip r:embed="rId9"/>
            <a:srcRect b="27659"/>
            <a:stretch>
              <a:fillRect/>
            </a:stretch>
          </p:blipFill>
          <p:spPr bwMode="auto">
            <a:xfrm>
              <a:off x="1956982" y="3099294"/>
              <a:ext cx="689040" cy="791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40" name="Text Box 18"/>
            <p:cNvSpPr txBox="1">
              <a:spLocks noChangeArrowheads="1"/>
            </p:cNvSpPr>
            <p:nvPr/>
          </p:nvSpPr>
          <p:spPr bwMode="auto">
            <a:xfrm>
              <a:off x="1722010" y="4250316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Success Factors and </a:t>
              </a:r>
              <a:br>
                <a:rPr lang="en-GB" altLang="de-DE" sz="11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Knowledge Goals</a:t>
              </a:r>
            </a:p>
          </p:txBody>
        </p:sp>
      </p:grpSp>
      <p:grpSp>
        <p:nvGrpSpPr>
          <p:cNvPr id="16" name="Gruppieren 310"/>
          <p:cNvGrpSpPr>
            <a:grpSpLocks/>
          </p:cNvGrpSpPr>
          <p:nvPr/>
        </p:nvGrpSpPr>
        <p:grpSpPr bwMode="auto">
          <a:xfrm>
            <a:off x="2930525" y="1584325"/>
            <a:ext cx="1423988" cy="2335213"/>
            <a:chOff x="2930775" y="2435952"/>
            <a:chExt cx="1424041" cy="2334393"/>
          </a:xfrm>
        </p:grpSpPr>
        <p:grpSp>
          <p:nvGrpSpPr>
            <p:cNvPr id="67642" name="Gruppieren 3"/>
            <p:cNvGrpSpPr>
              <a:grpSpLocks/>
            </p:cNvGrpSpPr>
            <p:nvPr/>
          </p:nvGrpSpPr>
          <p:grpSpPr bwMode="auto">
            <a:xfrm>
              <a:off x="2930775" y="2435952"/>
              <a:ext cx="1424041" cy="563966"/>
              <a:chOff x="5083260" y="4614448"/>
              <a:chExt cx="2824033" cy="1129613"/>
            </a:xfrm>
          </p:grpSpPr>
          <p:sp>
            <p:nvSpPr>
              <p:cNvPr id="235" name="Eingekerbter Richtungspfeil 16"/>
              <p:cNvSpPr/>
              <p:nvPr/>
            </p:nvSpPr>
            <p:spPr>
              <a:xfrm>
                <a:off x="508326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333399">
                      <a:lumMod val="75000"/>
                    </a:srgbClr>
                  </a:gs>
                  <a:gs pos="80000">
                    <a:srgbClr val="3030C2"/>
                  </a:gs>
                  <a:gs pos="19000">
                    <a:srgbClr val="3030C2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6" name="Eingekerbter Richtungspfeil 8"/>
              <p:cNvSpPr/>
              <p:nvPr/>
            </p:nvSpPr>
            <p:spPr>
              <a:xfrm>
                <a:off x="5282270" y="4614448"/>
                <a:ext cx="2349626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Identification of Cause-And-</a:t>
                </a:r>
                <a:b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Effect Relations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8" name="Gruppieren 94"/>
            <p:cNvGrpSpPr/>
            <p:nvPr/>
          </p:nvGrpSpPr>
          <p:grpSpPr>
            <a:xfrm>
              <a:off x="2954286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6" name="Auf der gleichen Seite des Rechtecks liegende Ecken abrunden 95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57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7" name="Grafik 57" descr="ursache-wirkung.png"/>
            <p:cNvPicPr>
              <a:picLocks noChangeAspect="1"/>
            </p:cNvPicPr>
            <p:nvPr/>
          </p:nvPicPr>
          <p:blipFill>
            <a:blip r:embed="rId10"/>
            <a:srcRect b="27772"/>
            <a:stretch>
              <a:fillRect/>
            </a:stretch>
          </p:blipFill>
          <p:spPr>
            <a:xfrm>
              <a:off x="3237174" y="3099294"/>
              <a:ext cx="655661" cy="791885"/>
            </a:xfrm>
            <a:prstGeom prst="rect">
              <a:avLst/>
            </a:prstGeom>
            <a:ln w="31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51" name="Text Box 18"/>
            <p:cNvSpPr txBox="1">
              <a:spLocks noChangeArrowheads="1"/>
            </p:cNvSpPr>
            <p:nvPr/>
          </p:nvSpPr>
          <p:spPr bwMode="auto">
            <a:xfrm>
              <a:off x="2954292" y="4247679"/>
              <a:ext cx="1180938" cy="175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Cause and Effects Relations</a:t>
              </a:r>
            </a:p>
          </p:txBody>
        </p:sp>
      </p:grpSp>
      <p:grpSp>
        <p:nvGrpSpPr>
          <p:cNvPr id="19" name="Gruppieren 309"/>
          <p:cNvGrpSpPr>
            <a:grpSpLocks/>
          </p:cNvGrpSpPr>
          <p:nvPr/>
        </p:nvGrpSpPr>
        <p:grpSpPr bwMode="auto">
          <a:xfrm>
            <a:off x="4119563" y="1584325"/>
            <a:ext cx="1423987" cy="2335213"/>
            <a:chOff x="4119736" y="2435952"/>
            <a:chExt cx="1424041" cy="2334393"/>
          </a:xfrm>
        </p:grpSpPr>
        <p:grpSp>
          <p:nvGrpSpPr>
            <p:cNvPr id="67653" name="Gruppieren 4"/>
            <p:cNvGrpSpPr>
              <a:grpSpLocks/>
            </p:cNvGrpSpPr>
            <p:nvPr/>
          </p:nvGrpSpPr>
          <p:grpSpPr bwMode="auto">
            <a:xfrm>
              <a:off x="4119736" y="2435952"/>
              <a:ext cx="1424041" cy="563966"/>
              <a:chOff x="7624890" y="4614448"/>
              <a:chExt cx="2824033" cy="1129613"/>
            </a:xfrm>
          </p:grpSpPr>
          <p:sp>
            <p:nvSpPr>
              <p:cNvPr id="238" name="Eingekerbter Richtungspfeil 14"/>
              <p:cNvSpPr/>
              <p:nvPr/>
            </p:nvSpPr>
            <p:spPr>
              <a:xfrm>
                <a:off x="762489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4343D1"/>
                  </a:gs>
                  <a:gs pos="80000">
                    <a:srgbClr val="4343D1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39" name="Eingekerbter Richtungspfeil 10"/>
              <p:cNvSpPr/>
              <p:nvPr/>
            </p:nvSpPr>
            <p:spPr>
              <a:xfrm>
                <a:off x="8189697" y="4614448"/>
                <a:ext cx="1694420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Quantification of Goals</a:t>
                </a:r>
                <a:endParaRPr lang="de-DE" sz="9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21" name="Gruppieren 97"/>
            <p:cNvGrpSpPr/>
            <p:nvPr/>
          </p:nvGrpSpPr>
          <p:grpSpPr>
            <a:xfrm>
              <a:off x="4162085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59" name="Auf der gleichen Seite des Rechtecks liegende Ecken abrunden 98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0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78" name="Picture 3" descr="Ursache-Wirkungsmodell"/>
            <p:cNvPicPr>
              <a:picLocks noChangeAspect="1" noChangeArrowheads="1"/>
            </p:cNvPicPr>
            <p:nvPr/>
          </p:nvPicPr>
          <p:blipFill>
            <a:blip r:embed="rId11"/>
            <a:srcRect b="54163"/>
            <a:stretch>
              <a:fillRect/>
            </a:stretch>
          </p:blipFill>
          <p:spPr bwMode="auto">
            <a:xfrm>
              <a:off x="4227690" y="3111990"/>
              <a:ext cx="541358" cy="42212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79" name="Picture 5" descr="Kennzahlen"/>
            <p:cNvPicPr>
              <a:picLocks noChangeAspect="1" noChangeArrowheads="1"/>
            </p:cNvPicPr>
            <p:nvPr/>
          </p:nvPicPr>
          <p:blipFill>
            <a:blip r:embed="rId12"/>
            <a:srcRect l="28311" r="19949"/>
            <a:stretch>
              <a:fillRect/>
            </a:stretch>
          </p:blipFill>
          <p:spPr bwMode="auto">
            <a:xfrm>
              <a:off x="4561078" y="3211967"/>
              <a:ext cx="692176" cy="3221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0" name="Picture 4"/>
            <p:cNvPicPr>
              <a:picLocks noChangeAspect="1" noChangeArrowheads="1"/>
            </p:cNvPicPr>
            <p:nvPr/>
          </p:nvPicPr>
          <p:blipFill>
            <a:blip r:embed="rId13"/>
            <a:srcRect b="2940"/>
            <a:stretch>
              <a:fillRect/>
            </a:stretch>
          </p:blipFill>
          <p:spPr bwMode="auto">
            <a:xfrm>
              <a:off x="4264203" y="3484922"/>
              <a:ext cx="949361" cy="444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64" name="Text Box 18"/>
            <p:cNvSpPr txBox="1">
              <a:spLocks noChangeArrowheads="1"/>
            </p:cNvSpPr>
            <p:nvPr/>
          </p:nvSpPr>
          <p:spPr bwMode="auto">
            <a:xfrm>
              <a:off x="4151775" y="4309652"/>
              <a:ext cx="1180938" cy="11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Indicators</a:t>
              </a:r>
            </a:p>
          </p:txBody>
        </p:sp>
      </p:grpSp>
      <p:grpSp>
        <p:nvGrpSpPr>
          <p:cNvPr id="22" name="Gruppieren 308"/>
          <p:cNvGrpSpPr>
            <a:grpSpLocks/>
          </p:cNvGrpSpPr>
          <p:nvPr/>
        </p:nvGrpSpPr>
        <p:grpSpPr bwMode="auto">
          <a:xfrm>
            <a:off x="5302250" y="1584325"/>
            <a:ext cx="1436688" cy="2417763"/>
            <a:chOff x="5303520" y="2435952"/>
            <a:chExt cx="1435434" cy="2416464"/>
          </a:xfrm>
        </p:grpSpPr>
        <p:grpSp>
          <p:nvGrpSpPr>
            <p:cNvPr id="67666" name="Gruppieren 5"/>
            <p:cNvGrpSpPr>
              <a:grpSpLocks/>
            </p:cNvGrpSpPr>
            <p:nvPr/>
          </p:nvGrpSpPr>
          <p:grpSpPr bwMode="auto">
            <a:xfrm>
              <a:off x="5315478" y="2435952"/>
              <a:ext cx="1423476" cy="563966"/>
              <a:chOff x="10166520" y="4614448"/>
              <a:chExt cx="2824033" cy="1129613"/>
            </a:xfrm>
          </p:grpSpPr>
          <p:sp>
            <p:nvSpPr>
              <p:cNvPr id="241" name="Eingekerbter Richtungspfeil 12"/>
              <p:cNvSpPr/>
              <p:nvPr/>
            </p:nvSpPr>
            <p:spPr>
              <a:xfrm>
                <a:off x="10166520" y="4614448"/>
                <a:ext cx="2824033" cy="1129613"/>
              </a:xfrm>
              <a:prstGeom prst="chevron">
                <a:avLst/>
              </a:prstGeom>
              <a:gradFill>
                <a:gsLst>
                  <a:gs pos="0">
                    <a:srgbClr val="2E2EBC"/>
                  </a:gs>
                  <a:gs pos="80000">
                    <a:srgbClr val="4D4DD3"/>
                  </a:gs>
                  <a:gs pos="19000">
                    <a:srgbClr val="4D4DD3"/>
                  </a:gs>
                </a:gsLst>
                <a:path path="circle">
                  <a:fillToRect l="100000" t="100000"/>
                </a:path>
              </a:gradFill>
              <a:ln w="254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sp>
          <p:sp>
            <p:nvSpPr>
              <p:cNvPr id="242" name="Eingekerbter Richtungspfeil 12"/>
              <p:cNvSpPr/>
              <p:nvPr/>
            </p:nvSpPr>
            <p:spPr>
              <a:xfrm>
                <a:off x="10731327" y="4614448"/>
                <a:ext cx="1855699" cy="112961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56007" tIns="18669" rIns="18669" bIns="18669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e-DE" sz="900" b="1" i="1" kern="0" dirty="0">
                    <a:solidFill>
                      <a:srgbClr val="FFFFFF"/>
                    </a:solidFill>
                    <a:latin typeface="Arial" charset="0"/>
                  </a:rPr>
                  <a:t>Operational Data Coupling</a:t>
                </a:r>
                <a:endParaRPr lang="de-DE" sz="900" b="1" i="1" kern="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uppieren 88"/>
            <p:cNvGrpSpPr/>
            <p:nvPr/>
          </p:nvGrpSpPr>
          <p:grpSpPr>
            <a:xfrm>
              <a:off x="5368704" y="3059790"/>
              <a:ext cx="1164362" cy="1710555"/>
              <a:chOff x="8297004" y="9959"/>
              <a:chExt cx="13048182" cy="1668707"/>
            </a:xfrm>
            <a:scene3d>
              <a:camera prst="orthographicFront"/>
              <a:lightRig rig="flat" dir="t"/>
            </a:scene3d>
          </p:grpSpPr>
          <p:sp>
            <p:nvSpPr>
              <p:cNvPr id="262" name="Auf der gleichen Seite des Rechtecks liegende Ecken abrunden 89"/>
              <p:cNvSpPr/>
              <p:nvPr/>
            </p:nvSpPr>
            <p:spPr>
              <a:xfrm rot="5400000">
                <a:off x="13986747" y="-5679773"/>
                <a:ext cx="1668707" cy="1304817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>
                  <a:alpha val="90000"/>
                  <a:hueOff val="0"/>
                  <a:satOff val="0"/>
                  <a:lumOff val="0"/>
                  <a:alphaOff val="0"/>
                </a:srgbClr>
              </a:solidFill>
              <a:ln w="9525" cap="rnd" cmpd="sng" algn="ctr">
                <a:solidFill>
                  <a:srgbClr val="333399">
                    <a:alpha val="90000"/>
                    <a:hueOff val="0"/>
                    <a:satOff val="0"/>
                    <a:lumOff val="0"/>
                    <a:alphaOff val="0"/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 extrusionH="12700" prstMaterial="plastic">
                <a:bevelT w="50800" h="50800"/>
              </a:sp3d>
            </p:spPr>
          </p:sp>
          <p:sp>
            <p:nvSpPr>
              <p:cNvPr id="263" name="Auf der gleichen Seite des Rechtecks liegende Ecken abrunden 4"/>
              <p:cNvSpPr/>
              <p:nvPr/>
            </p:nvSpPr>
            <p:spPr>
              <a:xfrm>
                <a:off x="8297004" y="93961"/>
                <a:ext cx="12964180" cy="1552799"/>
              </a:xfrm>
              <a:prstGeom prst="rect">
                <a:avLst/>
              </a:prstGeom>
              <a:noFill/>
              <a:ln cap="rnd">
                <a:noFill/>
                <a:round/>
              </a:ln>
              <a:effectLst/>
              <a:sp3d/>
            </p:spPr>
            <p:txBody>
              <a:bodyPr lIns="128016" tIns="11430" rIns="11430" bIns="11430" spcCol="1270" anchor="ctr"/>
              <a:lstStyle/>
              <a:p>
                <a:pPr marL="171450" lvl="1" indent="-171450" defTabSz="800100" fontAlgn="auto">
                  <a:lnSpc>
                    <a:spcPct val="90000"/>
                  </a:lnSpc>
                  <a:spcBef>
                    <a:spcPts val="0"/>
                  </a:spcBef>
                  <a:spcAft>
                    <a:spcPct val="15000"/>
                  </a:spcAft>
                  <a:defRPr/>
                </a:pPr>
                <a:endParaRPr lang="de-DE" sz="1000" kern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281" name="Picture 6"/>
            <p:cNvPicPr>
              <a:picLocks noChangeAspect="1" noChangeArrowheads="1"/>
            </p:cNvPicPr>
            <p:nvPr/>
          </p:nvPicPr>
          <p:blipFill>
            <a:blip r:embed="rId14"/>
            <a:srcRect b="4509"/>
            <a:stretch>
              <a:fillRect/>
            </a:stretch>
          </p:blipFill>
          <p:spPr bwMode="auto">
            <a:xfrm>
              <a:off x="5547782" y="3099170"/>
              <a:ext cx="824779" cy="3792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675" name="Rechteck 130"/>
            <p:cNvSpPr>
              <a:spLocks noChangeArrowheads="1"/>
            </p:cNvSpPr>
            <p:nvPr/>
          </p:nvSpPr>
          <p:spPr bwMode="auto">
            <a:xfrm>
              <a:off x="5367847" y="4270458"/>
              <a:ext cx="1180675" cy="42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1100" b="1">
                  <a:latin typeface="Verdana" pitchFamily="34" charset="0"/>
                  <a:cs typeface="Arial" pitchFamily="34" charset="0"/>
                </a:rPr>
                <a:t>Operational Data</a:t>
              </a:r>
            </a:p>
          </p:txBody>
        </p:sp>
        <p:pic>
          <p:nvPicPr>
            <p:cNvPr id="296" name="Picture 3" descr="Ursache-Wirkungsmodell"/>
            <p:cNvPicPr>
              <a:picLocks noChangeAspect="1" noChangeArrowheads="1"/>
            </p:cNvPicPr>
            <p:nvPr/>
          </p:nvPicPr>
          <p:blipFill>
            <a:blip r:embed="rId15"/>
            <a:srcRect b="54163"/>
            <a:stretch>
              <a:fillRect/>
            </a:stretch>
          </p:blipFill>
          <p:spPr bwMode="auto">
            <a:xfrm>
              <a:off x="5455787" y="3519632"/>
              <a:ext cx="532934" cy="414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67677" name="Text Box 16"/>
            <p:cNvSpPr txBox="1">
              <a:spLocks noChangeArrowheads="1"/>
            </p:cNvSpPr>
            <p:nvPr/>
          </p:nvSpPr>
          <p:spPr bwMode="auto">
            <a:xfrm>
              <a:off x="6096613" y="3897522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Datenbanken</a:t>
              </a:r>
            </a:p>
          </p:txBody>
        </p:sp>
        <p:sp>
          <p:nvSpPr>
            <p:cNvPr id="67678" name="Text Box 18"/>
            <p:cNvSpPr txBox="1">
              <a:spLocks noChangeArrowheads="1"/>
            </p:cNvSpPr>
            <p:nvPr/>
          </p:nvSpPr>
          <p:spPr bwMode="auto">
            <a:xfrm>
              <a:off x="6065236" y="3743688"/>
              <a:ext cx="436433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manuelle</a:t>
              </a:r>
              <a:br>
                <a:rPr lang="en-GB" altLang="de-DE" sz="400" b="1">
                  <a:latin typeface="Verdana" pitchFamily="34" charset="0"/>
                  <a:cs typeface="Arial" pitchFamily="34" charset="0"/>
                </a:rPr>
              </a:br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Datenzubringung</a:t>
              </a:r>
            </a:p>
          </p:txBody>
        </p:sp>
        <p:pic>
          <p:nvPicPr>
            <p:cNvPr id="67679" name="Picture 19" descr="ksbubsa_10982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926" y="3665013"/>
              <a:ext cx="217361" cy="8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AutoShape 20"/>
            <p:cNvSpPr>
              <a:spLocks noChangeArrowheads="1"/>
            </p:cNvSpPr>
            <p:nvPr/>
          </p:nvSpPr>
          <p:spPr bwMode="auto">
            <a:xfrm>
              <a:off x="6218708" y="3851241"/>
              <a:ext cx="107856" cy="68226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FFC775"/>
                </a:gs>
                <a:gs pos="50000">
                  <a:srgbClr val="FFFFFF"/>
                </a:gs>
                <a:gs pos="100000">
                  <a:srgbClr val="FFC775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100" kern="0">
                <a:solidFill>
                  <a:sysClr val="windowText" lastClr="000000"/>
                </a:solidFill>
                <a:latin typeface="Times New Roman" pitchFamily="18" charset="0"/>
              </a:endParaRPr>
            </a:p>
          </p:txBody>
        </p:sp>
        <p:sp>
          <p:nvSpPr>
            <p:cNvPr id="67681" name="Text Box 21"/>
            <p:cNvSpPr txBox="1">
              <a:spLocks noChangeArrowheads="1"/>
            </p:cNvSpPr>
            <p:nvPr/>
          </p:nvSpPr>
          <p:spPr bwMode="auto">
            <a:xfrm>
              <a:off x="6104030" y="3588975"/>
              <a:ext cx="358845" cy="9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/>
              <a:r>
                <a:rPr lang="en-GB" altLang="de-DE" sz="400" b="1">
                  <a:latin typeface="Verdana" pitchFamily="34" charset="0"/>
                  <a:cs typeface="Arial" pitchFamily="34" charset="0"/>
                </a:rPr>
                <a:t>xls, txt, csv</a:t>
              </a:r>
            </a:p>
          </p:txBody>
        </p:sp>
        <p:sp>
          <p:nvSpPr>
            <p:cNvPr id="67682" name="AutoShape 23"/>
            <p:cNvSpPr>
              <a:spLocks noChangeArrowheads="1"/>
            </p:cNvSpPr>
            <p:nvPr/>
          </p:nvSpPr>
          <p:spPr bwMode="auto">
            <a:xfrm rot="10800000">
              <a:off x="5955413" y="3354621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3" name="AutoShape 25"/>
            <p:cNvSpPr>
              <a:spLocks noChangeArrowheads="1"/>
            </p:cNvSpPr>
            <p:nvPr/>
          </p:nvSpPr>
          <p:spPr bwMode="auto">
            <a:xfrm rot="10800000">
              <a:off x="5955413" y="3662430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sp>
          <p:nvSpPr>
            <p:cNvPr id="67684" name="AutoShape 23"/>
            <p:cNvSpPr>
              <a:spLocks noChangeArrowheads="1"/>
            </p:cNvSpPr>
            <p:nvPr/>
          </p:nvSpPr>
          <p:spPr bwMode="auto">
            <a:xfrm rot="10800000">
              <a:off x="5950655" y="3502179"/>
              <a:ext cx="244262" cy="428395"/>
            </a:xfrm>
            <a:prstGeom prst="rightArrow">
              <a:avLst>
                <a:gd name="adj1" fmla="val 50000"/>
                <a:gd name="adj2" fmla="val 54273"/>
              </a:avLst>
            </a:prstGeom>
            <a:gradFill rotWithShape="0">
              <a:gsLst>
                <a:gs pos="0">
                  <a:srgbClr val="040E9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1100">
                <a:latin typeface="Times New Roman" pitchFamily="18" charset="0"/>
              </a:endParaRPr>
            </a:p>
          </p:txBody>
        </p:sp>
        <p:pic>
          <p:nvPicPr>
            <p:cNvPr id="67685" name="Picture 15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172490" y="3475138"/>
              <a:ext cx="198534" cy="15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7687" name="Picture 10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51836" r="24756" b="34782"/>
          <a:stretch>
            <a:fillRect/>
          </a:stretch>
        </p:blipFill>
        <p:spPr bwMode="auto">
          <a:xfrm>
            <a:off x="136525" y="3946525"/>
            <a:ext cx="8785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88" name="Rectangle 104"/>
          <p:cNvSpPr>
            <a:spLocks noChangeArrowheads="1"/>
          </p:cNvSpPr>
          <p:nvPr/>
        </p:nvSpPr>
        <p:spPr bwMode="auto">
          <a:xfrm>
            <a:off x="827088" y="6092825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6346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 smtClean="0">
                <a:solidFill>
                  <a:srgbClr val="0070C0"/>
                </a:solidFill>
              </a:rPr>
              <a:t>Generic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f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 smtClean="0">
                <a:solidFill>
                  <a:srgbClr val="0070C0"/>
                </a:solidFill>
              </a:rPr>
              <a:t>system</a:t>
            </a:r>
            <a:r>
              <a:rPr lang="de-AT" altLang="de-DE" sz="3200" b="1" dirty="0" smtClean="0">
                <a:solidFill>
                  <a:srgbClr val="0070C0"/>
                </a:solidFill>
              </a:rPr>
              <a:t> ORGANISATION</a:t>
            </a:r>
            <a:endParaRPr lang="de-AT" altLang="de-DE" sz="32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/human </a:t>
            </a:r>
            <a:r>
              <a:rPr lang="de-AT" sz="1400" b="1" dirty="0" err="1" smtClean="0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/>
              <a:t>/</a:t>
            </a:r>
            <a:r>
              <a:rPr lang="de-AT" sz="1600" b="1" dirty="0" err="1" smtClean="0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/</a:t>
            </a:r>
            <a:r>
              <a:rPr lang="de-AT" sz="1400" b="1" dirty="0" err="1" smtClean="0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 smtClean="0"/>
              <a:t>/</a:t>
            </a:r>
            <a:r>
              <a:rPr lang="de-AT" sz="1100" b="1" dirty="0" err="1" smtClean="0"/>
              <a:t>main</a:t>
            </a:r>
            <a:r>
              <a:rPr lang="de-AT" sz="1100" b="1" dirty="0" smtClean="0"/>
              <a:t> </a:t>
            </a:r>
            <a:r>
              <a:rPr lang="de-AT" sz="1100" b="1" dirty="0" err="1" smtClean="0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83" name="AutoShape 51"/>
          <p:cNvSpPr>
            <a:spLocks noChangeArrowheads="1"/>
          </p:cNvSpPr>
          <p:nvPr/>
        </p:nvSpPr>
        <p:spPr bwMode="auto">
          <a:xfrm>
            <a:off x="0" y="-26988"/>
            <a:ext cx="9144000" cy="9350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2800" b="1"/>
              <a:t>   </a:t>
            </a:r>
            <a:endParaRPr lang="de-AT" altLang="de-DE" sz="2800"/>
          </a:p>
        </p:txBody>
      </p:sp>
      <p:sp>
        <p:nvSpPr>
          <p:cNvPr id="804927" name="Rectangle 6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763713" y="3068638"/>
            <a:ext cx="6048375" cy="6477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2000">
                <a:solidFill>
                  <a:srgbClr val="000000"/>
                </a:solidFill>
                <a:latin typeface="Verdana" pitchFamily="34" charset="0"/>
              </a:rPr>
              <a:t>Performance Monitoring</a:t>
            </a:r>
          </a:p>
        </p:txBody>
      </p:sp>
      <p:pic>
        <p:nvPicPr>
          <p:cNvPr id="69635" name="Picture 4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070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7"/>
          <a:stretch>
            <a:fillRect/>
          </a:stretch>
        </p:blipFill>
        <p:spPr bwMode="auto">
          <a:xfrm>
            <a:off x="3143250" y="52832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6" descr="spren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6"/>
          <a:stretch>
            <a:fillRect/>
          </a:stretch>
        </p:blipFill>
        <p:spPr bwMode="auto">
          <a:xfrm>
            <a:off x="1295400" y="5435600"/>
            <a:ext cx="457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7"/>
          <p:cNvSpPr txBox="1">
            <a:spLocks noChangeArrowheads="1"/>
          </p:cNvSpPr>
          <p:nvPr/>
        </p:nvSpPr>
        <p:spPr bwMode="auto">
          <a:xfrm>
            <a:off x="1752600" y="5678488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Environment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7450138" y="5359400"/>
            <a:ext cx="1189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400">
                <a:cs typeface="Times New Roman" pitchFamily="18" charset="0"/>
              </a:rPr>
              <a:t>Identifizieren</a:t>
            </a:r>
          </a:p>
        </p:txBody>
      </p:sp>
      <p:sp>
        <p:nvSpPr>
          <p:cNvPr id="69640" name="Text Box 11"/>
          <p:cNvSpPr txBox="1">
            <a:spLocks noChangeArrowheads="1"/>
          </p:cNvSpPr>
          <p:nvPr/>
        </p:nvSpPr>
        <p:spPr bwMode="auto">
          <a:xfrm>
            <a:off x="1905000" y="5253038"/>
            <a:ext cx="1096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Use Case</a:t>
            </a:r>
          </a:p>
        </p:txBody>
      </p:sp>
      <p:pic>
        <p:nvPicPr>
          <p:cNvPr id="69641" name="Picture 12" descr="Wol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78425"/>
            <a:ext cx="3581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3" descr="blackhawk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"/>
          <a:stretch>
            <a:fillRect/>
          </a:stretch>
        </p:blipFill>
        <p:spPr bwMode="auto">
          <a:xfrm>
            <a:off x="7859713" y="5516563"/>
            <a:ext cx="450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4" descr="einsatzkraef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6"/>
          <a:stretch>
            <a:fillRect/>
          </a:stretch>
        </p:blipFill>
        <p:spPr bwMode="auto">
          <a:xfrm>
            <a:off x="5621338" y="5359400"/>
            <a:ext cx="533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Text Box 15"/>
          <p:cNvSpPr txBox="1">
            <a:spLocks noChangeArrowheads="1"/>
          </p:cNvSpPr>
          <p:nvPr/>
        </p:nvSpPr>
        <p:spPr bwMode="auto">
          <a:xfrm>
            <a:off x="5732463" y="5661025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b="1" i="1">
                <a:cs typeface="Times New Roman" pitchFamily="18" charset="0"/>
              </a:rPr>
              <a:t>Real Organisation</a:t>
            </a:r>
          </a:p>
        </p:txBody>
      </p:sp>
      <p:sp>
        <p:nvSpPr>
          <p:cNvPr id="69645" name="Text Box 16"/>
          <p:cNvSpPr txBox="1">
            <a:spLocks noChangeArrowheads="1"/>
          </p:cNvSpPr>
          <p:nvPr/>
        </p:nvSpPr>
        <p:spPr bwMode="auto">
          <a:xfrm>
            <a:off x="6202363" y="5227638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de-DE" sz="1600" b="1">
                <a:cs typeface="Times New Roman" pitchFamily="18" charset="0"/>
              </a:rPr>
              <a:t>NBC Defence School</a:t>
            </a:r>
          </a:p>
        </p:txBody>
      </p:sp>
      <p:sp>
        <p:nvSpPr>
          <p:cNvPr id="69646" name="Rectangle 17"/>
          <p:cNvSpPr>
            <a:spLocks noChangeArrowheads="1"/>
          </p:cNvSpPr>
          <p:nvPr/>
        </p:nvSpPr>
        <p:spPr bwMode="auto">
          <a:xfrm>
            <a:off x="457200" y="4284663"/>
            <a:ext cx="950913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7" name="Rectangle 18"/>
          <p:cNvSpPr>
            <a:spLocks noChangeArrowheads="1"/>
          </p:cNvSpPr>
          <p:nvPr/>
        </p:nvSpPr>
        <p:spPr bwMode="auto">
          <a:xfrm>
            <a:off x="2447925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8" name="Rectangle 19"/>
          <p:cNvSpPr>
            <a:spLocks noChangeArrowheads="1"/>
          </p:cNvSpPr>
          <p:nvPr/>
        </p:nvSpPr>
        <p:spPr bwMode="auto">
          <a:xfrm>
            <a:off x="3429000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49" name="Rectangle 20"/>
          <p:cNvSpPr>
            <a:spLocks noChangeArrowheads="1"/>
          </p:cNvSpPr>
          <p:nvPr/>
        </p:nvSpPr>
        <p:spPr bwMode="auto">
          <a:xfrm>
            <a:off x="1457325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50" name="Rectangle 21"/>
          <p:cNvSpPr>
            <a:spLocks noChangeArrowheads="1"/>
          </p:cNvSpPr>
          <p:nvPr/>
        </p:nvSpPr>
        <p:spPr bwMode="auto">
          <a:xfrm>
            <a:off x="457200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Needed</a:t>
            </a:r>
          </a:p>
        </p:txBody>
      </p:sp>
      <p:sp>
        <p:nvSpPr>
          <p:cNvPr id="69651" name="Rectangle 22"/>
          <p:cNvSpPr>
            <a:spLocks noChangeArrowheads="1"/>
          </p:cNvSpPr>
          <p:nvPr/>
        </p:nvSpPr>
        <p:spPr bwMode="auto">
          <a:xfrm>
            <a:off x="390525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2" name="AutoShape 32"/>
          <p:cNvSpPr>
            <a:spLocks noChangeArrowheads="1"/>
          </p:cNvSpPr>
          <p:nvPr/>
        </p:nvSpPr>
        <p:spPr bwMode="auto">
          <a:xfrm>
            <a:off x="2438400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3" name="AutoShape 33"/>
          <p:cNvSpPr>
            <a:spLocks noChangeArrowheads="1"/>
          </p:cNvSpPr>
          <p:nvPr/>
        </p:nvSpPr>
        <p:spPr bwMode="auto">
          <a:xfrm>
            <a:off x="7059613" y="5054600"/>
            <a:ext cx="228600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4" name="AutoShape 34"/>
          <p:cNvSpPr>
            <a:spLocks noChangeArrowheads="1"/>
          </p:cNvSpPr>
          <p:nvPr/>
        </p:nvSpPr>
        <p:spPr bwMode="auto">
          <a:xfrm>
            <a:off x="6877050" y="3503613"/>
            <a:ext cx="255588" cy="534987"/>
          </a:xfrm>
          <a:prstGeom prst="upArrow">
            <a:avLst>
              <a:gd name="adj1" fmla="val 50000"/>
              <a:gd name="adj2" fmla="val 5232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5" name="AutoShape 35"/>
          <p:cNvSpPr>
            <a:spLocks noChangeArrowheads="1"/>
          </p:cNvSpPr>
          <p:nvPr/>
        </p:nvSpPr>
        <p:spPr bwMode="auto">
          <a:xfrm>
            <a:off x="2209800" y="3502025"/>
            <a:ext cx="274638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56" name="Rectangle 48"/>
          <p:cNvSpPr>
            <a:spLocks noChangeArrowheads="1"/>
          </p:cNvSpPr>
          <p:nvPr/>
        </p:nvSpPr>
        <p:spPr bwMode="gray">
          <a:xfrm>
            <a:off x="31242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57" name="Rectangle 49"/>
          <p:cNvSpPr>
            <a:spLocks noChangeArrowheads="1"/>
          </p:cNvSpPr>
          <p:nvPr/>
        </p:nvSpPr>
        <p:spPr bwMode="gray">
          <a:xfrm>
            <a:off x="41148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58" name="Rectangle 50"/>
          <p:cNvSpPr>
            <a:spLocks noChangeArrowheads="1"/>
          </p:cNvSpPr>
          <p:nvPr/>
        </p:nvSpPr>
        <p:spPr bwMode="gray">
          <a:xfrm>
            <a:off x="213360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59" name="Rectangle 51"/>
          <p:cNvSpPr>
            <a:spLocks noChangeArrowheads="1"/>
          </p:cNvSpPr>
          <p:nvPr/>
        </p:nvSpPr>
        <p:spPr bwMode="gray">
          <a:xfrm>
            <a:off x="1128713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60" name="Rectangle 52"/>
          <p:cNvSpPr>
            <a:spLocks noChangeArrowheads="1"/>
          </p:cNvSpPr>
          <p:nvPr/>
        </p:nvSpPr>
        <p:spPr bwMode="auto">
          <a:xfrm>
            <a:off x="4973638" y="4284663"/>
            <a:ext cx="950912" cy="639762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E8FFE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Resources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Support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1" name="Rectangle 53"/>
          <p:cNvSpPr>
            <a:spLocks noChangeArrowheads="1"/>
          </p:cNvSpPr>
          <p:nvPr/>
        </p:nvSpPr>
        <p:spPr bwMode="auto">
          <a:xfrm>
            <a:off x="6964363" y="4291013"/>
            <a:ext cx="914400" cy="639762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B9E8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Processes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Structure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2" name="Rectangle 54"/>
          <p:cNvSpPr>
            <a:spLocks noChangeArrowheads="1"/>
          </p:cNvSpPr>
          <p:nvPr/>
        </p:nvSpPr>
        <p:spPr bwMode="auto">
          <a:xfrm>
            <a:off x="7945438" y="4297363"/>
            <a:ext cx="914400" cy="639762"/>
          </a:xfrm>
          <a:prstGeom prst="rect">
            <a:avLst/>
          </a:prstGeom>
          <a:gradFill rotWithShape="0">
            <a:gsLst>
              <a:gs pos="0">
                <a:srgbClr val="FF5757"/>
              </a:gs>
              <a:gs pos="100000">
                <a:srgbClr val="FFB3B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cs typeface="Times New Roman" pitchFamily="18" charset="0"/>
              </a:rPr>
              <a:t>Product</a:t>
            </a:r>
          </a:p>
          <a:p>
            <a:pPr algn="ctr"/>
            <a:r>
              <a:rPr lang="en-GB" altLang="de-DE" sz="1200" b="1">
                <a:cs typeface="Times New Roman" pitchFamily="18" charset="0"/>
              </a:rPr>
              <a:t>Use Case</a:t>
            </a:r>
          </a:p>
          <a:p>
            <a:pPr algn="ctr"/>
            <a:endParaRPr lang="en-GB" altLang="de-DE" sz="1200" b="1">
              <a:cs typeface="Times New Roman" pitchFamily="18" charset="0"/>
            </a:endParaRPr>
          </a:p>
        </p:txBody>
      </p:sp>
      <p:sp>
        <p:nvSpPr>
          <p:cNvPr id="69663" name="Rectangle 55"/>
          <p:cNvSpPr>
            <a:spLocks noChangeArrowheads="1"/>
          </p:cNvSpPr>
          <p:nvPr/>
        </p:nvSpPr>
        <p:spPr bwMode="auto">
          <a:xfrm>
            <a:off x="5973763" y="4287838"/>
            <a:ext cx="914400" cy="63976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D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Relations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Skills</a:t>
            </a:r>
          </a:p>
          <a:p>
            <a:pPr algn="ctr"/>
            <a:r>
              <a:rPr lang="en-GB" altLang="de-DE" sz="12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HR</a:t>
            </a:r>
          </a:p>
        </p:txBody>
      </p:sp>
      <p:sp>
        <p:nvSpPr>
          <p:cNvPr id="69664" name="Rectangle 56"/>
          <p:cNvSpPr>
            <a:spLocks noChangeArrowheads="1"/>
          </p:cNvSpPr>
          <p:nvPr/>
        </p:nvSpPr>
        <p:spPr bwMode="auto">
          <a:xfrm>
            <a:off x="4973638" y="4064000"/>
            <a:ext cx="3886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</a:pPr>
            <a:r>
              <a:rPr lang="en-GB" altLang="de-DE" sz="1400" b="1">
                <a:solidFill>
                  <a:schemeClr val="tx2"/>
                </a:solidFill>
                <a:latin typeface="News Gothic MT" pitchFamily="34" charset="0"/>
                <a:cs typeface="Times New Roman" pitchFamily="18" charset="0"/>
              </a:rPr>
              <a:t>Available</a:t>
            </a:r>
          </a:p>
        </p:txBody>
      </p:sp>
      <p:sp>
        <p:nvSpPr>
          <p:cNvPr id="69665" name="Rectangle 57"/>
          <p:cNvSpPr>
            <a:spLocks noChangeArrowheads="1"/>
          </p:cNvSpPr>
          <p:nvPr/>
        </p:nvSpPr>
        <p:spPr bwMode="auto">
          <a:xfrm>
            <a:off x="4906963" y="4064000"/>
            <a:ext cx="40576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66" name="Rectangle 58"/>
          <p:cNvSpPr>
            <a:spLocks noChangeArrowheads="1"/>
          </p:cNvSpPr>
          <p:nvPr/>
        </p:nvSpPr>
        <p:spPr bwMode="gray">
          <a:xfrm>
            <a:off x="76406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9667" name="Rectangle 59"/>
          <p:cNvSpPr>
            <a:spLocks noChangeArrowheads="1"/>
          </p:cNvSpPr>
          <p:nvPr/>
        </p:nvSpPr>
        <p:spPr bwMode="gray">
          <a:xfrm>
            <a:off x="86312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9668" name="Rectangle 60"/>
          <p:cNvSpPr>
            <a:spLocks noChangeArrowheads="1"/>
          </p:cNvSpPr>
          <p:nvPr/>
        </p:nvSpPr>
        <p:spPr bwMode="gray">
          <a:xfrm>
            <a:off x="6650038" y="4826000"/>
            <a:ext cx="280987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9669" name="Rectangle 61"/>
          <p:cNvSpPr>
            <a:spLocks noChangeArrowheads="1"/>
          </p:cNvSpPr>
          <p:nvPr/>
        </p:nvSpPr>
        <p:spPr bwMode="gray">
          <a:xfrm>
            <a:off x="5645150" y="4826000"/>
            <a:ext cx="280988" cy="228600"/>
          </a:xfrm>
          <a:prstGeom prst="rect">
            <a:avLst/>
          </a:prstGeom>
          <a:solidFill>
            <a:srgbClr val="FFB013"/>
          </a:solidFill>
          <a:ln w="3175">
            <a:solidFill>
              <a:srgbClr val="96969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buClr>
                <a:schemeClr val="folHlink"/>
              </a:buClr>
              <a:buSzPct val="80000"/>
              <a:buFont typeface="Wingdings" pitchFamily="2" charset="2"/>
              <a:buNone/>
            </a:pPr>
            <a:r>
              <a:rPr lang="en-GB" altLang="de-DE" sz="1400" b="1">
                <a:solidFill>
                  <a:schemeClr val="bg1"/>
                </a:solidFill>
                <a:latin typeface="News Gothic MT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9670" name="AutoShape 69"/>
          <p:cNvSpPr>
            <a:spLocks noChangeArrowheads="1"/>
          </p:cNvSpPr>
          <p:nvPr/>
        </p:nvSpPr>
        <p:spPr bwMode="auto">
          <a:xfrm>
            <a:off x="6313488" y="2779713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sp>
        <p:nvSpPr>
          <p:cNvPr id="69671" name="Textfeld 49">
            <a:hlinkClick r:id="rId8" action="ppaction://hlinkfile"/>
          </p:cNvPr>
          <p:cNvSpPr txBox="1">
            <a:spLocks noChangeArrowheads="1"/>
          </p:cNvSpPr>
          <p:nvPr/>
        </p:nvSpPr>
        <p:spPr bwMode="auto">
          <a:xfrm>
            <a:off x="5580063" y="2373313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Steering</a:t>
            </a:r>
          </a:p>
        </p:txBody>
      </p:sp>
      <p:grpSp>
        <p:nvGrpSpPr>
          <p:cNvPr id="69672" name="Group 40"/>
          <p:cNvGrpSpPr>
            <a:grpSpLocks/>
          </p:cNvGrpSpPr>
          <p:nvPr/>
        </p:nvGrpSpPr>
        <p:grpSpPr bwMode="auto">
          <a:xfrm>
            <a:off x="2411413" y="1268413"/>
            <a:ext cx="1511300" cy="1144587"/>
            <a:chOff x="1292" y="890"/>
            <a:chExt cx="1256" cy="952"/>
          </a:xfrm>
        </p:grpSpPr>
        <p:sp>
          <p:nvSpPr>
            <p:cNvPr id="2" name="Rectangle 64"/>
            <p:cNvSpPr>
              <a:spLocks noChangeArrowheads="1"/>
            </p:cNvSpPr>
            <p:nvPr/>
          </p:nvSpPr>
          <p:spPr bwMode="auto">
            <a:xfrm>
              <a:off x="1292" y="890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1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55" y="1026"/>
              <a:ext cx="726" cy="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2" name="Picture 8" descr="excel-repor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86" y="936"/>
              <a:ext cx="661" cy="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76" name="Textfeld 48">
            <a:hlinkClick r:id="rId10" action="ppaction://hlinkfile"/>
          </p:cNvPr>
          <p:cNvSpPr txBox="1">
            <a:spLocks noChangeArrowheads="1"/>
          </p:cNvSpPr>
          <p:nvPr/>
        </p:nvSpPr>
        <p:spPr bwMode="auto">
          <a:xfrm>
            <a:off x="2195513" y="23955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DE" altLang="de-DE" sz="2000">
                <a:latin typeface="Verdana" pitchFamily="34" charset="0"/>
              </a:rPr>
              <a:t>Reporting</a:t>
            </a:r>
            <a:endParaRPr lang="en-GB" altLang="de-DE" sz="2000">
              <a:latin typeface="Verdana" pitchFamily="34" charset="0"/>
            </a:endParaRPr>
          </a:p>
        </p:txBody>
      </p:sp>
      <p:sp>
        <p:nvSpPr>
          <p:cNvPr id="69677" name="AutoShape 68"/>
          <p:cNvSpPr>
            <a:spLocks noChangeArrowheads="1"/>
          </p:cNvSpPr>
          <p:nvPr/>
        </p:nvSpPr>
        <p:spPr bwMode="auto">
          <a:xfrm>
            <a:off x="3011488" y="2751138"/>
            <a:ext cx="274637" cy="533400"/>
          </a:xfrm>
          <a:prstGeom prst="upArrow">
            <a:avLst>
              <a:gd name="adj1" fmla="val 50000"/>
              <a:gd name="adj2" fmla="val 4855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de-DE" sz="2400">
              <a:latin typeface="Verdana" pitchFamily="34" charset="0"/>
            </a:endParaRPr>
          </a:p>
        </p:txBody>
      </p:sp>
      <p:grpSp>
        <p:nvGrpSpPr>
          <p:cNvPr id="69678" name="Group 46"/>
          <p:cNvGrpSpPr>
            <a:grpSpLocks/>
          </p:cNvGrpSpPr>
          <p:nvPr/>
        </p:nvGrpSpPr>
        <p:grpSpPr bwMode="auto">
          <a:xfrm>
            <a:off x="5724525" y="1268413"/>
            <a:ext cx="1511300" cy="1144587"/>
            <a:chOff x="3288" y="436"/>
            <a:chExt cx="1256" cy="952"/>
          </a:xfrm>
        </p:grpSpPr>
        <p:sp>
          <p:nvSpPr>
            <p:cNvPr id="804928" name="Rectangle 64"/>
            <p:cNvSpPr>
              <a:spLocks noChangeArrowheads="1"/>
            </p:cNvSpPr>
            <p:nvPr/>
          </p:nvSpPr>
          <p:spPr bwMode="auto">
            <a:xfrm>
              <a:off x="3288" y="436"/>
              <a:ext cx="1256" cy="95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379" y="482"/>
              <a:ext cx="1088" cy="8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9681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8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defRPr sz="2800">
                <a:solidFill>
                  <a:schemeClr val="tx2"/>
                </a:solidFill>
                <a:latin typeface="Verdana" pitchFamily="34" charset="0"/>
              </a:defRPr>
            </a:lvl2pPr>
            <a:lvl3pPr algn="ctr">
              <a:defRPr sz="2800">
                <a:solidFill>
                  <a:schemeClr val="tx2"/>
                </a:solidFill>
                <a:latin typeface="Verdana" pitchFamily="34" charset="0"/>
              </a:defRPr>
            </a:lvl3pPr>
            <a:lvl4pPr algn="ctr">
              <a:defRPr sz="2800">
                <a:solidFill>
                  <a:schemeClr val="tx2"/>
                </a:solidFill>
                <a:latin typeface="Verdana" pitchFamily="34" charset="0"/>
              </a:defRPr>
            </a:lvl4pPr>
            <a:lvl5pPr algn="ctr">
              <a:defRPr sz="28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Knowledge Performance System</a:t>
            </a:r>
            <a:br>
              <a:rPr lang="en-GB" altLang="de-DE" b="1">
                <a:solidFill>
                  <a:schemeClr val="tx1"/>
                </a:solidFill>
                <a:latin typeface="Arial" pitchFamily="34" charset="0"/>
              </a:rPr>
            </a:br>
            <a:r>
              <a:rPr lang="en-GB" altLang="de-DE" b="1">
                <a:solidFill>
                  <a:schemeClr val="tx1"/>
                </a:solidFill>
                <a:latin typeface="Arial" pitchFamily="34" charset="0"/>
              </a:rPr>
              <a:t>“Simulation – model”</a:t>
            </a:r>
            <a:r>
              <a:rPr lang="en-GB" altLang="de-DE" sz="2400" b="1">
                <a:solidFill>
                  <a:schemeClr val="tx1"/>
                </a:solidFill>
                <a:latin typeface="Arial" pitchFamily="34" charset="0"/>
              </a:rPr>
              <a:t>  </a:t>
            </a:r>
          </a:p>
        </p:txBody>
      </p:sp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917575" y="6165850"/>
            <a:ext cx="300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Learning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009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2071688" y="3429000"/>
            <a:ext cx="5857875" cy="2714625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b="1" dirty="0"/>
          </a:p>
        </p:txBody>
      </p:sp>
      <p:grpSp>
        <p:nvGrpSpPr>
          <p:cNvPr id="235523" name="Gruppieren 8"/>
          <p:cNvGrpSpPr>
            <a:grpSpLocks/>
          </p:cNvGrpSpPr>
          <p:nvPr/>
        </p:nvGrpSpPr>
        <p:grpSpPr bwMode="auto">
          <a:xfrm>
            <a:off x="2143125" y="1571625"/>
            <a:ext cx="5715000" cy="928688"/>
            <a:chOff x="3714744" y="1857364"/>
            <a:chExt cx="5715040" cy="928694"/>
          </a:xfrm>
        </p:grpSpPr>
        <p:sp>
          <p:nvSpPr>
            <p:cNvPr id="7" name="Gleichschenkliges Dreieck 6"/>
            <p:cNvSpPr/>
            <p:nvPr/>
          </p:nvSpPr>
          <p:spPr>
            <a:xfrm>
              <a:off x="3714744" y="1857364"/>
              <a:ext cx="5715040" cy="928694"/>
            </a:xfrm>
            <a:prstGeom prst="triangle">
              <a:avLst/>
            </a:prstGeom>
            <a:solidFill>
              <a:srgbClr val="2782F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400"/>
            </a:p>
          </p:txBody>
        </p:sp>
        <p:sp>
          <p:nvSpPr>
            <p:cNvPr id="235525" name="Textfeld 7"/>
            <p:cNvSpPr txBox="1">
              <a:spLocks noChangeArrowheads="1"/>
            </p:cNvSpPr>
            <p:nvPr/>
          </p:nvSpPr>
          <p:spPr bwMode="auto">
            <a:xfrm>
              <a:off x="5092704" y="2027228"/>
              <a:ext cx="2952770" cy="64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endParaRPr lang="en-GB" altLang="de-DE" sz="1000" b="1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/>
              <a:r>
                <a:rPr lang="en-GB" altLang="de-DE" sz="1600" b="1">
                  <a:solidFill>
                    <a:schemeClr val="bg1"/>
                  </a:solidFill>
                  <a:latin typeface="Verdana" pitchFamily="34" charset="0"/>
                </a:rPr>
                <a:t>Performance Monitoring</a:t>
              </a:r>
            </a:p>
          </p:txBody>
        </p:sp>
      </p:grpSp>
      <p:sp>
        <p:nvSpPr>
          <p:cNvPr id="18" name="Rechteck 17"/>
          <p:cNvSpPr/>
          <p:nvPr/>
        </p:nvSpPr>
        <p:spPr>
          <a:xfrm>
            <a:off x="2124075" y="2714625"/>
            <a:ext cx="1439863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Views</a:t>
            </a:r>
          </a:p>
        </p:txBody>
      </p:sp>
      <p:sp>
        <p:nvSpPr>
          <p:cNvPr id="19" name="Rechteck 18"/>
          <p:cNvSpPr/>
          <p:nvPr/>
        </p:nvSpPr>
        <p:spPr>
          <a:xfrm>
            <a:off x="6384925" y="2714625"/>
            <a:ext cx="1500188" cy="500063"/>
          </a:xfrm>
          <a:prstGeom prst="rect">
            <a:avLst/>
          </a:prstGeom>
          <a:solidFill>
            <a:srgbClr val="2782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/>
              <a:t>Expression</a:t>
            </a:r>
          </a:p>
        </p:txBody>
      </p:sp>
      <p:grpSp>
        <p:nvGrpSpPr>
          <p:cNvPr id="235528" name="Group 8"/>
          <p:cNvGrpSpPr>
            <a:grpSpLocks/>
          </p:cNvGrpSpPr>
          <p:nvPr/>
        </p:nvGrpSpPr>
        <p:grpSpPr bwMode="auto">
          <a:xfrm>
            <a:off x="4000500" y="3357563"/>
            <a:ext cx="628650" cy="3000375"/>
            <a:chOff x="2520" y="2115"/>
            <a:chExt cx="396" cy="1890"/>
          </a:xfrm>
        </p:grpSpPr>
        <p:sp>
          <p:nvSpPr>
            <p:cNvPr id="12" name="Zylinder 11"/>
            <p:cNvSpPr/>
            <p:nvPr/>
          </p:nvSpPr>
          <p:spPr>
            <a:xfrm>
              <a:off x="2520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0" name="Textfeld 19"/>
            <p:cNvSpPr txBox="1">
              <a:spLocks noChangeArrowheads="1"/>
            </p:cNvSpPr>
            <p:nvPr/>
          </p:nvSpPr>
          <p:spPr bwMode="auto">
            <a:xfrm rot="-5400000">
              <a:off x="1926" y="2960"/>
              <a:ext cx="16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Communication</a:t>
              </a:r>
            </a:p>
          </p:txBody>
        </p:sp>
      </p:grpSp>
      <p:grpSp>
        <p:nvGrpSpPr>
          <p:cNvPr id="235531" name="Group 11"/>
          <p:cNvGrpSpPr>
            <a:grpSpLocks/>
          </p:cNvGrpSpPr>
          <p:nvPr/>
        </p:nvGrpSpPr>
        <p:grpSpPr bwMode="auto">
          <a:xfrm>
            <a:off x="4686300" y="3357563"/>
            <a:ext cx="628650" cy="3000375"/>
            <a:chOff x="2952" y="2115"/>
            <a:chExt cx="396" cy="1890"/>
          </a:xfrm>
        </p:grpSpPr>
        <p:sp>
          <p:nvSpPr>
            <p:cNvPr id="13" name="Zylinder 12"/>
            <p:cNvSpPr/>
            <p:nvPr/>
          </p:nvSpPr>
          <p:spPr>
            <a:xfrm>
              <a:off x="2952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3" name="Textfeld 20"/>
            <p:cNvSpPr txBox="1">
              <a:spLocks noChangeArrowheads="1"/>
            </p:cNvSpPr>
            <p:nvPr/>
          </p:nvSpPr>
          <p:spPr bwMode="auto">
            <a:xfrm rot="-5400000">
              <a:off x="2598" y="3001"/>
              <a:ext cx="1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Production</a:t>
              </a:r>
            </a:p>
          </p:txBody>
        </p:sp>
      </p:grpSp>
      <p:grpSp>
        <p:nvGrpSpPr>
          <p:cNvPr id="235534" name="Group 14"/>
          <p:cNvGrpSpPr>
            <a:grpSpLocks/>
          </p:cNvGrpSpPr>
          <p:nvPr/>
        </p:nvGrpSpPr>
        <p:grpSpPr bwMode="auto">
          <a:xfrm>
            <a:off x="5372100" y="3357563"/>
            <a:ext cx="628650" cy="3000375"/>
            <a:chOff x="3384" y="2115"/>
            <a:chExt cx="396" cy="1890"/>
          </a:xfrm>
        </p:grpSpPr>
        <p:sp>
          <p:nvSpPr>
            <p:cNvPr id="14" name="Zylinder 13"/>
            <p:cNvSpPr/>
            <p:nvPr/>
          </p:nvSpPr>
          <p:spPr>
            <a:xfrm>
              <a:off x="3384" y="2115"/>
              <a:ext cx="396" cy="1890"/>
            </a:xfrm>
            <a:prstGeom prst="can">
              <a:avLst/>
            </a:prstGeom>
            <a:gradFill flip="none" rotWithShape="1">
              <a:gsLst>
                <a:gs pos="0">
                  <a:srgbClr val="2782F1">
                    <a:tint val="66000"/>
                    <a:satMod val="160000"/>
                  </a:srgbClr>
                </a:gs>
                <a:gs pos="50000">
                  <a:srgbClr val="2782F1">
                    <a:tint val="44500"/>
                    <a:satMod val="160000"/>
                  </a:srgbClr>
                </a:gs>
                <a:gs pos="100000">
                  <a:srgbClr val="2782F1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b="1" dirty="0"/>
            </a:p>
          </p:txBody>
        </p:sp>
        <p:sp>
          <p:nvSpPr>
            <p:cNvPr id="235536" name="Textfeld 21"/>
            <p:cNvSpPr txBox="1">
              <a:spLocks noChangeArrowheads="1"/>
            </p:cNvSpPr>
            <p:nvPr/>
          </p:nvSpPr>
          <p:spPr bwMode="auto">
            <a:xfrm rot="-5400000">
              <a:off x="2806" y="2937"/>
              <a:ext cx="15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GB" altLang="de-DE" sz="2400">
                  <a:latin typeface="Verdana" pitchFamily="34" charset="0"/>
                </a:rPr>
                <a:t>Transformation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6072188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100">
                <a:latin typeface="Verdana" pitchFamily="34" charset="0"/>
              </a:rPr>
              <a:t>What is available input?</a:t>
            </a:r>
          </a:p>
        </p:txBody>
      </p:sp>
      <p:sp>
        <p:nvSpPr>
          <p:cNvPr id="27" name="Rechteck 26"/>
          <p:cNvSpPr/>
          <p:nvPr/>
        </p:nvSpPr>
        <p:spPr>
          <a:xfrm>
            <a:off x="6072188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available knowledge?</a:t>
            </a:r>
          </a:p>
        </p:txBody>
      </p:sp>
      <p:sp>
        <p:nvSpPr>
          <p:cNvPr id="28" name="Rechteck 27"/>
          <p:cNvSpPr/>
          <p:nvPr/>
        </p:nvSpPr>
        <p:spPr>
          <a:xfrm>
            <a:off x="6072188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How to manage  the knowledge?</a:t>
            </a:r>
          </a:p>
        </p:txBody>
      </p:sp>
      <p:sp>
        <p:nvSpPr>
          <p:cNvPr id="29" name="Rechteck 28"/>
          <p:cNvSpPr/>
          <p:nvPr/>
        </p:nvSpPr>
        <p:spPr>
          <a:xfrm>
            <a:off x="6072188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 dirty="0">
                <a:solidFill>
                  <a:schemeClr val="tx1"/>
                </a:solidFill>
              </a:rPr>
              <a:t>What is the impact of the knowledge?</a:t>
            </a:r>
          </a:p>
        </p:txBody>
      </p:sp>
      <p:sp>
        <p:nvSpPr>
          <p:cNvPr id="30" name="Rechteck 29"/>
          <p:cNvSpPr/>
          <p:nvPr/>
        </p:nvSpPr>
        <p:spPr>
          <a:xfrm>
            <a:off x="2214563" y="5500688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Resources and Support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Budget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Infrastructure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Material and Tools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Info and Communication</a:t>
            </a:r>
          </a:p>
        </p:txBody>
      </p:sp>
      <p:sp>
        <p:nvSpPr>
          <p:cNvPr id="31" name="Rechteck 30"/>
          <p:cNvSpPr/>
          <p:nvPr/>
        </p:nvSpPr>
        <p:spPr>
          <a:xfrm>
            <a:off x="2214563" y="4857750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HC relations and 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Persons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Skills</a:t>
            </a:r>
          </a:p>
          <a:p>
            <a:pPr algn="ctr">
              <a:buFontTx/>
              <a:buChar char="-"/>
            </a:pPr>
            <a:r>
              <a:rPr lang="en-GB" altLang="de-DE" sz="800">
                <a:latin typeface="Verdana" pitchFamily="34" charset="0"/>
              </a:rPr>
              <a:t>Relations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214563" y="4214813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800">
                <a:latin typeface="Verdana" pitchFamily="34" charset="0"/>
              </a:rPr>
              <a:t>Processes and Structures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Core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Quality Relevant processes</a:t>
            </a:r>
          </a:p>
          <a:p>
            <a:pPr algn="ctr">
              <a:buFontTx/>
              <a:buChar char="-"/>
            </a:pPr>
            <a:r>
              <a:rPr lang="en-GB" altLang="de-DE" sz="700" b="1">
                <a:latin typeface="Verdana" pitchFamily="34" charset="0"/>
              </a:rPr>
              <a:t>Mgmt and Steering relevant     processes</a:t>
            </a:r>
          </a:p>
        </p:txBody>
      </p:sp>
      <p:sp>
        <p:nvSpPr>
          <p:cNvPr id="33" name="Rechteck 32"/>
          <p:cNvSpPr/>
          <p:nvPr/>
        </p:nvSpPr>
        <p:spPr>
          <a:xfrm>
            <a:off x="2214563" y="3571875"/>
            <a:ext cx="1714500" cy="57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900">
                <a:latin typeface="Verdana" pitchFamily="34" charset="0"/>
              </a:rPr>
              <a:t>Use Case and Product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-Perceived Results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-Use Case</a:t>
            </a:r>
          </a:p>
          <a:p>
            <a:pPr algn="ctr"/>
            <a:r>
              <a:rPr lang="en-GB" altLang="de-DE" sz="800">
                <a:latin typeface="Verdana" pitchFamily="34" charset="0"/>
              </a:rPr>
              <a:t>-Products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3708400" y="2565400"/>
            <a:ext cx="2519363" cy="719138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1600" b="1">
                <a:latin typeface="Verdana" pitchFamily="34" charset="0"/>
              </a:rPr>
              <a:t>Product</a:t>
            </a:r>
          </a:p>
          <a:p>
            <a:pPr algn="ctr"/>
            <a:r>
              <a:rPr lang="en-GB" altLang="de-DE" sz="1600" b="1">
                <a:latin typeface="Verdana" pitchFamily="34" charset="0"/>
              </a:rPr>
              <a:t>Knowledge Product</a:t>
            </a:r>
          </a:p>
        </p:txBody>
      </p:sp>
      <p:sp>
        <p:nvSpPr>
          <p:cNvPr id="2355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9788" y="636588"/>
            <a:ext cx="7515225" cy="98583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GB" altLang="de-DE" b="1">
                <a:latin typeface="Arial" pitchFamily="34" charset="0"/>
              </a:rPr>
              <a:t>Architecture of the KPS </a:t>
            </a:r>
            <a:r>
              <a:rPr lang="en-GB" altLang="de-DE" b="1">
                <a:solidFill>
                  <a:srgbClr val="FF0000"/>
                </a:solidFill>
                <a:latin typeface="Arial" pitchFamily="34" charset="0"/>
              </a:rPr>
              <a:t>+ “12 Views”</a:t>
            </a:r>
          </a:p>
        </p:txBody>
      </p:sp>
      <p:sp>
        <p:nvSpPr>
          <p:cNvPr id="235547" name="Text Box 27"/>
          <p:cNvSpPr txBox="1">
            <a:spLocks noChangeArrowheads="1"/>
          </p:cNvSpPr>
          <p:nvPr/>
        </p:nvSpPr>
        <p:spPr bwMode="auto">
          <a:xfrm>
            <a:off x="4716463" y="5589588"/>
            <a:ext cx="26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35548" name="Text Box 28"/>
          <p:cNvSpPr txBox="1">
            <a:spLocks noChangeArrowheads="1"/>
          </p:cNvSpPr>
          <p:nvPr/>
        </p:nvSpPr>
        <p:spPr bwMode="auto">
          <a:xfrm>
            <a:off x="3924300" y="5564188"/>
            <a:ext cx="35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235549" name="Text Box 29"/>
          <p:cNvSpPr txBox="1">
            <a:spLocks noChangeArrowheads="1"/>
          </p:cNvSpPr>
          <p:nvPr/>
        </p:nvSpPr>
        <p:spPr bwMode="auto">
          <a:xfrm>
            <a:off x="5287963" y="5564188"/>
            <a:ext cx="436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235550" name="Text Box 30"/>
          <p:cNvSpPr txBox="1">
            <a:spLocks noChangeArrowheads="1"/>
          </p:cNvSpPr>
          <p:nvPr/>
        </p:nvSpPr>
        <p:spPr bwMode="auto">
          <a:xfrm>
            <a:off x="5292725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</a:t>
            </a:r>
          </a:p>
        </p:txBody>
      </p:sp>
      <p:sp>
        <p:nvSpPr>
          <p:cNvPr id="235551" name="Text Box 31"/>
          <p:cNvSpPr txBox="1">
            <a:spLocks noChangeArrowheads="1"/>
          </p:cNvSpPr>
          <p:nvPr/>
        </p:nvSpPr>
        <p:spPr bwMode="auto">
          <a:xfrm>
            <a:off x="4572000" y="4941888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235552" name="Text Box 32"/>
          <p:cNvSpPr txBox="1">
            <a:spLocks noChangeArrowheads="1"/>
          </p:cNvSpPr>
          <p:nvPr/>
        </p:nvSpPr>
        <p:spPr bwMode="auto">
          <a:xfrm>
            <a:off x="3924300" y="49164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35553" name="Text Box 33"/>
          <p:cNvSpPr txBox="1">
            <a:spLocks noChangeArrowheads="1"/>
          </p:cNvSpPr>
          <p:nvPr/>
        </p:nvSpPr>
        <p:spPr bwMode="auto">
          <a:xfrm>
            <a:off x="4572000" y="4221163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235554" name="Text Box 34"/>
          <p:cNvSpPr txBox="1">
            <a:spLocks noChangeArrowheads="1"/>
          </p:cNvSpPr>
          <p:nvPr/>
        </p:nvSpPr>
        <p:spPr bwMode="auto">
          <a:xfrm>
            <a:off x="5219700" y="3644900"/>
            <a:ext cx="55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35555" name="Text Box 35"/>
          <p:cNvSpPr txBox="1">
            <a:spLocks noChangeArrowheads="1"/>
          </p:cNvSpPr>
          <p:nvPr/>
        </p:nvSpPr>
        <p:spPr bwMode="auto">
          <a:xfrm>
            <a:off x="4689475" y="36449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5556" name="Text Box 36"/>
          <p:cNvSpPr txBox="1">
            <a:spLocks noChangeArrowheads="1"/>
          </p:cNvSpPr>
          <p:nvPr/>
        </p:nvSpPr>
        <p:spPr bwMode="auto">
          <a:xfrm>
            <a:off x="5292725" y="4221163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235557" name="Text Box 37"/>
          <p:cNvSpPr txBox="1">
            <a:spLocks noChangeArrowheads="1"/>
          </p:cNvSpPr>
          <p:nvPr/>
        </p:nvSpPr>
        <p:spPr bwMode="auto">
          <a:xfrm>
            <a:off x="3716338" y="4292600"/>
            <a:ext cx="639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235558" name="Text Box 38"/>
          <p:cNvSpPr txBox="1">
            <a:spLocks noChangeArrowheads="1"/>
          </p:cNvSpPr>
          <p:nvPr/>
        </p:nvSpPr>
        <p:spPr bwMode="auto">
          <a:xfrm>
            <a:off x="3884613" y="3644900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 b="1">
                <a:solidFill>
                  <a:srgbClr val="FF0000"/>
                </a:solidFill>
              </a:rPr>
              <a:t>XI</a:t>
            </a:r>
          </a:p>
        </p:txBody>
      </p:sp>
    </p:spTree>
    <p:extLst>
      <p:ext uri="{BB962C8B-B14F-4D97-AF65-F5344CB8AC3E}">
        <p14:creationId xmlns:p14="http://schemas.microsoft.com/office/powerpoint/2010/main" val="16631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46138"/>
            <a:ext cx="9180513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4030" r="27994" b="78969"/>
          <a:stretch>
            <a:fillRect/>
          </a:stretch>
        </p:blipFill>
        <p:spPr bwMode="auto">
          <a:xfrm>
            <a:off x="1547813" y="-58738"/>
            <a:ext cx="6840537" cy="89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25635" r="27553" b="66975"/>
          <a:stretch>
            <a:fillRect/>
          </a:stretch>
        </p:blipFill>
        <p:spPr bwMode="auto">
          <a:xfrm>
            <a:off x="2124075" y="115888"/>
            <a:ext cx="51847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131888"/>
            <a:ext cx="7345363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86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Titel 4"/>
          <p:cNvSpPr>
            <a:spLocks noGrp="1"/>
          </p:cNvSpPr>
          <p:nvPr>
            <p:ph type="title"/>
          </p:nvPr>
        </p:nvSpPr>
        <p:spPr>
          <a:xfrm>
            <a:off x="457200" y="654050"/>
            <a:ext cx="8229600" cy="1143000"/>
          </a:xfrm>
        </p:spPr>
        <p:txBody>
          <a:bodyPr/>
          <a:lstStyle/>
          <a:p>
            <a:r>
              <a:rPr lang="de-AT" altLang="de-DE" b="1" dirty="0" smtClean="0"/>
              <a:t>Outlook in Investments:</a:t>
            </a:r>
          </a:p>
        </p:txBody>
      </p:sp>
      <p:sp>
        <p:nvSpPr>
          <p:cNvPr id="5" name="Ellipse 4"/>
          <p:cNvSpPr/>
          <p:nvPr/>
        </p:nvSpPr>
        <p:spPr>
          <a:xfrm>
            <a:off x="749300" y="3619500"/>
            <a:ext cx="3024188" cy="509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81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64B932-DC9B-44F5-9A3F-D39044F86882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AutoShape 2"/>
          <p:cNvSpPr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3200" b="1"/>
              <a:t> </a:t>
            </a:r>
            <a:endParaRPr lang="de-AT" altLang="de-DE" sz="3200"/>
          </a:p>
        </p:txBody>
      </p:sp>
      <p:sp>
        <p:nvSpPr>
          <p:cNvPr id="238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-171450"/>
            <a:ext cx="7921625" cy="1143000"/>
          </a:xfrm>
        </p:spPr>
        <p:txBody>
          <a:bodyPr/>
          <a:lstStyle/>
          <a:p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ADOscore</a:t>
            </a:r>
            <a:r>
              <a:rPr lang="en-GB" altLang="de-DE" sz="3200" b="1" baseline="3000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®</a:t>
            </a:r>
            <a:r>
              <a:rPr lang="en-GB" altLang="de-DE" sz="32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Controlling Cockpit</a:t>
            </a:r>
            <a:endParaRPr lang="de-DE" altLang="de-DE" sz="3200" b="1">
              <a:solidFill>
                <a:schemeClr val="tx1"/>
              </a:solidFill>
              <a:latin typeface="Arial" pitchFamily="34" charset="0"/>
              <a:cs typeface="Times New Roman" pitchFamily="18" charset="0"/>
            </a:endParaRPr>
          </a:p>
        </p:txBody>
      </p:sp>
      <p:grpSp>
        <p:nvGrpSpPr>
          <p:cNvPr id="238596" name="Gruppieren 20"/>
          <p:cNvGrpSpPr>
            <a:grpSpLocks/>
          </p:cNvGrpSpPr>
          <p:nvPr/>
        </p:nvGrpSpPr>
        <p:grpSpPr bwMode="auto">
          <a:xfrm>
            <a:off x="1311275" y="1341438"/>
            <a:ext cx="7364413" cy="4411662"/>
            <a:chOff x="381000" y="1111250"/>
            <a:chExt cx="8627750" cy="5168900"/>
          </a:xfrm>
        </p:grpSpPr>
        <p:sp>
          <p:nvSpPr>
            <p:cNvPr id="238597" name="Rectangle 4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8" name="Rectangle 5"/>
            <p:cNvSpPr>
              <a:spLocks noChangeArrowheads="1"/>
            </p:cNvSpPr>
            <p:nvPr/>
          </p:nvSpPr>
          <p:spPr bwMode="auto">
            <a:xfrm>
              <a:off x="3568700" y="3729038"/>
              <a:ext cx="2506663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GB" altLang="de-DE" sz="2400">
                <a:latin typeface="Verdana" pitchFamily="34" charset="0"/>
              </a:endParaRPr>
            </a:p>
          </p:txBody>
        </p:sp>
        <p:sp>
          <p:nvSpPr>
            <p:cNvPr id="238599" name="Rectangle 6"/>
            <p:cNvSpPr>
              <a:spLocks noChangeArrowheads="1"/>
            </p:cNvSpPr>
            <p:nvPr/>
          </p:nvSpPr>
          <p:spPr bwMode="gray">
            <a:xfrm>
              <a:off x="396876" y="1479549"/>
              <a:ext cx="8559799" cy="803483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85000"/>
                </a:lnSpc>
                <a:spcAft>
                  <a:spcPct val="35000"/>
                </a:spcAft>
                <a:buSzPct val="60000"/>
                <a:buFont typeface="Wingdings" pitchFamily="2" charset="2"/>
                <a:buNone/>
              </a:pPr>
              <a:endParaRPr lang="en-GB" altLang="de-DE" sz="1600" b="1">
                <a:cs typeface="Times New Roman" pitchFamily="18" charset="0"/>
              </a:endParaRPr>
            </a:p>
          </p:txBody>
        </p:sp>
        <p:sp>
          <p:nvSpPr>
            <p:cNvPr id="238600" name="Rectangle 7"/>
            <p:cNvSpPr>
              <a:spLocks noChangeArrowheads="1"/>
            </p:cNvSpPr>
            <p:nvPr/>
          </p:nvSpPr>
          <p:spPr bwMode="gray">
            <a:xfrm>
              <a:off x="396876" y="1111250"/>
              <a:ext cx="5843042" cy="369888"/>
            </a:xfrm>
            <a:prstGeom prst="rect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600" b="1">
                  <a:solidFill>
                    <a:schemeClr val="bg1"/>
                  </a:solidFill>
                  <a:cs typeface="Times New Roman" pitchFamily="18" charset="0"/>
                </a:rPr>
                <a:t>Steering and Reporting of the Knowledge Balance</a:t>
              </a:r>
            </a:p>
          </p:txBody>
        </p:sp>
        <p:sp>
          <p:nvSpPr>
            <p:cNvPr id="238601" name="Text Box 8"/>
            <p:cNvSpPr txBox="1">
              <a:spLocks noChangeArrowheads="1"/>
            </p:cNvSpPr>
            <p:nvPr/>
          </p:nvSpPr>
          <p:spPr bwMode="auto">
            <a:xfrm>
              <a:off x="399598" y="1520447"/>
              <a:ext cx="8434328" cy="855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chemeClr val="folHlink"/>
                </a:buClr>
                <a:buSzPct val="80000"/>
                <a:buFont typeface="Wingdings" pitchFamily="2" charset="2"/>
                <a:buNone/>
              </a:pPr>
              <a:r>
                <a:rPr lang="en-GB" altLang="de-DE" sz="1400" b="1">
                  <a:cs typeface="Times New Roman" pitchFamily="18" charset="0"/>
                </a:rPr>
                <a:t>ADOscore®</a:t>
              </a:r>
              <a:r>
                <a:rPr lang="en-GB" altLang="de-DE" sz="1400">
                  <a:cs typeface="Times New Roman" pitchFamily="18" charset="0"/>
                </a:rPr>
                <a:t>  Controlling Cockpit is HTML-based steering and management instrument for your Knowledge Balance. It combines Analysis, Management and Reporting functionalities in one application.</a:t>
              </a:r>
            </a:p>
          </p:txBody>
        </p:sp>
        <p:sp>
          <p:nvSpPr>
            <p:cNvPr id="850953" name="AutoShape 9"/>
            <p:cNvSpPr>
              <a:spLocks noChangeArrowheads="1"/>
            </p:cNvSpPr>
            <p:nvPr/>
          </p:nvSpPr>
          <p:spPr bwMode="auto">
            <a:xfrm rot="6720971">
              <a:off x="4843616" y="4768935"/>
              <a:ext cx="1071351" cy="548650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0">
              <a:gsLst>
                <a:gs pos="0">
                  <a:schemeClr val="bg2"/>
                </a:gs>
                <a:gs pos="100000">
                  <a:srgbClr val="CACACA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>
                <a:defRPr/>
              </a:pPr>
              <a:endParaRPr lang="en-GB" sz="2400">
                <a:latin typeface="Verdana" pitchFamily="34" charset="0"/>
              </a:endParaRPr>
            </a:p>
          </p:txBody>
        </p:sp>
        <p:sp>
          <p:nvSpPr>
            <p:cNvPr id="238603" name="Text Box 10"/>
            <p:cNvSpPr txBox="1">
              <a:spLocks noChangeArrowheads="1"/>
            </p:cNvSpPr>
            <p:nvPr/>
          </p:nvSpPr>
          <p:spPr bwMode="auto">
            <a:xfrm>
              <a:off x="5333727" y="2526699"/>
              <a:ext cx="3565293" cy="1540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>
                  <a:cs typeface="Times New Roman" pitchFamily="18" charset="0"/>
                </a:rPr>
                <a:t> </a:t>
              </a:r>
              <a:r>
                <a:rPr lang="en-GB" altLang="de-DE" sz="1600" b="1" i="1">
                  <a:cs typeface="Times New Roman" pitchFamily="18" charset="0"/>
                </a:rPr>
                <a:t>Anytime</a:t>
              </a: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 b="1" i="1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  <a:p>
              <a:pPr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endParaRPr lang="en-GB" altLang="de-DE" sz="1600">
                <a:cs typeface="Times New Roman" pitchFamily="18" charset="0"/>
              </a:endParaRPr>
            </a:p>
          </p:txBody>
        </p:sp>
        <p:sp>
          <p:nvSpPr>
            <p:cNvPr id="238604" name="Text Box 11"/>
            <p:cNvSpPr txBox="1">
              <a:spLocks noChangeArrowheads="1"/>
            </p:cNvSpPr>
            <p:nvPr/>
          </p:nvSpPr>
          <p:spPr bwMode="auto">
            <a:xfrm>
              <a:off x="5402540" y="2833597"/>
              <a:ext cx="1653389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Anywhere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5" name="Text Box 12"/>
            <p:cNvSpPr txBox="1">
              <a:spLocks noChangeArrowheads="1"/>
            </p:cNvSpPr>
            <p:nvPr/>
          </p:nvSpPr>
          <p:spPr bwMode="auto">
            <a:xfrm>
              <a:off x="5532728" y="3125614"/>
              <a:ext cx="2499611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Tool Independent</a:t>
              </a:r>
              <a:endParaRPr lang="en-GB" altLang="de-DE" sz="1700">
                <a:solidFill>
                  <a:schemeClr val="tx2"/>
                </a:solidFill>
                <a:cs typeface="Times New Roman" pitchFamily="18" charset="0"/>
              </a:endParaRPr>
            </a:p>
          </p:txBody>
        </p:sp>
        <p:sp>
          <p:nvSpPr>
            <p:cNvPr id="238606" name="Text Box 13"/>
            <p:cNvSpPr txBox="1">
              <a:spLocks noChangeArrowheads="1"/>
            </p:cNvSpPr>
            <p:nvPr/>
          </p:nvSpPr>
          <p:spPr bwMode="auto">
            <a:xfrm>
              <a:off x="5915853" y="3759870"/>
              <a:ext cx="2477293" cy="39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 Fast and efficient</a:t>
              </a:r>
            </a:p>
          </p:txBody>
        </p:sp>
        <p:sp>
          <p:nvSpPr>
            <p:cNvPr id="238607" name="Text Box 14"/>
            <p:cNvSpPr txBox="1">
              <a:spLocks noChangeArrowheads="1"/>
            </p:cNvSpPr>
            <p:nvPr/>
          </p:nvSpPr>
          <p:spPr bwMode="auto">
            <a:xfrm>
              <a:off x="5672216" y="3443672"/>
              <a:ext cx="3336534" cy="39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buClr>
                  <a:srgbClr val="707070"/>
                </a:buClr>
                <a:buSzPct val="125000"/>
                <a:buFont typeface="Wingdings" pitchFamily="2" charset="2"/>
                <a:buChar char="ü"/>
              </a:pPr>
              <a:r>
                <a:rPr lang="en-GB" altLang="de-DE" sz="1600" b="1" i="1">
                  <a:cs typeface="Times New Roman" pitchFamily="18" charset="0"/>
                </a:rPr>
                <a:t>Individually customizable</a:t>
              </a:r>
            </a:p>
          </p:txBody>
        </p:sp>
        <p:pic>
          <p:nvPicPr>
            <p:cNvPr id="238608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451100"/>
              <a:ext cx="4175125" cy="286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09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2799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0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737100"/>
              <a:ext cx="1981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611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65500"/>
              <a:ext cx="388620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8612" name="Rectangle 20"/>
          <p:cNvSpPr>
            <a:spLocks noChangeArrowheads="1"/>
          </p:cNvSpPr>
          <p:nvPr/>
        </p:nvSpPr>
        <p:spPr bwMode="auto">
          <a:xfrm>
            <a:off x="900113" y="6140450"/>
            <a:ext cx="490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AT" altLang="de-DE" sz="2000" b="1" i="1">
                <a:solidFill>
                  <a:srgbClr val="FF0000"/>
                </a:solidFill>
              </a:rPr>
              <a:t>Improvement of the evaluation quality?</a:t>
            </a:r>
          </a:p>
        </p:txBody>
      </p:sp>
    </p:spTree>
    <p:extLst>
      <p:ext uri="{BB962C8B-B14F-4D97-AF65-F5344CB8AC3E}">
        <p14:creationId xmlns:p14="http://schemas.microsoft.com/office/powerpoint/2010/main" val="11761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917575"/>
            <a:ext cx="9144000" cy="1143000"/>
          </a:xfrm>
        </p:spPr>
        <p:txBody>
          <a:bodyPr/>
          <a:lstStyle/>
          <a:p>
            <a:r>
              <a:rPr lang="de-AT" altLang="de-DE" sz="4000" b="1" dirty="0" smtClean="0">
                <a:solidFill>
                  <a:schemeClr val="tx1"/>
                </a:solidFill>
                <a:latin typeface="Arial" pitchFamily="34" charset="0"/>
              </a:rPr>
              <a:t>    Knowledge</a:t>
            </a:r>
            <a: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de-AT" altLang="de-DE" sz="4000" b="1" dirty="0">
                <a:solidFill>
                  <a:schemeClr val="tx1"/>
                </a:solidFill>
                <a:latin typeface="Arial" pitchFamily="34" charset="0"/>
              </a:rPr>
            </a:br>
            <a:endParaRPr lang="de-AT" altLang="de-DE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071688"/>
            <a:ext cx="8229600" cy="337343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	        </a:t>
            </a:r>
            <a:r>
              <a:rPr lang="de-AT" altLang="de-DE" sz="2000" dirty="0" err="1">
                <a:latin typeface="Arial" pitchFamily="34" charset="0"/>
              </a:rPr>
              <a:t>is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the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precondition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for</a:t>
            </a:r>
            <a:r>
              <a:rPr lang="de-AT" altLang="de-DE" sz="2000" dirty="0">
                <a:latin typeface="Arial" pitchFamily="34" charset="0"/>
              </a:rPr>
              <a:t>:</a:t>
            </a: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an</a:t>
            </a:r>
            <a:r>
              <a:rPr lang="de-AT" altLang="de-DE" sz="2400" i="1" dirty="0">
                <a:latin typeface="Arial" pitchFamily="34" charset="0"/>
              </a:rPr>
              <a:t> </a:t>
            </a:r>
            <a:r>
              <a:rPr lang="de-AT" altLang="de-DE" sz="2400" i="1" dirty="0" err="1">
                <a:latin typeface="Arial" pitchFamily="34" charset="0"/>
              </a:rPr>
              <a:t>action</a:t>
            </a:r>
            <a:r>
              <a:rPr lang="de-AT" altLang="de-DE" sz="1200" i="1" dirty="0">
                <a:latin typeface="Arial" pitchFamily="34" charset="0"/>
              </a:rPr>
              <a:t> 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de-AT" altLang="de-DE" dirty="0" err="1">
                <a:latin typeface="Arial" pitchFamily="34" charset="0"/>
              </a:rPr>
              <a:t>or</a:t>
            </a:r>
            <a:endParaRPr lang="de-AT" altLang="de-DE" dirty="0">
              <a:latin typeface="Arial" pitchFamily="34" charset="0"/>
            </a:endParaRPr>
          </a:p>
          <a:p>
            <a:pPr lvl="2" algn="ctr">
              <a:lnSpc>
                <a:spcPct val="80000"/>
              </a:lnSpc>
            </a:pPr>
            <a:r>
              <a:rPr lang="de-AT" altLang="de-DE" sz="1400" i="1" dirty="0">
                <a:latin typeface="Arial" pitchFamily="34" charset="0"/>
              </a:rPr>
              <a:t>a </a:t>
            </a:r>
            <a:r>
              <a:rPr lang="de-AT" altLang="de-DE" sz="2400" i="1" dirty="0">
                <a:latin typeface="Arial" pitchFamily="34" charset="0"/>
              </a:rPr>
              <a:t>non-action </a:t>
            </a:r>
          </a:p>
          <a:p>
            <a:pPr lvl="2" algn="ctr">
              <a:lnSpc>
                <a:spcPct val="80000"/>
              </a:lnSpc>
            </a:pPr>
            <a:endParaRPr lang="de-AT" altLang="de-DE" sz="2400" i="1" dirty="0">
              <a:latin typeface="Arial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in an </a:t>
            </a:r>
            <a:r>
              <a:rPr lang="de-AT" altLang="de-DE" sz="2000" dirty="0" err="1">
                <a:latin typeface="Arial" pitchFamily="34" charset="0"/>
              </a:rPr>
              <a:t>organisation</a:t>
            </a:r>
            <a:r>
              <a:rPr lang="de-AT" altLang="de-DE" sz="2000" dirty="0">
                <a:latin typeface="Arial" pitchFamily="34" charset="0"/>
              </a:rPr>
              <a:t> / a </a:t>
            </a:r>
            <a:r>
              <a:rPr lang="de-AT" altLang="de-DE" sz="2000" dirty="0" err="1">
                <a:latin typeface="Arial" pitchFamily="34" charset="0"/>
              </a:rPr>
              <a:t>system</a:t>
            </a:r>
            <a:r>
              <a:rPr lang="de-AT" altLang="de-DE" sz="2000" dirty="0">
                <a:latin typeface="Arial" pitchFamily="34" charset="0"/>
              </a:rPr>
              <a:t>/ a </a:t>
            </a:r>
            <a:r>
              <a:rPr lang="de-AT" altLang="de-DE" sz="2000" dirty="0" err="1">
                <a:latin typeface="Arial" pitchFamily="34" charset="0"/>
              </a:rPr>
              <a:t>domain</a:t>
            </a:r>
            <a:r>
              <a:rPr lang="de-AT" altLang="de-DE" sz="2000" dirty="0">
                <a:latin typeface="Arial" pitchFamily="34" charset="0"/>
              </a:rPr>
              <a:t>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 </a:t>
            </a:r>
            <a:r>
              <a:rPr lang="de-AT" altLang="de-DE" sz="2000" dirty="0" err="1">
                <a:latin typeface="Arial" pitchFamily="34" charset="0"/>
              </a:rPr>
              <a:t>it</a:t>
            </a:r>
            <a:r>
              <a:rPr lang="de-AT" altLang="de-DE" sz="2000" dirty="0">
                <a:latin typeface="Arial" pitchFamily="34" charset="0"/>
              </a:rPr>
              <a:t> must </a:t>
            </a:r>
            <a:r>
              <a:rPr lang="de-AT" altLang="de-DE" sz="2000" dirty="0" err="1">
                <a:latin typeface="Arial" pitchFamily="34" charset="0"/>
              </a:rPr>
              <a:t>be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checked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as</a:t>
            </a:r>
            <a:r>
              <a:rPr lang="de-AT" altLang="de-DE" sz="2000" dirty="0">
                <a:latin typeface="Arial" pitchFamily="34" charset="0"/>
              </a:rPr>
              <a:t> relevant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irrelevant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2000" dirty="0">
                <a:latin typeface="Arial" pitchFamily="34" charset="0"/>
              </a:rPr>
              <a:t>            (valid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valid)(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 </a:t>
            </a:r>
            <a:r>
              <a:rPr lang="de-AT" altLang="de-DE" sz="2000" dirty="0" err="1">
                <a:latin typeface="Arial" pitchFamily="34" charset="0"/>
              </a:rPr>
              <a:t>or</a:t>
            </a:r>
            <a:r>
              <a:rPr lang="de-AT" altLang="de-DE" sz="2000" dirty="0">
                <a:latin typeface="Arial" pitchFamily="34" charset="0"/>
              </a:rPr>
              <a:t> not </a:t>
            </a:r>
            <a:r>
              <a:rPr lang="de-AT" altLang="de-DE" sz="2000" dirty="0" err="1">
                <a:latin typeface="Arial" pitchFamily="34" charset="0"/>
              </a:rPr>
              <a:t>sure</a:t>
            </a:r>
            <a:r>
              <a:rPr lang="de-AT" altLang="de-DE" sz="2000" dirty="0">
                <a:latin typeface="Arial" pitchFamily="34" charset="0"/>
              </a:rPr>
              <a:t>) </a:t>
            </a:r>
            <a:r>
              <a:rPr lang="de-AT" altLang="de-DE" sz="2000" dirty="0" err="1">
                <a:latin typeface="Arial" pitchFamily="34" charset="0"/>
              </a:rPr>
              <a:t>by</a:t>
            </a:r>
            <a:r>
              <a:rPr lang="de-AT" altLang="de-DE" sz="2000" dirty="0">
                <a:latin typeface="Arial" pitchFamily="34" charset="0"/>
              </a:rPr>
              <a:t> a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3200" i="1" dirty="0">
                <a:latin typeface="Arial" pitchFamily="34" charset="0"/>
              </a:rPr>
              <a:t>        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„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decision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de-AT" altLang="de-DE" sz="3200" b="1" i="1" dirty="0" err="1">
                <a:solidFill>
                  <a:srgbClr val="FF0000"/>
                </a:solidFill>
                <a:latin typeface="Arial" pitchFamily="34" charset="0"/>
              </a:rPr>
              <a:t>instance</a:t>
            </a:r>
            <a:r>
              <a:rPr lang="de-AT" altLang="de-DE" sz="3200" b="1" i="1" dirty="0">
                <a:solidFill>
                  <a:srgbClr val="FF0000"/>
                </a:solidFill>
                <a:latin typeface="Arial" pitchFamily="34" charset="0"/>
              </a:rPr>
              <a:t>“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altLang="de-DE" sz="1600" i="1" dirty="0">
                <a:latin typeface="Arial" pitchFamily="34" charset="0"/>
              </a:rPr>
              <a:t>		</a:t>
            </a:r>
            <a:endParaRPr lang="de-AT" altLang="de-DE" sz="2800" i="1" dirty="0">
              <a:latin typeface="Arial" pitchFamily="34" charset="0"/>
            </a:endParaRPr>
          </a:p>
        </p:txBody>
      </p:sp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941388" y="5699125"/>
            <a:ext cx="18608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Knowldge is the ability to interpret data and information correctly, </a:t>
            </a:r>
          </a:p>
          <a:p>
            <a:r>
              <a:rPr lang="de-AT" altLang="de-DE" sz="1600" b="1"/>
              <a:t>depending on the environment (system, organisation,...).</a:t>
            </a:r>
          </a:p>
          <a:p>
            <a:r>
              <a:rPr lang="de-AT" altLang="de-DE" sz="1600" b="1"/>
              <a:t>Data and information are not sufficient for an interpretation!</a:t>
            </a:r>
            <a:r>
              <a:rPr lang="de-AT" altLang="de-DE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 smtClean="0">
                <a:solidFill>
                  <a:schemeClr val="tx1"/>
                </a:solidFill>
              </a:rPr>
              <a:t>Knowledge</a:t>
            </a:r>
            <a:endParaRPr lang="en-GB" sz="32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 smtClean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4875"/>
            <a:ext cx="7342827" cy="51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0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06500"/>
            <a:ext cx="8218487" cy="1143000"/>
          </a:xfrm>
        </p:spPr>
        <p:txBody>
          <a:bodyPr/>
          <a:lstStyle/>
          <a:p>
            <a:pPr marL="762000" indent="-762000">
              <a:buFontTx/>
              <a:buAutoNum type="arabicPeriod"/>
            </a:pPr>
            <a:r>
              <a:rPr lang="de-AT" altLang="de-DE" sz="3200" b="1" dirty="0" err="1">
                <a:latin typeface="Arial" pitchFamily="34" charset="0"/>
              </a:rPr>
              <a:t>Challenges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err="1">
                <a:latin typeface="Arial" pitchFamily="34" charset="0"/>
              </a:rPr>
              <a:t>of</a:t>
            </a:r>
            <a:r>
              <a:rPr lang="de-AT" altLang="de-DE" sz="3200" b="1" dirty="0">
                <a:latin typeface="Arial" pitchFamily="34" charset="0"/>
              </a:rPr>
              <a:t> </a:t>
            </a:r>
            <a:r>
              <a:rPr lang="de-AT" altLang="de-DE" sz="3200" b="1" dirty="0" smtClean="0">
                <a:latin typeface="Arial" pitchFamily="34" charset="0"/>
              </a:rPr>
              <a:t>HR </a:t>
            </a:r>
            <a:r>
              <a:rPr lang="de-AT" altLang="de-DE" sz="3200" b="1" dirty="0">
                <a:latin typeface="Arial" pitchFamily="34" charset="0"/>
              </a:rPr>
              <a:t>in </a:t>
            </a:r>
            <a:r>
              <a:rPr lang="de-AT" altLang="de-DE" sz="3200" b="1" dirty="0" smtClean="0">
                <a:latin typeface="Arial" pitchFamily="34" charset="0"/>
              </a:rPr>
              <a:t>a Organisation</a:t>
            </a:r>
            <a:r>
              <a:rPr lang="de-AT" altLang="de-DE" sz="3200" b="1" dirty="0">
                <a:latin typeface="Arial" pitchFamily="34" charset="0"/>
              </a:rPr>
              <a:t/>
            </a:r>
            <a:br>
              <a:rPr lang="de-AT" altLang="de-DE" sz="3200" b="1" dirty="0">
                <a:latin typeface="Arial" pitchFamily="34" charset="0"/>
              </a:rPr>
            </a:br>
            <a:endParaRPr lang="de-AT" altLang="de-DE" sz="3200" b="1" dirty="0">
              <a:latin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981200"/>
            <a:ext cx="7772400" cy="4114800"/>
          </a:xfrm>
        </p:spPr>
        <p:txBody>
          <a:bodyPr/>
          <a:lstStyle/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1.1 Support for capability development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1.2 Enabler for organisational/system           	interoperability</a:t>
            </a:r>
          </a:p>
          <a:p>
            <a:pPr marL="990600" lvl="1" indent="-533400">
              <a:buFontTx/>
              <a:buNone/>
            </a:pPr>
            <a:endParaRPr lang="de-AT" altLang="de-DE" sz="2800">
              <a:latin typeface="Arial" pitchFamily="34" charset="0"/>
            </a:endParaRP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1.3 Improvement of the evaluation quality</a:t>
            </a:r>
          </a:p>
          <a:p>
            <a:pPr marL="990600" lvl="1" indent="-533400">
              <a:buFontTx/>
              <a:buNone/>
            </a:pPr>
            <a:r>
              <a:rPr lang="de-AT" altLang="de-DE" sz="2800">
                <a:latin typeface="Arial" pitchFamily="34" charset="0"/>
              </a:rPr>
              <a:t>		(„learning organisation“)	</a:t>
            </a:r>
          </a:p>
          <a:p>
            <a:pPr marL="990600" lvl="1" indent="-533400"/>
            <a:endParaRPr lang="de-AT" altLang="de-DE" sz="2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1422</Words>
  <Application>Microsoft Office PowerPoint</Application>
  <PresentationFormat>Bildschirmpräsentation (4:3)</PresentationFormat>
  <Paragraphs>504</Paragraphs>
  <Slides>38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Austin</vt:lpstr>
      <vt:lpstr>“HRM &amp; KD” 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Challenges of HR in a Organisation </vt:lpstr>
      <vt:lpstr>PowerPoint-Präsentation</vt:lpstr>
      <vt:lpstr>PowerPoint-Präsentation</vt:lpstr>
      <vt:lpstr>Knowledge is a Product</vt:lpstr>
      <vt:lpstr>PowerPoint-Präsentation</vt:lpstr>
      <vt:lpstr>PowerPoint-Präsentation</vt:lpstr>
      <vt:lpstr>PowerPoint-Präsentation</vt:lpstr>
      <vt:lpstr>Knowledge Scorecard</vt:lpstr>
      <vt:lpstr>2. Common Denominator for Challenge</vt:lpstr>
      <vt:lpstr>„Meta Layer“ combination of organisational &amp; knowledge view</vt:lpstr>
      <vt:lpstr>Z-Model:  Future of strategic long-term planning</vt:lpstr>
      <vt:lpstr>PowerPoint-Präsentation</vt:lpstr>
      <vt:lpstr>All measures designed to ensure the correct conduct of a company, its management and supervisory bodies and its employees.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Knowledge Balance: Specification of Goals</vt:lpstr>
      <vt:lpstr>PowerPoint-Präsentation</vt:lpstr>
      <vt:lpstr>PowerPoint-Präsentation</vt:lpstr>
      <vt:lpstr>Roadmap to Performance Monitoring</vt:lpstr>
      <vt:lpstr>PowerPoint-Präsentation</vt:lpstr>
      <vt:lpstr>Architecture of the KPS + “12 Views”</vt:lpstr>
      <vt:lpstr>PowerPoint-Präsentation</vt:lpstr>
      <vt:lpstr>PowerPoint-Präsentation</vt:lpstr>
      <vt:lpstr>Outlook in Investments:</vt:lpstr>
      <vt:lpstr>ADOscore® Controlling Cockpit</vt:lpstr>
      <vt:lpstr>    Knowledge 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goellner</cp:lastModifiedBy>
  <cp:revision>366</cp:revision>
  <cp:lastPrinted>2015-04-03T08:05:50Z</cp:lastPrinted>
  <dcterms:created xsi:type="dcterms:W3CDTF">2013-05-03T09:31:31Z</dcterms:created>
  <dcterms:modified xsi:type="dcterms:W3CDTF">2018-10-05T07:23:01Z</dcterms:modified>
</cp:coreProperties>
</file>