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4"/>
  </p:notesMasterIdLst>
  <p:sldIdLst>
    <p:sldId id="256" r:id="rId2"/>
    <p:sldId id="279" r:id="rId3"/>
    <p:sldId id="281" r:id="rId4"/>
    <p:sldId id="285" r:id="rId5"/>
    <p:sldId id="282" r:id="rId6"/>
    <p:sldId id="286" r:id="rId7"/>
    <p:sldId id="283" r:id="rId8"/>
    <p:sldId id="287" r:id="rId9"/>
    <p:sldId id="284" r:id="rId10"/>
    <p:sldId id="288" r:id="rId11"/>
    <p:sldId id="27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redo Mantovani Escalante" initials="AM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033" autoAdjust="0"/>
  </p:normalViewPr>
  <p:slideViewPr>
    <p:cSldViewPr snapToGrid="0">
      <p:cViewPr varScale="1">
        <p:scale>
          <a:sx n="62" d="100"/>
          <a:sy n="62" d="100"/>
        </p:scale>
        <p:origin x="10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220BF-7DA6-407E-9EB5-F66729410096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A4CA0-3C3D-45B9-A241-B8BEEDC96F99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62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A4CA0-3C3D-45B9-A241-B8BEEDC96F9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84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A4CA0-3C3D-45B9-A241-B8BEEDC96F9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64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A4CA0-3C3D-45B9-A241-B8BEEDC96F9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5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20367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7521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770270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0930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182824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21454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10379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7867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39915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51125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462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022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8236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44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5570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3108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2CE4-31B6-43BD-B250-9B2554549501}" type="datetimeFigureOut">
              <a:rPr lang="cs-CZ" smtClean="0"/>
              <a:pPr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59A324-A9BD-4FB6-AE7A-A53071876EFB}" type="slidenum">
              <a:rPr lang="cs-CZ" smtClean="0"/>
              <a:pPr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520" y="1514440"/>
            <a:ext cx="9498390" cy="164630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The replacement of human labor through robots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338" y="3499623"/>
            <a:ext cx="7766936" cy="2081370"/>
          </a:xfrm>
        </p:spPr>
        <p:txBody>
          <a:bodyPr>
            <a:noAutofit/>
          </a:bodyPr>
          <a:lstStyle/>
          <a:p>
            <a:pPr algn="ctr"/>
            <a:r>
              <a:rPr lang="en-US" sz="1400" b="1" u="sng" dirty="0">
                <a:solidFill>
                  <a:schemeClr val="accent2"/>
                </a:solidFill>
              </a:rPr>
              <a:t>Oral Presentation</a:t>
            </a:r>
            <a:endParaRPr lang="cs-CZ" sz="1400" b="1" u="sng" dirty="0">
              <a:solidFill>
                <a:schemeClr val="accent2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419" sz="1400" b="1" dirty="0">
                <a:solidFill>
                  <a:schemeClr val="accent2"/>
                </a:solidFill>
              </a:rPr>
              <a:t>Jan Cibulka</a:t>
            </a:r>
            <a:r>
              <a:rPr lang="en-US" sz="1400" b="1" dirty="0">
                <a:solidFill>
                  <a:schemeClr val="accent2"/>
                </a:solidFill>
              </a:rPr>
              <a:t>  (489416)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Leonardo </a:t>
            </a:r>
            <a:r>
              <a:rPr lang="en-US" sz="1400" b="1" dirty="0" err="1">
                <a:solidFill>
                  <a:schemeClr val="accent2"/>
                </a:solidFill>
              </a:rPr>
              <a:t>Papaveri</a:t>
            </a:r>
            <a:r>
              <a:rPr lang="en-US" sz="1400" b="1" dirty="0">
                <a:solidFill>
                  <a:schemeClr val="accent2"/>
                </a:solidFill>
              </a:rPr>
              <a:t> (489416)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	Maximilian </a:t>
            </a:r>
            <a:r>
              <a:rPr lang="en-US" sz="1400" b="1" dirty="0" err="1">
                <a:solidFill>
                  <a:schemeClr val="accent2"/>
                </a:solidFill>
              </a:rPr>
              <a:t>Thomaseth</a:t>
            </a:r>
            <a:r>
              <a:rPr lang="en-US" sz="1400" b="1" dirty="0">
                <a:solidFill>
                  <a:schemeClr val="accent2"/>
                </a:solidFill>
              </a:rPr>
              <a:t> (486362)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1400" b="1" dirty="0" err="1">
                <a:solidFill>
                  <a:schemeClr val="accent2"/>
                </a:solidFill>
              </a:rPr>
              <a:t>Carolin</a:t>
            </a:r>
            <a:r>
              <a:rPr lang="it-IT" sz="1400" b="1" dirty="0">
                <a:solidFill>
                  <a:schemeClr val="accent2"/>
                </a:solidFill>
              </a:rPr>
              <a:t> </a:t>
            </a:r>
            <a:r>
              <a:rPr lang="it-IT" sz="1400" b="1" dirty="0" err="1">
                <a:solidFill>
                  <a:schemeClr val="accent2"/>
                </a:solidFill>
              </a:rPr>
              <a:t>Pongratz</a:t>
            </a:r>
            <a:r>
              <a:rPr lang="en-US" sz="1400" b="1" dirty="0">
                <a:solidFill>
                  <a:schemeClr val="accent2"/>
                </a:solidFill>
              </a:rPr>
              <a:t> (486270)</a:t>
            </a:r>
          </a:p>
          <a:p>
            <a:pPr algn="ctr"/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0819" y="6258757"/>
            <a:ext cx="34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Human Resources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45728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DDFF08-B755-457C-8A45-14FB2F0235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8" r="7453" b="-1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D341C0D0-D994-40FC-8D62-54606C0BC91C}"/>
              </a:ext>
            </a:extLst>
          </p:cNvPr>
          <p:cNvSpPr txBox="1">
            <a:spLocks/>
          </p:cNvSpPr>
          <p:nvPr/>
        </p:nvSpPr>
        <p:spPr>
          <a:xfrm>
            <a:off x="670986" y="777795"/>
            <a:ext cx="408037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900" b="1" dirty="0">
                <a:solidFill>
                  <a:srgbClr val="C00000"/>
                </a:solidFill>
              </a:rPr>
              <a:t>Negative aspects: 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A4B368-5430-4F71-B183-F34DDAC05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6" y="1741026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Humans need human contact</a:t>
            </a:r>
          </a:p>
          <a:p>
            <a:r>
              <a:rPr lang="en-US" dirty="0">
                <a:solidFill>
                  <a:schemeClr val="tx1"/>
                </a:solidFill>
              </a:rPr>
              <a:t>Lack of creativity</a:t>
            </a:r>
          </a:p>
          <a:p>
            <a:r>
              <a:rPr lang="en-US" dirty="0">
                <a:solidFill>
                  <a:schemeClr val="tx1"/>
                </a:solidFill>
              </a:rPr>
              <a:t>Higher Maintenance and Installation Costs</a:t>
            </a:r>
          </a:p>
          <a:p>
            <a:r>
              <a:rPr lang="en-US" dirty="0">
                <a:solidFill>
                  <a:schemeClr val="tx1"/>
                </a:solidFill>
              </a:rPr>
              <a:t>Enhanced Risk of Data Breach and Other Cybersecurity Issues</a:t>
            </a:r>
          </a:p>
          <a:p>
            <a:r>
              <a:rPr lang="en-US" dirty="0">
                <a:solidFill>
                  <a:schemeClr val="tx1"/>
                </a:solidFill>
              </a:rPr>
              <a:t>Reduced Flexibility</a:t>
            </a:r>
          </a:p>
          <a:p>
            <a:r>
              <a:rPr lang="en-US" dirty="0">
                <a:solidFill>
                  <a:schemeClr val="tx1"/>
                </a:solidFill>
              </a:rPr>
              <a:t>Anxiety and Insecurity Regarding the Future</a:t>
            </a:r>
          </a:p>
          <a:p>
            <a:r>
              <a:rPr lang="en-US" dirty="0">
                <a:solidFill>
                  <a:schemeClr val="tx1"/>
                </a:solidFill>
              </a:rPr>
              <a:t>Looking forward: Dystopia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280250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4534" y="30712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References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245" y="1170729"/>
            <a:ext cx="11741755" cy="550904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IFR World </a:t>
            </a:r>
            <a:r>
              <a:rPr lang="it-IT" dirty="0" err="1"/>
              <a:t>Robotics</a:t>
            </a:r>
            <a:r>
              <a:rPr lang="it-IT" dirty="0"/>
              <a:t> (2018). </a:t>
            </a:r>
            <a:r>
              <a:rPr lang="it-IT" i="1" dirty="0"/>
              <a:t>Executive </a:t>
            </a:r>
            <a:r>
              <a:rPr lang="it-IT" i="1" dirty="0" err="1"/>
              <a:t>Summary</a:t>
            </a:r>
            <a:r>
              <a:rPr lang="it-IT" i="1" dirty="0"/>
              <a:t> World </a:t>
            </a:r>
            <a:r>
              <a:rPr lang="it-IT" i="1" dirty="0" err="1"/>
              <a:t>Robotics</a:t>
            </a:r>
            <a:r>
              <a:rPr lang="it-IT" i="1" dirty="0"/>
              <a:t> 2018 Industrial </a:t>
            </a:r>
            <a:r>
              <a:rPr lang="it-IT" i="1" dirty="0" err="1"/>
              <a:t>Robots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https://ifr.org/downloads/press2018/Executive_Summary_WR_2018_Industrial_Robots.pdf</a:t>
            </a:r>
          </a:p>
          <a:p>
            <a:r>
              <a:rPr lang="it-IT" dirty="0"/>
              <a:t>Statista (2018). </a:t>
            </a:r>
            <a:r>
              <a:rPr lang="it-IT" i="1" dirty="0"/>
              <a:t>New </a:t>
            </a:r>
            <a:r>
              <a:rPr lang="it-IT" i="1" dirty="0" err="1"/>
              <a:t>installations</a:t>
            </a:r>
            <a:r>
              <a:rPr lang="it-IT" i="1" dirty="0"/>
              <a:t> of industrial </a:t>
            </a:r>
            <a:r>
              <a:rPr lang="it-IT" i="1" dirty="0" err="1"/>
              <a:t>robots</a:t>
            </a:r>
            <a:r>
              <a:rPr lang="it-IT" i="1" dirty="0"/>
              <a:t> worldwide in 2017, by </a:t>
            </a:r>
            <a:r>
              <a:rPr lang="it-IT" i="1" dirty="0" err="1"/>
              <a:t>industry</a:t>
            </a:r>
            <a:r>
              <a:rPr lang="it-IT" i="1" dirty="0"/>
              <a:t> (in 1,000 </a:t>
            </a:r>
            <a:r>
              <a:rPr lang="it-IT" i="1" dirty="0" err="1"/>
              <a:t>units</a:t>
            </a:r>
            <a:r>
              <a:rPr lang="it-IT" i="1" dirty="0"/>
              <a:t>)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https://www.statista.com/statistics/257080/new-installations-of-industrial-robots-worldwide-by-industry/?fbclid=IwAR1dttD7D0foIqXhX5uYqlRhW7MnNtsW8d3BJScWz0hDfrCQ9suJQYvatPA</a:t>
            </a:r>
          </a:p>
          <a:p>
            <a:r>
              <a:rPr lang="it-IT" dirty="0"/>
              <a:t>IFR World </a:t>
            </a:r>
            <a:r>
              <a:rPr lang="it-IT" dirty="0" err="1"/>
              <a:t>Robotics</a:t>
            </a:r>
            <a:r>
              <a:rPr lang="it-IT" dirty="0"/>
              <a:t> (2018). </a:t>
            </a:r>
            <a:r>
              <a:rPr lang="it-IT" i="1" dirty="0"/>
              <a:t>WR 2018 Presentation Industrial and Service Robot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https://ifr.org/downloads/press2018/WR_Presentation_Industry_and_Service_Robots_18_Oct_2018.pdf</a:t>
            </a:r>
          </a:p>
          <a:p>
            <a:r>
              <a:rPr lang="it-IT" dirty="0" err="1"/>
              <a:t>Chui</a:t>
            </a:r>
            <a:r>
              <a:rPr lang="it-IT" dirty="0"/>
              <a:t> M., </a:t>
            </a:r>
            <a:r>
              <a:rPr lang="it-IT" dirty="0" err="1"/>
              <a:t>Manyika</a:t>
            </a:r>
            <a:r>
              <a:rPr lang="it-IT" dirty="0"/>
              <a:t> J., </a:t>
            </a:r>
            <a:r>
              <a:rPr lang="it-IT" dirty="0" err="1"/>
              <a:t>Miremadi</a:t>
            </a:r>
            <a:r>
              <a:rPr lang="it-IT" dirty="0"/>
              <a:t> M. (2017). </a:t>
            </a:r>
            <a:r>
              <a:rPr lang="it-IT" i="1" dirty="0"/>
              <a:t>The Countries </a:t>
            </a:r>
            <a:r>
              <a:rPr lang="it-IT" i="1" dirty="0" err="1"/>
              <a:t>Most</a:t>
            </a:r>
            <a:r>
              <a:rPr lang="it-IT" i="1" dirty="0"/>
              <a:t> (and </a:t>
            </a:r>
            <a:r>
              <a:rPr lang="it-IT" i="1" dirty="0" err="1"/>
              <a:t>Least</a:t>
            </a:r>
            <a:r>
              <a:rPr lang="it-IT" i="1" dirty="0"/>
              <a:t>) </a:t>
            </a:r>
            <a:r>
              <a:rPr lang="it-IT" i="1" dirty="0" err="1"/>
              <a:t>Likely</a:t>
            </a:r>
            <a:r>
              <a:rPr lang="it-IT" i="1" dirty="0"/>
              <a:t> to be </a:t>
            </a:r>
            <a:r>
              <a:rPr lang="it-IT" i="1" dirty="0" err="1"/>
              <a:t>Affected</a:t>
            </a:r>
            <a:r>
              <a:rPr lang="it-IT" i="1" dirty="0"/>
              <a:t> by Automation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</a:t>
            </a:r>
            <a:r>
              <a:rPr lang="it-IT" dirty="0" err="1"/>
              <a:t>Havard</a:t>
            </a:r>
            <a:r>
              <a:rPr lang="it-IT" dirty="0"/>
              <a:t> Business Review: https://hbr.org/2017/04/the-countries-most-and-least-likely-to-be-affected-by-automation</a:t>
            </a:r>
          </a:p>
          <a:p>
            <a:r>
              <a:rPr lang="it-IT" dirty="0"/>
              <a:t>Muoio D. (2016). </a:t>
            </a:r>
            <a:r>
              <a:rPr lang="it-IT" i="1" dirty="0" err="1"/>
              <a:t>These</a:t>
            </a:r>
            <a:r>
              <a:rPr lang="it-IT" i="1" dirty="0"/>
              <a:t> are the </a:t>
            </a:r>
            <a:r>
              <a:rPr lang="it-IT" i="1" dirty="0" err="1"/>
              <a:t>developing</a:t>
            </a:r>
            <a:r>
              <a:rPr lang="it-IT" i="1" dirty="0"/>
              <a:t> countries </a:t>
            </a:r>
            <a:r>
              <a:rPr lang="it-IT" i="1" dirty="0" err="1"/>
              <a:t>where</a:t>
            </a:r>
            <a:r>
              <a:rPr lang="it-IT" i="1" dirty="0"/>
              <a:t> </a:t>
            </a:r>
            <a:r>
              <a:rPr lang="it-IT" i="1" dirty="0" err="1"/>
              <a:t>robots</a:t>
            </a:r>
            <a:r>
              <a:rPr lang="it-IT" i="1" dirty="0"/>
              <a:t> </a:t>
            </a:r>
            <a:r>
              <a:rPr lang="it-IT" i="1" dirty="0" err="1"/>
              <a:t>will</a:t>
            </a:r>
            <a:r>
              <a:rPr lang="it-IT" i="1" dirty="0"/>
              <a:t> take the </a:t>
            </a:r>
            <a:r>
              <a:rPr lang="it-IT" i="1" dirty="0" err="1"/>
              <a:t>most</a:t>
            </a:r>
            <a:r>
              <a:rPr lang="it-IT" i="1" dirty="0"/>
              <a:t> </a:t>
            </a:r>
            <a:r>
              <a:rPr lang="it-IT" i="1" dirty="0" err="1"/>
              <a:t>jobs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</a:t>
            </a:r>
            <a:r>
              <a:rPr lang="it-IT" dirty="0" err="1"/>
              <a:t>Businessinsider</a:t>
            </a:r>
            <a:r>
              <a:rPr lang="it-IT" dirty="0"/>
              <a:t>: https://www.businessinsider.com/countries-where-robots-will-take-jobs-2016-3</a:t>
            </a:r>
          </a:p>
          <a:p>
            <a:r>
              <a:rPr lang="it-IT" dirty="0" err="1"/>
              <a:t>Sirkin</a:t>
            </a:r>
            <a:r>
              <a:rPr lang="it-IT" dirty="0"/>
              <a:t> H. (2016). </a:t>
            </a:r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May</a:t>
            </a:r>
            <a:r>
              <a:rPr lang="it-IT" i="1" dirty="0"/>
              <a:t> Surprise </a:t>
            </a:r>
            <a:r>
              <a:rPr lang="it-IT" i="1" dirty="0" err="1"/>
              <a:t>You</a:t>
            </a:r>
            <a:r>
              <a:rPr lang="it-IT" i="1" dirty="0"/>
              <a:t> </a:t>
            </a:r>
            <a:r>
              <a:rPr lang="it-IT" i="1" dirty="0" err="1"/>
              <a:t>Which</a:t>
            </a:r>
            <a:r>
              <a:rPr lang="it-IT" i="1" dirty="0"/>
              <a:t> Countries Are </a:t>
            </a:r>
            <a:r>
              <a:rPr lang="it-IT" i="1" dirty="0" err="1"/>
              <a:t>Replacing</a:t>
            </a:r>
            <a:r>
              <a:rPr lang="it-IT" i="1" dirty="0"/>
              <a:t> Workers With </a:t>
            </a:r>
            <a:r>
              <a:rPr lang="it-IT" i="1" dirty="0" err="1"/>
              <a:t>Robots</a:t>
            </a:r>
            <a:r>
              <a:rPr lang="it-IT" i="1" dirty="0"/>
              <a:t> the </a:t>
            </a:r>
            <a:r>
              <a:rPr lang="it-IT" i="1" dirty="0" err="1"/>
              <a:t>Fastest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 </a:t>
            </a:r>
            <a:r>
              <a:rPr lang="it-IT" dirty="0" err="1"/>
              <a:t>Huffpost</a:t>
            </a:r>
            <a:r>
              <a:rPr lang="it-IT" dirty="0"/>
              <a:t>: https://www.huffingtonpost.com/hal-sirkin/robots-workers-countries_b_9992960.html?guccounter=1</a:t>
            </a:r>
          </a:p>
          <a:p>
            <a:r>
              <a:rPr lang="it-IT" dirty="0" err="1"/>
              <a:t>Chamorro-Premuzic</a:t>
            </a:r>
            <a:r>
              <a:rPr lang="it-IT" dirty="0"/>
              <a:t>, </a:t>
            </a:r>
            <a:r>
              <a:rPr lang="it-IT" dirty="0" err="1"/>
              <a:t>Tomas</a:t>
            </a:r>
            <a:r>
              <a:rPr lang="it-IT" dirty="0"/>
              <a:t>, and </a:t>
            </a:r>
            <a:r>
              <a:rPr lang="it-IT" dirty="0" err="1"/>
              <a:t>Gorkan</a:t>
            </a:r>
            <a:r>
              <a:rPr lang="it-IT" dirty="0"/>
              <a:t> </a:t>
            </a:r>
            <a:r>
              <a:rPr lang="it-IT" dirty="0" err="1"/>
              <a:t>Ahmetoglu</a:t>
            </a:r>
            <a:r>
              <a:rPr lang="it-IT" dirty="0"/>
              <a:t>. “</a:t>
            </a:r>
            <a:r>
              <a:rPr lang="it-IT" i="1" dirty="0"/>
              <a:t>The </a:t>
            </a:r>
            <a:r>
              <a:rPr lang="it-IT" i="1" dirty="0" err="1"/>
              <a:t>Pros</a:t>
            </a:r>
            <a:r>
              <a:rPr lang="it-IT" i="1" dirty="0"/>
              <a:t> and Cons of Robot </a:t>
            </a:r>
            <a:r>
              <a:rPr lang="it-IT" i="1" dirty="0" err="1"/>
              <a:t>Managers</a:t>
            </a:r>
            <a:r>
              <a:rPr lang="it-IT" dirty="0"/>
              <a:t>.” Harvard Business Review, 23 Mar. 2017. </a:t>
            </a:r>
            <a:r>
              <a:rPr lang="it-IT" dirty="0" err="1"/>
              <a:t>Retrieved</a:t>
            </a:r>
            <a:r>
              <a:rPr lang="it-IT" dirty="0"/>
              <a:t> from: hbr.org/2016/12/the-</a:t>
            </a:r>
            <a:r>
              <a:rPr lang="it-IT" dirty="0" err="1"/>
              <a:t>pros</a:t>
            </a:r>
            <a:r>
              <a:rPr lang="it-IT" dirty="0"/>
              <a:t>-and-cons-of-robot-</a:t>
            </a:r>
            <a:r>
              <a:rPr lang="it-IT" dirty="0" err="1"/>
              <a:t>managers</a:t>
            </a:r>
            <a:r>
              <a:rPr lang="it-IT" dirty="0"/>
              <a:t>.</a:t>
            </a:r>
          </a:p>
          <a:p>
            <a:r>
              <a:rPr lang="it-IT" dirty="0" err="1"/>
              <a:t>DelGado</a:t>
            </a:r>
            <a:r>
              <a:rPr lang="it-IT" dirty="0"/>
              <a:t>, Rick. “</a:t>
            </a:r>
            <a:r>
              <a:rPr lang="it-IT" i="1" dirty="0"/>
              <a:t>The Negative Effects of </a:t>
            </a:r>
            <a:r>
              <a:rPr lang="it-IT" i="1" dirty="0" err="1"/>
              <a:t>Robots</a:t>
            </a:r>
            <a:r>
              <a:rPr lang="it-IT" i="1" dirty="0"/>
              <a:t> </a:t>
            </a:r>
            <a:r>
              <a:rPr lang="it-IT" i="1" dirty="0" err="1"/>
              <a:t>Entering</a:t>
            </a:r>
            <a:r>
              <a:rPr lang="it-IT" i="1" dirty="0"/>
              <a:t> the </a:t>
            </a:r>
            <a:r>
              <a:rPr lang="it-IT" i="1" dirty="0" err="1"/>
              <a:t>Workforce</a:t>
            </a:r>
            <a:r>
              <a:rPr lang="it-IT" i="1" dirty="0"/>
              <a:t> | IT </a:t>
            </a:r>
            <a:r>
              <a:rPr lang="it-IT" i="1" dirty="0" err="1"/>
              <a:t>Briefcase</a:t>
            </a:r>
            <a:r>
              <a:rPr lang="it-IT" dirty="0"/>
              <a:t>.” IT </a:t>
            </a:r>
            <a:r>
              <a:rPr lang="it-IT" dirty="0" err="1"/>
              <a:t>Briefcase</a:t>
            </a:r>
            <a:r>
              <a:rPr lang="it-IT" dirty="0"/>
              <a:t>, Virtual Star Media, 2 </a:t>
            </a:r>
            <a:r>
              <a:rPr lang="it-IT" dirty="0" err="1"/>
              <a:t>Oct</a:t>
            </a:r>
            <a:r>
              <a:rPr lang="it-IT" dirty="0"/>
              <a:t>. 2017. </a:t>
            </a:r>
            <a:r>
              <a:rPr lang="it-IT" dirty="0" err="1"/>
              <a:t>Retrieved</a:t>
            </a:r>
            <a:r>
              <a:rPr lang="it-IT" dirty="0"/>
              <a:t> from: www.itbriefcase.net/the-negative-effects-of-</a:t>
            </a:r>
            <a:r>
              <a:rPr lang="it-IT" dirty="0" err="1"/>
              <a:t>robots</a:t>
            </a:r>
            <a:r>
              <a:rPr lang="it-IT" dirty="0"/>
              <a:t>-</a:t>
            </a:r>
            <a:r>
              <a:rPr lang="it-IT" dirty="0" err="1"/>
              <a:t>entering</a:t>
            </a:r>
            <a:r>
              <a:rPr lang="it-IT" dirty="0"/>
              <a:t>-the-</a:t>
            </a:r>
            <a:r>
              <a:rPr lang="it-IT" dirty="0" err="1"/>
              <a:t>workforce</a:t>
            </a:r>
            <a:r>
              <a:rPr lang="it-IT" dirty="0"/>
              <a:t>.</a:t>
            </a:r>
          </a:p>
          <a:p>
            <a:r>
              <a:rPr lang="it-IT" dirty="0" err="1"/>
              <a:t>RobotWorx</a:t>
            </a:r>
            <a:r>
              <a:rPr lang="it-IT" dirty="0"/>
              <a:t>. “</a:t>
            </a:r>
            <a:r>
              <a:rPr lang="it-IT" i="1" dirty="0" err="1"/>
              <a:t>Advantages</a:t>
            </a:r>
            <a:r>
              <a:rPr lang="it-IT" i="1" dirty="0"/>
              <a:t> and </a:t>
            </a:r>
            <a:r>
              <a:rPr lang="it-IT" i="1" dirty="0" err="1"/>
              <a:t>Disadvantages</a:t>
            </a:r>
            <a:r>
              <a:rPr lang="it-IT" i="1" dirty="0"/>
              <a:t> of </a:t>
            </a:r>
            <a:r>
              <a:rPr lang="it-IT" i="1" dirty="0" err="1"/>
              <a:t>Automating</a:t>
            </a:r>
            <a:r>
              <a:rPr lang="it-IT" i="1" dirty="0"/>
              <a:t> with Industrial </a:t>
            </a:r>
            <a:r>
              <a:rPr lang="it-IT" i="1" dirty="0" err="1"/>
              <a:t>Robots</a:t>
            </a:r>
            <a:r>
              <a:rPr lang="it-IT" dirty="0"/>
              <a:t>.” </a:t>
            </a:r>
            <a:r>
              <a:rPr lang="it-IT" dirty="0" err="1"/>
              <a:t>RobotWorx</a:t>
            </a:r>
            <a:r>
              <a:rPr lang="it-IT" dirty="0"/>
              <a:t>, SCOTT, 2017, www.robots.com/blogs/advantages-and-disadvantages-of-automating-with-industrial-robots.</a:t>
            </a:r>
          </a:p>
          <a:p>
            <a:r>
              <a:rPr lang="it-IT" dirty="0" err="1"/>
              <a:t>RobotWorx</a:t>
            </a:r>
            <a:r>
              <a:rPr lang="it-IT" dirty="0"/>
              <a:t>. “</a:t>
            </a:r>
            <a:r>
              <a:rPr lang="it-IT" i="1" dirty="0" err="1"/>
              <a:t>Advantages</a:t>
            </a:r>
            <a:r>
              <a:rPr lang="it-IT" i="1" dirty="0"/>
              <a:t> and </a:t>
            </a:r>
            <a:r>
              <a:rPr lang="it-IT" i="1" dirty="0" err="1"/>
              <a:t>Disadvantages</a:t>
            </a:r>
            <a:r>
              <a:rPr lang="it-IT" i="1" dirty="0"/>
              <a:t> of </a:t>
            </a:r>
            <a:r>
              <a:rPr lang="it-IT" i="1" dirty="0" err="1"/>
              <a:t>Automating</a:t>
            </a:r>
            <a:r>
              <a:rPr lang="it-IT" i="1" dirty="0"/>
              <a:t> with Industrial </a:t>
            </a:r>
            <a:r>
              <a:rPr lang="it-IT" i="1" dirty="0" err="1"/>
              <a:t>Robots</a:t>
            </a:r>
            <a:r>
              <a:rPr lang="it-IT" dirty="0"/>
              <a:t>.” </a:t>
            </a:r>
            <a:r>
              <a:rPr lang="it-IT" dirty="0" err="1"/>
              <a:t>RobotWorx</a:t>
            </a:r>
            <a:r>
              <a:rPr lang="it-IT" dirty="0"/>
              <a:t>, SCOTT, 2017. </a:t>
            </a:r>
            <a:r>
              <a:rPr lang="it-IT" dirty="0" err="1"/>
              <a:t>Retrieved</a:t>
            </a:r>
            <a:r>
              <a:rPr lang="it-IT" dirty="0"/>
              <a:t> from: www.robots.com/blogs/advantages-and-disadvantages-of-automating-with-industrial-robots.</a:t>
            </a:r>
          </a:p>
          <a:p>
            <a:r>
              <a:rPr lang="it-IT" dirty="0"/>
              <a:t>Make.it; Courtney </a:t>
            </a:r>
            <a:r>
              <a:rPr lang="it-IT" dirty="0" err="1"/>
              <a:t>Connley</a:t>
            </a:r>
            <a:r>
              <a:rPr lang="it-IT" dirty="0"/>
              <a:t>; 30 </a:t>
            </a:r>
            <a:r>
              <a:rPr lang="it-IT" dirty="0" err="1"/>
              <a:t>Nov</a:t>
            </a:r>
            <a:r>
              <a:rPr lang="it-IT" dirty="0"/>
              <a:t> 2017; </a:t>
            </a:r>
            <a:r>
              <a:rPr lang="it-IT" i="1" dirty="0" err="1"/>
              <a:t>Robots</a:t>
            </a:r>
            <a:r>
              <a:rPr lang="it-IT" i="1" dirty="0"/>
              <a:t> </a:t>
            </a:r>
            <a:r>
              <a:rPr lang="it-IT" i="1" dirty="0" err="1"/>
              <a:t>may</a:t>
            </a:r>
            <a:r>
              <a:rPr lang="it-IT" i="1" dirty="0"/>
              <a:t> </a:t>
            </a:r>
            <a:r>
              <a:rPr lang="it-IT" i="1" dirty="0" err="1"/>
              <a:t>replace</a:t>
            </a:r>
            <a:r>
              <a:rPr lang="it-IT" i="1" dirty="0"/>
              <a:t> 800 </a:t>
            </a:r>
            <a:r>
              <a:rPr lang="it-IT" i="1" dirty="0" err="1"/>
              <a:t>million</a:t>
            </a:r>
            <a:r>
              <a:rPr lang="it-IT" i="1" dirty="0"/>
              <a:t> workers by 2030. </a:t>
            </a:r>
            <a:r>
              <a:rPr lang="it-IT" i="1" dirty="0" err="1"/>
              <a:t>These</a:t>
            </a:r>
            <a:r>
              <a:rPr lang="it-IT" i="1" dirty="0"/>
              <a:t> skills </a:t>
            </a:r>
            <a:r>
              <a:rPr lang="it-IT" i="1" dirty="0" err="1"/>
              <a:t>will</a:t>
            </a:r>
            <a:r>
              <a:rPr lang="it-IT" i="1" dirty="0"/>
              <a:t> keep </a:t>
            </a:r>
            <a:r>
              <a:rPr lang="it-IT" i="1" dirty="0" err="1"/>
              <a:t>you</a:t>
            </a:r>
            <a:r>
              <a:rPr lang="it-IT" i="1" dirty="0"/>
              <a:t> </a:t>
            </a:r>
            <a:r>
              <a:rPr lang="it-IT" i="1" dirty="0" err="1"/>
              <a:t>employed</a:t>
            </a:r>
            <a:r>
              <a:rPr lang="it-IT" i="1" dirty="0"/>
              <a:t>. </a:t>
            </a:r>
            <a:r>
              <a:rPr lang="it-IT" dirty="0" err="1"/>
              <a:t>Retrieved</a:t>
            </a:r>
            <a:r>
              <a:rPr lang="it-IT" dirty="0"/>
              <a:t> from: https://www.cnbc.com/2017/11/30/robots-may-replace-up-to-800-million-workers-by-2030.html</a:t>
            </a:r>
          </a:p>
          <a:p>
            <a:r>
              <a:rPr lang="it-IT" dirty="0"/>
              <a:t>Digital Trends; Luke </a:t>
            </a:r>
            <a:r>
              <a:rPr lang="it-IT" dirty="0" err="1"/>
              <a:t>Dormehl</a:t>
            </a:r>
            <a:r>
              <a:rPr lang="it-IT" dirty="0"/>
              <a:t>; 11.4.18; </a:t>
            </a:r>
            <a:r>
              <a:rPr lang="it-IT" i="1" dirty="0" err="1"/>
              <a:t>Replaced</a:t>
            </a:r>
            <a:r>
              <a:rPr lang="it-IT" i="1" dirty="0"/>
              <a:t> by </a:t>
            </a:r>
            <a:r>
              <a:rPr lang="it-IT" i="1" dirty="0" err="1"/>
              <a:t>robots</a:t>
            </a:r>
            <a:r>
              <a:rPr lang="it-IT" i="1" dirty="0"/>
              <a:t>: 10 </a:t>
            </a:r>
            <a:r>
              <a:rPr lang="it-IT" i="1" dirty="0" err="1"/>
              <a:t>jobs</a:t>
            </a:r>
            <a:r>
              <a:rPr lang="it-IT" i="1" dirty="0"/>
              <a:t> </a:t>
            </a:r>
            <a:r>
              <a:rPr lang="it-IT" i="1" dirty="0" err="1"/>
              <a:t>that</a:t>
            </a:r>
            <a:r>
              <a:rPr lang="it-IT" i="1" dirty="0"/>
              <a:t> </a:t>
            </a:r>
            <a:r>
              <a:rPr lang="it-IT" i="1" dirty="0" err="1"/>
              <a:t>could</a:t>
            </a:r>
            <a:r>
              <a:rPr lang="it-IT" i="1" dirty="0"/>
              <a:t> be hit hard by the A.I. revolution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from: https://www.digitaltrends.com/cool-tech/examples-of-robots-replacing-jobs/?fbclid=IwAR34SJ0kFwQIiOpn_YVQziyawo7LJ_QFnzayz-pIUdLA26vagfa7unKMRGo</a:t>
            </a:r>
          </a:p>
          <a:p>
            <a:r>
              <a:rPr lang="it-IT" dirty="0"/>
              <a:t>Michael </a:t>
            </a:r>
            <a:r>
              <a:rPr lang="it-IT" dirty="0" err="1"/>
              <a:t>Chui;July</a:t>
            </a:r>
            <a:r>
              <a:rPr lang="it-IT" dirty="0"/>
              <a:t> 2016; McKinsey &amp; Company; </a:t>
            </a:r>
            <a:r>
              <a:rPr lang="it-IT" i="1" dirty="0" err="1"/>
              <a:t>Where</a:t>
            </a:r>
            <a:r>
              <a:rPr lang="it-IT" i="1" dirty="0"/>
              <a:t> </a:t>
            </a:r>
            <a:r>
              <a:rPr lang="it-IT" i="1" dirty="0" err="1"/>
              <a:t>machines</a:t>
            </a:r>
            <a:r>
              <a:rPr lang="it-IT" i="1" dirty="0"/>
              <a:t> </a:t>
            </a:r>
            <a:r>
              <a:rPr lang="it-IT" i="1" dirty="0" err="1"/>
              <a:t>could</a:t>
            </a:r>
            <a:r>
              <a:rPr lang="it-IT" i="1" dirty="0"/>
              <a:t> </a:t>
            </a:r>
            <a:r>
              <a:rPr lang="it-IT" i="1" dirty="0" err="1"/>
              <a:t>replace</a:t>
            </a:r>
            <a:r>
              <a:rPr lang="it-IT" i="1" dirty="0"/>
              <a:t> </a:t>
            </a:r>
            <a:r>
              <a:rPr lang="it-IT" i="1" dirty="0" err="1"/>
              <a:t>humans</a:t>
            </a:r>
            <a:r>
              <a:rPr lang="it-IT" i="1" dirty="0"/>
              <a:t>—and </a:t>
            </a:r>
            <a:r>
              <a:rPr lang="it-IT" i="1" dirty="0" err="1"/>
              <a:t>where</a:t>
            </a:r>
            <a:r>
              <a:rPr lang="it-IT" i="1" dirty="0"/>
              <a:t> </a:t>
            </a:r>
            <a:r>
              <a:rPr lang="it-IT" i="1" dirty="0" err="1"/>
              <a:t>they</a:t>
            </a:r>
            <a:r>
              <a:rPr lang="it-IT" i="1" dirty="0"/>
              <a:t> </a:t>
            </a:r>
            <a:r>
              <a:rPr lang="it-IT" i="1" dirty="0" err="1"/>
              <a:t>can’t</a:t>
            </a:r>
            <a:r>
              <a:rPr lang="it-IT" i="1" dirty="0"/>
              <a:t> (</a:t>
            </a:r>
            <a:r>
              <a:rPr lang="it-IT" i="1" dirty="0" err="1"/>
              <a:t>yet</a:t>
            </a:r>
            <a:r>
              <a:rPr lang="it-IT" i="1" dirty="0"/>
              <a:t>)</a:t>
            </a:r>
            <a:r>
              <a:rPr lang="it-IT" dirty="0"/>
              <a:t>. </a:t>
            </a:r>
            <a:r>
              <a:rPr lang="it-IT" dirty="0" err="1"/>
              <a:t>Retrieved</a:t>
            </a:r>
            <a:r>
              <a:rPr lang="it-IT" dirty="0"/>
              <a:t> from: https://www.mckinsey.com/business-functions/digital-mckinsey/our-insights/where-machines-could-replace-humans-and-where-they-cant-yet?fbclid=IwAR1Tp2vbMDyLCmer4vY4uGvS-tQ4nRv9v7httPuqRS1Kx4zmheULPlG69m8</a:t>
            </a:r>
          </a:p>
          <a:p>
            <a:r>
              <a:rPr lang="it-IT" dirty="0"/>
              <a:t> Patrick Scott, 27 SEPTEMBER 2017; The Telegraph; </a:t>
            </a:r>
            <a:r>
              <a:rPr lang="it-IT" i="1" dirty="0" err="1"/>
              <a:t>These</a:t>
            </a:r>
            <a:r>
              <a:rPr lang="it-IT" i="1" dirty="0"/>
              <a:t> are the </a:t>
            </a:r>
            <a:r>
              <a:rPr lang="it-IT" i="1" dirty="0" err="1"/>
              <a:t>jobs</a:t>
            </a:r>
            <a:r>
              <a:rPr lang="it-IT" i="1" dirty="0"/>
              <a:t> </a:t>
            </a:r>
            <a:r>
              <a:rPr lang="it-IT" i="1" dirty="0" err="1"/>
              <a:t>most</a:t>
            </a:r>
            <a:r>
              <a:rPr lang="it-IT" i="1" dirty="0"/>
              <a:t> </a:t>
            </a:r>
            <a:r>
              <a:rPr lang="it-IT" i="1" dirty="0" err="1"/>
              <a:t>at</a:t>
            </a:r>
            <a:r>
              <a:rPr lang="it-IT" i="1" dirty="0"/>
              <a:t> risk of </a:t>
            </a:r>
            <a:r>
              <a:rPr lang="it-IT" i="1" dirty="0" err="1"/>
              <a:t>automation</a:t>
            </a:r>
            <a:r>
              <a:rPr lang="it-IT" i="1" dirty="0"/>
              <a:t> </a:t>
            </a:r>
            <a:r>
              <a:rPr lang="it-IT" i="1" dirty="0" err="1"/>
              <a:t>according</a:t>
            </a:r>
            <a:r>
              <a:rPr lang="it-IT" i="1" dirty="0"/>
              <a:t> to Oxford </a:t>
            </a:r>
            <a:r>
              <a:rPr lang="it-IT" i="1" dirty="0" err="1"/>
              <a:t>University</a:t>
            </a:r>
            <a:r>
              <a:rPr lang="it-IT" i="1" dirty="0"/>
              <a:t>: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yours</a:t>
            </a:r>
            <a:r>
              <a:rPr lang="it-IT" i="1" dirty="0"/>
              <a:t> one of </a:t>
            </a:r>
            <a:r>
              <a:rPr lang="it-IT" i="1" dirty="0" err="1"/>
              <a:t>them</a:t>
            </a:r>
            <a:r>
              <a:rPr lang="it-IT" i="1" dirty="0"/>
              <a:t>? </a:t>
            </a:r>
            <a:r>
              <a:rPr lang="it-IT" dirty="0" err="1"/>
              <a:t>Retrieved</a:t>
            </a:r>
            <a:r>
              <a:rPr lang="it-IT" dirty="0"/>
              <a:t> from: https://www.telegraph.co.uk/news/2017/09/27/jobs-risk-automation-according-oxford-university-one/?fbclid=IwAR3yNdi-kG9g6Mz4EWWUv5X6MXnNqXPwELTQCLPI4OezWw8nnKOetWuxWGI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37523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316" y="2642370"/>
            <a:ext cx="10515600" cy="1796464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5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Thank you!</a:t>
            </a:r>
            <a:endParaRPr lang="cs-CZ" sz="5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509678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828FB5-83E2-4F97-8DDD-B07FFE79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Contents</a:t>
            </a:r>
            <a:r>
              <a:rPr lang="it-IT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FC45F-2483-4BD3-8B7D-C5025C20F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r>
              <a:rPr lang="de-DE" sz="2000" dirty="0" err="1">
                <a:solidFill>
                  <a:schemeClr val="tx1"/>
                </a:solidFill>
              </a:rPr>
              <a:t>Overview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about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robot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industry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</a:rPr>
              <a:t>Job sections affected/not affected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Countries which are most affected by robot replacement </a:t>
            </a:r>
          </a:p>
          <a:p>
            <a:r>
              <a:rPr lang="de-DE" sz="2000" dirty="0" err="1">
                <a:solidFill>
                  <a:schemeClr val="tx1"/>
                </a:solidFill>
              </a:rPr>
              <a:t>Conclusion</a:t>
            </a:r>
            <a:r>
              <a:rPr lang="de-DE" sz="2000" dirty="0">
                <a:solidFill>
                  <a:schemeClr val="tx1"/>
                </a:solidFill>
              </a:rPr>
              <a:t>: Positive and Negative </a:t>
            </a:r>
            <a:r>
              <a:rPr lang="de-DE" sz="2000" dirty="0" err="1">
                <a:solidFill>
                  <a:schemeClr val="tx1"/>
                </a:solidFill>
              </a:rPr>
              <a:t>aspects</a:t>
            </a:r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References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23431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999D2-B2AC-4BCB-8E48-F06D8A21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88638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de-DE" b="1" dirty="0" err="1">
                <a:solidFill>
                  <a:srgbClr val="C00000"/>
                </a:solidFill>
              </a:rPr>
              <a:t>Overview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about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robot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industry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br>
              <a:rPr lang="de-DE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3A99E-B41A-49CB-A777-26711E835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624" y="1199073"/>
            <a:ext cx="9828589" cy="2879105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4500" dirty="0">
                <a:solidFill>
                  <a:schemeClr val="tx1"/>
                </a:solidFill>
              </a:rPr>
              <a:t>In 2017, the value of global market was around US$16.2 billion</a:t>
            </a:r>
          </a:p>
          <a:p>
            <a:pPr algn="just"/>
            <a:r>
              <a:rPr lang="en-US" sz="4500" dirty="0">
                <a:solidFill>
                  <a:schemeClr val="tx1"/>
                </a:solidFill>
              </a:rPr>
              <a:t>Since 2010, the demand for industrial robots has accelerated considerably due to the ongoing trend toward automation and continued innovative technical improvements in industrial robots</a:t>
            </a:r>
          </a:p>
          <a:p>
            <a:pPr algn="just"/>
            <a:r>
              <a:rPr lang="en-US" sz="4500" dirty="0">
                <a:solidFill>
                  <a:schemeClr val="tx1"/>
                </a:solidFill>
              </a:rPr>
              <a:t>Robot sales increased by 30% to 381,335 units, in 2017; it’s a new peak for the fifth year in a row. </a:t>
            </a:r>
          </a:p>
          <a:p>
            <a:pPr algn="just"/>
            <a:r>
              <a:rPr lang="en-US" sz="4500" dirty="0">
                <a:solidFill>
                  <a:schemeClr val="tx1"/>
                </a:solidFill>
              </a:rPr>
              <a:t>New estimation by IFR World Robotics confirm that this growth is not going to slow down for several years yet, in fact, in 2018 is expected a growth by 10% to 421,000 units and in 2021 the units will be 630,000 with on average per year by +14%</a:t>
            </a:r>
            <a:endParaRPr lang="it-IT" dirty="0"/>
          </a:p>
        </p:txBody>
      </p:sp>
      <p:pic>
        <p:nvPicPr>
          <p:cNvPr id="38" name="Segnaposto contenuto 3">
            <a:extLst>
              <a:ext uri="{FF2B5EF4-FFF2-40B4-BE49-F238E27FC236}">
                <a16:creationId xmlns:a16="http://schemas.microsoft.com/office/drawing/2014/main" id="{6C4507F3-9099-463F-A46E-8815DBF91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143" y="3755572"/>
            <a:ext cx="7072896" cy="3102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815125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BBB1036E-518E-4E62-93BD-4697509DF6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40" y="-15498"/>
            <a:ext cx="5653555" cy="3730724"/>
          </a:xfrm>
          <a:prstGeom prst="rect">
            <a:avLst/>
          </a:prstGeom>
        </p:spPr>
      </p:pic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AF5EB685-32A8-4708-8358-8D47CAFA0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76" y="726767"/>
            <a:ext cx="5468824" cy="219604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The main drivers of this exceptional growth in 2017 were the metal industry (+55%) and electrical/electronics industry (+33%). Robot sales in the automotive industry increased by 22% and remained still the major customer of industrial robots with a share of 33% of the total supply in 2017.</a:t>
            </a:r>
          </a:p>
          <a:p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B1FA2E2-DB9B-4B3D-8BE9-03072D7A2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99727"/>
            <a:ext cx="6247192" cy="3160547"/>
          </a:xfrm>
          <a:prstGeom prst="rect">
            <a:avLst/>
          </a:prstGeom>
        </p:spPr>
      </p:pic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02E30B0E-0154-4EE2-970E-61753867238D}"/>
              </a:ext>
            </a:extLst>
          </p:cNvPr>
          <p:cNvSpPr txBox="1">
            <a:spLocks/>
          </p:cNvSpPr>
          <p:nvPr/>
        </p:nvSpPr>
        <p:spPr>
          <a:xfrm>
            <a:off x="6417121" y="4274993"/>
            <a:ext cx="5245659" cy="182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chemeClr val="tx1"/>
                </a:solidFill>
              </a:rPr>
              <a:t>There are five major markets representing 73% of the total global sales volume in 2017: China, Japan, the Republic of Korea, the United States and Germany. Since 2013 China has been the biggest robot market in the world with a continued dynamic growth.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7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0CEC-2E52-4923-8088-39D25AC6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987" y="240418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Job sections affected/not affected</a:t>
            </a:r>
            <a:br>
              <a:rPr lang="en-US" dirty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44750-BFDA-4888-9A6C-0EA5A915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59417"/>
            <a:ext cx="11256361" cy="609858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900" dirty="0">
                <a:solidFill>
                  <a:schemeClr val="tx1"/>
                </a:solidFill>
              </a:rPr>
              <a:t>Robots may replace 800 million workers by 2030</a:t>
            </a:r>
          </a:p>
          <a:p>
            <a:pPr>
              <a:lnSpc>
                <a:spcPct val="150000"/>
              </a:lnSpc>
            </a:pPr>
            <a:r>
              <a:rPr lang="en-US" sz="2900" dirty="0">
                <a:solidFill>
                  <a:schemeClr val="tx1"/>
                </a:solidFill>
              </a:rPr>
              <a:t>Automation will more or less affect by type of activity parts of almost all workstations</a:t>
            </a:r>
          </a:p>
          <a:p>
            <a:pPr>
              <a:lnSpc>
                <a:spcPct val="150000"/>
              </a:lnSpc>
            </a:pPr>
            <a:r>
              <a:rPr lang="en-US" sz="2900" dirty="0">
                <a:solidFill>
                  <a:schemeClr val="tx1"/>
                </a:solidFill>
              </a:rPr>
              <a:t>For some industries, an increase in automation won't mean a decline in employment, but rather a shift in the tasks needed to be done</a:t>
            </a:r>
          </a:p>
          <a:p>
            <a:pPr>
              <a:lnSpc>
                <a:spcPct val="150000"/>
              </a:lnSpc>
            </a:pPr>
            <a:r>
              <a:rPr lang="en-US" sz="2900" dirty="0">
                <a:solidFill>
                  <a:schemeClr val="tx1"/>
                </a:solidFill>
              </a:rPr>
              <a:t>Factors: 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Technical feasibility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Costs for the development and use of both hardware and software</a:t>
            </a:r>
          </a:p>
          <a:p>
            <a:pPr lvl="1"/>
            <a:r>
              <a:rPr lang="en-US" sz="2900" dirty="0" err="1">
                <a:solidFill>
                  <a:schemeClr val="tx1"/>
                </a:solidFill>
              </a:rPr>
              <a:t>Labour</a:t>
            </a:r>
            <a:r>
              <a:rPr lang="en-US" sz="2900" dirty="0">
                <a:solidFill>
                  <a:schemeClr val="tx1"/>
                </a:solidFill>
              </a:rPr>
              <a:t> costs and the associated supply and demand dynamics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Advantages over </a:t>
            </a:r>
            <a:r>
              <a:rPr lang="en-US" sz="2900" dirty="0" err="1">
                <a:solidFill>
                  <a:schemeClr val="tx1"/>
                </a:solidFill>
              </a:rPr>
              <a:t>labour</a:t>
            </a:r>
            <a:r>
              <a:rPr lang="en-US" sz="2900" dirty="0">
                <a:solidFill>
                  <a:schemeClr val="tx1"/>
                </a:solidFill>
              </a:rPr>
              <a:t> substitution including higher production volumes of better quality and fewer errors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it-IT" sz="51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Not</a:t>
            </a:r>
            <a:r>
              <a:rPr lang="it-IT" sz="51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51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affected</a:t>
            </a:r>
            <a:r>
              <a:rPr lang="it-IT" sz="51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:</a:t>
            </a:r>
            <a:endParaRPr lang="en-US" sz="51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en-US" sz="2900" dirty="0">
                <a:solidFill>
                  <a:schemeClr val="tx1"/>
                </a:solidFill>
              </a:rPr>
              <a:t>Recreational Therapists</a:t>
            </a:r>
          </a:p>
          <a:p>
            <a:r>
              <a:rPr lang="en-US" sz="2900" dirty="0">
                <a:solidFill>
                  <a:schemeClr val="tx1"/>
                </a:solidFill>
              </a:rPr>
              <a:t>First-Line Supervisors of Mechanics, Installers, and Repairers</a:t>
            </a:r>
          </a:p>
          <a:p>
            <a:r>
              <a:rPr lang="en-US" sz="2900" dirty="0">
                <a:solidFill>
                  <a:schemeClr val="tx1"/>
                </a:solidFill>
              </a:rPr>
              <a:t>Emergency Management Directors</a:t>
            </a:r>
          </a:p>
          <a:p>
            <a:r>
              <a:rPr lang="en-US" sz="2900" dirty="0">
                <a:solidFill>
                  <a:schemeClr val="tx1"/>
                </a:solidFill>
              </a:rPr>
              <a:t>Mental Health and Substance Abuse Social Workers</a:t>
            </a:r>
          </a:p>
          <a:p>
            <a:r>
              <a:rPr lang="en-US" sz="2900" dirty="0">
                <a:solidFill>
                  <a:schemeClr val="tx1"/>
                </a:solidFill>
              </a:rPr>
              <a:t>Audiologists</a:t>
            </a:r>
          </a:p>
          <a:p>
            <a:r>
              <a:rPr lang="en-US" sz="2900" dirty="0">
                <a:solidFill>
                  <a:schemeClr val="tx1"/>
                </a:solidFill>
              </a:rPr>
              <a:t>Occupational Therapists</a:t>
            </a:r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49"/>
          <a:stretch/>
        </p:blipFill>
        <p:spPr bwMode="auto">
          <a:xfrm>
            <a:off x="7315002" y="4130635"/>
            <a:ext cx="4876998" cy="272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00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D3A01D-4A25-471F-B7FB-644F0F430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375" y="343825"/>
            <a:ext cx="10039423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Affected</a:t>
            </a:r>
            <a:r>
              <a:rPr lang="it-IT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Physical activities play a prominent role in sectors such as manufacturing, gastronomy and housing, and retail trade, they are most vulnerable to automation for technical reasons alone</a:t>
            </a:r>
          </a:p>
          <a:p>
            <a:r>
              <a:rPr lang="en-US" dirty="0">
                <a:solidFill>
                  <a:schemeClr val="tx1"/>
                </a:solidFill>
              </a:rPr>
              <a:t>All these occupations share a predictable pattern of repetitive activities, the likes of which are possible to replicate through Machine Learning algorithms</a:t>
            </a:r>
          </a:p>
          <a:p>
            <a:endParaRPr lang="it-I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5540721" y="2725081"/>
          <a:ext cx="4839077" cy="384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64">
                <a:tc>
                  <a:txBody>
                    <a:bodyPr/>
                    <a:lstStyle/>
                    <a:p>
                      <a:r>
                        <a:rPr lang="de-DE" sz="1800" b="1" dirty="0" err="1"/>
                        <a:t>Occupation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sector</a:t>
                      </a:r>
                      <a:endParaRPr lang="de-DE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b="1" dirty="0" err="1"/>
                        <a:t>percent</a:t>
                      </a:r>
                      <a:endParaRPr lang="de-DE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Transport and logistics professions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Enterprise-related service occupations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Cleaning jobs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Commercial professions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Manufacturing occupations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Security professions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4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Food and hospitality professions </a:t>
                      </a:r>
                    </a:p>
                    <a:p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339505" y="2716027"/>
          <a:ext cx="5000963" cy="385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99">
                <a:tc>
                  <a:txBody>
                    <a:bodyPr/>
                    <a:lstStyle/>
                    <a:p>
                      <a:r>
                        <a:rPr lang="de-DE" sz="1800" b="1" dirty="0" err="1"/>
                        <a:t>Occupation</a:t>
                      </a:r>
                      <a:r>
                        <a:rPr lang="de-DE" sz="1800" b="1" baseline="0" dirty="0"/>
                        <a:t> </a:t>
                      </a:r>
                      <a:r>
                        <a:rPr lang="de-DE" sz="1800" b="1" baseline="0" dirty="0" err="1"/>
                        <a:t>sector</a:t>
                      </a:r>
                      <a:endParaRPr lang="de-DE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b="1" dirty="0" err="1"/>
                        <a:t>percent</a:t>
                      </a:r>
                      <a:endParaRPr lang="de-DE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89">
                <a:tc>
                  <a:txBody>
                    <a:bodyPr/>
                    <a:lstStyle/>
                    <a:p>
                      <a:r>
                        <a:rPr lang="en-US" sz="1100" b="1" dirty="0"/>
                        <a:t>Professions in agriculture/forestry and horticulture </a:t>
                      </a:r>
                      <a:endParaRPr lang="de-DE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2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Social and cultural service professions </a:t>
                      </a:r>
                    </a:p>
                    <a:p>
                      <a:endParaRPr lang="de-DE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2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Construction and extension occupations</a:t>
                      </a:r>
                    </a:p>
                    <a:p>
                      <a:endParaRPr lang="de-DE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153">
                <a:tc>
                  <a:txBody>
                    <a:bodyPr/>
                    <a:lstStyle/>
                    <a:p>
                      <a:r>
                        <a:rPr lang="en-US" sz="1100" b="1" dirty="0"/>
                        <a:t>Medical and non-medical health professions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IT and scientific service occupations</a:t>
                      </a:r>
                      <a:endParaRPr lang="de-DE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89">
                <a:tc>
                  <a:txBody>
                    <a:bodyPr/>
                    <a:lstStyle/>
                    <a:p>
                      <a:r>
                        <a:rPr lang="en-US" sz="1100" b="1" dirty="0"/>
                        <a:t>Professions in business management and </a:t>
                      </a:r>
                      <a:r>
                        <a:rPr lang="en-US" sz="1100" b="1" dirty="0" err="1"/>
                        <a:t>organisation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1" dirty="0"/>
                        <a:t>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83400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D9340-3192-4F78-A40C-9E55C2E53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498" y="217496"/>
            <a:ext cx="1015900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Countries which are most affected by robot replacement </a:t>
            </a:r>
            <a:br>
              <a:rPr lang="en-US" dirty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347326-9FF7-4D5C-AD16-ECD72282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3" y="1789468"/>
            <a:ext cx="3135086" cy="48510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“(…) the share of occupations that could experience significant automation is actually higher in developing countries than in more advanced ones, where many of these jobs have already disappeared“ (</a:t>
            </a:r>
            <a:r>
              <a:rPr lang="en-US" dirty="0" err="1">
                <a:solidFill>
                  <a:schemeClr val="tx1"/>
                </a:solidFill>
              </a:rPr>
              <a:t>Muoio</a:t>
            </a:r>
            <a:r>
              <a:rPr lang="en-US" dirty="0">
                <a:solidFill>
                  <a:schemeClr val="tx1"/>
                </a:solidFill>
              </a:rPr>
              <a:t> D.)</a:t>
            </a: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06" y="1779162"/>
            <a:ext cx="8888621" cy="5078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6752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BEF36A-E2A0-4CC5-BD68-4279080C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594" y="1127105"/>
            <a:ext cx="4847130" cy="1550989"/>
          </a:xfrm>
        </p:spPr>
        <p:txBody>
          <a:bodyPr>
            <a:normAutofit/>
          </a:bodyPr>
          <a:lstStyle/>
          <a:p>
            <a:r>
              <a:rPr lang="it-IT" dirty="0"/>
              <a:t>		</a:t>
            </a:r>
            <a:r>
              <a:rPr lang="it-IT" sz="2800" b="1" dirty="0">
                <a:solidFill>
                  <a:srgbClr val="C00000"/>
                </a:solidFill>
              </a:rPr>
              <a:t>Decisive factors: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058F4-2BBF-4E82-A756-E760E41E3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814" y="1488612"/>
            <a:ext cx="4064439" cy="3880773"/>
          </a:xfrm>
        </p:spPr>
        <p:txBody>
          <a:bodyPr numCol="1"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chemeClr val="tx1"/>
                </a:solidFill>
              </a:rPr>
              <a:t>Level of manufacturing </a:t>
            </a:r>
            <a:r>
              <a:rPr lang="it-IT" dirty="0" err="1">
                <a:solidFill>
                  <a:schemeClr val="tx1"/>
                </a:solidFill>
              </a:rPr>
              <a:t>processes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Labor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costs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</a:rPr>
              <a:t>Skill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shortage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Age of </a:t>
            </a:r>
            <a:r>
              <a:rPr lang="it-IT" dirty="0" err="1">
                <a:solidFill>
                  <a:schemeClr val="tx1"/>
                </a:solidFill>
              </a:rPr>
              <a:t>population</a:t>
            </a:r>
            <a:r>
              <a:rPr lang="it-IT" dirty="0">
                <a:solidFill>
                  <a:schemeClr val="tx1"/>
                </a:solidFill>
              </a:rPr>
              <a:t>/ Birth rate</a:t>
            </a:r>
          </a:p>
          <a:p>
            <a:r>
              <a:rPr lang="it-IT" dirty="0" err="1">
                <a:solidFill>
                  <a:schemeClr val="tx1"/>
                </a:solidFill>
              </a:rPr>
              <a:t>Labor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regulations</a:t>
            </a:r>
            <a:r>
              <a:rPr lang="it-IT" dirty="0">
                <a:solidFill>
                  <a:schemeClr val="tx1"/>
                </a:solidFill>
              </a:rPr>
              <a:t>/ </a:t>
            </a:r>
            <a:r>
              <a:rPr lang="it-IT" dirty="0" err="1">
                <a:solidFill>
                  <a:schemeClr val="tx1"/>
                </a:solidFill>
              </a:rPr>
              <a:t>bureaucratic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obstacles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ED3248E-A80D-4695-872A-C03654E733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85" r="20588" b="-1"/>
          <a:stretch/>
        </p:blipFill>
        <p:spPr>
          <a:xfrm>
            <a:off x="20" y="-1"/>
            <a:ext cx="539494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42157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69D077-646E-462B-961D-D0FB01AA7A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91" b="-2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D316CC-75E5-4709-B9DE-33524ACF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160" y="839788"/>
            <a:ext cx="385112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b="1" dirty="0">
                <a:solidFill>
                  <a:srgbClr val="C00000"/>
                </a:solidFill>
              </a:rPr>
              <a:t>Positive </a:t>
            </a:r>
            <a:r>
              <a:rPr lang="de-DE" b="1" dirty="0" err="1">
                <a:solidFill>
                  <a:srgbClr val="C00000"/>
                </a:solidFill>
              </a:rPr>
              <a:t>aspects</a:t>
            </a:r>
            <a:r>
              <a:rPr lang="de-DE" b="1" dirty="0">
                <a:solidFill>
                  <a:srgbClr val="C00000"/>
                </a:solidFill>
              </a:rPr>
              <a:t>: </a:t>
            </a:r>
            <a:br>
              <a:rPr lang="de-DE" b="1" dirty="0">
                <a:solidFill>
                  <a:srgbClr val="C00000"/>
                </a:solidFill>
              </a:rPr>
            </a:b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462573-57AD-41B7-BAC3-4A5AE1D3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41026"/>
            <a:ext cx="4095749" cy="3977849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Better decision making</a:t>
            </a:r>
          </a:p>
          <a:p>
            <a:r>
              <a:rPr lang="it-IT" dirty="0">
                <a:solidFill>
                  <a:schemeClr val="tx1"/>
                </a:solidFill>
              </a:rPr>
              <a:t>Objective feedback</a:t>
            </a:r>
          </a:p>
          <a:p>
            <a:r>
              <a:rPr lang="it-IT" dirty="0">
                <a:solidFill>
                  <a:schemeClr val="tx1"/>
                </a:solidFill>
              </a:rPr>
              <a:t>Avoiding conflict</a:t>
            </a:r>
          </a:p>
          <a:p>
            <a:r>
              <a:rPr lang="it-IT" dirty="0">
                <a:solidFill>
                  <a:schemeClr val="tx1"/>
                </a:solidFill>
              </a:rPr>
              <a:t>Decreased Production Costs</a:t>
            </a:r>
          </a:p>
          <a:p>
            <a:r>
              <a:rPr lang="it-IT" dirty="0">
                <a:solidFill>
                  <a:schemeClr val="tx1"/>
                </a:solidFill>
              </a:rPr>
              <a:t>Shorter Cycle Times</a:t>
            </a:r>
          </a:p>
          <a:p>
            <a:r>
              <a:rPr lang="it-IT" dirty="0">
                <a:solidFill>
                  <a:schemeClr val="tx1"/>
                </a:solidFill>
              </a:rPr>
              <a:t>Improved Quality and Reliability</a:t>
            </a:r>
          </a:p>
          <a:p>
            <a:r>
              <a:rPr lang="it-IT" dirty="0">
                <a:solidFill>
                  <a:schemeClr val="tx1"/>
                </a:solidFill>
              </a:rPr>
              <a:t>Better Floor Space Utilization</a:t>
            </a:r>
          </a:p>
          <a:p>
            <a:r>
              <a:rPr lang="it-IT" dirty="0" err="1">
                <a:solidFill>
                  <a:schemeClr val="tx1"/>
                </a:solidFill>
              </a:rPr>
              <a:t>Increased</a:t>
            </a:r>
            <a:r>
              <a:rPr lang="it-IT" dirty="0">
                <a:solidFill>
                  <a:schemeClr val="tx1"/>
                </a:solidFill>
              </a:rPr>
              <a:t> Safety</a:t>
            </a:r>
          </a:p>
          <a:p>
            <a:r>
              <a:rPr lang="it-IT" dirty="0" err="1">
                <a:solidFill>
                  <a:schemeClr val="tx1"/>
                </a:solidFill>
              </a:rPr>
              <a:t>Improved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efficienty</a:t>
            </a:r>
            <a:r>
              <a:rPr lang="it-IT" dirty="0">
                <a:solidFill>
                  <a:schemeClr val="tx1"/>
                </a:solidFill>
              </a:rPr>
              <a:t> and </a:t>
            </a:r>
            <a:r>
              <a:rPr lang="it-IT" dirty="0" err="1">
                <a:solidFill>
                  <a:schemeClr val="tx1"/>
                </a:solidFill>
              </a:rPr>
              <a:t>outcome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Looking forward: Utopia</a:t>
            </a:r>
          </a:p>
          <a:p>
            <a:endParaRPr lang="it-IT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11744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919</Words>
  <Application>Microsoft Office PowerPoint</Application>
  <PresentationFormat>Widescreen</PresentationFormat>
  <Paragraphs>123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Fazeta</vt:lpstr>
      <vt:lpstr>The replacement of human labor through robots</vt:lpstr>
      <vt:lpstr>Contents:</vt:lpstr>
      <vt:lpstr>Overview about robot industry  </vt:lpstr>
      <vt:lpstr>Presentazione standard di PowerPoint</vt:lpstr>
      <vt:lpstr>Job sections affected/not affected </vt:lpstr>
      <vt:lpstr>Presentazione standard di PowerPoint</vt:lpstr>
      <vt:lpstr>Countries which are most affected by robot replacement  </vt:lpstr>
      <vt:lpstr>  Decisive factors:</vt:lpstr>
      <vt:lpstr>Positive aspects:  </vt:lpstr>
      <vt:lpstr>Presentazione standard di PowerPoint</vt:lpstr>
      <vt:lpstr>References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replacement of human labor through robots</dc:title>
  <dc:creator>Leonardo Papaveri</dc:creator>
  <cp:lastModifiedBy>Leonardo Papaveri</cp:lastModifiedBy>
  <cp:revision>18</cp:revision>
  <dcterms:created xsi:type="dcterms:W3CDTF">2018-11-27T15:51:05Z</dcterms:created>
  <dcterms:modified xsi:type="dcterms:W3CDTF">2018-11-30T17:15:25Z</dcterms:modified>
</cp:coreProperties>
</file>