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Arvo"/>
      <p:regular r:id="rId16"/>
      <p:bold r:id="rId17"/>
      <p:italic r:id="rId18"/>
      <p:boldItalic r:id="rId19"/>
    </p:embeddedFont>
    <p:embeddedFont>
      <p:font typeface="Roboto Condensed"/>
      <p:regular r:id="rId20"/>
      <p:bold r:id="rId21"/>
      <p:italic r:id="rId22"/>
      <p:boldItalic r:id="rId23"/>
    </p:embeddedFont>
    <p:embeddedFont>
      <p:font typeface="Roboto Condensed Light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0FD3C66-67DE-4346-8F6C-748AC8E68C9F}">
  <a:tblStyle styleId="{80FD3C66-67DE-4346-8F6C-748AC8E68C9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Condensed-regular.fntdata"/><Relationship Id="rId22" Type="http://schemas.openxmlformats.org/officeDocument/2006/relationships/font" Target="fonts/RobotoCondensed-italic.fntdata"/><Relationship Id="rId21" Type="http://schemas.openxmlformats.org/officeDocument/2006/relationships/font" Target="fonts/RobotoCondensed-bold.fntdata"/><Relationship Id="rId24" Type="http://schemas.openxmlformats.org/officeDocument/2006/relationships/font" Target="fonts/RobotoCondensedLight-regular.fntdata"/><Relationship Id="rId23" Type="http://schemas.openxmlformats.org/officeDocument/2006/relationships/font" Target="fonts/RobotoCondense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CondensedLight-italic.fntdata"/><Relationship Id="rId25" Type="http://schemas.openxmlformats.org/officeDocument/2006/relationships/font" Target="fonts/RobotoCondensedLight-bold.fntdata"/><Relationship Id="rId27" Type="http://schemas.openxmlformats.org/officeDocument/2006/relationships/font" Target="fonts/RobotoCondensed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rvo-bold.fntdata"/><Relationship Id="rId16" Type="http://schemas.openxmlformats.org/officeDocument/2006/relationships/font" Target="fonts/Arvo-regular.fntdata"/><Relationship Id="rId19" Type="http://schemas.openxmlformats.org/officeDocument/2006/relationships/font" Target="fonts/Arvo-boldItalic.fntdata"/><Relationship Id="rId18" Type="http://schemas.openxmlformats.org/officeDocument/2006/relationships/font" Target="fonts/Arv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4a339f1ee2_0_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4a339f1ee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4a339f1ee2_0_2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4a339f1ee2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4a339f1ee2_0_5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4a339f1ee2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4a339f1ee2_0_7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4a339f1ee2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4a339f1ee2_0_10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4a339f1ee2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4a339f1ee2_0_13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4a339f1ee2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4a339f1ee2_0_15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4a339f1ee2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fmla="val 32425" name="adj"/>
            </a:avLst>
          </a:prstGeom>
          <a:solidFill>
            <a:srgbClr val="2632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flipH="1" rot="10800000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fmla="val 32425" name="adj"/>
              </a:avLst>
            </a:prstGeom>
            <a:solidFill>
              <a:srgbClr val="D26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2" name="Google Shape;22;p2"/>
          <p:cNvSpPr txBox="1"/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fmla="val 32425" name="adj"/>
            </a:avLst>
          </a:prstGeom>
          <a:solidFill>
            <a:srgbClr val="2632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flipH="1" rot="10800000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flipH="1" rot="10800000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fmla="val 32425" name="adj"/>
              </a:avLst>
            </a:prstGeom>
            <a:solidFill>
              <a:srgbClr val="D26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9" name="Google Shape;39;p3"/>
          <p:cNvSpPr txBox="1"/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0" name="Google Shape;40;p3"/>
          <p:cNvSpPr txBox="1"/>
          <p:nvPr>
            <p:ph idx="1" type="subTitle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/>
        </p:txBody>
      </p:sp>
      <p:sp>
        <p:nvSpPr>
          <p:cNvPr id="41" name="Google Shape;41;p3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fmla="val 32425" name="adj"/>
            </a:avLst>
          </a:prstGeom>
          <a:solidFill>
            <a:srgbClr val="2632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4" name="Google Shape;44;p4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45" name="Google Shape;45;p4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 flipH="1" rot="10800000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47" name="Google Shape;47;p4"/>
          <p:cNvGrpSpPr/>
          <p:nvPr/>
        </p:nvGrpSpPr>
        <p:grpSpPr>
          <a:xfrm flipH="1" rot="10800000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48" name="Google Shape;48;p4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0" name="Google Shape;50;p4"/>
          <p:cNvSpPr txBox="1"/>
          <p:nvPr>
            <p:ph idx="1" type="body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i="1" sz="3000">
                <a:solidFill>
                  <a:srgbClr val="FFFFFF"/>
                </a:solidFill>
              </a:defRPr>
            </a:lvl1pPr>
            <a:lvl2pPr indent="-419100" lvl="1" marL="9144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i="1" sz="3000">
                <a:solidFill>
                  <a:srgbClr val="FFFFFF"/>
                </a:solidFill>
              </a:defRPr>
            </a:lvl2pPr>
            <a:lvl3pPr indent="-419100" lvl="2" marL="13716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i="1" sz="3000">
                <a:solidFill>
                  <a:srgbClr val="FFFFFF"/>
                </a:solidFill>
              </a:defRPr>
            </a:lvl3pPr>
            <a:lvl4pPr indent="-419100" lvl="3" marL="18288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i="1" sz="3000">
                <a:solidFill>
                  <a:srgbClr val="FFFFFF"/>
                </a:solidFill>
              </a:defRPr>
            </a:lvl4pPr>
            <a:lvl5pPr indent="-419100" lvl="4" marL="22860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i="1" sz="3000">
                <a:solidFill>
                  <a:srgbClr val="FFFFFF"/>
                </a:solidFill>
              </a:defRPr>
            </a:lvl5pPr>
            <a:lvl6pPr indent="-419100" lvl="5" marL="27432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i="1" sz="3000">
                <a:solidFill>
                  <a:srgbClr val="FFFFFF"/>
                </a:solidFill>
              </a:defRPr>
            </a:lvl6pPr>
            <a:lvl7pPr indent="-419100" lvl="6" marL="32004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i="1" sz="3000">
                <a:solidFill>
                  <a:srgbClr val="FFFFFF"/>
                </a:solidFill>
              </a:defRPr>
            </a:lvl7pPr>
            <a:lvl8pPr indent="-419100" lvl="7" marL="36576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i="1" sz="3000">
                <a:solidFill>
                  <a:srgbClr val="FFFFFF"/>
                </a:solidFill>
              </a:defRPr>
            </a:lvl8pPr>
            <a:lvl9pPr indent="-419100" lvl="8" marL="41148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i="1" sz="3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1" name="Google Shape;51;p4"/>
          <p:cNvSpPr txBox="1"/>
          <p:nvPr/>
        </p:nvSpPr>
        <p:spPr>
          <a:xfrm>
            <a:off x="286600" y="1014575"/>
            <a:ext cx="6765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200">
                <a:solidFill>
                  <a:srgbClr val="FF9800"/>
                </a:solidFill>
              </a:rPr>
              <a:t>“</a:t>
            </a:r>
            <a:endParaRPr b="1" sz="7200">
              <a:solidFill>
                <a:srgbClr val="FF9800"/>
              </a:solidFill>
            </a:endParaRPr>
          </a:p>
        </p:txBody>
      </p:sp>
      <p:grpSp>
        <p:nvGrpSpPr>
          <p:cNvPr id="52" name="Google Shape;52;p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53" name="Google Shape;53;p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fmla="val 32425" name="adj"/>
              </a:avLst>
            </a:prstGeom>
            <a:solidFill>
              <a:srgbClr val="D26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4" name="Google Shape;54;p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55" name="Google Shape;55;p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7" name="Google Shape;57;p4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58" name="Google Shape;58;p4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4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0" name="Google Shape;60;p4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fmla="val 32425" name="adj"/>
              </a:avLst>
            </a:prstGeom>
            <a:solidFill>
              <a:srgbClr val="26324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flipH="1" rot="10800000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flipH="1" rot="10800000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fmla="val 32425" name="adj"/>
              </a:avLst>
            </a:prstGeom>
            <a:solidFill>
              <a:srgbClr val="D26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78" name="Google Shape;78;p5"/>
          <p:cNvSpPr txBox="1"/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79" name="Google Shape;79;p5"/>
          <p:cNvSpPr txBox="1"/>
          <p:nvPr>
            <p:ph idx="1" type="body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indent="-381000" lvl="1" marL="9144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indent="-381000" lvl="2" marL="13716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indent="-381000" lvl="3" marL="18288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indent="-381000" lvl="4" marL="2286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indent="-381000" lvl="5" marL="27432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indent="-381000" lvl="6" marL="32004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indent="-381000" lvl="7" marL="36576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indent="-381000" lvl="8" marL="41148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/>
        </p:txBody>
      </p:sp>
      <p:sp>
        <p:nvSpPr>
          <p:cNvPr id="80" name="Google Shape;80;p5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fmla="val 32425" name="adj"/>
              </a:avLst>
            </a:prstGeom>
            <a:solidFill>
              <a:srgbClr val="26324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flipH="1" rot="10800000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flipH="1" rot="10800000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fmla="val 32425" name="adj"/>
              </a:avLst>
            </a:prstGeom>
            <a:solidFill>
              <a:srgbClr val="D26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98" name="Google Shape;98;p6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99" name="Google Shape;99;p6"/>
          <p:cNvSpPr txBox="1"/>
          <p:nvPr>
            <p:ph idx="1" type="body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indent="-355600" lvl="1" marL="9144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indent="-355600" lvl="2" marL="1371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indent="-355600" lvl="3" marL="18288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indent="-355600" lvl="4" marL="22860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indent="-355600" lvl="5" marL="27432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indent="-355600" lvl="6" marL="32004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indent="-355600" lvl="7" marL="3657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indent="-355600" lvl="8" marL="41148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/>
        </p:txBody>
      </p:sp>
      <p:sp>
        <p:nvSpPr>
          <p:cNvPr id="100" name="Google Shape;100;p6"/>
          <p:cNvSpPr txBox="1"/>
          <p:nvPr>
            <p:ph idx="2" type="body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indent="-355600" lvl="1" marL="9144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indent="-355600" lvl="2" marL="1371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indent="-355600" lvl="3" marL="18288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indent="-355600" lvl="4" marL="22860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indent="-355600" lvl="5" marL="27432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indent="-355600" lvl="6" marL="32004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indent="-355600" lvl="7" marL="3657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indent="-355600" lvl="8" marL="41148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/>
        </p:txBody>
      </p:sp>
      <p:sp>
        <p:nvSpPr>
          <p:cNvPr id="101" name="Google Shape;101;p6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fmla="val 32425" name="adj"/>
              </a:avLst>
            </a:prstGeom>
            <a:solidFill>
              <a:srgbClr val="26324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flipH="1" rot="10800000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flipH="1" rot="10800000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fmla="val 32425" name="adj"/>
              </a:avLst>
            </a:prstGeom>
            <a:solidFill>
              <a:srgbClr val="D26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19" name="Google Shape;119;p7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20" name="Google Shape;120;p7"/>
          <p:cNvSpPr txBox="1"/>
          <p:nvPr>
            <p:ph idx="1" type="body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indent="-342900" lvl="1" marL="9144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indent="-342900" lvl="2" marL="13716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indent="-342900" lvl="3" marL="18288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indent="-342900" lvl="4" marL="22860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indent="-342900" lvl="5" marL="27432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indent="-342900" lvl="6" marL="32004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indent="-342900" lvl="7" marL="36576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indent="-342900" lvl="8" marL="41148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/>
        </p:txBody>
      </p:sp>
      <p:sp>
        <p:nvSpPr>
          <p:cNvPr id="121" name="Google Shape;121;p7"/>
          <p:cNvSpPr txBox="1"/>
          <p:nvPr>
            <p:ph idx="2" type="body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indent="-342900" lvl="1" marL="9144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indent="-342900" lvl="2" marL="13716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indent="-342900" lvl="3" marL="18288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indent="-342900" lvl="4" marL="22860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indent="-342900" lvl="5" marL="27432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indent="-342900" lvl="6" marL="32004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indent="-342900" lvl="7" marL="36576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indent="-342900" lvl="8" marL="41148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/>
        </p:txBody>
      </p:sp>
      <p:sp>
        <p:nvSpPr>
          <p:cNvPr id="122" name="Google Shape;122;p7"/>
          <p:cNvSpPr txBox="1"/>
          <p:nvPr>
            <p:ph idx="3" type="body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indent="-342900" lvl="1" marL="9144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indent="-342900" lvl="2" marL="13716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indent="-342900" lvl="3" marL="18288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indent="-342900" lvl="4" marL="22860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indent="-342900" lvl="5" marL="27432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indent="-342900" lvl="6" marL="32004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indent="-342900" lvl="7" marL="36576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indent="-342900" lvl="8" marL="41148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/>
        </p:txBody>
      </p:sp>
      <p:sp>
        <p:nvSpPr>
          <p:cNvPr id="123" name="Google Shape;123;p7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fmla="val 32425" name="adj"/>
              </a:avLst>
            </a:prstGeom>
            <a:solidFill>
              <a:srgbClr val="26324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flipH="1" rot="10800000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flipH="1" rot="10800000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fmla="val 32425" name="adj"/>
              </a:avLst>
            </a:prstGeom>
            <a:solidFill>
              <a:srgbClr val="D26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41" name="Google Shape;141;p8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42" name="Google Shape;142;p8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9"/>
          <p:cNvGrpSpPr/>
          <p:nvPr/>
        </p:nvGrpSpPr>
        <p:grpSpPr>
          <a:xfrm>
            <a:off x="2466138" y="4472723"/>
            <a:ext cx="6686825" cy="670795"/>
            <a:chOff x="5589288" y="4472723"/>
            <a:chExt cx="6686825" cy="670795"/>
          </a:xfrm>
        </p:grpSpPr>
        <p:sp>
          <p:nvSpPr>
            <p:cNvPr id="145" name="Google Shape;145;p9"/>
            <p:cNvSpPr/>
            <p:nvPr/>
          </p:nvSpPr>
          <p:spPr>
            <a:xfrm rot="10800000">
              <a:off x="5589288" y="4948334"/>
              <a:ext cx="394200" cy="131400"/>
            </a:xfrm>
            <a:prstGeom prst="triangle">
              <a:avLst>
                <a:gd fmla="val 32425" name="adj"/>
              </a:avLst>
            </a:prstGeom>
            <a:solidFill>
              <a:srgbClr val="D26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6" name="Google Shape;146;p9"/>
            <p:cNvGrpSpPr/>
            <p:nvPr/>
          </p:nvGrpSpPr>
          <p:grpSpPr>
            <a:xfrm flipH="1">
              <a:off x="5748896" y="4472723"/>
              <a:ext cx="6527217" cy="670795"/>
              <a:chOff x="-10101302" y="330075"/>
              <a:chExt cx="16532971" cy="1699506"/>
            </a:xfrm>
          </p:grpSpPr>
          <p:sp>
            <p:nvSpPr>
              <p:cNvPr id="147" name="Google Shape;147;p9"/>
              <p:cNvSpPr/>
              <p:nvPr/>
            </p:nvSpPr>
            <p:spPr>
              <a:xfrm>
                <a:off x="-10101302" y="330081"/>
                <a:ext cx="148464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9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9" name="Google Shape;149;p9"/>
            <p:cNvGrpSpPr/>
            <p:nvPr/>
          </p:nvGrpSpPr>
          <p:grpSpPr>
            <a:xfrm flipH="1">
              <a:off x="5592255" y="4646738"/>
              <a:ext cx="6682918" cy="304563"/>
              <a:chOff x="-30922586" y="330075"/>
              <a:chExt cx="37293070" cy="1699569"/>
            </a:xfrm>
          </p:grpSpPr>
          <p:sp>
            <p:nvSpPr>
              <p:cNvPr id="150" name="Google Shape;150;p9"/>
              <p:cNvSpPr/>
              <p:nvPr/>
            </p:nvSpPr>
            <p:spPr>
              <a:xfrm>
                <a:off x="-30922586" y="330144"/>
                <a:ext cx="355881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4670984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52" name="Google Shape;152;p9"/>
          <p:cNvSpPr txBox="1"/>
          <p:nvPr>
            <p:ph idx="1" type="body"/>
          </p:nvPr>
        </p:nvSpPr>
        <p:spPr>
          <a:xfrm>
            <a:off x="2682800" y="4636500"/>
            <a:ext cx="60042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</a:lstStyle>
          <a:p/>
        </p:txBody>
      </p:sp>
      <p:sp>
        <p:nvSpPr>
          <p:cNvPr id="153" name="Google Shape;153;p9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54" name="Google Shape;154;p9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55" name="Google Shape;155;p9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fmla="val 32425" name="adj"/>
              </a:avLst>
            </a:prstGeom>
            <a:solidFill>
              <a:srgbClr val="26324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56" name="Google Shape;156;p9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57" name="Google Shape;157;p9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0" name="Google Shape;160;p9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64" name="Google Shape;164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Google Shape;165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fmla="val 32425" name="adj"/>
              </a:avLst>
            </a:prstGeom>
            <a:solidFill>
              <a:srgbClr val="D26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66" name="Google Shape;166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Google Shape;167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Google Shape;170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72" name="Google Shape;172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Google Shape;173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fmla="val 32425" name="adj"/>
              </a:avLst>
            </a:prstGeom>
            <a:solidFill>
              <a:srgbClr val="26324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74" name="Google Shape;174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Google Shape;175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7" name="Google Shape;177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Google Shape;178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9" name="Google Shape;179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b="1" sz="2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b="1" sz="2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b="1" sz="2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b="1" sz="2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b="1" sz="2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b="1" sz="2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b="1" sz="2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b="1" sz="2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b="1" sz="2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indent="-381000" lvl="1" marL="9144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indent="-381000" lvl="2" marL="13716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indent="-381000" lvl="3" marL="18288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indent="-381000" lvl="4" marL="2286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indent="-381000" lvl="5" marL="27432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indent="-381000" lvl="6" marL="32004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indent="-381000" lvl="7" marL="36576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indent="-381000" lvl="8" marL="41148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b="1" sz="12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b="1" sz="12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b="1" sz="12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b="1" sz="12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b="1" sz="12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b="1" sz="12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b="1" sz="12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b="1" sz="12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b="1" sz="12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/>
          <p:nvPr>
            <p:ph type="ctrTitle"/>
          </p:nvPr>
        </p:nvSpPr>
        <p:spPr>
          <a:xfrm>
            <a:off x="164150" y="1039650"/>
            <a:ext cx="7212000" cy="236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5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Emotional Intelligence </a:t>
            </a:r>
            <a:endParaRPr b="0" sz="5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5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HRM</a:t>
            </a:r>
            <a:endParaRPr b="0" sz="5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1"/>
          <p:cNvSpPr txBox="1"/>
          <p:nvPr/>
        </p:nvSpPr>
        <p:spPr>
          <a:xfrm>
            <a:off x="109425" y="2703050"/>
            <a:ext cx="3917700" cy="14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</a:rPr>
              <a:t>Mariia Goroshnikova   UČO 483261</a:t>
            </a:r>
            <a:endParaRPr sz="15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</a:rPr>
              <a:t>Duy Anh Pham   UČO 486263</a:t>
            </a:r>
            <a:endParaRPr sz="15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</a:rPr>
              <a:t>Javier Morán Alcántara   UČO 486223</a:t>
            </a:r>
            <a:endParaRPr sz="15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</a:rPr>
              <a:t>Manas Kadyraliev   UČO 480934</a:t>
            </a:r>
            <a:endParaRPr sz="15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</a:rPr>
              <a:t>Youngeun Kim   UČO 483279</a:t>
            </a:r>
            <a:endParaRPr sz="1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0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76" name="Google Shape;376;p20"/>
          <p:cNvSpPr txBox="1"/>
          <p:nvPr>
            <p:ph idx="4294967295" type="ctrTitle"/>
          </p:nvPr>
        </p:nvSpPr>
        <p:spPr>
          <a:xfrm>
            <a:off x="1275150" y="2364400"/>
            <a:ext cx="65937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9800"/>
                </a:solidFill>
              </a:rPr>
              <a:t>THANKS</a:t>
            </a:r>
            <a:r>
              <a:rPr lang="en" sz="6000">
                <a:solidFill>
                  <a:srgbClr val="FF9800"/>
                </a:solidFill>
              </a:rPr>
              <a:t>!</a:t>
            </a:r>
            <a:endParaRPr sz="6000">
              <a:solidFill>
                <a:srgbClr val="FF9800"/>
              </a:solidFill>
            </a:endParaRPr>
          </a:p>
        </p:txBody>
      </p:sp>
      <p:sp>
        <p:nvSpPr>
          <p:cNvPr id="377" name="Google Shape;377;p20"/>
          <p:cNvSpPr txBox="1"/>
          <p:nvPr>
            <p:ph idx="4294967295" type="subTitle"/>
          </p:nvPr>
        </p:nvSpPr>
        <p:spPr>
          <a:xfrm>
            <a:off x="1275150" y="3230000"/>
            <a:ext cx="6593700" cy="134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Any questions?</a:t>
            </a:r>
            <a:endParaRPr b="1"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/>
          </a:p>
        </p:txBody>
      </p:sp>
      <p:grpSp>
        <p:nvGrpSpPr>
          <p:cNvPr id="378" name="Google Shape;378;p20"/>
          <p:cNvGrpSpPr/>
          <p:nvPr/>
        </p:nvGrpSpPr>
        <p:grpSpPr>
          <a:xfrm>
            <a:off x="3996210" y="966817"/>
            <a:ext cx="1197664" cy="1126777"/>
            <a:chOff x="5972700" y="2330200"/>
            <a:chExt cx="411625" cy="387275"/>
          </a:xfrm>
        </p:grpSpPr>
        <p:sp>
          <p:nvSpPr>
            <p:cNvPr id="379" name="Google Shape;379;p20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9050">
              <a:solidFill>
                <a:srgbClr val="3F537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20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9050">
              <a:solidFill>
                <a:srgbClr val="3F537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2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191" name="Google Shape;191;p12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92" name="Google Shape;192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3" name="Google Shape;193;p12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2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2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7" name="Google Shape;207;p12"/>
          <p:cNvSpPr txBox="1"/>
          <p:nvPr/>
        </p:nvSpPr>
        <p:spPr>
          <a:xfrm>
            <a:off x="432075" y="1258200"/>
            <a:ext cx="5554200" cy="3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000000"/>
                </a:solidFill>
              </a:rPr>
              <a:t>Emotional intelligence </a:t>
            </a:r>
            <a:r>
              <a:rPr lang="en" sz="2000">
                <a:solidFill>
                  <a:srgbClr val="000000"/>
                </a:solidFill>
              </a:rPr>
              <a:t>involves being sensitive to other people’s emotions, facilitating improved performance based on its knowledge.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Main characteristics Emotional intelligence (Goleman):</a:t>
            </a:r>
            <a:endParaRPr sz="2200">
              <a:solidFill>
                <a:srgbClr val="000000"/>
              </a:solidFill>
            </a:endParaRPr>
          </a:p>
          <a:p>
            <a:pPr indent="-336550" lvl="0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" sz="1700">
                <a:solidFill>
                  <a:srgbClr val="000000"/>
                </a:solidFill>
              </a:rPr>
              <a:t>Self-Awareness</a:t>
            </a:r>
            <a:endParaRPr sz="1700">
              <a:solidFill>
                <a:srgbClr val="000000"/>
              </a:solidFill>
            </a:endParaRPr>
          </a:p>
          <a:p>
            <a:pPr indent="-33655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" sz="1700">
                <a:solidFill>
                  <a:srgbClr val="000000"/>
                </a:solidFill>
              </a:rPr>
              <a:t>Self-regulation</a:t>
            </a:r>
            <a:endParaRPr sz="1700">
              <a:solidFill>
                <a:srgbClr val="000000"/>
              </a:solidFill>
            </a:endParaRPr>
          </a:p>
          <a:p>
            <a:pPr indent="-33655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" sz="1700">
                <a:solidFill>
                  <a:srgbClr val="000000"/>
                </a:solidFill>
              </a:rPr>
              <a:t>Internal motivation</a:t>
            </a:r>
            <a:endParaRPr sz="1700">
              <a:solidFill>
                <a:srgbClr val="000000"/>
              </a:solidFill>
            </a:endParaRPr>
          </a:p>
          <a:p>
            <a:pPr indent="-33655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" sz="1700">
                <a:solidFill>
                  <a:srgbClr val="000000"/>
                </a:solidFill>
              </a:rPr>
              <a:t>Empathy</a:t>
            </a:r>
            <a:endParaRPr sz="1700">
              <a:solidFill>
                <a:srgbClr val="000000"/>
              </a:solidFill>
            </a:endParaRPr>
          </a:p>
          <a:p>
            <a:pPr indent="-33655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" sz="1700">
                <a:solidFill>
                  <a:srgbClr val="000000"/>
                </a:solidFill>
              </a:rPr>
              <a:t>Social Skills</a:t>
            </a:r>
            <a:endParaRPr sz="17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595959"/>
              </a:solidFill>
            </a:endParaRPr>
          </a:p>
        </p:txBody>
      </p:sp>
      <p:pic>
        <p:nvPicPr>
          <p:cNvPr id="208" name="Google Shape;208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0950" y="1587775"/>
            <a:ext cx="2181225" cy="209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3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Measurement of Emotional Intelligence - Models</a:t>
            </a:r>
            <a:endParaRPr/>
          </a:p>
        </p:txBody>
      </p:sp>
      <p:sp>
        <p:nvSpPr>
          <p:cNvPr id="214" name="Google Shape;214;p13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15" name="Google Shape;215;p13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216" name="Google Shape;216;p13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3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3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3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3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3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3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230" name="Google Shape;230;p13"/>
          <p:cNvGraphicFramePr/>
          <p:nvPr/>
        </p:nvGraphicFramePr>
        <p:xfrm>
          <a:off x="410225" y="1472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{80FD3C66-67DE-4346-8F6C-748AC8E68C9F}</a:tableStyleId>
              </a:tblPr>
              <a:tblGrid>
                <a:gridCol w="2721625"/>
                <a:gridCol w="2721625"/>
                <a:gridCol w="2721625"/>
              </a:tblGrid>
              <a:tr h="701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/>
                        <a:t>The performance test approach</a:t>
                      </a:r>
                      <a:endParaRPr b="1" sz="1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/>
                        <a:t>Self-report approach</a:t>
                      </a:r>
                      <a:endParaRPr b="1" sz="1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/>
                        <a:t>Peer-report approach</a:t>
                      </a:r>
                      <a:endParaRPr b="1" sz="1600"/>
                    </a:p>
                  </a:txBody>
                  <a:tcPr marT="91425" marB="91425" marR="91425" marL="91425"/>
                </a:tc>
              </a:tr>
              <a:tr h="1283650">
                <a:tc>
                  <a:txBody>
                    <a:bodyPr>
                      <a:noAutofit/>
                    </a:bodyPr>
                    <a:lstStyle/>
                    <a:p>
                      <a:pPr indent="-22860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Mayer–Salovey–Caruso Emotional Intelligence Test (MSCEIT)</a:t>
                      </a:r>
                      <a:endParaRPr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Wong and Law Emotional Intelligence Scale (WLEIS)</a:t>
                      </a:r>
                      <a:endParaRPr sz="1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WEIP-3</a:t>
                      </a:r>
                      <a:endParaRPr sz="1600"/>
                    </a:p>
                  </a:txBody>
                  <a:tcPr marT="91425" marB="91425" marR="91425" marL="91425"/>
                </a:tc>
              </a:tr>
              <a:tr h="701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Wong’s Emotional Intelligence Scale (WEIS) </a:t>
                      </a:r>
                      <a:endParaRPr sz="1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The Bar-On EQ-i</a:t>
                      </a:r>
                      <a:endParaRPr sz="1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91425" marB="91425" marR="91425" marL="91425"/>
                </a:tc>
              </a:tr>
              <a:tr h="701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Levels of Emotional Awareness Scale</a:t>
                      </a:r>
                      <a:endParaRPr sz="1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Emotional Competence Inventory</a:t>
                      </a:r>
                      <a:endParaRPr sz="1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Mayer–Salovey–Caruso Emotional Intelligence Test</a:t>
            </a:r>
            <a:endParaRPr/>
          </a:p>
        </p:txBody>
      </p:sp>
      <p:sp>
        <p:nvSpPr>
          <p:cNvPr id="236" name="Google Shape;236;p14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37" name="Google Shape;237;p14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238" name="Google Shape;238;p14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4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4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4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14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252" name="Google Shape;252;p14"/>
          <p:cNvPicPr preferRelativeResize="0"/>
          <p:nvPr/>
        </p:nvPicPr>
        <p:blipFill rotWithShape="1">
          <a:blip r:embed="rId3">
            <a:alphaModFix/>
          </a:blip>
          <a:srcRect b="0" l="3572" r="12577" t="0"/>
          <a:stretch/>
        </p:blipFill>
        <p:spPr>
          <a:xfrm>
            <a:off x="3666124" y="1348050"/>
            <a:ext cx="4750325" cy="3503425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4"/>
          <p:cNvSpPr txBox="1"/>
          <p:nvPr/>
        </p:nvSpPr>
        <p:spPr>
          <a:xfrm>
            <a:off x="293675" y="1533225"/>
            <a:ext cx="3653100" cy="28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595959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AutoNum type="arabicPeriod"/>
            </a:pPr>
            <a:r>
              <a:rPr lang="en" sz="2800">
                <a:solidFill>
                  <a:srgbClr val="595959"/>
                </a:solidFill>
              </a:rPr>
              <a:t>Aspects to measure</a:t>
            </a:r>
            <a:endParaRPr sz="2800">
              <a:solidFill>
                <a:srgbClr val="595959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AutoNum type="arabicPeriod"/>
            </a:pPr>
            <a:r>
              <a:rPr lang="en" sz="2800">
                <a:solidFill>
                  <a:srgbClr val="595959"/>
                </a:solidFill>
              </a:rPr>
              <a:t>Where can be used</a:t>
            </a:r>
            <a:endParaRPr sz="2800">
              <a:solidFill>
                <a:srgbClr val="595959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AutoNum type="arabicPeriod"/>
            </a:pPr>
            <a:r>
              <a:rPr lang="en" sz="2800">
                <a:solidFill>
                  <a:srgbClr val="595959"/>
                </a:solidFill>
              </a:rPr>
              <a:t>Limitations</a:t>
            </a:r>
            <a:endParaRPr sz="2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5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Measurement of Emotional Intelligence - The Bar-on model</a:t>
            </a:r>
            <a:endParaRPr/>
          </a:p>
        </p:txBody>
      </p:sp>
      <p:sp>
        <p:nvSpPr>
          <p:cNvPr id="259" name="Google Shape;259;p15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60" name="Google Shape;260;p15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261" name="Google Shape;261;p15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5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5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5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15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15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15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5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5" name="Google Shape;275;p15"/>
          <p:cNvSpPr txBox="1"/>
          <p:nvPr/>
        </p:nvSpPr>
        <p:spPr>
          <a:xfrm>
            <a:off x="293675" y="1261500"/>
            <a:ext cx="5247600" cy="38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Bar-On model was developed?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Charles Darwin (1892)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Emotional Quotient Inventory (the EQ-i) (1980s)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EI Personal Factor model (2005) - Bar-on Reuven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76" name="Google Shape;2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811108" y="1378850"/>
            <a:ext cx="2212733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15"/>
          <p:cNvSpPr txBox="1"/>
          <p:nvPr/>
        </p:nvSpPr>
        <p:spPr>
          <a:xfrm>
            <a:off x="5635975" y="1261500"/>
            <a:ext cx="3294300" cy="37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relationship between the Bar-On model and: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-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physical health;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-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psychological health;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-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interaction;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-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in the workplace;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-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self-actualization.</a:t>
            </a:r>
            <a:endParaRPr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6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Reliability</a:t>
            </a:r>
            <a:endParaRPr/>
          </a:p>
        </p:txBody>
      </p:sp>
      <p:sp>
        <p:nvSpPr>
          <p:cNvPr id="283" name="Google Shape;283;p16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84" name="Google Shape;284;p16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285" name="Google Shape;285;p16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16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6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6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16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6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6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6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6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6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99" name="Google Shape;299;p16"/>
          <p:cNvSpPr txBox="1"/>
          <p:nvPr/>
        </p:nvSpPr>
        <p:spPr>
          <a:xfrm>
            <a:off x="391500" y="1477350"/>
            <a:ext cx="8361000" cy="17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How to use the Bar-on model in a business environment: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 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emotional intelligence to identify high potential in managers.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A synthesis of leadership and emotional intelligence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The Impact of Emotional Intelligence on Workplace Behaviour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0" name="Google Shape;300;p16"/>
          <p:cNvSpPr txBox="1"/>
          <p:nvPr/>
        </p:nvSpPr>
        <p:spPr>
          <a:xfrm>
            <a:off x="453275" y="32392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Limitations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301" name="Google Shape;301;p16"/>
          <p:cNvSpPr txBox="1"/>
          <p:nvPr/>
        </p:nvSpPr>
        <p:spPr>
          <a:xfrm>
            <a:off x="293675" y="36712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-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Self-evaluate of the respondents. </a:t>
            </a:r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7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Practical usage of EI</a:t>
            </a:r>
            <a:endParaRPr/>
          </a:p>
        </p:txBody>
      </p:sp>
      <p:sp>
        <p:nvSpPr>
          <p:cNvPr id="307" name="Google Shape;307;p17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308" name="Google Shape;308;p17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309" name="Google Shape;309;p17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17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7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17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17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17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17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17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17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17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17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17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3" name="Google Shape;323;p17"/>
          <p:cNvSpPr txBox="1"/>
          <p:nvPr/>
        </p:nvSpPr>
        <p:spPr>
          <a:xfrm>
            <a:off x="236500" y="1313250"/>
            <a:ext cx="8868900" cy="3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  “emotional intelligence : can companies really feel their way to success?”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      -Lauren Garris.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  ex) AT&amp;T  ;  20 percent more productive.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en" sz="1800"/>
              <a:t>4/5 large companies ; promote emotional intelligence in their organizations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en" sz="1800"/>
              <a:t>Can we improve our emotional intelligence?   it is </a:t>
            </a:r>
            <a:r>
              <a:rPr i="1" lang="en" sz="1800" u="sng"/>
              <a:t>possible</a:t>
            </a:r>
            <a:r>
              <a:rPr lang="en" sz="1800"/>
              <a:t> !!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         emotional intelligence levels are firm, but not rigid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  ex) Coca-Cola  ;  exceeded their performance targets by 15 percent.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24" name="Google Shape;324;p17"/>
          <p:cNvSpPr/>
          <p:nvPr/>
        </p:nvSpPr>
        <p:spPr>
          <a:xfrm>
            <a:off x="415650" y="2109450"/>
            <a:ext cx="1890900" cy="9246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</a:rPr>
              <a:t>high emotional intelligence </a:t>
            </a:r>
            <a:endParaRPr/>
          </a:p>
        </p:txBody>
      </p:sp>
      <p:sp>
        <p:nvSpPr>
          <p:cNvPr id="325" name="Google Shape;325;p17"/>
          <p:cNvSpPr/>
          <p:nvPr/>
        </p:nvSpPr>
        <p:spPr>
          <a:xfrm flipH="1">
            <a:off x="2437863" y="2454150"/>
            <a:ext cx="512700" cy="2352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17"/>
          <p:cNvSpPr/>
          <p:nvPr/>
        </p:nvSpPr>
        <p:spPr>
          <a:xfrm>
            <a:off x="3030350" y="2109450"/>
            <a:ext cx="5144400" cy="9246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productivity, engagement levels, turnover and absenteeism rates, market share. 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8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332" name="Google Shape;332;p18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333" name="Google Shape;333;p18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334" name="Google Shape;334;p18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18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18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18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18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18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18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18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18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18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18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18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18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18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8" name="Google Shape;348;p18"/>
          <p:cNvSpPr txBox="1"/>
          <p:nvPr/>
        </p:nvSpPr>
        <p:spPr>
          <a:xfrm>
            <a:off x="311700" y="1152475"/>
            <a:ext cx="50070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/>
              <a:t>No 100% effective model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Emotional intelligence is being implemented in companies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Future improvements may lead to success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9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354" name="Google Shape;354;p19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355" name="Google Shape;355;p19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356" name="Google Shape;356;p19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19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19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19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19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19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19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19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19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19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19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19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19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19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70" name="Google Shape;370;p19"/>
          <p:cNvSpPr txBox="1"/>
          <p:nvPr/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 sz="1800">
                <a:solidFill>
                  <a:srgbClr val="666666"/>
                </a:solidFill>
              </a:rPr>
              <a:t>Emotional Intelligence over IQ, According to CareerBuilder Survey.</a:t>
            </a:r>
            <a:endParaRPr sz="1800">
              <a:solidFill>
                <a:srgbClr val="66666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 sz="1800">
                <a:solidFill>
                  <a:srgbClr val="666666"/>
                </a:solidFill>
              </a:rPr>
              <a:t>Goleman, D. (1995). In Emotional intelligence: why it can matter more than IQ. New York: Bantam Books.</a:t>
            </a:r>
            <a:endParaRPr sz="1800">
              <a:solidFill>
                <a:srgbClr val="66666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 sz="1800">
                <a:solidFill>
                  <a:srgbClr val="666666"/>
                </a:solidFill>
              </a:rPr>
              <a:t>Wilhelm O. (2005) Measures of Emotional Intelligence: Practice and Standards, Human Resource Management Review, 12(2):195-214</a:t>
            </a:r>
            <a:endParaRPr sz="1800">
              <a:solidFill>
                <a:srgbClr val="66666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 sz="1800">
                <a:solidFill>
                  <a:srgbClr val="666666"/>
                </a:solidFill>
              </a:rPr>
              <a:t>Côté S.,C.T.H. Miners,Moon S.(2015) "Chapter 1 Emotional intelligence and wise emotion regulation in the workplace" In Individual and Organizational Perspectives on Emotion Management and Display,1-24</a:t>
            </a:r>
            <a:endParaRPr sz="1800">
              <a:solidFill>
                <a:srgbClr val="66666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 sz="1800">
                <a:solidFill>
                  <a:srgbClr val="666666"/>
                </a:solidFill>
              </a:rPr>
              <a:t>Lauren Garris. (2013). emotional intelligence : can companies really feel their way to success?. UNC Executive Development</a:t>
            </a:r>
            <a:endParaRPr sz="18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