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5" r:id="rId1"/>
  </p:sldMasterIdLst>
  <p:sldIdLst>
    <p:sldId id="258" r:id="rId2"/>
    <p:sldId id="256" r:id="rId3"/>
    <p:sldId id="267" r:id="rId4"/>
    <p:sldId id="257" r:id="rId5"/>
    <p:sldId id="260" r:id="rId6"/>
    <p:sldId id="261"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0" autoAdjust="0"/>
    <p:restoredTop sz="95179" autoAdjust="0"/>
  </p:normalViewPr>
  <p:slideViewPr>
    <p:cSldViewPr snapToGrid="0">
      <p:cViewPr varScale="1">
        <p:scale>
          <a:sx n="84" d="100"/>
          <a:sy n="84" d="100"/>
        </p:scale>
        <p:origin x="-624" y="-67"/>
      </p:cViewPr>
      <p:guideLst>
        <p:guide orient="horz" pos="2160"/>
        <p:guide pos="3840"/>
      </p:guideLst>
    </p:cSldViewPr>
  </p:slideViewPr>
  <p:outlineViewPr>
    <p:cViewPr>
      <p:scale>
        <a:sx n="33" d="100"/>
        <a:sy n="33" d="100"/>
      </p:scale>
      <p:origin x="0" y="-150"/>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25C9867-4FB5-42E9-89A5-E7F02E5DF81A}" type="datetimeFigureOut">
              <a:rPr lang="en-US" smtClean="0"/>
              <a:pPr/>
              <a:t>12/7/2018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43C9AB3-1C59-407C-A67F-0E1751454FFA}" type="slidenum">
              <a:rPr lang="en-US" smtClean="0"/>
              <a:pPr/>
              <a:t>‹#›</a:t>
            </a:fld>
            <a:endParaRPr lang="en-US"/>
          </a:p>
        </p:txBody>
      </p:sp>
    </p:spTree>
    <p:extLst>
      <p:ext uri="{BB962C8B-B14F-4D97-AF65-F5344CB8AC3E}">
        <p14:creationId xmlns:p14="http://schemas.microsoft.com/office/powerpoint/2010/main" xmlns="" val="1566115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225C9867-4FB5-42E9-89A5-E7F02E5DF81A}" type="datetimeFigureOut">
              <a:rPr lang="en-US" smtClean="0"/>
              <a:pPr/>
              <a:t>12/7/2018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43C9AB3-1C59-407C-A67F-0E1751454FFA}" type="slidenum">
              <a:rPr lang="en-US" smtClean="0"/>
              <a:pPr/>
              <a:t>‹#›</a:t>
            </a:fld>
            <a:endParaRPr lang="en-US"/>
          </a:p>
        </p:txBody>
      </p:sp>
    </p:spTree>
    <p:extLst>
      <p:ext uri="{BB962C8B-B14F-4D97-AF65-F5344CB8AC3E}">
        <p14:creationId xmlns:p14="http://schemas.microsoft.com/office/powerpoint/2010/main" xmlns="" val="3435441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225C9867-4FB5-42E9-89A5-E7F02E5DF81A}" type="datetimeFigureOut">
              <a:rPr lang="en-US" smtClean="0"/>
              <a:pPr/>
              <a:t>12/7/2018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43C9AB3-1C59-407C-A67F-0E1751454FFA}"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65920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225C9867-4FB5-42E9-89A5-E7F02E5DF81A}" type="datetimeFigureOut">
              <a:rPr lang="en-US" smtClean="0"/>
              <a:pPr/>
              <a:t>12/7/2018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43C9AB3-1C59-407C-A67F-0E1751454FFA}" type="slidenum">
              <a:rPr lang="en-US" smtClean="0"/>
              <a:pPr/>
              <a:t>‹#›</a:t>
            </a:fld>
            <a:endParaRPr lang="en-US"/>
          </a:p>
        </p:txBody>
      </p:sp>
    </p:spTree>
    <p:extLst>
      <p:ext uri="{BB962C8B-B14F-4D97-AF65-F5344CB8AC3E}">
        <p14:creationId xmlns:p14="http://schemas.microsoft.com/office/powerpoint/2010/main" xmlns="" val="2677985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225C9867-4FB5-42E9-89A5-E7F02E5DF81A}" type="datetimeFigureOut">
              <a:rPr lang="en-US" smtClean="0"/>
              <a:pPr/>
              <a:t>12/7/2018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43C9AB3-1C59-407C-A67F-0E1751454FFA}"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525602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225C9867-4FB5-42E9-89A5-E7F02E5DF81A}" type="datetimeFigureOut">
              <a:rPr lang="en-US" smtClean="0"/>
              <a:pPr/>
              <a:t>12/7/2018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43C9AB3-1C59-407C-A67F-0E1751454FFA}" type="slidenum">
              <a:rPr lang="en-US" smtClean="0"/>
              <a:pPr/>
              <a:t>‹#›</a:t>
            </a:fld>
            <a:endParaRPr lang="en-US"/>
          </a:p>
        </p:txBody>
      </p:sp>
    </p:spTree>
    <p:extLst>
      <p:ext uri="{BB962C8B-B14F-4D97-AF65-F5344CB8AC3E}">
        <p14:creationId xmlns:p14="http://schemas.microsoft.com/office/powerpoint/2010/main" xmlns="" val="462363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225C9867-4FB5-42E9-89A5-E7F02E5DF81A}" type="datetimeFigureOut">
              <a:rPr lang="en-US" smtClean="0"/>
              <a:pPr/>
              <a:t>12/7/2018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43C9AB3-1C59-407C-A67F-0E1751454FFA}" type="slidenum">
              <a:rPr lang="en-US" smtClean="0"/>
              <a:pPr/>
              <a:t>‹#›</a:t>
            </a:fld>
            <a:endParaRPr lang="en-US"/>
          </a:p>
        </p:txBody>
      </p:sp>
    </p:spTree>
    <p:extLst>
      <p:ext uri="{BB962C8B-B14F-4D97-AF65-F5344CB8AC3E}">
        <p14:creationId xmlns:p14="http://schemas.microsoft.com/office/powerpoint/2010/main" xmlns="" val="1090478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225C9867-4FB5-42E9-89A5-E7F02E5DF81A}" type="datetimeFigureOut">
              <a:rPr lang="en-US" smtClean="0"/>
              <a:pPr/>
              <a:t>12/7/2018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43C9AB3-1C59-407C-A67F-0E1751454FFA}" type="slidenum">
              <a:rPr lang="en-US" smtClean="0"/>
              <a:pPr/>
              <a:t>‹#›</a:t>
            </a:fld>
            <a:endParaRPr lang="en-US"/>
          </a:p>
        </p:txBody>
      </p:sp>
    </p:spTree>
    <p:extLst>
      <p:ext uri="{BB962C8B-B14F-4D97-AF65-F5344CB8AC3E}">
        <p14:creationId xmlns:p14="http://schemas.microsoft.com/office/powerpoint/2010/main" xmlns="" val="41195632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1_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225C9867-4FB5-42E9-89A5-E7F02E5DF81A}" type="datetimeFigureOut">
              <a:rPr lang="en-US" smtClean="0"/>
              <a:pPr/>
              <a:t>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3C9AB3-1C59-407C-A67F-0E1751454FFA}" type="slidenum">
              <a:rPr lang="en-US" smtClean="0"/>
              <a:pPr/>
              <a:t>‹#›</a:t>
            </a:fld>
            <a:endParaRPr lang="en-US"/>
          </a:p>
        </p:txBody>
      </p:sp>
      <p:sp>
        <p:nvSpPr>
          <p:cNvPr id="10" name="Title 9"/>
          <p:cNvSpPr>
            <a:spLocks noGrp="1"/>
          </p:cNvSpPr>
          <p:nvPr>
            <p:ph type="title"/>
          </p:nvPr>
        </p:nvSpPr>
        <p:spPr/>
        <p:txBody>
          <a:bodyPr/>
          <a:lstStyle/>
          <a:p>
            <a:r>
              <a:rPr lang="es-ES"/>
              <a:t>Haga clic para modificar el estilo de título del patrón</a:t>
            </a:r>
            <a:endParaRPr lang="en-US" dirty="0"/>
          </a:p>
        </p:txBody>
      </p:sp>
    </p:spTree>
    <p:extLst>
      <p:ext uri="{BB962C8B-B14F-4D97-AF65-F5344CB8AC3E}">
        <p14:creationId xmlns:p14="http://schemas.microsoft.com/office/powerpoint/2010/main" xmlns="" val="3000520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225C9867-4FB5-42E9-89A5-E7F02E5DF81A}" type="datetimeFigureOut">
              <a:rPr lang="en-US" smtClean="0"/>
              <a:pPr/>
              <a:t>12/7/2018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43C9AB3-1C59-407C-A67F-0E1751454FFA}" type="slidenum">
              <a:rPr lang="en-US" smtClean="0"/>
              <a:pPr/>
              <a:t>‹#›</a:t>
            </a:fld>
            <a:endParaRPr lang="en-US"/>
          </a:p>
        </p:txBody>
      </p:sp>
    </p:spTree>
    <p:extLst>
      <p:ext uri="{BB962C8B-B14F-4D97-AF65-F5344CB8AC3E}">
        <p14:creationId xmlns:p14="http://schemas.microsoft.com/office/powerpoint/2010/main" xmlns="" val="270574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225C9867-4FB5-42E9-89A5-E7F02E5DF81A}" type="datetimeFigureOut">
              <a:rPr lang="en-US" smtClean="0"/>
              <a:pPr/>
              <a:t>12/7/2018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43C9AB3-1C59-407C-A67F-0E1751454FFA}" type="slidenum">
              <a:rPr lang="en-US" smtClean="0"/>
              <a:pPr/>
              <a:t>‹#›</a:t>
            </a:fld>
            <a:endParaRPr lang="en-US"/>
          </a:p>
        </p:txBody>
      </p:sp>
    </p:spTree>
    <p:extLst>
      <p:ext uri="{BB962C8B-B14F-4D97-AF65-F5344CB8AC3E}">
        <p14:creationId xmlns:p14="http://schemas.microsoft.com/office/powerpoint/2010/main" xmlns="" val="1036503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225C9867-4FB5-42E9-89A5-E7F02E5DF81A}" type="datetimeFigureOut">
              <a:rPr lang="en-US" smtClean="0"/>
              <a:pPr/>
              <a:t>12/7/2018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43C9AB3-1C59-407C-A67F-0E1751454FFA}" type="slidenum">
              <a:rPr lang="en-US" smtClean="0"/>
              <a:pPr/>
              <a:t>‹#›</a:t>
            </a:fld>
            <a:endParaRPr lang="en-US"/>
          </a:p>
        </p:txBody>
      </p:sp>
    </p:spTree>
    <p:extLst>
      <p:ext uri="{BB962C8B-B14F-4D97-AF65-F5344CB8AC3E}">
        <p14:creationId xmlns:p14="http://schemas.microsoft.com/office/powerpoint/2010/main" xmlns="" val="1804012725"/>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225C9867-4FB5-42E9-89A5-E7F02E5DF81A}" type="datetimeFigureOut">
              <a:rPr lang="en-US" smtClean="0"/>
              <a:pPr/>
              <a:t>12/7/2018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43C9AB3-1C59-407C-A67F-0E1751454FFA}" type="slidenum">
              <a:rPr lang="en-US" smtClean="0"/>
              <a:pPr/>
              <a:t>‹#›</a:t>
            </a:fld>
            <a:endParaRPr lang="en-US"/>
          </a:p>
        </p:txBody>
      </p:sp>
    </p:spTree>
    <p:extLst>
      <p:ext uri="{BB962C8B-B14F-4D97-AF65-F5344CB8AC3E}">
        <p14:creationId xmlns:p14="http://schemas.microsoft.com/office/powerpoint/2010/main" xmlns="" val="3806446313"/>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25C9867-4FB5-42E9-89A5-E7F02E5DF81A}" type="datetimeFigureOut">
              <a:rPr lang="en-US" smtClean="0"/>
              <a:pPr/>
              <a:t>12/7/2018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43C9AB3-1C59-407C-A67F-0E1751454FFA}" type="slidenum">
              <a:rPr lang="en-US" smtClean="0"/>
              <a:pPr/>
              <a:t>‹#›</a:t>
            </a:fld>
            <a:endParaRPr lang="en-US"/>
          </a:p>
        </p:txBody>
      </p:sp>
    </p:spTree>
    <p:extLst>
      <p:ext uri="{BB962C8B-B14F-4D97-AF65-F5344CB8AC3E}">
        <p14:creationId xmlns:p14="http://schemas.microsoft.com/office/powerpoint/2010/main" xmlns="" val="2737217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5C9867-4FB5-42E9-89A5-E7F02E5DF81A}" type="datetimeFigureOut">
              <a:rPr lang="en-US" smtClean="0"/>
              <a:pPr/>
              <a:t>12/7/2018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43C9AB3-1C59-407C-A67F-0E1751454FFA}" type="slidenum">
              <a:rPr lang="en-US" smtClean="0"/>
              <a:pPr/>
              <a:t>‹#›</a:t>
            </a:fld>
            <a:endParaRPr lang="en-US"/>
          </a:p>
        </p:txBody>
      </p:sp>
    </p:spTree>
    <p:extLst>
      <p:ext uri="{BB962C8B-B14F-4D97-AF65-F5344CB8AC3E}">
        <p14:creationId xmlns:p14="http://schemas.microsoft.com/office/powerpoint/2010/main" xmlns="" val="203315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225C9867-4FB5-42E9-89A5-E7F02E5DF81A}" type="datetimeFigureOut">
              <a:rPr lang="en-US" smtClean="0"/>
              <a:pPr/>
              <a:t>12/7/2018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43C9AB3-1C59-407C-A67F-0E1751454FFA}" type="slidenum">
              <a:rPr lang="en-US" smtClean="0"/>
              <a:pPr/>
              <a:t>‹#›</a:t>
            </a:fld>
            <a:endParaRPr lang="en-US"/>
          </a:p>
        </p:txBody>
      </p:sp>
    </p:spTree>
    <p:extLst>
      <p:ext uri="{BB962C8B-B14F-4D97-AF65-F5344CB8AC3E}">
        <p14:creationId xmlns:p14="http://schemas.microsoft.com/office/powerpoint/2010/main" xmlns="" val="576384743"/>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225C9867-4FB5-42E9-89A5-E7F02E5DF81A}" type="datetimeFigureOut">
              <a:rPr lang="en-US" smtClean="0"/>
              <a:pPr/>
              <a:t>12/7/2018</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43C9AB3-1C59-407C-A67F-0E1751454FFA}" type="slidenum">
              <a:rPr lang="en-US" smtClean="0"/>
              <a:pPr/>
              <a:t>‹#›</a:t>
            </a:fld>
            <a:endParaRPr lang="en-US"/>
          </a:p>
        </p:txBody>
      </p:sp>
    </p:spTree>
    <p:extLst>
      <p:ext uri="{BB962C8B-B14F-4D97-AF65-F5344CB8AC3E}">
        <p14:creationId xmlns:p14="http://schemas.microsoft.com/office/powerpoint/2010/main" xmlns="" val="4274123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25C9867-4FB5-42E9-89A5-E7F02E5DF81A}" type="datetimeFigureOut">
              <a:rPr lang="en-US" smtClean="0"/>
              <a:pPr/>
              <a:t>12/7/2018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43C9AB3-1C59-407C-A67F-0E1751454FFA}" type="slidenum">
              <a:rPr lang="en-US" smtClean="0"/>
              <a:pPr/>
              <a:t>‹#›</a:t>
            </a:fld>
            <a:endParaRPr lang="en-US"/>
          </a:p>
        </p:txBody>
      </p:sp>
    </p:spTree>
    <p:extLst>
      <p:ext uri="{BB962C8B-B14F-4D97-AF65-F5344CB8AC3E}">
        <p14:creationId xmlns:p14="http://schemas.microsoft.com/office/powerpoint/2010/main" xmlns="" val="40017936"/>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 id="2147483917" r:id="rId12"/>
    <p:sldLayoutId id="2147483918" r:id="rId13"/>
    <p:sldLayoutId id="2147483919" r:id="rId14"/>
    <p:sldLayoutId id="2147483920" r:id="rId15"/>
    <p:sldLayoutId id="2147483921" r:id="rId16"/>
    <p:sldLayoutId id="2147483922"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7500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xmlns="" id="{1C93E2F6-C7A8-B74F-BFF6-040900402BF4}"/>
              </a:ext>
            </a:extLst>
          </p:cNvPr>
          <p:cNvSpPr>
            <a:spLocks noChangeArrowheads="1"/>
          </p:cNvSpPr>
          <p:nvPr/>
        </p:nvSpPr>
        <p:spPr bwMode="auto">
          <a:xfrm>
            <a:off x="1534176" y="670002"/>
            <a:ext cx="7431375"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en-US" sz="3600" dirty="0">
                <a:solidFill>
                  <a:srgbClr val="C00000"/>
                </a:solidFill>
                <a:latin typeface="Constantia" panose="02030602050306030303" pitchFamily="18" charset="0"/>
                <a:cs typeface="Times New Roman" panose="02020603050405020304" pitchFamily="18" charset="0"/>
              </a:rPr>
              <a:t>Top issues in employee relations</a:t>
            </a:r>
            <a:endParaRPr lang="es-MX" sz="3600" dirty="0">
              <a:solidFill>
                <a:srgbClr val="C00000"/>
              </a:solidFill>
              <a:latin typeface="Constantia" panose="02030602050306030303" pitchFamily="18" charset="0"/>
              <a:cs typeface="Times New Roman" panose="02020603050405020304" pitchFamily="18" charset="0"/>
            </a:endParaRPr>
          </a:p>
        </p:txBody>
      </p:sp>
      <p:sp>
        <p:nvSpPr>
          <p:cNvPr id="7" name="Rectángulo 6">
            <a:extLst>
              <a:ext uri="{FF2B5EF4-FFF2-40B4-BE49-F238E27FC236}">
                <a16:creationId xmlns:a16="http://schemas.microsoft.com/office/drawing/2014/main" xmlns="" id="{242E81D8-8C2E-4F40-AB4C-D5F83609E2C9}"/>
              </a:ext>
            </a:extLst>
          </p:cNvPr>
          <p:cNvSpPr/>
          <p:nvPr/>
        </p:nvSpPr>
        <p:spPr>
          <a:xfrm>
            <a:off x="3529232" y="2341901"/>
            <a:ext cx="4585033" cy="2136098"/>
          </a:xfrm>
          <a:prstGeom prst="rect">
            <a:avLst/>
          </a:prstGeom>
        </p:spPr>
        <p:txBody>
          <a:bodyPr wrap="square">
            <a:spAutoFit/>
          </a:bodyPr>
          <a:lstStyle/>
          <a:p>
            <a:pPr algn="ctr">
              <a:lnSpc>
                <a:spcPct val="110000"/>
              </a:lnSpc>
              <a:spcBef>
                <a:spcPts val="1800"/>
              </a:spcBef>
              <a:spcAft>
                <a:spcPts val="0"/>
              </a:spcAft>
            </a:pPr>
            <a:endParaRPr lang="es-MX" dirty="0">
              <a:solidFill>
                <a:srgbClr val="4D322D"/>
              </a:solidFill>
              <a:latin typeface="Constantia" panose="02030602050306030303" pitchFamily="18" charset="0"/>
              <a:ea typeface="Times New Roman" panose="02020603050405020304" pitchFamily="18" charset="0"/>
              <a:cs typeface="Times New Roman" panose="02020603050405020304" pitchFamily="18" charset="0"/>
            </a:endParaRPr>
          </a:p>
          <a:p>
            <a:pPr algn="ctr">
              <a:lnSpc>
                <a:spcPct val="110000"/>
              </a:lnSpc>
              <a:spcBef>
                <a:spcPts val="1800"/>
              </a:spcBef>
              <a:spcAft>
                <a:spcPts val="0"/>
              </a:spcAft>
            </a:pPr>
            <a:r>
              <a:rPr lang="es-MX" dirty="0">
                <a:solidFill>
                  <a:srgbClr val="4D322D"/>
                </a:solidFill>
                <a:latin typeface="Constantia" panose="02030602050306030303" pitchFamily="18" charset="0"/>
                <a:ea typeface="Times New Roman" panose="02020603050405020304" pitchFamily="18" charset="0"/>
                <a:cs typeface="Times New Roman" panose="02020603050405020304" pitchFamily="18" charset="0"/>
              </a:rPr>
              <a:t>Liliia Demianchuk                  468600</a:t>
            </a:r>
          </a:p>
          <a:p>
            <a:pPr algn="ctr">
              <a:lnSpc>
                <a:spcPct val="110000"/>
              </a:lnSpc>
              <a:spcAft>
                <a:spcPts val="0"/>
              </a:spcAft>
            </a:pPr>
            <a:r>
              <a:rPr lang="es-MX" dirty="0">
                <a:solidFill>
                  <a:srgbClr val="4D322D"/>
                </a:solidFill>
                <a:latin typeface="Constantia" panose="02030602050306030303" pitchFamily="18" charset="0"/>
                <a:ea typeface="Times New Roman" panose="02020603050405020304" pitchFamily="18" charset="0"/>
                <a:cs typeface="Times New Roman" panose="02020603050405020304" pitchFamily="18" charset="0"/>
              </a:rPr>
              <a:t>Irina Islentieva                        483088</a:t>
            </a:r>
          </a:p>
          <a:p>
            <a:pPr algn="ctr">
              <a:lnSpc>
                <a:spcPct val="110000"/>
              </a:lnSpc>
              <a:spcAft>
                <a:spcPts val="0"/>
              </a:spcAft>
            </a:pPr>
            <a:r>
              <a:rPr lang="es-MX" dirty="0">
                <a:solidFill>
                  <a:srgbClr val="4D322D"/>
                </a:solidFill>
                <a:latin typeface="Constantia" panose="02030602050306030303" pitchFamily="18" charset="0"/>
                <a:ea typeface="Times New Roman" panose="02020603050405020304" pitchFamily="18" charset="0"/>
                <a:cs typeface="Times New Roman" panose="02020603050405020304" pitchFamily="18" charset="0"/>
              </a:rPr>
              <a:t>Anastasia Sudakova                 478552</a:t>
            </a:r>
          </a:p>
          <a:p>
            <a:pPr algn="ctr">
              <a:lnSpc>
                <a:spcPct val="110000"/>
              </a:lnSpc>
              <a:spcAft>
                <a:spcPts val="0"/>
              </a:spcAft>
            </a:pPr>
            <a:r>
              <a:rPr lang="es-MX" dirty="0">
                <a:solidFill>
                  <a:srgbClr val="4D322D"/>
                </a:solidFill>
                <a:latin typeface="Constantia" panose="02030602050306030303" pitchFamily="18" charset="0"/>
                <a:ea typeface="Times New Roman" panose="02020603050405020304" pitchFamily="18" charset="0"/>
                <a:cs typeface="Times New Roman" panose="02020603050405020304" pitchFamily="18" charset="0"/>
              </a:rPr>
              <a:t>Marco Antonio Alves Junior   478557</a:t>
            </a:r>
          </a:p>
          <a:p>
            <a:pPr algn="ctr">
              <a:lnSpc>
                <a:spcPct val="110000"/>
              </a:lnSpc>
              <a:spcAft>
                <a:spcPts val="0"/>
              </a:spcAft>
            </a:pPr>
            <a:r>
              <a:rPr lang="es-MX" dirty="0">
                <a:solidFill>
                  <a:srgbClr val="4D322D"/>
                </a:solidFill>
                <a:latin typeface="Constantia" panose="02030602050306030303" pitchFamily="18" charset="0"/>
                <a:ea typeface="Times New Roman" panose="02020603050405020304" pitchFamily="18" charset="0"/>
                <a:cs typeface="Times New Roman" panose="02020603050405020304" pitchFamily="18" charset="0"/>
              </a:rPr>
              <a:t>Luis Eduardo Márquez           478587</a:t>
            </a:r>
          </a:p>
        </p:txBody>
      </p:sp>
      <p:pic>
        <p:nvPicPr>
          <p:cNvPr id="12" name="Picture 3">
            <a:extLst>
              <a:ext uri="{FF2B5EF4-FFF2-40B4-BE49-F238E27FC236}">
                <a16:creationId xmlns:a16="http://schemas.microsoft.com/office/drawing/2014/main" xmlns="" id="{D886F5E2-F07F-714B-892E-8D5EAE0F56F7}"/>
              </a:ext>
            </a:extLst>
          </p:cNvPr>
          <p:cNvPicPr/>
          <p:nvPr/>
        </p:nvPicPr>
        <p:blipFill>
          <a:blip r:embed="rId2" cstate="print">
            <a:extLst>
              <a:ext uri="{BEBA8EAE-BF5A-486C-A8C5-ECC9F3942E4B}">
                <a14:imgProps xmlns:a14="http://schemas.microsoft.com/office/drawing/2010/main" xmlns="">
                  <a14:imgLayer r:embed="rId3">
                    <a14:imgEffect>
                      <a14:sharpenSoften amount="50000"/>
                    </a14:imgEffect>
                    <a14:imgEffect>
                      <a14:saturation sat="400000"/>
                    </a14:imgEffect>
                  </a14:imgLayer>
                </a14:imgProps>
              </a:ext>
              <a:ext uri="{28A0092B-C50C-407E-A947-70E740481C1C}">
                <a14:useLocalDpi xmlns:a14="http://schemas.microsoft.com/office/drawing/2010/main" xmlns="" val="0"/>
              </a:ext>
            </a:extLst>
          </a:blip>
          <a:stretch>
            <a:fillRect/>
          </a:stretch>
        </p:blipFill>
        <p:spPr>
          <a:xfrm>
            <a:off x="8458200" y="3409950"/>
            <a:ext cx="3733801" cy="3448050"/>
          </a:xfrm>
          <a:prstGeom prst="rect">
            <a:avLst/>
          </a:prstGeom>
        </p:spPr>
      </p:pic>
    </p:spTree>
    <p:extLst>
      <p:ext uri="{BB962C8B-B14F-4D97-AF65-F5344CB8AC3E}">
        <p14:creationId xmlns:p14="http://schemas.microsoft.com/office/powerpoint/2010/main" xmlns="" val="4102743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87349D6-1D46-8B4A-BE56-5B7713287689}"/>
              </a:ext>
            </a:extLst>
          </p:cNvPr>
          <p:cNvSpPr>
            <a:spLocks noGrp="1"/>
          </p:cNvSpPr>
          <p:nvPr>
            <p:ph type="title"/>
          </p:nvPr>
        </p:nvSpPr>
        <p:spPr>
          <a:xfrm>
            <a:off x="4776605" y="2951673"/>
            <a:ext cx="2854480" cy="1280890"/>
          </a:xfrm>
        </p:spPr>
        <p:txBody>
          <a:bodyPr>
            <a:normAutofit/>
          </a:bodyPr>
          <a:lstStyle/>
          <a:p>
            <a:r>
              <a:rPr lang="es-MX" dirty="0">
                <a:solidFill>
                  <a:srgbClr val="C00000"/>
                </a:solidFill>
                <a:latin typeface="Constantia" panose="02030602050306030303" pitchFamily="18" charset="0"/>
                <a:ea typeface="+mn-ea"/>
                <a:cs typeface="Times New Roman" panose="02020603050405020304" pitchFamily="18" charset="0"/>
              </a:rPr>
              <a:t>Thank you</a:t>
            </a:r>
          </a:p>
        </p:txBody>
      </p:sp>
    </p:spTree>
    <p:extLst>
      <p:ext uri="{BB962C8B-B14F-4D97-AF65-F5344CB8AC3E}">
        <p14:creationId xmlns:p14="http://schemas.microsoft.com/office/powerpoint/2010/main" xmlns="" val="297253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12593" y="2360814"/>
            <a:ext cx="5683347" cy="2585323"/>
          </a:xfrm>
          <a:prstGeom prst="rect">
            <a:avLst/>
          </a:prstGeom>
          <a:noFill/>
        </p:spPr>
        <p:txBody>
          <a:bodyPr wrap="square" rtlCol="0">
            <a:spAutoFit/>
          </a:bodyPr>
          <a:lstStyle/>
          <a:p>
            <a:r>
              <a:rPr lang="en-US" b="1" dirty="0"/>
              <a:t>I: INTRO: </a:t>
            </a:r>
            <a:r>
              <a:rPr lang="en-US" dirty="0"/>
              <a:t>What is Employee Relations?</a:t>
            </a:r>
          </a:p>
          <a:p>
            <a:endParaRPr lang="en-US" dirty="0"/>
          </a:p>
          <a:p>
            <a:r>
              <a:rPr lang="en-US" b="1" dirty="0"/>
              <a:t>II: Trendy Issues in employee relations #2018:</a:t>
            </a:r>
          </a:p>
          <a:p>
            <a:pPr marL="742950" lvl="1" indent="-285750">
              <a:buFont typeface="Arial" panose="020B0604020202020204" pitchFamily="34" charset="0"/>
              <a:buChar char="•"/>
            </a:pPr>
            <a:r>
              <a:rPr lang="en-US" dirty="0"/>
              <a:t>Leveraging on digital technologies </a:t>
            </a:r>
          </a:p>
          <a:p>
            <a:pPr marL="742950" lvl="1" indent="-285750">
              <a:buFont typeface="Arial" panose="020B0604020202020204" pitchFamily="34" charset="0"/>
              <a:buChar char="•"/>
            </a:pPr>
            <a:r>
              <a:rPr lang="en-US" dirty="0"/>
              <a:t>Work-life balance</a:t>
            </a:r>
          </a:p>
          <a:p>
            <a:pPr marL="742950" lvl="1" indent="-285750">
              <a:buFont typeface="Arial" panose="020B0604020202020204" pitchFamily="34" charset="0"/>
              <a:buChar char="•"/>
            </a:pPr>
            <a:r>
              <a:rPr lang="en-US" dirty="0"/>
              <a:t>Inequality issue</a:t>
            </a:r>
          </a:p>
          <a:p>
            <a:pPr marL="742950" lvl="1" indent="-285750">
              <a:buFont typeface="Arial" panose="020B0604020202020204" pitchFamily="34" charset="0"/>
              <a:buChar char="•"/>
            </a:pPr>
            <a:r>
              <a:rPr lang="en-US" dirty="0"/>
              <a:t>Safety in the Workplace</a:t>
            </a:r>
          </a:p>
          <a:p>
            <a:pPr marL="742950" lvl="1" indent="-285750">
              <a:buFont typeface="Arial" panose="020B0604020202020204" pitchFamily="34" charset="0"/>
              <a:buChar char="•"/>
            </a:pPr>
            <a:r>
              <a:rPr lang="en-US" dirty="0"/>
              <a:t>Globalization and cultural issue</a:t>
            </a:r>
          </a:p>
          <a:p>
            <a:r>
              <a:rPr lang="en-US" b="1" dirty="0"/>
              <a:t>III: Conclusion</a:t>
            </a:r>
          </a:p>
        </p:txBody>
      </p:sp>
      <p:sp>
        <p:nvSpPr>
          <p:cNvPr id="2" name="CuadroTexto 1">
            <a:extLst>
              <a:ext uri="{FF2B5EF4-FFF2-40B4-BE49-F238E27FC236}">
                <a16:creationId xmlns:a16="http://schemas.microsoft.com/office/drawing/2014/main" xmlns="" id="{9D73776B-7998-4A4C-A3AF-6EC003CCB881}"/>
              </a:ext>
            </a:extLst>
          </p:cNvPr>
          <p:cNvSpPr txBox="1"/>
          <p:nvPr/>
        </p:nvSpPr>
        <p:spPr>
          <a:xfrm>
            <a:off x="1927275" y="634325"/>
            <a:ext cx="5036233" cy="646331"/>
          </a:xfrm>
          <a:prstGeom prst="rect">
            <a:avLst/>
          </a:prstGeom>
          <a:noFill/>
        </p:spPr>
        <p:txBody>
          <a:bodyPr wrap="square" rtlCol="0">
            <a:spAutoFit/>
          </a:bodyPr>
          <a:lstStyle/>
          <a:p>
            <a:r>
              <a:rPr lang="es-MX" sz="3600" dirty="0">
                <a:solidFill>
                  <a:srgbClr val="C00000"/>
                </a:solidFill>
                <a:latin typeface="Constantia" panose="02030602050306030303" pitchFamily="18" charset="0"/>
                <a:cs typeface="Times New Roman" panose="02020603050405020304" pitchFamily="18" charset="0"/>
              </a:rPr>
              <a:t>Table of content</a:t>
            </a:r>
          </a:p>
        </p:txBody>
      </p:sp>
    </p:spTree>
    <p:extLst>
      <p:ext uri="{BB962C8B-B14F-4D97-AF65-F5344CB8AC3E}">
        <p14:creationId xmlns:p14="http://schemas.microsoft.com/office/powerpoint/2010/main" xmlns="" val="928307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B59C38F2-F159-864E-B47B-F7D0F0AD3104}"/>
              </a:ext>
            </a:extLst>
          </p:cNvPr>
          <p:cNvSpPr txBox="1"/>
          <p:nvPr/>
        </p:nvSpPr>
        <p:spPr>
          <a:xfrm>
            <a:off x="3249637" y="2419643"/>
            <a:ext cx="6457071" cy="3139321"/>
          </a:xfrm>
          <a:prstGeom prst="rect">
            <a:avLst/>
          </a:prstGeom>
          <a:noFill/>
        </p:spPr>
        <p:txBody>
          <a:bodyPr wrap="square" rtlCol="0">
            <a:spAutoFit/>
          </a:bodyPr>
          <a:lstStyle/>
          <a:p>
            <a:pPr algn="just"/>
            <a:r>
              <a:rPr lang="en-US" dirty="0"/>
              <a:t>	According to Michael Armstrong, employee relations are concerned with managing and maintaining the employment relationship, considering the implications of the notion of the psychological contract. This means dealing with employees either collectively through their trade unions or individually; handling employment practices, terms and conditions of employment and issues arising from employment; and providing employees with a voice and communicating with employees.</a:t>
            </a:r>
            <a:endParaRPr lang="es-MX" dirty="0"/>
          </a:p>
          <a:p>
            <a:pPr algn="just"/>
            <a:endParaRPr lang="es-MX" dirty="0"/>
          </a:p>
        </p:txBody>
      </p:sp>
      <p:sp>
        <p:nvSpPr>
          <p:cNvPr id="3" name="CuadroTexto 2">
            <a:extLst>
              <a:ext uri="{FF2B5EF4-FFF2-40B4-BE49-F238E27FC236}">
                <a16:creationId xmlns:a16="http://schemas.microsoft.com/office/drawing/2014/main" xmlns="" id="{7D2BEA0D-CB65-C54F-8CD2-DBD63523A725}"/>
              </a:ext>
            </a:extLst>
          </p:cNvPr>
          <p:cNvSpPr txBox="1"/>
          <p:nvPr/>
        </p:nvSpPr>
        <p:spPr>
          <a:xfrm>
            <a:off x="2025748" y="633046"/>
            <a:ext cx="6457071" cy="646331"/>
          </a:xfrm>
          <a:prstGeom prst="rect">
            <a:avLst/>
          </a:prstGeom>
          <a:noFill/>
        </p:spPr>
        <p:txBody>
          <a:bodyPr wrap="square" rtlCol="0">
            <a:spAutoFit/>
          </a:bodyPr>
          <a:lstStyle/>
          <a:p>
            <a:r>
              <a:rPr lang="es-MX" sz="3600" dirty="0">
                <a:solidFill>
                  <a:srgbClr val="C00000"/>
                </a:solidFill>
                <a:latin typeface="Constantia" panose="02030602050306030303" pitchFamily="18" charset="0"/>
                <a:cs typeface="Times New Roman" panose="02020603050405020304" pitchFamily="18" charset="0"/>
              </a:rPr>
              <a:t>Introduction</a:t>
            </a:r>
          </a:p>
        </p:txBody>
      </p:sp>
    </p:spTree>
    <p:extLst>
      <p:ext uri="{BB962C8B-B14F-4D97-AF65-F5344CB8AC3E}">
        <p14:creationId xmlns:p14="http://schemas.microsoft.com/office/powerpoint/2010/main" xmlns="" val="2215073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4322" y="2529081"/>
            <a:ext cx="8256495" cy="3416320"/>
          </a:xfrm>
          <a:prstGeom prst="rect">
            <a:avLst/>
          </a:prstGeom>
          <a:noFill/>
        </p:spPr>
        <p:txBody>
          <a:bodyPr wrap="square" rtlCol="0">
            <a:spAutoFit/>
          </a:bodyPr>
          <a:lstStyle/>
          <a:p>
            <a:pPr algn="just"/>
            <a:r>
              <a:rPr lang="en-US" dirty="0"/>
              <a:t>	We believe that digital technologies not only transforms businesses, but also the HR function.</a:t>
            </a:r>
          </a:p>
          <a:p>
            <a:pPr algn="just"/>
            <a:endParaRPr lang="en-US" dirty="0"/>
          </a:p>
          <a:p>
            <a:pPr algn="just"/>
            <a:r>
              <a:rPr lang="en-US" dirty="0"/>
              <a:t>Case of Schneider Electric:</a:t>
            </a:r>
          </a:p>
          <a:p>
            <a:pPr algn="just"/>
            <a:r>
              <a:rPr lang="en-US" dirty="0"/>
              <a:t>“Moving forward into 2018, we are looking to accelerate the use of digital technology. Digital has allowed us to perform many talent and project management processes more efficiently. For example, the use of HR systems that can help manage digital expenses for employees, as well as improving the organization of performance management and feedback.”</a:t>
            </a:r>
          </a:p>
          <a:p>
            <a:pPr algn="r"/>
            <a:r>
              <a:rPr lang="en-US" dirty="0"/>
              <a:t>Olivier Blum, chief HR officer, and executive vice president</a:t>
            </a:r>
          </a:p>
          <a:p>
            <a:endParaRPr lang="en-US" dirty="0"/>
          </a:p>
        </p:txBody>
      </p:sp>
      <p:sp>
        <p:nvSpPr>
          <p:cNvPr id="3" name="CuadroTexto 2">
            <a:extLst>
              <a:ext uri="{FF2B5EF4-FFF2-40B4-BE49-F238E27FC236}">
                <a16:creationId xmlns:a16="http://schemas.microsoft.com/office/drawing/2014/main" xmlns="" id="{5D6B5325-FF9D-3D46-A0B5-5DDB44F56E5B}"/>
              </a:ext>
            </a:extLst>
          </p:cNvPr>
          <p:cNvSpPr txBox="1"/>
          <p:nvPr/>
        </p:nvSpPr>
        <p:spPr>
          <a:xfrm>
            <a:off x="1955408" y="647115"/>
            <a:ext cx="9664505" cy="646331"/>
          </a:xfrm>
          <a:prstGeom prst="rect">
            <a:avLst/>
          </a:prstGeom>
          <a:noFill/>
        </p:spPr>
        <p:txBody>
          <a:bodyPr wrap="square" rtlCol="0">
            <a:spAutoFit/>
          </a:bodyPr>
          <a:lstStyle/>
          <a:p>
            <a:r>
              <a:rPr lang="en-US" sz="3600" dirty="0">
                <a:solidFill>
                  <a:srgbClr val="C00000"/>
                </a:solidFill>
                <a:latin typeface="Constantia" panose="02030602050306030303" pitchFamily="18" charset="0"/>
                <a:cs typeface="Times New Roman" panose="02020603050405020304" pitchFamily="18" charset="0"/>
              </a:rPr>
              <a:t>Trendy Issues in employee relations</a:t>
            </a:r>
          </a:p>
        </p:txBody>
      </p:sp>
      <p:sp>
        <p:nvSpPr>
          <p:cNvPr id="4" name="CuadroTexto 3">
            <a:extLst>
              <a:ext uri="{FF2B5EF4-FFF2-40B4-BE49-F238E27FC236}">
                <a16:creationId xmlns:a16="http://schemas.microsoft.com/office/drawing/2014/main" xmlns="" id="{E9E34B75-1F3D-BE4F-98FD-18A238C84C68}"/>
              </a:ext>
            </a:extLst>
          </p:cNvPr>
          <p:cNvSpPr txBox="1"/>
          <p:nvPr/>
        </p:nvSpPr>
        <p:spPr>
          <a:xfrm>
            <a:off x="3854548" y="1680431"/>
            <a:ext cx="5387926" cy="461665"/>
          </a:xfrm>
          <a:prstGeom prst="rect">
            <a:avLst/>
          </a:prstGeom>
          <a:noFill/>
        </p:spPr>
        <p:txBody>
          <a:bodyPr wrap="square" rtlCol="0">
            <a:spAutoFit/>
          </a:bodyPr>
          <a:lstStyle/>
          <a:p>
            <a:r>
              <a:rPr lang="en-US" sz="2400" b="1" dirty="0"/>
              <a:t>Leveraging on digital technologies</a:t>
            </a:r>
            <a:endParaRPr lang="es-MX" sz="2400" dirty="0"/>
          </a:p>
        </p:txBody>
      </p:sp>
    </p:spTree>
    <p:extLst>
      <p:ext uri="{BB962C8B-B14F-4D97-AF65-F5344CB8AC3E}">
        <p14:creationId xmlns:p14="http://schemas.microsoft.com/office/powerpoint/2010/main" xmlns="" val="2693515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2"/>
          </p:nvPr>
        </p:nvSpPr>
        <p:spPr>
          <a:xfrm>
            <a:off x="2644725" y="2488153"/>
            <a:ext cx="5157787" cy="3452062"/>
          </a:xfrm>
        </p:spPr>
        <p:txBody>
          <a:bodyPr>
            <a:normAutofit fontScale="92500" lnSpcReduction="20000"/>
          </a:bodyPr>
          <a:lstStyle/>
          <a:p>
            <a:endParaRPr lang="en-US" dirty="0"/>
          </a:p>
          <a:p>
            <a:pPr>
              <a:buNone/>
            </a:pPr>
            <a:r>
              <a:rPr lang="en-US" i="1" dirty="0"/>
              <a:t>Consequences:</a:t>
            </a:r>
          </a:p>
          <a:p>
            <a:r>
              <a:rPr lang="en-US" dirty="0"/>
              <a:t>Psychological ill-health</a:t>
            </a:r>
          </a:p>
          <a:p>
            <a:r>
              <a:rPr lang="en-US" dirty="0"/>
              <a:t>Injuries and accidents</a:t>
            </a:r>
          </a:p>
          <a:p>
            <a:r>
              <a:rPr lang="en-US" dirty="0"/>
              <a:t>Unhealthy behaviors</a:t>
            </a:r>
          </a:p>
          <a:p>
            <a:r>
              <a:rPr lang="en-US" dirty="0"/>
              <a:t>Stress</a:t>
            </a:r>
          </a:p>
          <a:p>
            <a:r>
              <a:rPr lang="en-US" dirty="0"/>
              <a:t>Work burnout and depression</a:t>
            </a:r>
          </a:p>
          <a:p>
            <a:endParaRPr lang="en-US" dirty="0" smtClean="0"/>
          </a:p>
          <a:p>
            <a:r>
              <a:rPr lang="en-US" dirty="0" smtClean="0"/>
              <a:t>Technology</a:t>
            </a:r>
            <a:endParaRPr lang="en-US" dirty="0"/>
          </a:p>
        </p:txBody>
      </p:sp>
      <p:sp>
        <p:nvSpPr>
          <p:cNvPr id="7" name="Содержимое 6"/>
          <p:cNvSpPr>
            <a:spLocks noGrp="1"/>
          </p:cNvSpPr>
          <p:nvPr>
            <p:ph sz="quarter" idx="4"/>
          </p:nvPr>
        </p:nvSpPr>
        <p:spPr>
          <a:xfrm>
            <a:off x="7119380" y="2956037"/>
            <a:ext cx="5183188" cy="2516295"/>
          </a:xfrm>
        </p:spPr>
        <p:txBody>
          <a:bodyPr/>
          <a:lstStyle/>
          <a:p>
            <a:pPr>
              <a:buNone/>
            </a:pPr>
            <a:r>
              <a:rPr lang="en-US" dirty="0"/>
              <a:t>Affect positively:</a:t>
            </a:r>
          </a:p>
          <a:p>
            <a:r>
              <a:rPr lang="en-US" dirty="0"/>
              <a:t>supportive managers</a:t>
            </a:r>
          </a:p>
          <a:p>
            <a:r>
              <a:rPr lang="en-US" dirty="0"/>
              <a:t>empowering and trusting </a:t>
            </a:r>
          </a:p>
          <a:p>
            <a:r>
              <a:rPr lang="en-US" dirty="0"/>
              <a:t>flexi-timings </a:t>
            </a:r>
          </a:p>
          <a:p>
            <a:r>
              <a:rPr lang="en-US" dirty="0"/>
              <a:t>maternity and parental leave</a:t>
            </a:r>
            <a:endParaRPr lang="ru-RU" dirty="0"/>
          </a:p>
        </p:txBody>
      </p:sp>
      <p:sp>
        <p:nvSpPr>
          <p:cNvPr id="4" name="CuadroTexto 3">
            <a:extLst>
              <a:ext uri="{FF2B5EF4-FFF2-40B4-BE49-F238E27FC236}">
                <a16:creationId xmlns:a16="http://schemas.microsoft.com/office/drawing/2014/main" xmlns="" id="{534053D7-E1FA-F348-BF1C-E1BDDD77C320}"/>
              </a:ext>
            </a:extLst>
          </p:cNvPr>
          <p:cNvSpPr txBox="1"/>
          <p:nvPr/>
        </p:nvSpPr>
        <p:spPr>
          <a:xfrm>
            <a:off x="1772528" y="676276"/>
            <a:ext cx="9664505" cy="646331"/>
          </a:xfrm>
          <a:prstGeom prst="rect">
            <a:avLst/>
          </a:prstGeom>
          <a:noFill/>
        </p:spPr>
        <p:txBody>
          <a:bodyPr wrap="square" rtlCol="0">
            <a:spAutoFit/>
          </a:bodyPr>
          <a:lstStyle/>
          <a:p>
            <a:r>
              <a:rPr lang="en-US" sz="3600" dirty="0">
                <a:solidFill>
                  <a:srgbClr val="C00000"/>
                </a:solidFill>
                <a:latin typeface="Constantia" panose="02030602050306030303" pitchFamily="18" charset="0"/>
                <a:cs typeface="Times New Roman" panose="02020603050405020304" pitchFamily="18" charset="0"/>
              </a:rPr>
              <a:t>Trendy Issues in employee relations</a:t>
            </a:r>
          </a:p>
        </p:txBody>
      </p:sp>
      <p:sp>
        <p:nvSpPr>
          <p:cNvPr id="2" name="CuadroTexto 1">
            <a:extLst>
              <a:ext uri="{FF2B5EF4-FFF2-40B4-BE49-F238E27FC236}">
                <a16:creationId xmlns:a16="http://schemas.microsoft.com/office/drawing/2014/main" xmlns="" id="{A5BE8017-137D-294B-AAE9-5F63CC629452}"/>
              </a:ext>
            </a:extLst>
          </p:cNvPr>
          <p:cNvSpPr txBox="1"/>
          <p:nvPr/>
        </p:nvSpPr>
        <p:spPr>
          <a:xfrm>
            <a:off x="4893422" y="1788905"/>
            <a:ext cx="3422716" cy="461665"/>
          </a:xfrm>
          <a:prstGeom prst="rect">
            <a:avLst/>
          </a:prstGeom>
          <a:noFill/>
        </p:spPr>
        <p:txBody>
          <a:bodyPr wrap="square" rtlCol="0">
            <a:spAutoFit/>
          </a:bodyPr>
          <a:lstStyle/>
          <a:p>
            <a:pPr algn="ctr">
              <a:buNone/>
            </a:pPr>
            <a:r>
              <a:rPr lang="en-US" sz="2400" b="1" dirty="0">
                <a:latin typeface="Cambria" pitchFamily="18" charset="0"/>
                <a:ea typeface="Cambria" pitchFamily="18" charset="0"/>
              </a:rPr>
              <a:t>Work-Life Balance</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412532" y="2283968"/>
            <a:ext cx="5157787" cy="474909"/>
          </a:xfrm>
        </p:spPr>
        <p:txBody>
          <a:bodyPr/>
          <a:lstStyle/>
          <a:p>
            <a:r>
              <a:rPr lang="en-US" sz="1800" dirty="0"/>
              <a:t>Criteria for non-discrimination</a:t>
            </a:r>
          </a:p>
        </p:txBody>
      </p:sp>
      <p:sp>
        <p:nvSpPr>
          <p:cNvPr id="4" name="Объект 3"/>
          <p:cNvSpPr>
            <a:spLocks noGrp="1"/>
          </p:cNvSpPr>
          <p:nvPr>
            <p:ph sz="half" idx="2"/>
          </p:nvPr>
        </p:nvSpPr>
        <p:spPr>
          <a:xfrm>
            <a:off x="2412532" y="2916574"/>
            <a:ext cx="5157787" cy="1691706"/>
          </a:xfrm>
        </p:spPr>
        <p:txBody>
          <a:bodyPr>
            <a:normAutofit/>
          </a:bodyPr>
          <a:lstStyle/>
          <a:p>
            <a:r>
              <a:rPr lang="en-US" dirty="0" smtClean="0"/>
              <a:t>Sex </a:t>
            </a:r>
            <a:r>
              <a:rPr lang="en-US" dirty="0"/>
              <a:t>orientation and gender</a:t>
            </a:r>
          </a:p>
          <a:p>
            <a:r>
              <a:rPr lang="en-US" dirty="0"/>
              <a:t>Age </a:t>
            </a:r>
          </a:p>
          <a:p>
            <a:r>
              <a:rPr lang="en-US" dirty="0"/>
              <a:t>Disability</a:t>
            </a:r>
          </a:p>
          <a:p>
            <a:r>
              <a:rPr lang="en-US" dirty="0"/>
              <a:t>Race and religion </a:t>
            </a:r>
          </a:p>
        </p:txBody>
      </p:sp>
      <p:sp>
        <p:nvSpPr>
          <p:cNvPr id="5" name="Текст 4"/>
          <p:cNvSpPr>
            <a:spLocks noGrp="1"/>
          </p:cNvSpPr>
          <p:nvPr>
            <p:ph type="body" sz="quarter" idx="3"/>
          </p:nvPr>
        </p:nvSpPr>
        <p:spPr>
          <a:xfrm>
            <a:off x="7321763" y="2373169"/>
            <a:ext cx="5183188" cy="457315"/>
          </a:xfrm>
        </p:spPr>
        <p:txBody>
          <a:bodyPr/>
          <a:lstStyle/>
          <a:p>
            <a:r>
              <a:rPr lang="en-US" sz="1800" dirty="0"/>
              <a:t>Why not to discriminate?</a:t>
            </a:r>
          </a:p>
        </p:txBody>
      </p:sp>
      <p:sp>
        <p:nvSpPr>
          <p:cNvPr id="6" name="Объект 5"/>
          <p:cNvSpPr>
            <a:spLocks noGrp="1"/>
          </p:cNvSpPr>
          <p:nvPr>
            <p:ph sz="quarter" idx="4"/>
          </p:nvPr>
        </p:nvSpPr>
        <p:spPr>
          <a:xfrm>
            <a:off x="7321763" y="2999587"/>
            <a:ext cx="5183188" cy="1655541"/>
          </a:xfrm>
        </p:spPr>
        <p:txBody>
          <a:bodyPr/>
          <a:lstStyle/>
          <a:p>
            <a:r>
              <a:rPr lang="en-US" dirty="0"/>
              <a:t>Making people feel valued</a:t>
            </a:r>
          </a:p>
          <a:p>
            <a:r>
              <a:rPr lang="en-US" dirty="0"/>
              <a:t>Increasing competitiveness</a:t>
            </a:r>
          </a:p>
          <a:p>
            <a:r>
              <a:rPr lang="en-US" dirty="0"/>
              <a:t>Enhancing corporate reputation</a:t>
            </a:r>
          </a:p>
        </p:txBody>
      </p:sp>
      <p:sp>
        <p:nvSpPr>
          <p:cNvPr id="9" name="Заголовок 1">
            <a:extLst>
              <a:ext uri="{FF2B5EF4-FFF2-40B4-BE49-F238E27FC236}">
                <a16:creationId xmlns:a16="http://schemas.microsoft.com/office/drawing/2014/main" xmlns="" id="{B44E72E6-3256-0B45-B759-D4FCCED1E771}"/>
              </a:ext>
            </a:extLst>
          </p:cNvPr>
          <p:cNvSpPr>
            <a:spLocks noGrp="1"/>
          </p:cNvSpPr>
          <p:nvPr>
            <p:ph type="title"/>
          </p:nvPr>
        </p:nvSpPr>
        <p:spPr>
          <a:xfrm>
            <a:off x="4755570" y="1725010"/>
            <a:ext cx="2814749" cy="641982"/>
          </a:xfrm>
        </p:spPr>
        <p:txBody>
          <a:bodyPr>
            <a:normAutofit/>
          </a:bodyPr>
          <a:lstStyle/>
          <a:p>
            <a:r>
              <a:rPr lang="en-US" sz="2400" b="1" dirty="0"/>
              <a:t>Inequality issues </a:t>
            </a:r>
          </a:p>
        </p:txBody>
      </p:sp>
      <p:sp>
        <p:nvSpPr>
          <p:cNvPr id="7" name="Rectángulo 6">
            <a:extLst>
              <a:ext uri="{FF2B5EF4-FFF2-40B4-BE49-F238E27FC236}">
                <a16:creationId xmlns:a16="http://schemas.microsoft.com/office/drawing/2014/main" xmlns="" id="{95EF114C-09F6-2548-B010-4AD4697B14A5}"/>
              </a:ext>
            </a:extLst>
          </p:cNvPr>
          <p:cNvSpPr/>
          <p:nvPr/>
        </p:nvSpPr>
        <p:spPr>
          <a:xfrm>
            <a:off x="2595413" y="4824231"/>
            <a:ext cx="7928500" cy="1701684"/>
          </a:xfrm>
          <a:prstGeom prst="rect">
            <a:avLst/>
          </a:prstGeom>
        </p:spPr>
        <p:txBody>
          <a:bodyPr wrap="square">
            <a:spAutoFit/>
          </a:bodyPr>
          <a:lstStyle/>
          <a:p>
            <a:pPr algn="just">
              <a:lnSpc>
                <a:spcPct val="150000"/>
              </a:lnSpc>
            </a:pPr>
            <a:r>
              <a:rPr lang="en-US" dirty="0"/>
              <a:t>	“It turns out that advancing equal opportunity and economic empowerment is both morally right and good for economics, because discrimination, poverty and ignorance restrict growth.”</a:t>
            </a:r>
            <a:br>
              <a:rPr lang="en-US" dirty="0"/>
            </a:br>
            <a:endParaRPr lang="en-US" dirty="0"/>
          </a:p>
        </p:txBody>
      </p:sp>
      <p:sp>
        <p:nvSpPr>
          <p:cNvPr id="8" name="CuadroTexto 7">
            <a:extLst>
              <a:ext uri="{FF2B5EF4-FFF2-40B4-BE49-F238E27FC236}">
                <a16:creationId xmlns:a16="http://schemas.microsoft.com/office/drawing/2014/main" xmlns="" id="{C20A05EF-D592-E348-91B6-1AA40A80B4FC}"/>
              </a:ext>
            </a:extLst>
          </p:cNvPr>
          <p:cNvSpPr txBox="1"/>
          <p:nvPr/>
        </p:nvSpPr>
        <p:spPr>
          <a:xfrm>
            <a:off x="1955408" y="647115"/>
            <a:ext cx="9664505" cy="646331"/>
          </a:xfrm>
          <a:prstGeom prst="rect">
            <a:avLst/>
          </a:prstGeom>
          <a:noFill/>
        </p:spPr>
        <p:txBody>
          <a:bodyPr wrap="square" rtlCol="0">
            <a:spAutoFit/>
          </a:bodyPr>
          <a:lstStyle/>
          <a:p>
            <a:r>
              <a:rPr lang="en-US" sz="3600" dirty="0">
                <a:solidFill>
                  <a:srgbClr val="C00000"/>
                </a:solidFill>
                <a:latin typeface="Constantia" panose="02030602050306030303" pitchFamily="18" charset="0"/>
                <a:cs typeface="Times New Roman" panose="02020603050405020304" pitchFamily="18" charset="0"/>
              </a:rPr>
              <a:t>Trendy Issues in employee relations</a:t>
            </a:r>
          </a:p>
        </p:txBody>
      </p:sp>
      <p:sp>
        <p:nvSpPr>
          <p:cNvPr id="10" name="CuadroTexto 9">
            <a:extLst>
              <a:ext uri="{FF2B5EF4-FFF2-40B4-BE49-F238E27FC236}">
                <a16:creationId xmlns:a16="http://schemas.microsoft.com/office/drawing/2014/main" xmlns="" id="{B2CCA13D-D472-514E-A227-6F52D83189C7}"/>
              </a:ext>
            </a:extLst>
          </p:cNvPr>
          <p:cNvSpPr txBox="1"/>
          <p:nvPr/>
        </p:nvSpPr>
        <p:spPr>
          <a:xfrm>
            <a:off x="6787660" y="6325493"/>
            <a:ext cx="4298150" cy="369332"/>
          </a:xfrm>
          <a:prstGeom prst="rect">
            <a:avLst/>
          </a:prstGeom>
          <a:noFill/>
        </p:spPr>
        <p:txBody>
          <a:bodyPr wrap="square" rtlCol="0">
            <a:spAutoFit/>
          </a:bodyPr>
          <a:lstStyle/>
          <a:p>
            <a:r>
              <a:rPr lang="en-US" b="1" dirty="0"/>
              <a:t>- Bill Clinton, former US president</a:t>
            </a:r>
            <a:endParaRPr lang="es-MX" dirty="0"/>
          </a:p>
        </p:txBody>
      </p:sp>
    </p:spTree>
    <p:extLst>
      <p:ext uri="{BB962C8B-B14F-4D97-AF65-F5344CB8AC3E}">
        <p14:creationId xmlns:p14="http://schemas.microsoft.com/office/powerpoint/2010/main" xmlns="" val="3239562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xmlns="" id="{FC3966B4-E33B-B047-AD69-BFCDB747D445}"/>
              </a:ext>
            </a:extLst>
          </p:cNvPr>
          <p:cNvSpPr>
            <a:spLocks noGrp="1"/>
          </p:cNvSpPr>
          <p:nvPr>
            <p:ph sz="half" idx="2"/>
          </p:nvPr>
        </p:nvSpPr>
        <p:spPr>
          <a:xfrm>
            <a:off x="4042279" y="2860532"/>
            <a:ext cx="4692737" cy="3535950"/>
          </a:xfrm>
        </p:spPr>
        <p:txBody>
          <a:bodyPr>
            <a:normAutofit/>
          </a:bodyPr>
          <a:lstStyle/>
          <a:p>
            <a:r>
              <a:rPr lang="en-US" dirty="0"/>
              <a:t>Promoting safety in the workplace should be a top priority of every business owner. </a:t>
            </a:r>
          </a:p>
          <a:p>
            <a:r>
              <a:rPr lang="en-US" dirty="0"/>
              <a:t>all proper safety equipment is used and that the right security measures are put in place</a:t>
            </a:r>
            <a:r>
              <a:rPr lang="es-MX" dirty="0"/>
              <a:t>.</a:t>
            </a:r>
          </a:p>
          <a:p>
            <a:r>
              <a:rPr lang="en-US" dirty="0"/>
              <a:t>ensure that employees are not overly fatigued due to too many overtime shifts</a:t>
            </a:r>
            <a:r>
              <a:rPr lang="es-MX" dirty="0"/>
              <a:t> </a:t>
            </a:r>
          </a:p>
        </p:txBody>
      </p:sp>
      <p:sp>
        <p:nvSpPr>
          <p:cNvPr id="2" name="Título 1">
            <a:extLst>
              <a:ext uri="{FF2B5EF4-FFF2-40B4-BE49-F238E27FC236}">
                <a16:creationId xmlns:a16="http://schemas.microsoft.com/office/drawing/2014/main" xmlns="" id="{88B0BF60-1372-1D44-ABBE-87F457676C73}"/>
              </a:ext>
            </a:extLst>
          </p:cNvPr>
          <p:cNvSpPr>
            <a:spLocks noGrp="1"/>
          </p:cNvSpPr>
          <p:nvPr>
            <p:ph type="title"/>
          </p:nvPr>
        </p:nvSpPr>
        <p:spPr>
          <a:xfrm>
            <a:off x="3553896" y="1887645"/>
            <a:ext cx="5669502" cy="644696"/>
          </a:xfrm>
        </p:spPr>
        <p:txBody>
          <a:bodyPr>
            <a:normAutofit/>
          </a:bodyPr>
          <a:lstStyle/>
          <a:p>
            <a:r>
              <a:rPr lang="en-US" sz="2400" b="1" dirty="0"/>
              <a:t>Adequate Safety in the Workplace</a:t>
            </a:r>
            <a:endParaRPr lang="es-MX" sz="2400" dirty="0"/>
          </a:p>
        </p:txBody>
      </p:sp>
      <p:sp>
        <p:nvSpPr>
          <p:cNvPr id="5" name="CuadroTexto 4">
            <a:extLst>
              <a:ext uri="{FF2B5EF4-FFF2-40B4-BE49-F238E27FC236}">
                <a16:creationId xmlns:a16="http://schemas.microsoft.com/office/drawing/2014/main" xmlns="" id="{9EB2CE22-9545-6A45-9279-8BC5D9CD0E91}"/>
              </a:ext>
            </a:extLst>
          </p:cNvPr>
          <p:cNvSpPr txBox="1"/>
          <p:nvPr/>
        </p:nvSpPr>
        <p:spPr>
          <a:xfrm>
            <a:off x="1955408" y="647115"/>
            <a:ext cx="9664505" cy="646331"/>
          </a:xfrm>
          <a:prstGeom prst="rect">
            <a:avLst/>
          </a:prstGeom>
          <a:noFill/>
        </p:spPr>
        <p:txBody>
          <a:bodyPr wrap="square" rtlCol="0">
            <a:spAutoFit/>
          </a:bodyPr>
          <a:lstStyle/>
          <a:p>
            <a:r>
              <a:rPr lang="en-US" sz="3600" dirty="0">
                <a:solidFill>
                  <a:srgbClr val="C00000"/>
                </a:solidFill>
                <a:latin typeface="Constantia" panose="02030602050306030303" pitchFamily="18" charset="0"/>
                <a:cs typeface="Times New Roman" panose="02020603050405020304" pitchFamily="18" charset="0"/>
              </a:rPr>
              <a:t>Trendy</a:t>
            </a:r>
            <a:r>
              <a:rPr lang="en-US" sz="3600" b="1" dirty="0"/>
              <a:t> </a:t>
            </a:r>
            <a:r>
              <a:rPr lang="en-US" sz="3600" dirty="0">
                <a:solidFill>
                  <a:srgbClr val="C00000"/>
                </a:solidFill>
                <a:latin typeface="Constantia" panose="02030602050306030303" pitchFamily="18" charset="0"/>
                <a:cs typeface="Times New Roman" panose="02020603050405020304" pitchFamily="18" charset="0"/>
              </a:rPr>
              <a:t>Issues in employee relations</a:t>
            </a:r>
          </a:p>
        </p:txBody>
      </p:sp>
    </p:spTree>
    <p:extLst>
      <p:ext uri="{BB962C8B-B14F-4D97-AF65-F5344CB8AC3E}">
        <p14:creationId xmlns:p14="http://schemas.microsoft.com/office/powerpoint/2010/main" xmlns="" val="3815566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a:extLst>
              <a:ext uri="{FF2B5EF4-FFF2-40B4-BE49-F238E27FC236}">
                <a16:creationId xmlns:a16="http://schemas.microsoft.com/office/drawing/2014/main" xmlns="" id="{696925F3-6D3D-904F-9590-CF3CBEE16BD0}"/>
              </a:ext>
            </a:extLst>
          </p:cNvPr>
          <p:cNvSpPr>
            <a:spLocks noGrp="1"/>
          </p:cNvSpPr>
          <p:nvPr>
            <p:ph sz="half" idx="2"/>
          </p:nvPr>
        </p:nvSpPr>
        <p:spPr>
          <a:xfrm>
            <a:off x="4238843" y="2751677"/>
            <a:ext cx="4338674" cy="3354060"/>
          </a:xfrm>
        </p:spPr>
        <p:txBody>
          <a:bodyPr/>
          <a:lstStyle/>
          <a:p>
            <a:pPr algn="just"/>
            <a:r>
              <a:rPr lang="es-MX" dirty="0"/>
              <a:t>Language barriers, and issues</a:t>
            </a:r>
          </a:p>
          <a:p>
            <a:pPr algn="just"/>
            <a:r>
              <a:rPr lang="es-MX" dirty="0"/>
              <a:t>Verbal and non-verbal communication and </a:t>
            </a:r>
            <a:r>
              <a:rPr lang="en-US" dirty="0"/>
              <a:t>transmission of ideas</a:t>
            </a:r>
            <a:r>
              <a:rPr lang="es-MX" dirty="0"/>
              <a:t>.</a:t>
            </a:r>
          </a:p>
          <a:p>
            <a:pPr algn="just"/>
            <a:r>
              <a:rPr lang="es-MX" dirty="0"/>
              <a:t>Cultural differences, divergent culture standards, religion, and social hierarchy/formality.</a:t>
            </a:r>
          </a:p>
          <a:p>
            <a:pPr marL="0" indent="0">
              <a:buNone/>
            </a:pPr>
            <a:endParaRPr lang="es-MX" dirty="0"/>
          </a:p>
          <a:p>
            <a:endParaRPr lang="es-MX" dirty="0"/>
          </a:p>
        </p:txBody>
      </p:sp>
      <p:sp>
        <p:nvSpPr>
          <p:cNvPr id="2" name="Título 1">
            <a:extLst>
              <a:ext uri="{FF2B5EF4-FFF2-40B4-BE49-F238E27FC236}">
                <a16:creationId xmlns:a16="http://schemas.microsoft.com/office/drawing/2014/main" xmlns="" id="{80FB6313-7221-BE48-A424-F1A3C02A535B}"/>
              </a:ext>
            </a:extLst>
          </p:cNvPr>
          <p:cNvSpPr>
            <a:spLocks noGrp="1"/>
          </p:cNvSpPr>
          <p:nvPr>
            <p:ph type="title"/>
          </p:nvPr>
        </p:nvSpPr>
        <p:spPr>
          <a:xfrm>
            <a:off x="4238843" y="1937521"/>
            <a:ext cx="4090509" cy="672675"/>
          </a:xfrm>
        </p:spPr>
        <p:txBody>
          <a:bodyPr>
            <a:normAutofit/>
          </a:bodyPr>
          <a:lstStyle/>
          <a:p>
            <a:r>
              <a:rPr lang="en-US" sz="2000" b="1" dirty="0"/>
              <a:t>Globalization and cultural issue</a:t>
            </a:r>
            <a:r>
              <a:rPr lang="es-MX" sz="2000" dirty="0"/>
              <a:t> </a:t>
            </a:r>
          </a:p>
        </p:txBody>
      </p:sp>
      <p:sp>
        <p:nvSpPr>
          <p:cNvPr id="4" name="CuadroTexto 3">
            <a:extLst>
              <a:ext uri="{FF2B5EF4-FFF2-40B4-BE49-F238E27FC236}">
                <a16:creationId xmlns:a16="http://schemas.microsoft.com/office/drawing/2014/main" xmlns="" id="{B1AF1042-D30A-BC46-BBE0-8719605272B0}"/>
              </a:ext>
            </a:extLst>
          </p:cNvPr>
          <p:cNvSpPr txBox="1"/>
          <p:nvPr/>
        </p:nvSpPr>
        <p:spPr>
          <a:xfrm>
            <a:off x="1955408" y="647115"/>
            <a:ext cx="9664505" cy="646331"/>
          </a:xfrm>
          <a:prstGeom prst="rect">
            <a:avLst/>
          </a:prstGeom>
          <a:noFill/>
        </p:spPr>
        <p:txBody>
          <a:bodyPr wrap="square" rtlCol="0">
            <a:spAutoFit/>
          </a:bodyPr>
          <a:lstStyle/>
          <a:p>
            <a:r>
              <a:rPr lang="en-US" sz="3600" dirty="0">
                <a:solidFill>
                  <a:srgbClr val="C00000"/>
                </a:solidFill>
                <a:latin typeface="Constantia" panose="02030602050306030303" pitchFamily="18" charset="0"/>
                <a:cs typeface="Times New Roman" panose="02020603050405020304" pitchFamily="18" charset="0"/>
              </a:rPr>
              <a:t>Trendy Issues in employee relations</a:t>
            </a:r>
          </a:p>
        </p:txBody>
      </p:sp>
    </p:spTree>
    <p:extLst>
      <p:ext uri="{BB962C8B-B14F-4D97-AF65-F5344CB8AC3E}">
        <p14:creationId xmlns:p14="http://schemas.microsoft.com/office/powerpoint/2010/main" xmlns="" val="926389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a:extLst>
              <a:ext uri="{FF2B5EF4-FFF2-40B4-BE49-F238E27FC236}">
                <a16:creationId xmlns:a16="http://schemas.microsoft.com/office/drawing/2014/main" xmlns="" id="{C4D7C32F-09EA-6044-9702-7AC2A270FF50}"/>
              </a:ext>
            </a:extLst>
          </p:cNvPr>
          <p:cNvSpPr>
            <a:spLocks noGrp="1"/>
          </p:cNvSpPr>
          <p:nvPr>
            <p:ph sz="half" idx="2"/>
          </p:nvPr>
        </p:nvSpPr>
        <p:spPr>
          <a:xfrm>
            <a:off x="3374217" y="2115057"/>
            <a:ext cx="6251819" cy="3771740"/>
          </a:xfrm>
        </p:spPr>
        <p:txBody>
          <a:bodyPr>
            <a:normAutofit/>
          </a:bodyPr>
          <a:lstStyle/>
          <a:p>
            <a:pPr marL="0" indent="0" algn="just">
              <a:buNone/>
            </a:pPr>
            <a:r>
              <a:rPr lang="es-MX" dirty="0"/>
              <a:t>	Businesses are no longer assessed based only on traditional metrics such as financial performance, or even the quality of products, rather, organizations today are increasingly judged based on their relationships with their workers, their customers and their communities transforming them from business enterprises into social enterprises." Deloitte's 2018 Global Human Capital Trends report</a:t>
            </a:r>
          </a:p>
        </p:txBody>
      </p:sp>
      <p:sp>
        <p:nvSpPr>
          <p:cNvPr id="2" name="Título 1">
            <a:extLst>
              <a:ext uri="{FF2B5EF4-FFF2-40B4-BE49-F238E27FC236}">
                <a16:creationId xmlns:a16="http://schemas.microsoft.com/office/drawing/2014/main" xmlns="" id="{4A954A77-6329-DF4D-AB24-BF17E7CB23FF}"/>
              </a:ext>
            </a:extLst>
          </p:cNvPr>
          <p:cNvSpPr>
            <a:spLocks noGrp="1"/>
          </p:cNvSpPr>
          <p:nvPr>
            <p:ph type="title"/>
          </p:nvPr>
        </p:nvSpPr>
        <p:spPr>
          <a:xfrm>
            <a:off x="2044284" y="657361"/>
            <a:ext cx="8911687" cy="1280890"/>
          </a:xfrm>
        </p:spPr>
        <p:txBody>
          <a:bodyPr/>
          <a:lstStyle/>
          <a:p>
            <a:r>
              <a:rPr lang="es-MX" dirty="0">
                <a:solidFill>
                  <a:srgbClr val="C00000"/>
                </a:solidFill>
                <a:latin typeface="Constantia" panose="02030602050306030303" pitchFamily="18" charset="0"/>
                <a:ea typeface="+mn-ea"/>
                <a:cs typeface="Times New Roman" panose="02020603050405020304" pitchFamily="18" charset="0"/>
              </a:rPr>
              <a:t>Conclusion</a:t>
            </a:r>
            <a:r>
              <a:rPr lang="es-MX" b="1" dirty="0"/>
              <a:t> </a:t>
            </a:r>
          </a:p>
        </p:txBody>
      </p:sp>
    </p:spTree>
    <p:extLst>
      <p:ext uri="{BB962C8B-B14F-4D97-AF65-F5344CB8AC3E}">
        <p14:creationId xmlns:p14="http://schemas.microsoft.com/office/powerpoint/2010/main" xmlns="" val="3549654568"/>
      </p:ext>
    </p:extLst>
  </p:cSld>
  <p:clrMapOvr>
    <a:masterClrMapping/>
  </p:clrMapOvr>
</p:sld>
</file>

<file path=ppt/theme/theme1.xml><?xml version="1.0" encoding="utf-8"?>
<a:theme xmlns:a="http://schemas.openxmlformats.org/drawingml/2006/main" name="Espiral">
  <a:themeElements>
    <a:clrScheme name="Escala de grise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Espiral">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{EF105192-B53B-064F-9E76-80E2243A9F76}tf10001069</Template>
  <TotalTime>123</TotalTime>
  <Words>243</Words>
  <Application>Microsoft Office PowerPoint</Application>
  <PresentationFormat>Произвольный</PresentationFormat>
  <Paragraphs>68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Espiral</vt:lpstr>
      <vt:lpstr>Слайд 1</vt:lpstr>
      <vt:lpstr>Слайд 2</vt:lpstr>
      <vt:lpstr>Слайд 3</vt:lpstr>
      <vt:lpstr>Слайд 4</vt:lpstr>
      <vt:lpstr>Слайд 5</vt:lpstr>
      <vt:lpstr>Inequality issues </vt:lpstr>
      <vt:lpstr>Adequate Safety in the Workplace</vt:lpstr>
      <vt:lpstr>Globalization and cultural issue </vt:lpstr>
      <vt:lpstr>Conclusion </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13</cp:revision>
  <dcterms:created xsi:type="dcterms:W3CDTF">2018-11-08T13:32:45Z</dcterms:created>
  <dcterms:modified xsi:type="dcterms:W3CDTF">2018-12-07T08:38:00Z</dcterms:modified>
</cp:coreProperties>
</file>