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86" r:id="rId3"/>
    <p:sldId id="272" r:id="rId4"/>
    <p:sldId id="257" r:id="rId5"/>
    <p:sldId id="258" r:id="rId6"/>
    <p:sldId id="259" r:id="rId7"/>
    <p:sldId id="260" r:id="rId8"/>
    <p:sldId id="262" r:id="rId9"/>
    <p:sldId id="261" r:id="rId10"/>
    <p:sldId id="264" r:id="rId11"/>
    <p:sldId id="266" r:id="rId12"/>
    <p:sldId id="267" r:id="rId13"/>
    <p:sldId id="265" r:id="rId14"/>
    <p:sldId id="268" r:id="rId15"/>
    <p:sldId id="269" r:id="rId16"/>
    <p:sldId id="270" r:id="rId17"/>
    <p:sldId id="271" r:id="rId18"/>
    <p:sldId id="274" r:id="rId19"/>
    <p:sldId id="283" r:id="rId20"/>
    <p:sldId id="275" r:id="rId21"/>
    <p:sldId id="276" r:id="rId22"/>
    <p:sldId id="277" r:id="rId23"/>
    <p:sldId id="278" r:id="rId24"/>
    <p:sldId id="279" r:id="rId25"/>
    <p:sldId id="280" r:id="rId26"/>
    <p:sldId id="281" r:id="rId27"/>
    <p:sldId id="282" r:id="rId28"/>
    <p:sldId id="273" r:id="rId29"/>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50" autoAdjust="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sorterViewPr>
    <p:cViewPr>
      <p:scale>
        <a:sx n="90" d="100"/>
        <a:sy n="90" d="100"/>
      </p:scale>
      <p:origin x="0" y="0"/>
    </p:cViewPr>
  </p:sorterViewPr>
  <p:notesViewPr>
    <p:cSldViewPr>
      <p:cViewPr varScale="1">
        <p:scale>
          <a:sx n="83" d="100"/>
          <a:sy n="83" d="100"/>
        </p:scale>
        <p:origin x="-19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2718D1-C4BE-49EF-A912-C04C3E5A2C87}" type="datetimeFigureOut">
              <a:rPr lang="cs-CZ" smtClean="0"/>
              <a:t>14.9.2018</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D17B6E-4D73-4451-BFBE-AD093870FDDC}" type="slidenum">
              <a:rPr lang="cs-CZ" smtClean="0"/>
              <a:t>‹#›</a:t>
            </a:fld>
            <a:endParaRPr lang="cs-CZ"/>
          </a:p>
        </p:txBody>
      </p:sp>
    </p:spTree>
    <p:extLst>
      <p:ext uri="{BB962C8B-B14F-4D97-AF65-F5344CB8AC3E}">
        <p14:creationId xmlns:p14="http://schemas.microsoft.com/office/powerpoint/2010/main" val="3704462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2D17B6E-4D73-4451-BFBE-AD093870FDDC}" type="slidenum">
              <a:rPr lang="cs-CZ" smtClean="0"/>
              <a:t>1</a:t>
            </a:fld>
            <a:endParaRPr lang="cs-CZ"/>
          </a:p>
        </p:txBody>
      </p:sp>
    </p:spTree>
    <p:extLst>
      <p:ext uri="{BB962C8B-B14F-4D97-AF65-F5344CB8AC3E}">
        <p14:creationId xmlns:p14="http://schemas.microsoft.com/office/powerpoint/2010/main" val="678740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2D17B6E-4D73-4451-BFBE-AD093870FDDC}" type="slidenum">
              <a:rPr lang="cs-CZ" smtClean="0"/>
              <a:t>15</a:t>
            </a:fld>
            <a:endParaRPr lang="cs-CZ"/>
          </a:p>
        </p:txBody>
      </p:sp>
    </p:spTree>
    <p:extLst>
      <p:ext uri="{BB962C8B-B14F-4D97-AF65-F5344CB8AC3E}">
        <p14:creationId xmlns:p14="http://schemas.microsoft.com/office/powerpoint/2010/main" val="3798605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https://www.toc.tv/TV/video.php?id=701&amp;open=excerpt#.V6xCP00kpFo </a:t>
            </a:r>
          </a:p>
          <a:p>
            <a:endParaRPr lang="cs-CZ" dirty="0"/>
          </a:p>
        </p:txBody>
      </p:sp>
      <p:sp>
        <p:nvSpPr>
          <p:cNvPr id="4" name="Zástupný symbol pro číslo snímku 3"/>
          <p:cNvSpPr>
            <a:spLocks noGrp="1"/>
          </p:cNvSpPr>
          <p:nvPr>
            <p:ph type="sldNum" sz="quarter" idx="10"/>
          </p:nvPr>
        </p:nvSpPr>
        <p:spPr/>
        <p:txBody>
          <a:bodyPr/>
          <a:lstStyle/>
          <a:p>
            <a:fld id="{52D17B6E-4D73-4451-BFBE-AD093870FDDC}" type="slidenum">
              <a:rPr lang="cs-CZ" smtClean="0"/>
              <a:t>17</a:t>
            </a:fld>
            <a:endParaRPr lang="cs-CZ"/>
          </a:p>
        </p:txBody>
      </p:sp>
    </p:spTree>
    <p:extLst>
      <p:ext uri="{BB962C8B-B14F-4D97-AF65-F5344CB8AC3E}">
        <p14:creationId xmlns:p14="http://schemas.microsoft.com/office/powerpoint/2010/main" val="269479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2F57E65-6D28-411B-A2B8-E60D0DF95FA2}" type="slidenum">
              <a:rPr lang="en-US" altLang="cs-CZ" sz="1200" smtClean="0"/>
              <a:pPr/>
              <a:t>18</a:t>
            </a:fld>
            <a:endParaRPr lang="en-US" altLang="cs-CZ" sz="1200"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endParaRPr lang="en-GB" alt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0AD7FF0E-1D5E-4F02-BD4B-064F00A83B5F}" type="datetimeFigureOut">
              <a:rPr lang="cs-CZ" smtClean="0"/>
              <a:t>14.9.2018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1008941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AD7FF0E-1D5E-4F02-BD4B-064F00A83B5F}" type="datetimeFigureOut">
              <a:rPr lang="cs-CZ" smtClean="0"/>
              <a:t>14.9.2018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1229739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AD7FF0E-1D5E-4F02-BD4B-064F00A83B5F}" type="datetimeFigureOut">
              <a:rPr lang="cs-CZ" smtClean="0"/>
              <a:t>14.9.2018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3495363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AD7FF0E-1D5E-4F02-BD4B-064F00A83B5F}" type="datetimeFigureOut">
              <a:rPr lang="cs-CZ" smtClean="0"/>
              <a:t>14.9.2018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4139716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0AD7FF0E-1D5E-4F02-BD4B-064F00A83B5F}" type="datetimeFigureOut">
              <a:rPr lang="cs-CZ" smtClean="0"/>
              <a:t>14.9.2018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1020564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0AD7FF0E-1D5E-4F02-BD4B-064F00A83B5F}" type="datetimeFigureOut">
              <a:rPr lang="cs-CZ" smtClean="0"/>
              <a:t>14.9.2018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1357407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0AD7FF0E-1D5E-4F02-BD4B-064F00A83B5F}" type="datetimeFigureOut">
              <a:rPr lang="cs-CZ" smtClean="0"/>
              <a:t>14.9.2018</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2589431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0AD7FF0E-1D5E-4F02-BD4B-064F00A83B5F}" type="datetimeFigureOut">
              <a:rPr lang="cs-CZ" smtClean="0"/>
              <a:t>14.9.2018</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2421261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0AD7FF0E-1D5E-4F02-BD4B-064F00A83B5F}" type="datetimeFigureOut">
              <a:rPr lang="cs-CZ" smtClean="0"/>
              <a:t>14.9.2018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3633906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0AD7FF0E-1D5E-4F02-BD4B-064F00A83B5F}" type="datetimeFigureOut">
              <a:rPr lang="cs-CZ" smtClean="0"/>
              <a:t>14.9.2018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3277927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0AD7FF0E-1D5E-4F02-BD4B-064F00A83B5F}" type="datetimeFigureOut">
              <a:rPr lang="cs-CZ" smtClean="0"/>
              <a:t>14.9.2018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3740532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D7FF0E-1D5E-4F02-BD4B-064F00A83B5F}" type="datetimeFigureOut">
              <a:rPr lang="cs-CZ" smtClean="0"/>
              <a:t>14.9.2018</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E160F-AE33-4E2B-832F-AAE1941BCBD8}" type="slidenum">
              <a:rPr lang="cs-CZ" smtClean="0"/>
              <a:t>‹#›</a:t>
            </a:fld>
            <a:endParaRPr lang="cs-CZ"/>
          </a:p>
        </p:txBody>
      </p:sp>
    </p:spTree>
    <p:extLst>
      <p:ext uri="{BB962C8B-B14F-4D97-AF65-F5344CB8AC3E}">
        <p14:creationId xmlns:p14="http://schemas.microsoft.com/office/powerpoint/2010/main" val="1729292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3.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7.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hyperlink" Target="http://images.google.com/imgres?imgurl=http://www.itmweb.com/bimages/momentus.jpg&amp;imgrefurl=http://www.itmweb.com/cgi-bin/blog/weblog.pl?month%3D200610&amp;h=290&amp;w=300&amp;sz=45&amp;hl=cs&amp;start=4&amp;tbnid=FRo5yVIW_3CAtM:&amp;tbnh=112&amp;tbnw=116&amp;prev=/images?q%3DHard%2Bdisc%26gbv%3D2%26hl%3Dcs"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41.jpeg"/><Relationship Id="rId5" Type="http://schemas.openxmlformats.org/officeDocument/2006/relationships/hyperlink" Target="http://wwwcache.wral.com/asset/news/national_world/world/2008/01/03/2247522/33e68905-3e3e-4556-bc5b-c5e41f6527fa_Pakistan_Musharraf.sff-211x165.jpg" TargetMode="External"/><Relationship Id="rId4" Type="http://schemas.openxmlformats.org/officeDocument/2006/relationships/image" Target="../media/image40.jpe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home.cern/about"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mailto:miki@econ.muni.cz"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hyperlink" Target="http://chestofbooks.com/crafts/scientific-american/XXIV-12/images/Mcbeth-Bentel-And-Margedant-s-Universal-Boring-Machine.png" TargetMode="External"/><Relationship Id="rId7" Type="http://schemas.openxmlformats.org/officeDocument/2006/relationships/hyperlink" Target="http://www.nmri.go.jp/eng/khirata/metalwork/lathe/intro/lathe03_big.jpg" TargetMode="External"/><Relationship Id="rId2" Type="http://schemas.openxmlformats.org/officeDocument/2006/relationships/image" Target="../media/image43.jpeg"/><Relationship Id="rId1" Type="http://schemas.openxmlformats.org/officeDocument/2006/relationships/slideLayout" Target="../slideLayouts/slideLayout6.xml"/><Relationship Id="rId6" Type="http://schemas.openxmlformats.org/officeDocument/2006/relationships/image" Target="../media/image45.jpeg"/><Relationship Id="rId5" Type="http://schemas.openxmlformats.org/officeDocument/2006/relationships/hyperlink" Target="http://images.google.cz/imgres?imgurl=http://www.150.si.edu/siarch/guide/guidepic/press.jpg&amp;imgrefurl=http://www.150.si.edu/siarch/guide/franklin.htm&amp;usg=__pWFAoXOYTtHvAqVoBE0PXTJ68Ws=&amp;h=433&amp;w=301&amp;sz=68&amp;hl=cs&amp;start=4&amp;itbs=1&amp;tbnid=QAqrJzx5KZj_zM:&amp;tbnh=126&amp;tbnw=88&amp;prev=/images?q%3DPress%26gbv%3D2%26hl%3Dcs" TargetMode="External"/><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US" dirty="0" smtClean="0"/>
              <a:t>Operation Management (OM) Introduction</a:t>
            </a:r>
            <a:endParaRPr lang="en-US" dirty="0"/>
          </a:p>
        </p:txBody>
      </p:sp>
      <p:sp>
        <p:nvSpPr>
          <p:cNvPr id="3" name="Podnadpis 2"/>
          <p:cNvSpPr>
            <a:spLocks noGrp="1"/>
          </p:cNvSpPr>
          <p:nvPr>
            <p:ph type="subTitle" idx="1"/>
          </p:nvPr>
        </p:nvSpPr>
        <p:spPr/>
        <p:txBody>
          <a:bodyPr>
            <a:normAutofit/>
          </a:bodyPr>
          <a:lstStyle/>
          <a:p>
            <a:r>
              <a:rPr lang="en-ZA" sz="1800" dirty="0" err="1" smtClean="0"/>
              <a:t>Ing.J.Skorkovský</a:t>
            </a:r>
            <a:r>
              <a:rPr lang="en-ZA" sz="1800" dirty="0" smtClean="0"/>
              <a:t>, </a:t>
            </a:r>
            <a:r>
              <a:rPr lang="en-ZA" sz="1800" dirty="0" err="1" smtClean="0"/>
              <a:t>CSc</a:t>
            </a:r>
            <a:r>
              <a:rPr lang="en-ZA" sz="1800" dirty="0" smtClean="0"/>
              <a:t>,</a:t>
            </a:r>
          </a:p>
          <a:p>
            <a:r>
              <a:rPr lang="en-ZA" sz="1800" dirty="0" smtClean="0"/>
              <a:t>Department of Corporate Economy</a:t>
            </a:r>
          </a:p>
          <a:p>
            <a:r>
              <a:rPr lang="en-ZA" sz="1800" dirty="0" smtClean="0"/>
              <a:t>FACULTY OF ECONOMICS AND ADMINISTRATION</a:t>
            </a:r>
          </a:p>
          <a:p>
            <a:r>
              <a:rPr lang="en-ZA" sz="1800" dirty="0" smtClean="0"/>
              <a:t>Masaryk University Brno</a:t>
            </a:r>
          </a:p>
          <a:p>
            <a:r>
              <a:rPr lang="en-ZA" sz="1800" dirty="0" smtClean="0"/>
              <a:t>Czech Republic</a:t>
            </a:r>
            <a:endParaRPr lang="en-ZA" sz="1800" dirty="0"/>
          </a:p>
        </p:txBody>
      </p:sp>
    </p:spTree>
    <p:extLst>
      <p:ext uri="{BB962C8B-B14F-4D97-AF65-F5344CB8AC3E}">
        <p14:creationId xmlns:p14="http://schemas.microsoft.com/office/powerpoint/2010/main" val="3149336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ZA" dirty="0" smtClean="0"/>
              <a:t>Another </a:t>
            </a:r>
            <a:r>
              <a:rPr lang="cs-CZ" dirty="0" err="1" smtClean="0"/>
              <a:t>angle</a:t>
            </a:r>
            <a:r>
              <a:rPr lang="en-ZA" dirty="0" smtClean="0"/>
              <a:t> of view</a:t>
            </a:r>
            <a:endParaRPr lang="en-Z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6252" y="1556791"/>
            <a:ext cx="1202485" cy="1192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3501008"/>
            <a:ext cx="1621749" cy="1237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4810" y="3501008"/>
            <a:ext cx="2323294" cy="124666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3501008"/>
            <a:ext cx="2292671" cy="122344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5" name="Přímá spojnice se šipkou 4"/>
          <p:cNvCxnSpPr>
            <a:stCxn id="2050" idx="2"/>
            <a:endCxn id="2051" idx="0"/>
          </p:cNvCxnSpPr>
          <p:nvPr/>
        </p:nvCxnSpPr>
        <p:spPr>
          <a:xfrm flipH="1">
            <a:off x="1710467" y="2748954"/>
            <a:ext cx="2547028" cy="7520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Přímá spojnice se šipkou 6"/>
          <p:cNvCxnSpPr>
            <a:stCxn id="2050" idx="2"/>
          </p:cNvCxnSpPr>
          <p:nvPr/>
        </p:nvCxnSpPr>
        <p:spPr>
          <a:xfrm flipH="1">
            <a:off x="4257494" y="2748954"/>
            <a:ext cx="1" cy="7520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Přímá spojnice se šipkou 8"/>
          <p:cNvCxnSpPr>
            <a:stCxn id="2050" idx="2"/>
            <a:endCxn id="2053" idx="0"/>
          </p:cNvCxnSpPr>
          <p:nvPr/>
        </p:nvCxnSpPr>
        <p:spPr>
          <a:xfrm>
            <a:off x="4257495" y="2748954"/>
            <a:ext cx="2901001" cy="7520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Šipka doleva 9"/>
          <p:cNvSpPr/>
          <p:nvPr/>
        </p:nvSpPr>
        <p:spPr>
          <a:xfrm>
            <a:off x="5508105" y="4293096"/>
            <a:ext cx="475328" cy="21602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TextovéPole 10"/>
          <p:cNvSpPr txBox="1"/>
          <p:nvPr/>
        </p:nvSpPr>
        <p:spPr>
          <a:xfrm>
            <a:off x="5295131" y="4787334"/>
            <a:ext cx="814647" cy="307777"/>
          </a:xfrm>
          <a:prstGeom prst="rect">
            <a:avLst/>
          </a:prstGeom>
          <a:noFill/>
        </p:spPr>
        <p:txBody>
          <a:bodyPr wrap="none" rtlCol="0">
            <a:spAutoFit/>
          </a:bodyPr>
          <a:lstStyle/>
          <a:p>
            <a:r>
              <a:rPr lang="en-ZA" sz="1400" b="1" dirty="0" smtClean="0">
                <a:solidFill>
                  <a:srgbClr val="FF0000"/>
                </a:solidFill>
              </a:rPr>
              <a:t>Demand</a:t>
            </a:r>
            <a:endParaRPr lang="en-ZA" sz="1400" b="1" dirty="0">
              <a:solidFill>
                <a:srgbClr val="FF0000"/>
              </a:solidFill>
            </a:endParaRPr>
          </a:p>
        </p:txBody>
      </p:sp>
      <p:sp>
        <p:nvSpPr>
          <p:cNvPr id="16" name="Šipka doleva 15"/>
          <p:cNvSpPr/>
          <p:nvPr/>
        </p:nvSpPr>
        <p:spPr>
          <a:xfrm>
            <a:off x="2521340" y="4146342"/>
            <a:ext cx="653145" cy="25476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TextovéPole 16"/>
          <p:cNvSpPr txBox="1"/>
          <p:nvPr/>
        </p:nvSpPr>
        <p:spPr>
          <a:xfrm>
            <a:off x="2173690" y="4872407"/>
            <a:ext cx="1369286" cy="307777"/>
          </a:xfrm>
          <a:prstGeom prst="rect">
            <a:avLst/>
          </a:prstGeom>
          <a:noFill/>
        </p:spPr>
        <p:txBody>
          <a:bodyPr wrap="none" rtlCol="0">
            <a:spAutoFit/>
          </a:bodyPr>
          <a:lstStyle/>
          <a:p>
            <a:r>
              <a:rPr lang="cs-CZ" sz="1400" dirty="0" smtClean="0">
                <a:solidFill>
                  <a:srgbClr val="0070C0"/>
                </a:solidFill>
              </a:rPr>
              <a:t> </a:t>
            </a:r>
            <a:r>
              <a:rPr lang="en-ZA" sz="1400" b="1" dirty="0" smtClean="0">
                <a:solidFill>
                  <a:srgbClr val="0070C0"/>
                </a:solidFill>
              </a:rPr>
              <a:t>Financial needs</a:t>
            </a:r>
            <a:endParaRPr lang="en-ZA" sz="1400" b="1" dirty="0">
              <a:solidFill>
                <a:srgbClr val="0070C0"/>
              </a:solidFill>
            </a:endParaRPr>
          </a:p>
        </p:txBody>
      </p:sp>
      <p:sp>
        <p:nvSpPr>
          <p:cNvPr id="12" name="Šipka doprava 11"/>
          <p:cNvSpPr/>
          <p:nvPr/>
        </p:nvSpPr>
        <p:spPr>
          <a:xfrm>
            <a:off x="2521341" y="3573016"/>
            <a:ext cx="653145" cy="216024"/>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p>
        </p:txBody>
      </p:sp>
      <p:sp>
        <p:nvSpPr>
          <p:cNvPr id="19" name="TextovéPole 18"/>
          <p:cNvSpPr txBox="1"/>
          <p:nvPr/>
        </p:nvSpPr>
        <p:spPr>
          <a:xfrm>
            <a:off x="2521341" y="3280123"/>
            <a:ext cx="707181" cy="307777"/>
          </a:xfrm>
          <a:prstGeom prst="rect">
            <a:avLst/>
          </a:prstGeom>
          <a:noFill/>
        </p:spPr>
        <p:txBody>
          <a:bodyPr wrap="none" rtlCol="0">
            <a:spAutoFit/>
          </a:bodyPr>
          <a:lstStyle/>
          <a:p>
            <a:r>
              <a:rPr lang="cs-CZ" sz="1400" b="1" dirty="0" smtClean="0">
                <a:solidFill>
                  <a:srgbClr val="00B050"/>
                </a:solidFill>
              </a:rPr>
              <a:t>Money</a:t>
            </a:r>
            <a:endParaRPr lang="cs-CZ" sz="1400" b="1" dirty="0">
              <a:solidFill>
                <a:srgbClr val="00B050"/>
              </a:solidFill>
            </a:endParaRPr>
          </a:p>
        </p:txBody>
      </p:sp>
      <p:sp>
        <p:nvSpPr>
          <p:cNvPr id="20" name="Šipka doprava 19"/>
          <p:cNvSpPr/>
          <p:nvPr/>
        </p:nvSpPr>
        <p:spPr>
          <a:xfrm>
            <a:off x="5508105" y="3681028"/>
            <a:ext cx="504056" cy="216024"/>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TextovéPole 20"/>
          <p:cNvSpPr txBox="1"/>
          <p:nvPr/>
        </p:nvSpPr>
        <p:spPr>
          <a:xfrm>
            <a:off x="5386312" y="3215199"/>
            <a:ext cx="769185" cy="307777"/>
          </a:xfrm>
          <a:prstGeom prst="rect">
            <a:avLst/>
          </a:prstGeom>
          <a:noFill/>
        </p:spPr>
        <p:txBody>
          <a:bodyPr wrap="none" rtlCol="0">
            <a:spAutoFit/>
          </a:bodyPr>
          <a:lstStyle/>
          <a:p>
            <a:r>
              <a:rPr lang="en-ZA" sz="1400" b="1" dirty="0" smtClean="0">
                <a:solidFill>
                  <a:srgbClr val="7030A0"/>
                </a:solidFill>
              </a:rPr>
              <a:t>Product</a:t>
            </a:r>
            <a:endParaRPr lang="en-ZA" sz="1200" b="1" dirty="0">
              <a:solidFill>
                <a:srgbClr val="7030A0"/>
              </a:solidFill>
            </a:endParaRPr>
          </a:p>
        </p:txBody>
      </p:sp>
    </p:spTree>
    <p:extLst>
      <p:ext uri="{BB962C8B-B14F-4D97-AF65-F5344CB8AC3E}">
        <p14:creationId xmlns:p14="http://schemas.microsoft.com/office/powerpoint/2010/main" val="105608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fill="hold"/>
                                        <p:tgtEl>
                                          <p:spTgt spid="20"/>
                                        </p:tgtEl>
                                        <p:attrNameLst>
                                          <p:attrName>ppt_x</p:attrName>
                                        </p:attrNameLst>
                                      </p:cBhvr>
                                      <p:tavLst>
                                        <p:tav tm="0">
                                          <p:val>
                                            <p:strVal val="#ppt_x"/>
                                          </p:val>
                                        </p:tav>
                                        <p:tav tm="100000">
                                          <p:val>
                                            <p:strVal val="#ppt_x"/>
                                          </p:val>
                                        </p:tav>
                                      </p:tavLst>
                                    </p:anim>
                                    <p:anim calcmode="lin" valueType="num">
                                      <p:cBhvr additive="base">
                                        <p:cTn id="4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ppt_x"/>
                                          </p:val>
                                        </p:tav>
                                        <p:tav tm="100000">
                                          <p:val>
                                            <p:strVal val="#ppt_x"/>
                                          </p:val>
                                        </p:tav>
                                      </p:tavLst>
                                    </p:anim>
                                    <p:anim calcmode="lin" valueType="num">
                                      <p:cBhvr additive="base">
                                        <p:cTn id="5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6" grpId="0" animBg="1"/>
      <p:bldP spid="17" grpId="0"/>
      <p:bldP spid="12" grpId="0" animBg="1"/>
      <p:bldP spid="19" grpId="0"/>
      <p:bldP spid="20" grpId="0" animBg="1"/>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ZA" dirty="0" smtClean="0"/>
              <a:t>Operations</a:t>
            </a:r>
            <a:endParaRPr lang="en-Z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4389" y="1838075"/>
            <a:ext cx="3741807" cy="3482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4780" y="836713"/>
            <a:ext cx="2350945" cy="208823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8" name="Přímá spojnice se šipkou 7"/>
          <p:cNvCxnSpPr/>
          <p:nvPr/>
        </p:nvCxnSpPr>
        <p:spPr>
          <a:xfrm flipV="1">
            <a:off x="5796136" y="2266713"/>
            <a:ext cx="792088" cy="296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Přímá spojnice se šipkou 10"/>
          <p:cNvCxnSpPr/>
          <p:nvPr/>
        </p:nvCxnSpPr>
        <p:spPr>
          <a:xfrm>
            <a:off x="6192180" y="3579525"/>
            <a:ext cx="512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4780" y="3181749"/>
            <a:ext cx="1553392" cy="2891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2595340"/>
            <a:ext cx="1609031" cy="1712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Přímá spojnice se šipkou 11"/>
          <p:cNvCxnSpPr>
            <a:stCxn id="3074" idx="1"/>
          </p:cNvCxnSpPr>
          <p:nvPr/>
        </p:nvCxnSpPr>
        <p:spPr>
          <a:xfrm flipH="1" flipV="1">
            <a:off x="1331640" y="2924945"/>
            <a:ext cx="1262749" cy="6545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Přímá spojnice se šipkou 13"/>
          <p:cNvCxnSpPr/>
          <p:nvPr/>
        </p:nvCxnSpPr>
        <p:spPr>
          <a:xfrm>
            <a:off x="2004567" y="3473369"/>
            <a:ext cx="0"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537" y="4545806"/>
            <a:ext cx="2943225" cy="2233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 name="Přímá spojnice se šipkou 19"/>
          <p:cNvCxnSpPr/>
          <p:nvPr/>
        </p:nvCxnSpPr>
        <p:spPr>
          <a:xfrm flipH="1" flipV="1">
            <a:off x="2004567" y="1760340"/>
            <a:ext cx="1262749" cy="6545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ovéPole 14"/>
          <p:cNvSpPr txBox="1"/>
          <p:nvPr/>
        </p:nvSpPr>
        <p:spPr>
          <a:xfrm>
            <a:off x="1095676" y="1340768"/>
            <a:ext cx="1470724" cy="369332"/>
          </a:xfrm>
          <a:prstGeom prst="rect">
            <a:avLst/>
          </a:prstGeom>
          <a:noFill/>
        </p:spPr>
        <p:txBody>
          <a:bodyPr wrap="none" rtlCol="0">
            <a:spAutoFit/>
          </a:bodyPr>
          <a:lstStyle/>
          <a:p>
            <a:r>
              <a:rPr lang="en-ZA" dirty="0" smtClean="0">
                <a:solidFill>
                  <a:srgbClr val="FF0000"/>
                </a:solidFill>
              </a:rPr>
              <a:t>See next slide</a:t>
            </a:r>
            <a:endParaRPr lang="en-ZA" dirty="0">
              <a:solidFill>
                <a:srgbClr val="FF0000"/>
              </a:solidFill>
            </a:endParaRPr>
          </a:p>
        </p:txBody>
      </p:sp>
      <p:sp>
        <p:nvSpPr>
          <p:cNvPr id="16" name="Pravá složená závorka 15"/>
          <p:cNvSpPr/>
          <p:nvPr/>
        </p:nvSpPr>
        <p:spPr>
          <a:xfrm>
            <a:off x="3491880" y="5409220"/>
            <a:ext cx="251322" cy="12601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7" name="TextovéPole 16"/>
          <p:cNvSpPr txBox="1"/>
          <p:nvPr/>
        </p:nvSpPr>
        <p:spPr>
          <a:xfrm>
            <a:off x="3743202" y="5481894"/>
            <a:ext cx="353943" cy="1115458"/>
          </a:xfrm>
          <a:prstGeom prst="rect">
            <a:avLst/>
          </a:prstGeom>
          <a:noFill/>
        </p:spPr>
        <p:txBody>
          <a:bodyPr vert="vert270" wrap="square" rtlCol="0">
            <a:spAutoFit/>
          </a:bodyPr>
          <a:lstStyle/>
          <a:p>
            <a:r>
              <a:rPr lang="en-US" sz="1100" b="1" dirty="0" smtClean="0"/>
              <a:t>Bill  of material</a:t>
            </a:r>
            <a:endParaRPr lang="en-US" sz="1100" b="1" dirty="0"/>
          </a:p>
        </p:txBody>
      </p:sp>
    </p:spTree>
    <p:extLst>
      <p:ext uri="{BB962C8B-B14F-4D97-AF65-F5344CB8AC3E}">
        <p14:creationId xmlns:p14="http://schemas.microsoft.com/office/powerpoint/2010/main" val="354573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fade">
                                      <p:cBhvr>
                                        <p:cTn id="12" dur="1000"/>
                                        <p:tgtEl>
                                          <p:spTgt spid="3075"/>
                                        </p:tgtEl>
                                      </p:cBhvr>
                                    </p:animEffect>
                                    <p:anim calcmode="lin" valueType="num">
                                      <p:cBhvr>
                                        <p:cTn id="13" dur="1000" fill="hold"/>
                                        <p:tgtEl>
                                          <p:spTgt spid="3075"/>
                                        </p:tgtEl>
                                        <p:attrNameLst>
                                          <p:attrName>ppt_x</p:attrName>
                                        </p:attrNameLst>
                                      </p:cBhvr>
                                      <p:tavLst>
                                        <p:tav tm="0">
                                          <p:val>
                                            <p:strVal val="#ppt_x"/>
                                          </p:val>
                                        </p:tav>
                                        <p:tav tm="100000">
                                          <p:val>
                                            <p:strVal val="#ppt_x"/>
                                          </p:val>
                                        </p:tav>
                                      </p:tavLst>
                                    </p:anim>
                                    <p:anim calcmode="lin" valueType="num">
                                      <p:cBhvr>
                                        <p:cTn id="14"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076"/>
                                        </p:tgtEl>
                                        <p:attrNameLst>
                                          <p:attrName>style.visibility</p:attrName>
                                        </p:attrNameLst>
                                      </p:cBhvr>
                                      <p:to>
                                        <p:strVal val="visible"/>
                                      </p:to>
                                    </p:set>
                                    <p:anim calcmode="lin" valueType="num">
                                      <p:cBhvr additive="base">
                                        <p:cTn id="24" dur="500" fill="hold"/>
                                        <p:tgtEl>
                                          <p:spTgt spid="3076"/>
                                        </p:tgtEl>
                                        <p:attrNameLst>
                                          <p:attrName>ppt_x</p:attrName>
                                        </p:attrNameLst>
                                      </p:cBhvr>
                                      <p:tavLst>
                                        <p:tav tm="0">
                                          <p:val>
                                            <p:strVal val="#ppt_x"/>
                                          </p:val>
                                        </p:tav>
                                        <p:tav tm="100000">
                                          <p:val>
                                            <p:strVal val="#ppt_x"/>
                                          </p:val>
                                        </p:tav>
                                      </p:tavLst>
                                    </p:anim>
                                    <p:anim calcmode="lin" valueType="num">
                                      <p:cBhvr additive="base">
                                        <p:cTn id="25"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077"/>
                                        </p:tgtEl>
                                        <p:attrNameLst>
                                          <p:attrName>style.visibility</p:attrName>
                                        </p:attrNameLst>
                                      </p:cBhvr>
                                      <p:to>
                                        <p:strVal val="visible"/>
                                      </p:to>
                                    </p:set>
                                    <p:animEffect transition="in" filter="fade">
                                      <p:cBhvr>
                                        <p:cTn id="37" dur="1000"/>
                                        <p:tgtEl>
                                          <p:spTgt spid="3077"/>
                                        </p:tgtEl>
                                      </p:cBhvr>
                                    </p:animEffect>
                                    <p:anim calcmode="lin" valueType="num">
                                      <p:cBhvr>
                                        <p:cTn id="38" dur="1000" fill="hold"/>
                                        <p:tgtEl>
                                          <p:spTgt spid="3077"/>
                                        </p:tgtEl>
                                        <p:attrNameLst>
                                          <p:attrName>ppt_x</p:attrName>
                                        </p:attrNameLst>
                                      </p:cBhvr>
                                      <p:tavLst>
                                        <p:tav tm="0">
                                          <p:val>
                                            <p:strVal val="#ppt_x"/>
                                          </p:val>
                                        </p:tav>
                                        <p:tav tm="100000">
                                          <p:val>
                                            <p:strVal val="#ppt_x"/>
                                          </p:val>
                                        </p:tav>
                                      </p:tavLst>
                                    </p:anim>
                                    <p:anim calcmode="lin" valueType="num">
                                      <p:cBhvr>
                                        <p:cTn id="39" dur="1000" fill="hold"/>
                                        <p:tgtEl>
                                          <p:spTgt spid="3077"/>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078"/>
                                        </p:tgtEl>
                                        <p:attrNameLst>
                                          <p:attrName>style.visibility</p:attrName>
                                        </p:attrNameLst>
                                      </p:cBhvr>
                                      <p:to>
                                        <p:strVal val="visible"/>
                                      </p:to>
                                    </p:set>
                                    <p:animEffect transition="in" filter="fade">
                                      <p:cBhvr>
                                        <p:cTn id="51" dur="500"/>
                                        <p:tgtEl>
                                          <p:spTgt spid="307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1000"/>
                                        <p:tgtEl>
                                          <p:spTgt spid="20"/>
                                        </p:tgtEl>
                                      </p:cBhvr>
                                    </p:animEffect>
                                    <p:anim calcmode="lin" valueType="num">
                                      <p:cBhvr>
                                        <p:cTn id="67" dur="1000" fill="hold"/>
                                        <p:tgtEl>
                                          <p:spTgt spid="20"/>
                                        </p:tgtEl>
                                        <p:attrNameLst>
                                          <p:attrName>ppt_x</p:attrName>
                                        </p:attrNameLst>
                                      </p:cBhvr>
                                      <p:tavLst>
                                        <p:tav tm="0">
                                          <p:val>
                                            <p:strVal val="#ppt_x"/>
                                          </p:val>
                                        </p:tav>
                                        <p:tav tm="100000">
                                          <p:val>
                                            <p:strVal val="#ppt_x"/>
                                          </p:val>
                                        </p:tav>
                                      </p:tavLst>
                                    </p:anim>
                                    <p:anim calcmode="lin" valueType="num">
                                      <p:cBhvr>
                                        <p:cTn id="6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ZA" dirty="0" smtClean="0"/>
              <a:t>Function block Logistic-simplified</a:t>
            </a:r>
            <a:endParaRPr lang="en-ZA" dirty="0"/>
          </a:p>
        </p:txBody>
      </p:sp>
      <p:sp>
        <p:nvSpPr>
          <p:cNvPr id="5" name="Obdélník 4"/>
          <p:cNvSpPr/>
          <p:nvPr/>
        </p:nvSpPr>
        <p:spPr>
          <a:xfrm>
            <a:off x="569825" y="2951375"/>
            <a:ext cx="1780018"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50" b="1" dirty="0" err="1" smtClean="0">
                <a:solidFill>
                  <a:schemeClr val="bg1"/>
                </a:solidFill>
              </a:rPr>
              <a:t>Orders</a:t>
            </a:r>
            <a:r>
              <a:rPr lang="cs-CZ" sz="1050" b="1" dirty="0" smtClean="0">
                <a:solidFill>
                  <a:schemeClr val="bg1"/>
                </a:solidFill>
              </a:rPr>
              <a:t> (</a:t>
            </a:r>
            <a:r>
              <a:rPr lang="cs-CZ" sz="1050" b="1" dirty="0" err="1" smtClean="0">
                <a:solidFill>
                  <a:schemeClr val="bg1"/>
                </a:solidFill>
              </a:rPr>
              <a:t>dependent</a:t>
            </a:r>
            <a:r>
              <a:rPr lang="cs-CZ" sz="1050" b="1" dirty="0" smtClean="0">
                <a:solidFill>
                  <a:schemeClr val="bg1"/>
                </a:solidFill>
              </a:rPr>
              <a:t> </a:t>
            </a:r>
            <a:r>
              <a:rPr lang="cs-CZ" sz="1050" b="1" dirty="0" err="1" smtClean="0">
                <a:solidFill>
                  <a:schemeClr val="bg1"/>
                </a:solidFill>
              </a:rPr>
              <a:t>demand</a:t>
            </a:r>
            <a:r>
              <a:rPr lang="cs-CZ" sz="1050" b="1" dirty="0" smtClean="0">
                <a:solidFill>
                  <a:schemeClr val="bg1"/>
                </a:solidFill>
              </a:rPr>
              <a:t>) </a:t>
            </a:r>
            <a:endParaRPr lang="cs-CZ" sz="1050" b="1" dirty="0">
              <a:solidFill>
                <a:schemeClr val="bg1"/>
              </a:solidFill>
            </a:endParaRPr>
          </a:p>
        </p:txBody>
      </p:sp>
      <p:sp>
        <p:nvSpPr>
          <p:cNvPr id="6" name="Obdélník 5"/>
          <p:cNvSpPr/>
          <p:nvPr/>
        </p:nvSpPr>
        <p:spPr>
          <a:xfrm>
            <a:off x="623663" y="3405661"/>
            <a:ext cx="1780018" cy="432048"/>
          </a:xfrm>
          <a:prstGeom prst="rect">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50" dirty="0" smtClean="0">
                <a:solidFill>
                  <a:schemeClr val="tx1"/>
                </a:solidFill>
              </a:rPr>
              <a:t>Forecasts</a:t>
            </a:r>
            <a:r>
              <a:rPr lang="cs-CZ" sz="1050" dirty="0" smtClean="0">
                <a:solidFill>
                  <a:schemeClr val="tx1"/>
                </a:solidFill>
              </a:rPr>
              <a:t> (independent </a:t>
            </a:r>
            <a:r>
              <a:rPr lang="cs-CZ" sz="1050" dirty="0" err="1" smtClean="0">
                <a:solidFill>
                  <a:schemeClr val="tx1"/>
                </a:solidFill>
              </a:rPr>
              <a:t>demand</a:t>
            </a:r>
            <a:r>
              <a:rPr lang="cs-CZ" sz="1050" dirty="0" smtClean="0">
                <a:solidFill>
                  <a:schemeClr val="tx1"/>
                </a:solidFill>
              </a:rPr>
              <a:t>)</a:t>
            </a:r>
            <a:endParaRPr lang="en-ZA" sz="1050" dirty="0">
              <a:solidFill>
                <a:schemeClr val="tx1"/>
              </a:solidFill>
            </a:endParaRPr>
          </a:p>
        </p:txBody>
      </p:sp>
      <p:sp>
        <p:nvSpPr>
          <p:cNvPr id="7" name="Obdélník 6"/>
          <p:cNvSpPr/>
          <p:nvPr/>
        </p:nvSpPr>
        <p:spPr>
          <a:xfrm>
            <a:off x="3825631" y="2430599"/>
            <a:ext cx="1780018"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b="1" dirty="0" err="1" smtClean="0">
                <a:solidFill>
                  <a:schemeClr val="bg1"/>
                </a:solidFill>
              </a:rPr>
              <a:t>Inventory</a:t>
            </a:r>
            <a:r>
              <a:rPr lang="cs-CZ" sz="1100" b="1" dirty="0" smtClean="0">
                <a:solidFill>
                  <a:schemeClr val="bg1"/>
                </a:solidFill>
              </a:rPr>
              <a:t> Management</a:t>
            </a:r>
            <a:endParaRPr lang="cs-CZ" sz="1100" b="1" dirty="0">
              <a:solidFill>
                <a:schemeClr val="bg1"/>
              </a:solidFill>
            </a:endParaRPr>
          </a:p>
        </p:txBody>
      </p:sp>
      <p:sp>
        <p:nvSpPr>
          <p:cNvPr id="8" name="Obdélník 7"/>
          <p:cNvSpPr/>
          <p:nvPr/>
        </p:nvSpPr>
        <p:spPr>
          <a:xfrm>
            <a:off x="3779912" y="2959937"/>
            <a:ext cx="1780018"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err="1" smtClean="0">
                <a:solidFill>
                  <a:schemeClr val="tx1"/>
                </a:solidFill>
              </a:rPr>
              <a:t>Inventory</a:t>
            </a:r>
            <a:r>
              <a:rPr lang="cs-CZ" sz="1200" dirty="0" smtClean="0">
                <a:solidFill>
                  <a:schemeClr val="tx1"/>
                </a:solidFill>
              </a:rPr>
              <a:t> </a:t>
            </a:r>
            <a:r>
              <a:rPr lang="cs-CZ" sz="1200" dirty="0" err="1">
                <a:solidFill>
                  <a:schemeClr val="tx1"/>
                </a:solidFill>
              </a:rPr>
              <a:t>Costing</a:t>
            </a:r>
            <a:endParaRPr lang="cs-CZ" sz="1200" dirty="0">
              <a:solidFill>
                <a:schemeClr val="tx1"/>
              </a:solidFill>
            </a:endParaRPr>
          </a:p>
        </p:txBody>
      </p:sp>
      <p:sp>
        <p:nvSpPr>
          <p:cNvPr id="9" name="Obdélník 8"/>
          <p:cNvSpPr/>
          <p:nvPr/>
        </p:nvSpPr>
        <p:spPr>
          <a:xfrm>
            <a:off x="3779912" y="3549677"/>
            <a:ext cx="1780018"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err="1" smtClean="0">
                <a:solidFill>
                  <a:schemeClr val="bg1"/>
                </a:solidFill>
              </a:rPr>
              <a:t>Transportation</a:t>
            </a:r>
            <a:r>
              <a:rPr lang="cs-CZ" sz="1200" b="1" dirty="0" smtClean="0">
                <a:solidFill>
                  <a:schemeClr val="bg1"/>
                </a:solidFill>
              </a:rPr>
              <a:t> </a:t>
            </a:r>
            <a:endParaRPr lang="cs-CZ" sz="1200" b="1" dirty="0">
              <a:solidFill>
                <a:schemeClr val="bg1"/>
              </a:solidFill>
            </a:endParaRPr>
          </a:p>
        </p:txBody>
      </p:sp>
      <p:sp>
        <p:nvSpPr>
          <p:cNvPr id="10" name="Obdélník 9"/>
          <p:cNvSpPr/>
          <p:nvPr/>
        </p:nvSpPr>
        <p:spPr>
          <a:xfrm>
            <a:off x="6732240" y="2931073"/>
            <a:ext cx="1780018"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err="1" smtClean="0">
                <a:solidFill>
                  <a:schemeClr val="bg1"/>
                </a:solidFill>
              </a:rPr>
              <a:t>Warehouse</a:t>
            </a:r>
            <a:r>
              <a:rPr lang="cs-CZ" sz="1200" dirty="0" smtClean="0">
                <a:solidFill>
                  <a:schemeClr val="bg1"/>
                </a:solidFill>
              </a:rPr>
              <a:t> Management</a:t>
            </a:r>
            <a:endParaRPr lang="cs-CZ" sz="1200" dirty="0">
              <a:solidFill>
                <a:schemeClr val="bg1"/>
              </a:solidFill>
            </a:endParaRPr>
          </a:p>
        </p:txBody>
      </p:sp>
      <p:cxnSp>
        <p:nvCxnSpPr>
          <p:cNvPr id="12" name="Přímá spojnice se šipkou 11"/>
          <p:cNvCxnSpPr>
            <a:stCxn id="5" idx="3"/>
            <a:endCxn id="13" idx="1"/>
          </p:cNvCxnSpPr>
          <p:nvPr/>
        </p:nvCxnSpPr>
        <p:spPr>
          <a:xfrm>
            <a:off x="2349843" y="3095391"/>
            <a:ext cx="565973" cy="169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Obdélník 12"/>
          <p:cNvSpPr/>
          <p:nvPr/>
        </p:nvSpPr>
        <p:spPr>
          <a:xfrm>
            <a:off x="2915816" y="2386980"/>
            <a:ext cx="45719" cy="1450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8" name="Přímá spojnice se šipkou 17"/>
          <p:cNvCxnSpPr/>
          <p:nvPr/>
        </p:nvCxnSpPr>
        <p:spPr>
          <a:xfrm>
            <a:off x="2325941" y="3549677"/>
            <a:ext cx="56597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Přímá spojnice se šipkou 18"/>
          <p:cNvCxnSpPr>
            <a:endCxn id="7" idx="1"/>
          </p:cNvCxnSpPr>
          <p:nvPr/>
        </p:nvCxnSpPr>
        <p:spPr>
          <a:xfrm>
            <a:off x="3033543" y="2574615"/>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Přímá spojnice se šipkou 20"/>
          <p:cNvCxnSpPr/>
          <p:nvPr/>
        </p:nvCxnSpPr>
        <p:spPr>
          <a:xfrm>
            <a:off x="2987824" y="3103953"/>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Přímá spojnice se šipkou 21"/>
          <p:cNvCxnSpPr/>
          <p:nvPr/>
        </p:nvCxnSpPr>
        <p:spPr>
          <a:xfrm>
            <a:off x="2987824" y="3671137"/>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Obousměrná svislá šipka 23"/>
          <p:cNvSpPr/>
          <p:nvPr/>
        </p:nvSpPr>
        <p:spPr>
          <a:xfrm>
            <a:off x="4669921" y="2708920"/>
            <a:ext cx="45719" cy="242455"/>
          </a:xfrm>
          <a:prstGeom prst="upDown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Obousměrná svislá šipka 24"/>
          <p:cNvSpPr/>
          <p:nvPr/>
        </p:nvSpPr>
        <p:spPr>
          <a:xfrm>
            <a:off x="4661161" y="3284433"/>
            <a:ext cx="45719" cy="242455"/>
          </a:xfrm>
          <a:prstGeom prst="upDown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6" name="Obdélník 25"/>
          <p:cNvSpPr/>
          <p:nvPr/>
        </p:nvSpPr>
        <p:spPr>
          <a:xfrm>
            <a:off x="6012160" y="2406715"/>
            <a:ext cx="45719" cy="1450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7" name="Přímá spojnice se šipkou 26"/>
          <p:cNvCxnSpPr/>
          <p:nvPr/>
        </p:nvCxnSpPr>
        <p:spPr>
          <a:xfrm>
            <a:off x="5559930" y="2564904"/>
            <a:ext cx="45223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Přímá spojnice se šipkou 28"/>
          <p:cNvCxnSpPr/>
          <p:nvPr/>
        </p:nvCxnSpPr>
        <p:spPr>
          <a:xfrm>
            <a:off x="5559930" y="3114158"/>
            <a:ext cx="45223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Přímá spojnice se šipkou 29"/>
          <p:cNvCxnSpPr/>
          <p:nvPr/>
        </p:nvCxnSpPr>
        <p:spPr>
          <a:xfrm>
            <a:off x="5531860" y="3663714"/>
            <a:ext cx="45223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Obousměrná vodorovná šipka 30"/>
          <p:cNvSpPr/>
          <p:nvPr/>
        </p:nvSpPr>
        <p:spPr>
          <a:xfrm>
            <a:off x="6057879" y="3003081"/>
            <a:ext cx="674361" cy="144016"/>
          </a:xfrm>
          <a:prstGeom prst="lef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3" name="Obousměrná vodorovná šipka 32"/>
          <p:cNvSpPr/>
          <p:nvPr/>
        </p:nvSpPr>
        <p:spPr>
          <a:xfrm>
            <a:off x="559601" y="4005064"/>
            <a:ext cx="7900831" cy="64807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4" name="TextovéPole 33"/>
          <p:cNvSpPr txBox="1"/>
          <p:nvPr/>
        </p:nvSpPr>
        <p:spPr>
          <a:xfrm>
            <a:off x="1187624" y="4144434"/>
            <a:ext cx="6840760" cy="369332"/>
          </a:xfrm>
          <a:prstGeom prst="rect">
            <a:avLst/>
          </a:prstGeom>
          <a:noFill/>
        </p:spPr>
        <p:txBody>
          <a:bodyPr wrap="square" rtlCol="0">
            <a:spAutoFit/>
          </a:bodyPr>
          <a:lstStyle/>
          <a:p>
            <a:r>
              <a:rPr lang="en-ZA" dirty="0" smtClean="0">
                <a:solidFill>
                  <a:schemeClr val="bg1"/>
                </a:solidFill>
              </a:rPr>
              <a:t>Will be part of our course regarding ERP system MS Dynamics NAV   </a:t>
            </a:r>
            <a:endParaRPr lang="en-ZA" dirty="0">
              <a:solidFill>
                <a:schemeClr val="bg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7975" y="4653136"/>
            <a:ext cx="2142097" cy="1562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5502" y="4672881"/>
            <a:ext cx="2288182" cy="1542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6" name="Přímá spojnice 35"/>
          <p:cNvCxnSpPr/>
          <p:nvPr/>
        </p:nvCxnSpPr>
        <p:spPr>
          <a:xfrm>
            <a:off x="3513684" y="5444107"/>
            <a:ext cx="2272361"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10084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ZA" dirty="0" smtClean="0"/>
              <a:t>Procedures-simplified</a:t>
            </a:r>
            <a:endParaRPr lang="en-Z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6950" y="2381250"/>
            <a:ext cx="4610100"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6877050" y="6317629"/>
            <a:ext cx="1449436" cy="215444"/>
          </a:xfrm>
          <a:prstGeom prst="rect">
            <a:avLst/>
          </a:prstGeom>
          <a:noFill/>
        </p:spPr>
        <p:txBody>
          <a:bodyPr wrap="none" rtlCol="0">
            <a:spAutoFit/>
          </a:bodyPr>
          <a:lstStyle/>
          <a:p>
            <a:r>
              <a:rPr lang="en-ZA" sz="800" b="1" dirty="0" smtClean="0"/>
              <a:t>Resource (modified) : </a:t>
            </a:r>
            <a:r>
              <a:rPr lang="en-ZA" sz="800" b="1" dirty="0" err="1" smtClean="0"/>
              <a:t>dowtsx</a:t>
            </a:r>
            <a:r>
              <a:rPr lang="en-ZA" sz="800" b="1" dirty="0" smtClean="0"/>
              <a:t> </a:t>
            </a:r>
            <a:endParaRPr lang="en-ZA" sz="800" b="1" dirty="0"/>
          </a:p>
        </p:txBody>
      </p:sp>
      <p:sp>
        <p:nvSpPr>
          <p:cNvPr id="5" name="Obdélník 4"/>
          <p:cNvSpPr/>
          <p:nvPr/>
        </p:nvSpPr>
        <p:spPr>
          <a:xfrm>
            <a:off x="2299138" y="2060848"/>
            <a:ext cx="929810" cy="216024"/>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b="1" dirty="0" smtClean="0">
                <a:solidFill>
                  <a:schemeClr val="tx1"/>
                </a:solidFill>
              </a:rPr>
              <a:t>Input</a:t>
            </a:r>
            <a:endParaRPr lang="cs-CZ" sz="1000" b="1" dirty="0">
              <a:solidFill>
                <a:schemeClr val="tx1"/>
              </a:solidFill>
            </a:endParaRPr>
          </a:p>
        </p:txBody>
      </p:sp>
      <p:sp>
        <p:nvSpPr>
          <p:cNvPr id="6" name="Obdélník 5"/>
          <p:cNvSpPr/>
          <p:nvPr/>
        </p:nvSpPr>
        <p:spPr>
          <a:xfrm>
            <a:off x="4093294" y="2060848"/>
            <a:ext cx="957412" cy="21602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900" b="1" dirty="0" smtClean="0">
                <a:solidFill>
                  <a:schemeClr val="tx1"/>
                </a:solidFill>
              </a:rPr>
              <a:t>Transformation</a:t>
            </a:r>
            <a:endParaRPr lang="en-ZA" sz="900" b="1" dirty="0">
              <a:solidFill>
                <a:schemeClr val="tx1"/>
              </a:solidFill>
            </a:endParaRPr>
          </a:p>
        </p:txBody>
      </p:sp>
      <p:sp>
        <p:nvSpPr>
          <p:cNvPr id="7" name="Obdélník 6"/>
          <p:cNvSpPr/>
          <p:nvPr/>
        </p:nvSpPr>
        <p:spPr>
          <a:xfrm>
            <a:off x="5817715" y="2060848"/>
            <a:ext cx="1046790" cy="21602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b="1" dirty="0" smtClean="0">
                <a:solidFill>
                  <a:schemeClr val="tx1"/>
                </a:solidFill>
              </a:rPr>
              <a:t>Output</a:t>
            </a:r>
            <a:endParaRPr lang="cs-CZ" sz="1000" b="1" dirty="0">
              <a:solidFill>
                <a:schemeClr val="tx1"/>
              </a:solidFill>
            </a:endParaRPr>
          </a:p>
        </p:txBody>
      </p:sp>
      <p:sp>
        <p:nvSpPr>
          <p:cNvPr id="8" name="Pravá složená závorka 7"/>
          <p:cNvSpPr/>
          <p:nvPr/>
        </p:nvSpPr>
        <p:spPr>
          <a:xfrm>
            <a:off x="7147685" y="1790952"/>
            <a:ext cx="251322" cy="63007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9" name="TextovéPole 8"/>
          <p:cNvSpPr txBox="1"/>
          <p:nvPr/>
        </p:nvSpPr>
        <p:spPr>
          <a:xfrm>
            <a:off x="7386462" y="1350002"/>
            <a:ext cx="353943" cy="1511969"/>
          </a:xfrm>
          <a:prstGeom prst="rect">
            <a:avLst/>
          </a:prstGeom>
          <a:noFill/>
        </p:spPr>
        <p:txBody>
          <a:bodyPr vert="vert270" wrap="square" rtlCol="0">
            <a:spAutoFit/>
          </a:bodyPr>
          <a:lstStyle/>
          <a:p>
            <a:r>
              <a:rPr lang="en-US" sz="1100" b="1" dirty="0" smtClean="0"/>
              <a:t>Color agenda used later</a:t>
            </a:r>
            <a:endParaRPr lang="en-US" sz="1100" b="1" dirty="0"/>
          </a:p>
        </p:txBody>
      </p:sp>
    </p:spTree>
    <p:extLst>
      <p:ext uri="{BB962C8B-B14F-4D97-AF65-F5344CB8AC3E}">
        <p14:creationId xmlns:p14="http://schemas.microsoft.com/office/powerpoint/2010/main" val="360260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p:cNvSpPr>
          <p:nvPr>
            <p:ph type="title"/>
          </p:nvPr>
        </p:nvSpPr>
        <p:spPr/>
        <p:txBody>
          <a:bodyPr/>
          <a:lstStyle/>
          <a:p>
            <a:r>
              <a:rPr lang="en-ZA" altLang="cs-CZ" dirty="0" smtClean="0"/>
              <a:t>Processing </a:t>
            </a:r>
            <a:r>
              <a:rPr lang="en-ZA" altLang="cs-CZ" sz="1400" dirty="0" smtClean="0"/>
              <a:t>(not organised set of processes, will be presented also as a introduction to project management PWP presentation later) </a:t>
            </a:r>
          </a:p>
        </p:txBody>
      </p:sp>
      <p:sp>
        <p:nvSpPr>
          <p:cNvPr id="11267" name="Obdélník 3"/>
          <p:cNvSpPr>
            <a:spLocks noChangeArrowheads="1"/>
          </p:cNvSpPr>
          <p:nvPr/>
        </p:nvSpPr>
        <p:spPr bwMode="auto">
          <a:xfrm>
            <a:off x="7005638" y="4687888"/>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2400">
                <a:latin typeface="Times New Roman" pitchFamily="18" charset="0"/>
              </a:rPr>
              <a:t> </a:t>
            </a:r>
            <a:r>
              <a:rPr kumimoji="0" lang="cs-CZ" altLang="cs-CZ" sz="1200">
                <a:latin typeface="Calibri" pitchFamily="34" charset="0"/>
                <a:ea typeface="Calibri" pitchFamily="34" charset="0"/>
                <a:cs typeface="Calibri" pitchFamily="34" charset="0"/>
              </a:rPr>
              <a:t>Input check</a:t>
            </a:r>
          </a:p>
        </p:txBody>
      </p:sp>
      <p:sp>
        <p:nvSpPr>
          <p:cNvPr id="11268" name="Obdélník 8"/>
          <p:cNvSpPr>
            <a:spLocks noChangeArrowheads="1"/>
          </p:cNvSpPr>
          <p:nvPr/>
        </p:nvSpPr>
        <p:spPr bwMode="auto">
          <a:xfrm>
            <a:off x="4233863" y="4699000"/>
            <a:ext cx="1152525" cy="709613"/>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2400">
                <a:latin typeface="Times New Roman" pitchFamily="18" charset="0"/>
              </a:rPr>
              <a:t> </a:t>
            </a:r>
            <a:r>
              <a:rPr kumimoji="0" lang="cs-CZ" altLang="cs-CZ" sz="1200">
                <a:latin typeface="Calibri" pitchFamily="34" charset="0"/>
                <a:ea typeface="Calibri" pitchFamily="34" charset="0"/>
                <a:cs typeface="Calibri" pitchFamily="34" charset="0"/>
              </a:rPr>
              <a:t>Put-away</a:t>
            </a:r>
          </a:p>
        </p:txBody>
      </p:sp>
      <p:sp>
        <p:nvSpPr>
          <p:cNvPr id="11269" name="Obdélník 9"/>
          <p:cNvSpPr>
            <a:spLocks noChangeArrowheads="1"/>
          </p:cNvSpPr>
          <p:nvPr/>
        </p:nvSpPr>
        <p:spPr bwMode="auto">
          <a:xfrm>
            <a:off x="5581650" y="4699000"/>
            <a:ext cx="1152525" cy="719138"/>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Cross-docking</a:t>
            </a:r>
          </a:p>
        </p:txBody>
      </p:sp>
      <p:sp>
        <p:nvSpPr>
          <p:cNvPr id="11270" name="Obdélník 10"/>
          <p:cNvSpPr>
            <a:spLocks noChangeArrowheads="1"/>
          </p:cNvSpPr>
          <p:nvPr/>
        </p:nvSpPr>
        <p:spPr bwMode="auto">
          <a:xfrm>
            <a:off x="2808288" y="4687888"/>
            <a:ext cx="1150937"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200">
                <a:latin typeface="Calibri" pitchFamily="34" charset="0"/>
                <a:ea typeface="Calibri" pitchFamily="34" charset="0"/>
                <a:cs typeface="Calibri" pitchFamily="34" charset="0"/>
              </a:rPr>
              <a:t>    Transfer </a:t>
            </a:r>
          </a:p>
          <a:p>
            <a:pPr algn="ctr">
              <a:spcBef>
                <a:spcPct val="0"/>
              </a:spcBef>
              <a:buClrTx/>
              <a:buSzTx/>
              <a:buFontTx/>
              <a:buNone/>
            </a:pPr>
            <a:r>
              <a:rPr kumimoji="0" lang="cs-CZ" altLang="cs-CZ" sz="1200">
                <a:latin typeface="Calibri" pitchFamily="34" charset="0"/>
                <a:ea typeface="Calibri" pitchFamily="34" charset="0"/>
                <a:cs typeface="Calibri" pitchFamily="34" charset="0"/>
              </a:rPr>
              <a:t>    to</a:t>
            </a:r>
          </a:p>
          <a:p>
            <a:pPr algn="ctr">
              <a:spcBef>
                <a:spcPct val="0"/>
              </a:spcBef>
              <a:buClrTx/>
              <a:buSzTx/>
              <a:buFontTx/>
              <a:buNone/>
            </a:pPr>
            <a:r>
              <a:rPr kumimoji="0" lang="cs-CZ" altLang="cs-CZ" sz="1200">
                <a:latin typeface="Calibri" pitchFamily="34" charset="0"/>
                <a:ea typeface="Calibri" pitchFamily="34" charset="0"/>
                <a:cs typeface="Calibri" pitchFamily="34" charset="0"/>
              </a:rPr>
              <a:t>   Production </a:t>
            </a:r>
          </a:p>
          <a:p>
            <a:pPr>
              <a:spcBef>
                <a:spcPct val="0"/>
              </a:spcBef>
              <a:buClrTx/>
              <a:buSzTx/>
              <a:buFontTx/>
              <a:buNone/>
            </a:pPr>
            <a:endParaRPr kumimoji="0" lang="cs-CZ" altLang="cs-CZ" sz="1200">
              <a:latin typeface="Calibri" pitchFamily="34" charset="0"/>
              <a:ea typeface="Calibri" pitchFamily="34" charset="0"/>
              <a:cs typeface="Calibri" pitchFamily="34" charset="0"/>
            </a:endParaRPr>
          </a:p>
        </p:txBody>
      </p:sp>
      <p:sp>
        <p:nvSpPr>
          <p:cNvPr id="11271" name="Obdélník 11"/>
          <p:cNvSpPr>
            <a:spLocks noChangeArrowheads="1"/>
          </p:cNvSpPr>
          <p:nvPr/>
        </p:nvSpPr>
        <p:spPr bwMode="auto">
          <a:xfrm>
            <a:off x="2808288" y="2924175"/>
            <a:ext cx="1150937"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2400">
                <a:latin typeface="Times New Roman" pitchFamily="18" charset="0"/>
              </a:rPr>
              <a:t> </a:t>
            </a:r>
            <a:r>
              <a:rPr kumimoji="0" lang="cs-CZ" altLang="cs-CZ" sz="1200">
                <a:latin typeface="Calibri" pitchFamily="34" charset="0"/>
                <a:ea typeface="Calibri" pitchFamily="34" charset="0"/>
                <a:cs typeface="Calibri" pitchFamily="34" charset="0"/>
              </a:rPr>
              <a:t>Consumption    registration</a:t>
            </a:r>
          </a:p>
        </p:txBody>
      </p:sp>
      <p:sp>
        <p:nvSpPr>
          <p:cNvPr id="11272" name="Obdélník 12"/>
          <p:cNvSpPr>
            <a:spLocks noChangeArrowheads="1"/>
          </p:cNvSpPr>
          <p:nvPr/>
        </p:nvSpPr>
        <p:spPr bwMode="auto">
          <a:xfrm>
            <a:off x="4233863" y="2924175"/>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200">
                <a:latin typeface="Calibri" pitchFamily="34" charset="0"/>
                <a:ea typeface="Calibri" pitchFamily="34" charset="0"/>
                <a:cs typeface="Calibri" pitchFamily="34" charset="0"/>
              </a:rPr>
              <a:t>Production    Output    registration</a:t>
            </a:r>
          </a:p>
        </p:txBody>
      </p:sp>
      <p:sp>
        <p:nvSpPr>
          <p:cNvPr id="11273" name="Obdélník 13"/>
          <p:cNvSpPr>
            <a:spLocks noChangeArrowheads="1"/>
          </p:cNvSpPr>
          <p:nvPr/>
        </p:nvSpPr>
        <p:spPr bwMode="auto">
          <a:xfrm>
            <a:off x="5600700" y="2941638"/>
            <a:ext cx="1152525" cy="719137"/>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Inventory value</a:t>
            </a:r>
          </a:p>
          <a:p>
            <a:pPr algn="ctr">
              <a:spcBef>
                <a:spcPct val="0"/>
              </a:spcBef>
              <a:buClrTx/>
              <a:buSzTx/>
              <a:buFontTx/>
              <a:buNone/>
            </a:pPr>
            <a:r>
              <a:rPr kumimoji="0" lang="cs-CZ" altLang="cs-CZ" sz="1200">
                <a:latin typeface="Calibri" pitchFamily="34" charset="0"/>
                <a:ea typeface="Calibri" pitchFamily="34" charset="0"/>
                <a:cs typeface="Calibri" pitchFamily="34" charset="0"/>
              </a:rPr>
              <a:t>calculation</a:t>
            </a:r>
          </a:p>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p:txBody>
      </p:sp>
      <p:sp>
        <p:nvSpPr>
          <p:cNvPr id="11274" name="Obdélník 14"/>
          <p:cNvSpPr>
            <a:spLocks noChangeArrowheads="1"/>
          </p:cNvSpPr>
          <p:nvPr/>
        </p:nvSpPr>
        <p:spPr bwMode="auto">
          <a:xfrm>
            <a:off x="7000875" y="2924175"/>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2400" dirty="0">
                <a:latin typeface="Times New Roman" pitchFamily="18" charset="0"/>
              </a:rPr>
              <a:t> </a:t>
            </a:r>
            <a:r>
              <a:rPr kumimoji="0" lang="en-US" altLang="cs-CZ" sz="1200" dirty="0" smtClean="0">
                <a:latin typeface="Calibri" pitchFamily="34" charset="0"/>
                <a:ea typeface="Calibri" pitchFamily="34" charset="0"/>
                <a:cs typeface="Calibri" pitchFamily="34" charset="0"/>
              </a:rPr>
              <a:t>Output check</a:t>
            </a:r>
          </a:p>
          <a:p>
            <a:pPr algn="ctr">
              <a:spcBef>
                <a:spcPct val="0"/>
              </a:spcBef>
              <a:buClrTx/>
              <a:buSzTx/>
              <a:buFontTx/>
              <a:buNone/>
            </a:pPr>
            <a:r>
              <a:rPr kumimoji="0" lang="en-US" altLang="cs-CZ" sz="900" dirty="0" smtClean="0">
                <a:latin typeface="Calibri" pitchFamily="34" charset="0"/>
                <a:ea typeface="Calibri" pitchFamily="34" charset="0"/>
                <a:cs typeface="Calibri" pitchFamily="34" charset="0"/>
              </a:rPr>
              <a:t>(Quality  control</a:t>
            </a:r>
            <a:r>
              <a:rPr kumimoji="0" lang="cs-CZ" altLang="cs-CZ" sz="900" dirty="0" smtClean="0">
                <a:latin typeface="Calibri" pitchFamily="34" charset="0"/>
                <a:ea typeface="Calibri" pitchFamily="34" charset="0"/>
                <a:cs typeface="Calibri" pitchFamily="34" charset="0"/>
              </a:rPr>
              <a:t>)</a:t>
            </a:r>
            <a:endParaRPr kumimoji="0" lang="cs-CZ" altLang="cs-CZ" sz="900" dirty="0">
              <a:latin typeface="Calibri" pitchFamily="34" charset="0"/>
              <a:ea typeface="Calibri" pitchFamily="34" charset="0"/>
              <a:cs typeface="Calibri" pitchFamily="34" charset="0"/>
            </a:endParaRPr>
          </a:p>
        </p:txBody>
      </p:sp>
      <p:sp>
        <p:nvSpPr>
          <p:cNvPr id="11275" name="Obdélník 15"/>
          <p:cNvSpPr>
            <a:spLocks noChangeArrowheads="1"/>
          </p:cNvSpPr>
          <p:nvPr/>
        </p:nvSpPr>
        <p:spPr bwMode="auto">
          <a:xfrm>
            <a:off x="2808288" y="3776663"/>
            <a:ext cx="1150937" cy="711200"/>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Delivery</a:t>
            </a:r>
          </a:p>
        </p:txBody>
      </p:sp>
      <p:sp>
        <p:nvSpPr>
          <p:cNvPr id="11276" name="Obdélník 16"/>
          <p:cNvSpPr>
            <a:spLocks noChangeArrowheads="1"/>
          </p:cNvSpPr>
          <p:nvPr/>
        </p:nvSpPr>
        <p:spPr bwMode="auto">
          <a:xfrm>
            <a:off x="2808288" y="2035175"/>
            <a:ext cx="1150937" cy="709613"/>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Load-despatch</a:t>
            </a:r>
          </a:p>
        </p:txBody>
      </p:sp>
      <p:sp>
        <p:nvSpPr>
          <p:cNvPr id="11277" name="Obdélník 17"/>
          <p:cNvSpPr>
            <a:spLocks noChangeArrowheads="1"/>
          </p:cNvSpPr>
          <p:nvPr/>
        </p:nvSpPr>
        <p:spPr bwMode="auto">
          <a:xfrm>
            <a:off x="4237038" y="3797300"/>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Production    Planning</a:t>
            </a:r>
          </a:p>
        </p:txBody>
      </p:sp>
      <p:sp>
        <p:nvSpPr>
          <p:cNvPr id="11278" name="Obdélník 18"/>
          <p:cNvSpPr>
            <a:spLocks noChangeArrowheads="1"/>
          </p:cNvSpPr>
          <p:nvPr/>
        </p:nvSpPr>
        <p:spPr bwMode="auto">
          <a:xfrm>
            <a:off x="5595938" y="3797300"/>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Sales Order</a:t>
            </a:r>
          </a:p>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p:txBody>
      </p:sp>
      <p:sp>
        <p:nvSpPr>
          <p:cNvPr id="11279" name="Obdélník 19"/>
          <p:cNvSpPr>
            <a:spLocks noChangeArrowheads="1"/>
          </p:cNvSpPr>
          <p:nvPr/>
        </p:nvSpPr>
        <p:spPr bwMode="auto">
          <a:xfrm>
            <a:off x="7005638" y="3808413"/>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Component replenishment</a:t>
            </a:r>
          </a:p>
        </p:txBody>
      </p:sp>
      <p:sp>
        <p:nvSpPr>
          <p:cNvPr id="11280" name="Obdélník 20"/>
          <p:cNvSpPr>
            <a:spLocks noChangeArrowheads="1"/>
          </p:cNvSpPr>
          <p:nvPr/>
        </p:nvSpPr>
        <p:spPr bwMode="auto">
          <a:xfrm>
            <a:off x="4246563" y="1995488"/>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Purchase Order</a:t>
            </a:r>
          </a:p>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p:txBody>
      </p:sp>
      <p:sp>
        <p:nvSpPr>
          <p:cNvPr id="11281" name="Obdélník 21"/>
          <p:cNvSpPr>
            <a:spLocks noChangeArrowheads="1"/>
          </p:cNvSpPr>
          <p:nvPr/>
        </p:nvSpPr>
        <p:spPr bwMode="auto">
          <a:xfrm>
            <a:off x="5600700" y="5575300"/>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Invoicing </a:t>
            </a:r>
          </a:p>
        </p:txBody>
      </p:sp>
      <p:sp>
        <p:nvSpPr>
          <p:cNvPr id="11282" name="Obdélník 22"/>
          <p:cNvSpPr>
            <a:spLocks noChangeArrowheads="1"/>
          </p:cNvSpPr>
          <p:nvPr/>
        </p:nvSpPr>
        <p:spPr bwMode="auto">
          <a:xfrm>
            <a:off x="7005638" y="5580063"/>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Payment </a:t>
            </a:r>
          </a:p>
        </p:txBody>
      </p:sp>
      <p:sp>
        <p:nvSpPr>
          <p:cNvPr id="11283" name="Obdélník 23"/>
          <p:cNvSpPr>
            <a:spLocks noChangeArrowheads="1"/>
          </p:cNvSpPr>
          <p:nvPr/>
        </p:nvSpPr>
        <p:spPr bwMode="auto">
          <a:xfrm>
            <a:off x="2808288" y="5580063"/>
            <a:ext cx="1150937"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200">
                <a:latin typeface="Calibri" pitchFamily="34" charset="0"/>
                <a:ea typeface="Calibri" pitchFamily="34" charset="0"/>
                <a:cs typeface="Calibri" pitchFamily="34" charset="0"/>
              </a:rPr>
              <a:t>   Finished </a:t>
            </a:r>
          </a:p>
          <a:p>
            <a:pPr algn="ctr">
              <a:spcBef>
                <a:spcPct val="0"/>
              </a:spcBef>
              <a:buClrTx/>
              <a:buSzTx/>
              <a:buFontTx/>
              <a:buNone/>
            </a:pPr>
            <a:r>
              <a:rPr kumimoji="0" lang="cs-CZ" altLang="cs-CZ" sz="1200">
                <a:latin typeface="Calibri" pitchFamily="34" charset="0"/>
                <a:ea typeface="Calibri" pitchFamily="34" charset="0"/>
                <a:cs typeface="Calibri" pitchFamily="34" charset="0"/>
              </a:rPr>
              <a:t>   goods   to</a:t>
            </a:r>
          </a:p>
          <a:p>
            <a:pPr algn="ctr">
              <a:spcBef>
                <a:spcPct val="0"/>
              </a:spcBef>
              <a:buClrTx/>
              <a:buSzTx/>
              <a:buFontTx/>
              <a:buNone/>
            </a:pPr>
            <a:r>
              <a:rPr kumimoji="0" lang="cs-CZ" altLang="cs-CZ" sz="1200">
                <a:latin typeface="Calibri" pitchFamily="34" charset="0"/>
                <a:ea typeface="Calibri" pitchFamily="34" charset="0"/>
                <a:cs typeface="Calibri" pitchFamily="34" charset="0"/>
              </a:rPr>
              <a:t>   Inventory </a:t>
            </a:r>
          </a:p>
          <a:p>
            <a:pPr>
              <a:spcBef>
                <a:spcPct val="0"/>
              </a:spcBef>
              <a:buClrTx/>
              <a:buSzTx/>
              <a:buFontTx/>
              <a:buNone/>
            </a:pPr>
            <a:endParaRPr kumimoji="0" lang="cs-CZ" altLang="cs-CZ" sz="1200">
              <a:latin typeface="Calibri" pitchFamily="34" charset="0"/>
              <a:ea typeface="Calibri" pitchFamily="34" charset="0"/>
              <a:cs typeface="Calibri" pitchFamily="34" charset="0"/>
            </a:endParaRPr>
          </a:p>
        </p:txBody>
      </p:sp>
      <p:sp>
        <p:nvSpPr>
          <p:cNvPr id="11284" name="Obdélník 24"/>
          <p:cNvSpPr>
            <a:spLocks noChangeArrowheads="1"/>
          </p:cNvSpPr>
          <p:nvPr/>
        </p:nvSpPr>
        <p:spPr bwMode="auto">
          <a:xfrm>
            <a:off x="4233863" y="5580063"/>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200">
                <a:latin typeface="Calibri" pitchFamily="34" charset="0"/>
                <a:ea typeface="Calibri" pitchFamily="34" charset="0"/>
                <a:cs typeface="Calibri" pitchFamily="34" charset="0"/>
              </a:rPr>
              <a:t>   Picking from </a:t>
            </a:r>
          </a:p>
          <a:p>
            <a:pPr algn="ctr">
              <a:spcBef>
                <a:spcPct val="0"/>
              </a:spcBef>
              <a:buClrTx/>
              <a:buSzTx/>
              <a:buFontTx/>
              <a:buNone/>
            </a:pPr>
            <a:r>
              <a:rPr kumimoji="0" lang="cs-CZ" altLang="cs-CZ" sz="1200">
                <a:latin typeface="Calibri" pitchFamily="34" charset="0"/>
                <a:ea typeface="Calibri" pitchFamily="34" charset="0"/>
                <a:cs typeface="Calibri" pitchFamily="34" charset="0"/>
              </a:rPr>
              <a:t>   Inventory </a:t>
            </a:r>
          </a:p>
          <a:p>
            <a:pPr>
              <a:spcBef>
                <a:spcPct val="0"/>
              </a:spcBef>
              <a:buClrTx/>
              <a:buSzTx/>
              <a:buFontTx/>
              <a:buNone/>
            </a:pPr>
            <a:endParaRPr kumimoji="0" lang="cs-CZ" altLang="cs-CZ" sz="1200">
              <a:latin typeface="Calibri" pitchFamily="34" charset="0"/>
              <a:ea typeface="Calibri" pitchFamily="34" charset="0"/>
              <a:cs typeface="Calibri" pitchFamily="34" charset="0"/>
            </a:endParaRPr>
          </a:p>
        </p:txBody>
      </p:sp>
      <p:sp>
        <p:nvSpPr>
          <p:cNvPr id="11285" name="Obdélník 25"/>
          <p:cNvSpPr>
            <a:spLocks noChangeArrowheads="1"/>
          </p:cNvSpPr>
          <p:nvPr/>
        </p:nvSpPr>
        <p:spPr bwMode="auto">
          <a:xfrm>
            <a:off x="5595938" y="2025650"/>
            <a:ext cx="1152525" cy="719138"/>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Reporting</a:t>
            </a:r>
          </a:p>
        </p:txBody>
      </p:sp>
      <p:sp>
        <p:nvSpPr>
          <p:cNvPr id="11286" name="Obdélník 26"/>
          <p:cNvSpPr>
            <a:spLocks noChangeArrowheads="1"/>
          </p:cNvSpPr>
          <p:nvPr/>
        </p:nvSpPr>
        <p:spPr bwMode="auto">
          <a:xfrm>
            <a:off x="6992938" y="2035175"/>
            <a:ext cx="1150937"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Statistics</a:t>
            </a:r>
          </a:p>
        </p:txBody>
      </p:sp>
      <p:sp>
        <p:nvSpPr>
          <p:cNvPr id="23" name="TextovéPole 22"/>
          <p:cNvSpPr txBox="1"/>
          <p:nvPr/>
        </p:nvSpPr>
        <p:spPr>
          <a:xfrm>
            <a:off x="7000875" y="6428315"/>
            <a:ext cx="1152880" cy="215444"/>
          </a:xfrm>
          <a:prstGeom prst="rect">
            <a:avLst/>
          </a:prstGeom>
          <a:noFill/>
        </p:spPr>
        <p:txBody>
          <a:bodyPr wrap="none" rtlCol="0">
            <a:spAutoFit/>
          </a:bodyPr>
          <a:lstStyle/>
          <a:p>
            <a:r>
              <a:rPr lang="en-ZA" sz="800" b="1" dirty="0" smtClean="0"/>
              <a:t>Resource </a:t>
            </a:r>
            <a:r>
              <a:rPr lang="cs-CZ" sz="800" b="1" dirty="0" smtClean="0"/>
              <a:t>: Skorkovský</a:t>
            </a:r>
            <a:endParaRPr lang="en-ZA" sz="8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157" y="3335470"/>
            <a:ext cx="2270125" cy="945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ovéPole 1"/>
          <p:cNvSpPr txBox="1"/>
          <p:nvPr/>
        </p:nvSpPr>
        <p:spPr>
          <a:xfrm>
            <a:off x="738292" y="4124920"/>
            <a:ext cx="1569853" cy="923330"/>
          </a:xfrm>
          <a:prstGeom prst="rect">
            <a:avLst/>
          </a:prstGeom>
          <a:noFill/>
        </p:spPr>
        <p:txBody>
          <a:bodyPr wrap="none" rtlCol="0">
            <a:spAutoFit/>
          </a:bodyPr>
          <a:lstStyle/>
          <a:p>
            <a:r>
              <a:rPr lang="cs-CZ" dirty="0" smtClean="0"/>
              <a:t> </a:t>
            </a:r>
          </a:p>
          <a:p>
            <a:r>
              <a:rPr lang="en-ZA" dirty="0" smtClean="0"/>
              <a:t>Process flow ? </a:t>
            </a:r>
          </a:p>
          <a:p>
            <a:endParaRPr lang="cs-CZ" dirty="0"/>
          </a:p>
        </p:txBody>
      </p:sp>
    </p:spTree>
    <p:extLst>
      <p:ext uri="{BB962C8B-B14F-4D97-AF65-F5344CB8AC3E}">
        <p14:creationId xmlns:p14="http://schemas.microsoft.com/office/powerpoint/2010/main" val="2281643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p:cNvSpPr>
            <a:spLocks noGrp="1"/>
          </p:cNvSpPr>
          <p:nvPr>
            <p:ph type="title"/>
          </p:nvPr>
        </p:nvSpPr>
        <p:spPr/>
        <p:txBody>
          <a:bodyPr/>
          <a:lstStyle/>
          <a:p>
            <a:r>
              <a:rPr lang="en-US" altLang="cs-CZ" dirty="0" smtClean="0"/>
              <a:t>Your main task </a:t>
            </a:r>
            <a:r>
              <a:rPr lang="en-US" altLang="cs-CZ" sz="1400" dirty="0" smtClean="0"/>
              <a:t>(to organize  processes based on business logic)</a:t>
            </a:r>
          </a:p>
        </p:txBody>
      </p:sp>
      <p:sp>
        <p:nvSpPr>
          <p:cNvPr id="12291" name="Obdélník 3"/>
          <p:cNvSpPr>
            <a:spLocks noChangeArrowheads="1"/>
          </p:cNvSpPr>
          <p:nvPr/>
        </p:nvSpPr>
        <p:spPr bwMode="auto">
          <a:xfrm>
            <a:off x="7453313" y="1322388"/>
            <a:ext cx="1152525" cy="720725"/>
          </a:xfrm>
          <a:prstGeom prst="rect">
            <a:avLst/>
          </a:prstGeom>
          <a:solidFill>
            <a:schemeClr val="accent6">
              <a:lumMod val="40000"/>
              <a:lumOff val="60000"/>
            </a:schemeClr>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2400">
                <a:latin typeface="Times New Roman" pitchFamily="18" charset="0"/>
              </a:rPr>
              <a:t> </a:t>
            </a:r>
            <a:r>
              <a:rPr kumimoji="0" lang="cs-CZ" altLang="cs-CZ" sz="1200">
                <a:latin typeface="Calibri" pitchFamily="34" charset="0"/>
                <a:ea typeface="Calibri" pitchFamily="34" charset="0"/>
                <a:cs typeface="Calibri" pitchFamily="34" charset="0"/>
              </a:rPr>
              <a:t>Input check</a:t>
            </a:r>
          </a:p>
        </p:txBody>
      </p:sp>
      <p:sp>
        <p:nvSpPr>
          <p:cNvPr id="12292" name="Obdélník 8"/>
          <p:cNvSpPr>
            <a:spLocks noChangeArrowheads="1"/>
          </p:cNvSpPr>
          <p:nvPr/>
        </p:nvSpPr>
        <p:spPr bwMode="auto">
          <a:xfrm>
            <a:off x="7415213" y="2451100"/>
            <a:ext cx="1152525" cy="711200"/>
          </a:xfrm>
          <a:prstGeom prst="rect">
            <a:avLst/>
          </a:prstGeom>
          <a:solidFill>
            <a:srgbClr val="7030A0"/>
          </a:solidFill>
          <a:ln w="9525" algn="ctr">
            <a:solidFill>
              <a:schemeClr val="tx1"/>
            </a:solidFill>
            <a:round/>
            <a:headEnd/>
            <a:tailEnd/>
          </a:ln>
        </p:spPr>
        <p:txBody>
          <a:bodyPr/>
          <a:lstStyle/>
          <a:p>
            <a:pPr algn="ctr">
              <a:spcBef>
                <a:spcPct val="0"/>
              </a:spcBef>
            </a:pPr>
            <a:r>
              <a:rPr lang="cs-CZ" altLang="cs-CZ" sz="1200" b="1" dirty="0">
                <a:solidFill>
                  <a:schemeClr val="bg1"/>
                </a:solidFill>
                <a:latin typeface="Calibri" pitchFamily="34" charset="0"/>
                <a:ea typeface="Calibri" pitchFamily="34" charset="0"/>
                <a:cs typeface="Calibri" pitchFamily="34" charset="0"/>
              </a:rPr>
              <a:t> </a:t>
            </a:r>
            <a:endParaRPr lang="cs-CZ" altLang="cs-CZ" sz="1200" b="1" dirty="0" smtClean="0">
              <a:solidFill>
                <a:schemeClr val="bg1"/>
              </a:solidFill>
              <a:latin typeface="Calibri" pitchFamily="34" charset="0"/>
              <a:ea typeface="Calibri" pitchFamily="34" charset="0"/>
              <a:cs typeface="Calibri" pitchFamily="34" charset="0"/>
            </a:endParaRPr>
          </a:p>
          <a:p>
            <a:pPr algn="ctr">
              <a:spcBef>
                <a:spcPct val="0"/>
              </a:spcBef>
            </a:pPr>
            <a:r>
              <a:rPr lang="en-US" altLang="cs-CZ" sz="1200" b="1" dirty="0" smtClean="0">
                <a:solidFill>
                  <a:schemeClr val="bg1"/>
                </a:solidFill>
                <a:latin typeface="Calibri" pitchFamily="34" charset="0"/>
                <a:ea typeface="Calibri" pitchFamily="34" charset="0"/>
                <a:cs typeface="Calibri" pitchFamily="34" charset="0"/>
              </a:rPr>
              <a:t>Put-away</a:t>
            </a:r>
            <a:endParaRPr lang="en-US" altLang="cs-CZ" sz="1200" b="1" dirty="0">
              <a:solidFill>
                <a:schemeClr val="bg1"/>
              </a:solidFill>
              <a:latin typeface="Calibri" pitchFamily="34" charset="0"/>
              <a:ea typeface="Calibri" pitchFamily="34" charset="0"/>
              <a:cs typeface="Calibri" pitchFamily="34" charset="0"/>
            </a:endParaRPr>
          </a:p>
        </p:txBody>
      </p:sp>
      <p:sp>
        <p:nvSpPr>
          <p:cNvPr id="12293" name="Obdélník 9"/>
          <p:cNvSpPr>
            <a:spLocks noChangeArrowheads="1"/>
          </p:cNvSpPr>
          <p:nvPr/>
        </p:nvSpPr>
        <p:spPr bwMode="auto">
          <a:xfrm>
            <a:off x="4552950" y="3430588"/>
            <a:ext cx="1152525" cy="720725"/>
          </a:xfrm>
          <a:prstGeom prst="rect">
            <a:avLst/>
          </a:prstGeom>
          <a:solidFill>
            <a:srgbClr val="7030A0"/>
          </a:solidFill>
          <a:ln w="9525" algn="ctr">
            <a:solidFill>
              <a:schemeClr val="tx1"/>
            </a:solidFill>
            <a:round/>
            <a:headEnd/>
            <a:tailEnd/>
          </a:ln>
        </p:spPr>
        <p:txBody>
          <a:bodyPr/>
          <a:lstStyle/>
          <a:p>
            <a:pPr algn="ctr">
              <a:spcBef>
                <a:spcPct val="0"/>
              </a:spcBef>
            </a:pPr>
            <a:endParaRPr lang="cs-CZ" altLang="cs-CZ" sz="1200" b="1">
              <a:solidFill>
                <a:schemeClr val="bg1"/>
              </a:solidFill>
              <a:latin typeface="Calibri" pitchFamily="34" charset="0"/>
              <a:ea typeface="Calibri" pitchFamily="34" charset="0"/>
              <a:cs typeface="Calibri" pitchFamily="34" charset="0"/>
            </a:endParaRPr>
          </a:p>
          <a:p>
            <a:pPr algn="ctr">
              <a:spcBef>
                <a:spcPct val="0"/>
              </a:spcBef>
            </a:pPr>
            <a:r>
              <a:rPr lang="cs-CZ" altLang="cs-CZ" sz="1200" b="1">
                <a:solidFill>
                  <a:schemeClr val="bg1"/>
                </a:solidFill>
                <a:latin typeface="Calibri" pitchFamily="34" charset="0"/>
                <a:ea typeface="Calibri" pitchFamily="34" charset="0"/>
                <a:cs typeface="Calibri" pitchFamily="34" charset="0"/>
              </a:rPr>
              <a:t>Cross-docking</a:t>
            </a:r>
          </a:p>
        </p:txBody>
      </p:sp>
      <p:sp>
        <p:nvSpPr>
          <p:cNvPr id="12294" name="Obdélník 10"/>
          <p:cNvSpPr>
            <a:spLocks noChangeArrowheads="1"/>
          </p:cNvSpPr>
          <p:nvPr/>
        </p:nvSpPr>
        <p:spPr bwMode="auto">
          <a:xfrm>
            <a:off x="3163888" y="2463800"/>
            <a:ext cx="1152525" cy="719138"/>
          </a:xfrm>
          <a:prstGeom prst="rect">
            <a:avLst/>
          </a:prstGeom>
          <a:solidFill>
            <a:srgbClr val="92D05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en-ZA" altLang="cs-CZ" sz="1200" dirty="0" smtClean="0">
                <a:latin typeface="Calibri" pitchFamily="34" charset="0"/>
                <a:ea typeface="Calibri" pitchFamily="34" charset="0"/>
                <a:cs typeface="Calibri" pitchFamily="34" charset="0"/>
              </a:rPr>
              <a:t>    Transfer </a:t>
            </a:r>
          </a:p>
          <a:p>
            <a:pPr algn="ctr">
              <a:spcBef>
                <a:spcPct val="0"/>
              </a:spcBef>
              <a:buClrTx/>
              <a:buSzTx/>
              <a:buFontTx/>
              <a:buNone/>
            </a:pPr>
            <a:r>
              <a:rPr kumimoji="0" lang="en-ZA" altLang="cs-CZ" sz="1200" dirty="0" smtClean="0">
                <a:latin typeface="Calibri" pitchFamily="34" charset="0"/>
                <a:ea typeface="Calibri" pitchFamily="34" charset="0"/>
                <a:cs typeface="Calibri" pitchFamily="34" charset="0"/>
              </a:rPr>
              <a:t>    to</a:t>
            </a:r>
          </a:p>
          <a:p>
            <a:pPr algn="ctr">
              <a:spcBef>
                <a:spcPct val="0"/>
              </a:spcBef>
              <a:buClrTx/>
              <a:buSzTx/>
              <a:buFontTx/>
              <a:buNone/>
            </a:pPr>
            <a:r>
              <a:rPr kumimoji="0" lang="en-ZA" altLang="cs-CZ" sz="1200" dirty="0" smtClean="0">
                <a:latin typeface="Calibri" pitchFamily="34" charset="0"/>
                <a:ea typeface="Calibri" pitchFamily="34" charset="0"/>
                <a:cs typeface="Calibri" pitchFamily="34" charset="0"/>
              </a:rPr>
              <a:t>   Production</a:t>
            </a:r>
            <a:r>
              <a:rPr kumimoji="0" lang="cs-CZ" altLang="cs-CZ" sz="1200" dirty="0" smtClean="0">
                <a:latin typeface="Calibri" pitchFamily="34" charset="0"/>
                <a:ea typeface="Calibri" pitchFamily="34" charset="0"/>
                <a:cs typeface="Calibri" pitchFamily="34" charset="0"/>
              </a:rPr>
              <a:t> </a:t>
            </a:r>
            <a:endParaRPr kumimoji="0" lang="cs-CZ" altLang="cs-CZ" sz="1200" dirty="0">
              <a:latin typeface="Calibri" pitchFamily="34" charset="0"/>
              <a:ea typeface="Calibri" pitchFamily="34" charset="0"/>
              <a:cs typeface="Calibri" pitchFamily="34" charset="0"/>
            </a:endParaRPr>
          </a:p>
          <a:p>
            <a:pPr>
              <a:spcBef>
                <a:spcPct val="0"/>
              </a:spcBef>
              <a:buClrTx/>
              <a:buSzTx/>
              <a:buFontTx/>
              <a:buNone/>
            </a:pPr>
            <a:endParaRPr kumimoji="0" lang="cs-CZ" altLang="cs-CZ" sz="1200" dirty="0">
              <a:latin typeface="Calibri" pitchFamily="34" charset="0"/>
              <a:ea typeface="Calibri" pitchFamily="34" charset="0"/>
              <a:cs typeface="Calibri" pitchFamily="34" charset="0"/>
            </a:endParaRPr>
          </a:p>
        </p:txBody>
      </p:sp>
      <p:sp>
        <p:nvSpPr>
          <p:cNvPr id="12295" name="Obdélník 11"/>
          <p:cNvSpPr>
            <a:spLocks noChangeArrowheads="1"/>
          </p:cNvSpPr>
          <p:nvPr/>
        </p:nvSpPr>
        <p:spPr bwMode="auto">
          <a:xfrm>
            <a:off x="1712913" y="2466975"/>
            <a:ext cx="1152525" cy="720725"/>
          </a:xfrm>
          <a:prstGeom prst="rect">
            <a:avLst/>
          </a:prstGeom>
          <a:solidFill>
            <a:srgbClr val="92D05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2400">
                <a:latin typeface="Times New Roman" pitchFamily="18" charset="0"/>
              </a:rPr>
              <a:t> </a:t>
            </a:r>
            <a:r>
              <a:rPr kumimoji="0" lang="cs-CZ" altLang="cs-CZ" sz="1200">
                <a:latin typeface="Calibri" pitchFamily="34" charset="0"/>
                <a:ea typeface="Calibri" pitchFamily="34" charset="0"/>
                <a:cs typeface="Calibri" pitchFamily="34" charset="0"/>
              </a:rPr>
              <a:t>Consumption    registration</a:t>
            </a:r>
          </a:p>
        </p:txBody>
      </p:sp>
      <p:sp>
        <p:nvSpPr>
          <p:cNvPr id="12296" name="Obdélník 12"/>
          <p:cNvSpPr>
            <a:spLocks noChangeArrowheads="1"/>
          </p:cNvSpPr>
          <p:nvPr/>
        </p:nvSpPr>
        <p:spPr bwMode="auto">
          <a:xfrm>
            <a:off x="1714500" y="3406775"/>
            <a:ext cx="1152525" cy="720725"/>
          </a:xfrm>
          <a:prstGeom prst="rect">
            <a:avLst/>
          </a:prstGeom>
          <a:solidFill>
            <a:srgbClr val="92D05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200">
                <a:latin typeface="Calibri" pitchFamily="34" charset="0"/>
                <a:ea typeface="Calibri" pitchFamily="34" charset="0"/>
                <a:cs typeface="Calibri" pitchFamily="34" charset="0"/>
              </a:rPr>
              <a:t>Production    Output    registration</a:t>
            </a:r>
          </a:p>
        </p:txBody>
      </p:sp>
      <p:sp>
        <p:nvSpPr>
          <p:cNvPr id="12297" name="Obdélník 13"/>
          <p:cNvSpPr>
            <a:spLocks noChangeArrowheads="1"/>
          </p:cNvSpPr>
          <p:nvPr/>
        </p:nvSpPr>
        <p:spPr bwMode="auto">
          <a:xfrm>
            <a:off x="5973763" y="2457450"/>
            <a:ext cx="1150937" cy="720725"/>
          </a:xfrm>
          <a:prstGeom prst="rect">
            <a:avLst/>
          </a:prstGeom>
          <a:solidFill>
            <a:srgbClr val="7030A0"/>
          </a:solidFill>
          <a:ln w="9525" algn="ctr">
            <a:solidFill>
              <a:schemeClr val="tx1"/>
            </a:solidFill>
            <a:round/>
            <a:headEnd/>
            <a:tailEnd/>
          </a:ln>
        </p:spPr>
        <p:txBody>
          <a:bodyPr/>
          <a:lstStyle/>
          <a:p>
            <a:pPr algn="ctr">
              <a:spcBef>
                <a:spcPct val="0"/>
              </a:spcBef>
            </a:pPr>
            <a:r>
              <a:rPr lang="en-US" altLang="cs-CZ" sz="1200" b="1" dirty="0" smtClean="0">
                <a:solidFill>
                  <a:schemeClr val="bg1"/>
                </a:solidFill>
                <a:latin typeface="Calibri" pitchFamily="34" charset="0"/>
                <a:ea typeface="Calibri" pitchFamily="34" charset="0"/>
                <a:cs typeface="Calibri" pitchFamily="34" charset="0"/>
              </a:rPr>
              <a:t>Inventory value</a:t>
            </a:r>
          </a:p>
          <a:p>
            <a:pPr algn="ctr">
              <a:spcBef>
                <a:spcPct val="0"/>
              </a:spcBef>
            </a:pPr>
            <a:r>
              <a:rPr lang="en-US" altLang="cs-CZ" sz="1200" b="1" dirty="0" smtClean="0">
                <a:solidFill>
                  <a:schemeClr val="bg1"/>
                </a:solidFill>
                <a:latin typeface="Calibri" pitchFamily="34" charset="0"/>
                <a:ea typeface="Calibri" pitchFamily="34" charset="0"/>
                <a:cs typeface="Calibri" pitchFamily="34" charset="0"/>
              </a:rPr>
              <a:t>calculation</a:t>
            </a:r>
          </a:p>
          <a:p>
            <a:pPr algn="ctr">
              <a:spcBef>
                <a:spcPct val="0"/>
              </a:spcBef>
            </a:pPr>
            <a:endParaRPr lang="cs-CZ" altLang="cs-CZ" sz="1200" b="1" dirty="0">
              <a:solidFill>
                <a:schemeClr val="bg1"/>
              </a:solidFill>
              <a:latin typeface="Calibri" pitchFamily="34" charset="0"/>
              <a:ea typeface="Calibri" pitchFamily="34" charset="0"/>
              <a:cs typeface="Calibri" pitchFamily="34" charset="0"/>
            </a:endParaRPr>
          </a:p>
        </p:txBody>
      </p:sp>
      <p:sp>
        <p:nvSpPr>
          <p:cNvPr id="12298" name="Obdélník 14"/>
          <p:cNvSpPr>
            <a:spLocks noChangeArrowheads="1"/>
          </p:cNvSpPr>
          <p:nvPr/>
        </p:nvSpPr>
        <p:spPr bwMode="auto">
          <a:xfrm>
            <a:off x="7415213" y="4387850"/>
            <a:ext cx="1152525" cy="719138"/>
          </a:xfrm>
          <a:prstGeom prst="rect">
            <a:avLst/>
          </a:prstGeom>
          <a:solidFill>
            <a:schemeClr val="accent6">
              <a:lumMod val="40000"/>
              <a:lumOff val="60000"/>
            </a:schemeClr>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2400" dirty="0">
                <a:latin typeface="Times New Roman" pitchFamily="18" charset="0"/>
              </a:rPr>
              <a:t> </a:t>
            </a:r>
            <a:r>
              <a:rPr kumimoji="0" lang="en-ZA" altLang="cs-CZ" sz="1200" dirty="0" smtClean="0">
                <a:latin typeface="Calibri" pitchFamily="34" charset="0"/>
                <a:ea typeface="Calibri" pitchFamily="34" charset="0"/>
                <a:cs typeface="Calibri" pitchFamily="34" charset="0"/>
              </a:rPr>
              <a:t>Output check</a:t>
            </a:r>
            <a:endParaRPr kumimoji="0" lang="en-ZA" altLang="cs-CZ" sz="1200" dirty="0">
              <a:latin typeface="Calibri" pitchFamily="34" charset="0"/>
              <a:ea typeface="Calibri" pitchFamily="34" charset="0"/>
              <a:cs typeface="Calibri" pitchFamily="34" charset="0"/>
            </a:endParaRPr>
          </a:p>
        </p:txBody>
      </p:sp>
      <p:sp>
        <p:nvSpPr>
          <p:cNvPr id="12299" name="Obdélník 15"/>
          <p:cNvSpPr>
            <a:spLocks noChangeArrowheads="1"/>
          </p:cNvSpPr>
          <p:nvPr/>
        </p:nvSpPr>
        <p:spPr bwMode="auto">
          <a:xfrm>
            <a:off x="4564063" y="4416425"/>
            <a:ext cx="1152525" cy="709613"/>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Shipment</a:t>
            </a:r>
          </a:p>
        </p:txBody>
      </p:sp>
      <p:sp>
        <p:nvSpPr>
          <p:cNvPr id="12300" name="Obdélník 16"/>
          <p:cNvSpPr>
            <a:spLocks noChangeArrowheads="1"/>
          </p:cNvSpPr>
          <p:nvPr/>
        </p:nvSpPr>
        <p:spPr bwMode="auto">
          <a:xfrm>
            <a:off x="7453313" y="3406775"/>
            <a:ext cx="1152525" cy="711200"/>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Load-despatch</a:t>
            </a:r>
          </a:p>
        </p:txBody>
      </p:sp>
      <p:sp>
        <p:nvSpPr>
          <p:cNvPr id="12301" name="Obdélník 17"/>
          <p:cNvSpPr>
            <a:spLocks noChangeArrowheads="1"/>
          </p:cNvSpPr>
          <p:nvPr/>
        </p:nvSpPr>
        <p:spPr bwMode="auto">
          <a:xfrm>
            <a:off x="3160713" y="1322388"/>
            <a:ext cx="1150937" cy="720725"/>
          </a:xfrm>
          <a:prstGeom prst="rect">
            <a:avLst/>
          </a:prstGeom>
          <a:solidFill>
            <a:schemeClr val="accent6">
              <a:lumMod val="40000"/>
              <a:lumOff val="60000"/>
            </a:schemeClr>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Production    Planning</a:t>
            </a:r>
          </a:p>
        </p:txBody>
      </p:sp>
      <p:sp>
        <p:nvSpPr>
          <p:cNvPr id="12302" name="Obdélník 18"/>
          <p:cNvSpPr>
            <a:spLocks noChangeArrowheads="1"/>
          </p:cNvSpPr>
          <p:nvPr/>
        </p:nvSpPr>
        <p:spPr bwMode="auto">
          <a:xfrm>
            <a:off x="1703388" y="1371600"/>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dirty="0">
              <a:latin typeface="Calibri" pitchFamily="34" charset="0"/>
              <a:ea typeface="Calibri" pitchFamily="34" charset="0"/>
              <a:cs typeface="Calibri" pitchFamily="34" charset="0"/>
            </a:endParaRPr>
          </a:p>
          <a:p>
            <a:pPr algn="ctr">
              <a:spcBef>
                <a:spcPct val="0"/>
              </a:spcBef>
              <a:buClrTx/>
              <a:buSzTx/>
              <a:buFontTx/>
              <a:buNone/>
            </a:pPr>
            <a:r>
              <a:rPr kumimoji="0" lang="en-US" altLang="cs-CZ" sz="1200" dirty="0" smtClean="0">
                <a:latin typeface="Calibri" pitchFamily="34" charset="0"/>
                <a:ea typeface="Calibri" pitchFamily="34" charset="0"/>
                <a:cs typeface="Calibri" pitchFamily="34" charset="0"/>
              </a:rPr>
              <a:t>Sales Order</a:t>
            </a:r>
            <a:br>
              <a:rPr kumimoji="0" lang="en-US" altLang="cs-CZ" sz="1200" dirty="0" smtClean="0">
                <a:latin typeface="Calibri" pitchFamily="34" charset="0"/>
                <a:ea typeface="Calibri" pitchFamily="34" charset="0"/>
                <a:cs typeface="Calibri" pitchFamily="34" charset="0"/>
              </a:rPr>
            </a:br>
            <a:r>
              <a:rPr kumimoji="0" lang="en-US" altLang="cs-CZ" sz="1200" dirty="0" smtClean="0">
                <a:latin typeface="Calibri" pitchFamily="34" charset="0"/>
                <a:ea typeface="Calibri" pitchFamily="34" charset="0"/>
                <a:cs typeface="Calibri" pitchFamily="34" charset="0"/>
              </a:rPr>
              <a:t>(demand)</a:t>
            </a:r>
          </a:p>
          <a:p>
            <a:pPr algn="ctr">
              <a:spcBef>
                <a:spcPct val="0"/>
              </a:spcBef>
              <a:buClrTx/>
              <a:buSzTx/>
              <a:buFontTx/>
              <a:buNone/>
            </a:pPr>
            <a:endParaRPr kumimoji="0" lang="cs-CZ" altLang="cs-CZ" sz="1200" dirty="0">
              <a:latin typeface="Calibri" pitchFamily="34" charset="0"/>
              <a:ea typeface="Calibri" pitchFamily="34" charset="0"/>
              <a:cs typeface="Calibri" pitchFamily="34" charset="0"/>
            </a:endParaRPr>
          </a:p>
        </p:txBody>
      </p:sp>
      <p:sp>
        <p:nvSpPr>
          <p:cNvPr id="12303" name="Obdélník 19"/>
          <p:cNvSpPr>
            <a:spLocks noChangeArrowheads="1"/>
          </p:cNvSpPr>
          <p:nvPr/>
        </p:nvSpPr>
        <p:spPr bwMode="auto">
          <a:xfrm>
            <a:off x="4552950" y="1349375"/>
            <a:ext cx="1152525" cy="719138"/>
          </a:xfrm>
          <a:prstGeom prst="rect">
            <a:avLst/>
          </a:prstGeom>
          <a:solidFill>
            <a:schemeClr val="accent1">
              <a:lumMod val="40000"/>
              <a:lumOff val="60000"/>
            </a:schemeClr>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Component replenishment</a:t>
            </a:r>
          </a:p>
        </p:txBody>
      </p:sp>
      <p:sp>
        <p:nvSpPr>
          <p:cNvPr id="12304" name="Obdélník 20"/>
          <p:cNvSpPr>
            <a:spLocks noChangeArrowheads="1"/>
          </p:cNvSpPr>
          <p:nvPr/>
        </p:nvSpPr>
        <p:spPr bwMode="auto">
          <a:xfrm>
            <a:off x="5973763" y="1331913"/>
            <a:ext cx="1150937" cy="720725"/>
          </a:xfrm>
          <a:prstGeom prst="rect">
            <a:avLst/>
          </a:prstGeom>
          <a:solidFill>
            <a:schemeClr val="accent1">
              <a:lumMod val="40000"/>
              <a:lumOff val="60000"/>
            </a:schemeClr>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dirty="0">
              <a:latin typeface="Calibri" pitchFamily="34" charset="0"/>
              <a:ea typeface="Calibri" pitchFamily="34" charset="0"/>
              <a:cs typeface="Calibri" pitchFamily="34" charset="0"/>
            </a:endParaRPr>
          </a:p>
          <a:p>
            <a:pPr algn="ctr">
              <a:spcBef>
                <a:spcPct val="0"/>
              </a:spcBef>
              <a:buClrTx/>
              <a:buSzTx/>
              <a:buFontTx/>
              <a:buNone/>
            </a:pPr>
            <a:r>
              <a:rPr kumimoji="0" lang="en-US" altLang="cs-CZ" sz="1200" dirty="0" smtClean="0">
                <a:latin typeface="Calibri" pitchFamily="34" charset="0"/>
                <a:ea typeface="Calibri" pitchFamily="34" charset="0"/>
                <a:cs typeface="Calibri" pitchFamily="34" charset="0"/>
              </a:rPr>
              <a:t>Purchase Order</a:t>
            </a:r>
          </a:p>
          <a:p>
            <a:pPr algn="ctr">
              <a:spcBef>
                <a:spcPct val="0"/>
              </a:spcBef>
              <a:buClrTx/>
              <a:buSzTx/>
              <a:buFontTx/>
              <a:buNone/>
            </a:pPr>
            <a:endParaRPr kumimoji="0" lang="cs-CZ" altLang="cs-CZ" sz="1200" dirty="0">
              <a:latin typeface="Calibri" pitchFamily="34" charset="0"/>
              <a:ea typeface="Calibri" pitchFamily="34" charset="0"/>
              <a:cs typeface="Calibri" pitchFamily="34" charset="0"/>
            </a:endParaRPr>
          </a:p>
        </p:txBody>
      </p:sp>
      <p:sp>
        <p:nvSpPr>
          <p:cNvPr id="12305" name="Obdélník 21"/>
          <p:cNvSpPr>
            <a:spLocks noChangeArrowheads="1"/>
          </p:cNvSpPr>
          <p:nvPr/>
        </p:nvSpPr>
        <p:spPr bwMode="auto">
          <a:xfrm>
            <a:off x="5973763" y="4387850"/>
            <a:ext cx="1150937" cy="719138"/>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Invoicing </a:t>
            </a:r>
          </a:p>
        </p:txBody>
      </p:sp>
      <p:sp>
        <p:nvSpPr>
          <p:cNvPr id="12306" name="Obdélník 22"/>
          <p:cNvSpPr>
            <a:spLocks noChangeArrowheads="1"/>
          </p:cNvSpPr>
          <p:nvPr/>
        </p:nvSpPr>
        <p:spPr bwMode="auto">
          <a:xfrm>
            <a:off x="1677988" y="5394325"/>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Payment from </a:t>
            </a:r>
          </a:p>
          <a:p>
            <a:pPr algn="ctr">
              <a:spcBef>
                <a:spcPct val="0"/>
              </a:spcBef>
              <a:buClrTx/>
              <a:buSzTx/>
              <a:buFontTx/>
              <a:buNone/>
            </a:pPr>
            <a:r>
              <a:rPr kumimoji="0" lang="cs-CZ" altLang="cs-CZ" sz="1200">
                <a:latin typeface="Calibri" pitchFamily="34" charset="0"/>
                <a:ea typeface="Calibri" pitchFamily="34" charset="0"/>
                <a:cs typeface="Calibri" pitchFamily="34" charset="0"/>
              </a:rPr>
              <a:t>Customer </a:t>
            </a:r>
          </a:p>
        </p:txBody>
      </p:sp>
      <p:sp>
        <p:nvSpPr>
          <p:cNvPr id="12307" name="Obdélník 23"/>
          <p:cNvSpPr>
            <a:spLocks noChangeArrowheads="1"/>
          </p:cNvSpPr>
          <p:nvPr/>
        </p:nvSpPr>
        <p:spPr bwMode="auto">
          <a:xfrm>
            <a:off x="5981700" y="3406775"/>
            <a:ext cx="1150938" cy="720725"/>
          </a:xfrm>
          <a:prstGeom prst="rect">
            <a:avLst/>
          </a:prstGeom>
          <a:solidFill>
            <a:srgbClr val="7030A0"/>
          </a:solidFill>
          <a:ln w="9525" algn="ctr">
            <a:solidFill>
              <a:schemeClr val="tx1"/>
            </a:solidFill>
            <a:round/>
            <a:headEnd/>
            <a:tailEnd/>
          </a:ln>
        </p:spPr>
        <p:txBody>
          <a:bodyPr/>
          <a:lstStyle/>
          <a:p>
            <a:pPr algn="ctr">
              <a:spcBef>
                <a:spcPct val="0"/>
              </a:spcBef>
            </a:pPr>
            <a:r>
              <a:rPr lang="cs-CZ" altLang="cs-CZ" sz="1200" b="1" dirty="0">
                <a:solidFill>
                  <a:schemeClr val="bg1"/>
                </a:solidFill>
                <a:latin typeface="Calibri" pitchFamily="34" charset="0"/>
                <a:ea typeface="Calibri" pitchFamily="34" charset="0"/>
                <a:cs typeface="Calibri" pitchFamily="34" charset="0"/>
              </a:rPr>
              <a:t>   </a:t>
            </a:r>
            <a:r>
              <a:rPr lang="en-ZA" altLang="cs-CZ" sz="1200" b="1" dirty="0" smtClean="0">
                <a:solidFill>
                  <a:schemeClr val="bg1"/>
                </a:solidFill>
                <a:latin typeface="Calibri" pitchFamily="34" charset="0"/>
                <a:ea typeface="Calibri" pitchFamily="34" charset="0"/>
                <a:cs typeface="Calibri" pitchFamily="34" charset="0"/>
              </a:rPr>
              <a:t>Finished </a:t>
            </a:r>
          </a:p>
          <a:p>
            <a:pPr algn="ctr">
              <a:spcBef>
                <a:spcPct val="0"/>
              </a:spcBef>
            </a:pPr>
            <a:r>
              <a:rPr lang="en-ZA" altLang="cs-CZ" sz="1200" b="1" dirty="0" smtClean="0">
                <a:solidFill>
                  <a:schemeClr val="bg1"/>
                </a:solidFill>
                <a:latin typeface="Calibri" pitchFamily="34" charset="0"/>
                <a:ea typeface="Calibri" pitchFamily="34" charset="0"/>
                <a:cs typeface="Calibri" pitchFamily="34" charset="0"/>
              </a:rPr>
              <a:t>   goods   to</a:t>
            </a:r>
          </a:p>
          <a:p>
            <a:pPr algn="ctr">
              <a:spcBef>
                <a:spcPct val="0"/>
              </a:spcBef>
            </a:pPr>
            <a:r>
              <a:rPr lang="en-ZA" altLang="cs-CZ" sz="1200" b="1" dirty="0" smtClean="0">
                <a:solidFill>
                  <a:schemeClr val="bg1"/>
                </a:solidFill>
                <a:latin typeface="Calibri" pitchFamily="34" charset="0"/>
                <a:ea typeface="Calibri" pitchFamily="34" charset="0"/>
                <a:cs typeface="Calibri" pitchFamily="34" charset="0"/>
              </a:rPr>
              <a:t>   Inventory </a:t>
            </a:r>
          </a:p>
          <a:p>
            <a:pPr algn="ctr">
              <a:spcBef>
                <a:spcPct val="0"/>
              </a:spcBef>
            </a:pPr>
            <a:endParaRPr lang="cs-CZ" altLang="cs-CZ" sz="1200" b="1" dirty="0">
              <a:solidFill>
                <a:schemeClr val="bg1"/>
              </a:solidFill>
              <a:latin typeface="Calibri" pitchFamily="34" charset="0"/>
              <a:ea typeface="Calibri" pitchFamily="34" charset="0"/>
              <a:cs typeface="Calibri" pitchFamily="34" charset="0"/>
            </a:endParaRPr>
          </a:p>
        </p:txBody>
      </p:sp>
      <p:sp>
        <p:nvSpPr>
          <p:cNvPr id="12308" name="Obdélník 24"/>
          <p:cNvSpPr>
            <a:spLocks noChangeArrowheads="1"/>
          </p:cNvSpPr>
          <p:nvPr/>
        </p:nvSpPr>
        <p:spPr bwMode="auto">
          <a:xfrm>
            <a:off x="4552950" y="2446338"/>
            <a:ext cx="1152525" cy="720725"/>
          </a:xfrm>
          <a:prstGeom prst="rect">
            <a:avLst/>
          </a:prstGeom>
          <a:solidFill>
            <a:srgbClr val="7030A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200" b="1" dirty="0">
                <a:solidFill>
                  <a:schemeClr val="bg1"/>
                </a:solidFill>
                <a:latin typeface="Calibri" pitchFamily="34" charset="0"/>
                <a:ea typeface="Calibri" pitchFamily="34" charset="0"/>
                <a:cs typeface="Calibri" pitchFamily="34" charset="0"/>
              </a:rPr>
              <a:t>   </a:t>
            </a:r>
            <a:endParaRPr kumimoji="0" lang="cs-CZ" altLang="cs-CZ" sz="1200" b="1" dirty="0" smtClean="0">
              <a:solidFill>
                <a:schemeClr val="bg1"/>
              </a:solidFill>
              <a:latin typeface="Calibri" pitchFamily="34" charset="0"/>
              <a:ea typeface="Calibri" pitchFamily="34" charset="0"/>
              <a:cs typeface="Calibri" pitchFamily="34" charset="0"/>
            </a:endParaRPr>
          </a:p>
          <a:p>
            <a:pPr algn="ctr">
              <a:spcBef>
                <a:spcPct val="0"/>
              </a:spcBef>
              <a:buClrTx/>
              <a:buSzTx/>
              <a:buFontTx/>
              <a:buNone/>
            </a:pPr>
            <a:r>
              <a:rPr kumimoji="0" lang="en-US" altLang="cs-CZ" sz="1200" b="1" dirty="0" smtClean="0">
                <a:solidFill>
                  <a:schemeClr val="bg1"/>
                </a:solidFill>
                <a:latin typeface="Calibri" pitchFamily="34" charset="0"/>
                <a:ea typeface="Calibri" pitchFamily="34" charset="0"/>
                <a:cs typeface="Calibri" pitchFamily="34" charset="0"/>
              </a:rPr>
              <a:t>Picking from </a:t>
            </a:r>
          </a:p>
          <a:p>
            <a:pPr algn="ctr">
              <a:spcBef>
                <a:spcPct val="0"/>
              </a:spcBef>
              <a:buClrTx/>
              <a:buSzTx/>
              <a:buFontTx/>
              <a:buNone/>
            </a:pPr>
            <a:r>
              <a:rPr kumimoji="0" lang="en-US" altLang="cs-CZ" sz="1200" b="1" dirty="0" smtClean="0">
                <a:solidFill>
                  <a:schemeClr val="bg1"/>
                </a:solidFill>
                <a:latin typeface="Calibri" pitchFamily="34" charset="0"/>
                <a:ea typeface="Calibri" pitchFamily="34" charset="0"/>
                <a:cs typeface="Calibri" pitchFamily="34" charset="0"/>
              </a:rPr>
              <a:t>   Inventory </a:t>
            </a:r>
          </a:p>
          <a:p>
            <a:pPr>
              <a:spcBef>
                <a:spcPct val="0"/>
              </a:spcBef>
              <a:buClrTx/>
              <a:buSzTx/>
              <a:buFontTx/>
              <a:buNone/>
            </a:pPr>
            <a:endParaRPr kumimoji="0" lang="cs-CZ" altLang="cs-CZ" sz="1200" dirty="0">
              <a:latin typeface="Calibri" pitchFamily="34" charset="0"/>
              <a:ea typeface="Calibri" pitchFamily="34" charset="0"/>
              <a:cs typeface="Calibri" pitchFamily="34" charset="0"/>
            </a:endParaRPr>
          </a:p>
        </p:txBody>
      </p:sp>
      <p:sp>
        <p:nvSpPr>
          <p:cNvPr id="12309" name="Obdélník 25"/>
          <p:cNvSpPr>
            <a:spLocks noChangeArrowheads="1"/>
          </p:cNvSpPr>
          <p:nvPr/>
        </p:nvSpPr>
        <p:spPr bwMode="auto">
          <a:xfrm>
            <a:off x="3136900" y="5408613"/>
            <a:ext cx="1152525" cy="719137"/>
          </a:xfrm>
          <a:prstGeom prst="rect">
            <a:avLst/>
          </a:prstGeom>
          <a:solidFill>
            <a:schemeClr val="accent6">
              <a:lumMod val="40000"/>
              <a:lumOff val="60000"/>
            </a:schemeClr>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Reporting</a:t>
            </a:r>
          </a:p>
        </p:txBody>
      </p:sp>
      <p:sp>
        <p:nvSpPr>
          <p:cNvPr id="12310" name="Obdélník 26"/>
          <p:cNvSpPr>
            <a:spLocks noChangeArrowheads="1"/>
          </p:cNvSpPr>
          <p:nvPr/>
        </p:nvSpPr>
        <p:spPr bwMode="auto">
          <a:xfrm>
            <a:off x="4552950" y="5394325"/>
            <a:ext cx="1152525" cy="720725"/>
          </a:xfrm>
          <a:prstGeom prst="rect">
            <a:avLst/>
          </a:prstGeom>
          <a:solidFill>
            <a:schemeClr val="accent6">
              <a:lumMod val="40000"/>
              <a:lumOff val="60000"/>
            </a:schemeClr>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dirty="0">
              <a:latin typeface="Calibri" pitchFamily="34" charset="0"/>
              <a:ea typeface="Calibri" pitchFamily="34" charset="0"/>
              <a:cs typeface="Calibri" pitchFamily="34" charset="0"/>
            </a:endParaRPr>
          </a:p>
          <a:p>
            <a:pPr algn="ctr">
              <a:spcBef>
                <a:spcPct val="0"/>
              </a:spcBef>
              <a:buClrTx/>
              <a:buSzTx/>
              <a:buFontTx/>
              <a:buNone/>
            </a:pPr>
            <a:r>
              <a:rPr kumimoji="0" lang="en-ZA" altLang="cs-CZ" sz="1200" dirty="0" smtClean="0">
                <a:latin typeface="Calibri" pitchFamily="34" charset="0"/>
                <a:ea typeface="Calibri" pitchFamily="34" charset="0"/>
                <a:cs typeface="Calibri" pitchFamily="34" charset="0"/>
              </a:rPr>
              <a:t>Statistics</a:t>
            </a:r>
            <a:endParaRPr kumimoji="0" lang="en-ZA" altLang="cs-CZ" sz="1200" dirty="0">
              <a:latin typeface="Calibri" pitchFamily="34" charset="0"/>
              <a:ea typeface="Calibri" pitchFamily="34" charset="0"/>
              <a:cs typeface="Calibri" pitchFamily="34" charset="0"/>
            </a:endParaRPr>
          </a:p>
        </p:txBody>
      </p:sp>
      <p:sp>
        <p:nvSpPr>
          <p:cNvPr id="12311" name="Obdélník 27"/>
          <p:cNvSpPr>
            <a:spLocks noChangeArrowheads="1"/>
          </p:cNvSpPr>
          <p:nvPr/>
        </p:nvSpPr>
        <p:spPr bwMode="auto">
          <a:xfrm>
            <a:off x="3184525" y="4373563"/>
            <a:ext cx="1150938" cy="720725"/>
          </a:xfrm>
          <a:prstGeom prst="rect">
            <a:avLst/>
          </a:prstGeom>
          <a:solidFill>
            <a:schemeClr val="accent6">
              <a:lumMod val="40000"/>
              <a:lumOff val="60000"/>
            </a:schemeClr>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dirty="0">
              <a:latin typeface="Calibri" pitchFamily="34" charset="0"/>
              <a:ea typeface="Calibri" pitchFamily="34" charset="0"/>
              <a:cs typeface="Calibri" pitchFamily="34" charset="0"/>
            </a:endParaRPr>
          </a:p>
          <a:p>
            <a:pPr algn="ctr">
              <a:spcBef>
                <a:spcPct val="0"/>
              </a:spcBef>
              <a:buClrTx/>
              <a:buSzTx/>
              <a:buFontTx/>
              <a:buNone/>
            </a:pPr>
            <a:r>
              <a:rPr kumimoji="0" lang="en-ZA" altLang="cs-CZ" sz="1200" dirty="0" smtClean="0">
                <a:latin typeface="Calibri" pitchFamily="34" charset="0"/>
                <a:ea typeface="Calibri" pitchFamily="34" charset="0"/>
                <a:cs typeface="Calibri" pitchFamily="34" charset="0"/>
              </a:rPr>
              <a:t>Inventory value</a:t>
            </a:r>
          </a:p>
          <a:p>
            <a:pPr algn="ctr">
              <a:spcBef>
                <a:spcPct val="0"/>
              </a:spcBef>
              <a:buClrTx/>
              <a:buSzTx/>
              <a:buFontTx/>
              <a:buNone/>
            </a:pPr>
            <a:r>
              <a:rPr kumimoji="0" lang="en-ZA" altLang="cs-CZ" sz="1200" dirty="0" smtClean="0">
                <a:latin typeface="Calibri" pitchFamily="34" charset="0"/>
                <a:ea typeface="Calibri" pitchFamily="34" charset="0"/>
                <a:cs typeface="Calibri" pitchFamily="34" charset="0"/>
              </a:rPr>
              <a:t>calculation</a:t>
            </a:r>
          </a:p>
          <a:p>
            <a:pPr algn="ctr">
              <a:spcBef>
                <a:spcPct val="0"/>
              </a:spcBef>
              <a:buClrTx/>
              <a:buSzTx/>
              <a:buFontTx/>
              <a:buNone/>
            </a:pPr>
            <a:endParaRPr kumimoji="0" lang="en-ZA" altLang="cs-CZ" sz="1200" dirty="0">
              <a:latin typeface="Calibri" pitchFamily="34" charset="0"/>
              <a:ea typeface="Calibri" pitchFamily="34" charset="0"/>
              <a:cs typeface="Calibri" pitchFamily="34" charset="0"/>
            </a:endParaRPr>
          </a:p>
        </p:txBody>
      </p:sp>
      <p:sp>
        <p:nvSpPr>
          <p:cNvPr id="12312" name="Obdélník 28"/>
          <p:cNvSpPr>
            <a:spLocks noChangeArrowheads="1"/>
          </p:cNvSpPr>
          <p:nvPr/>
        </p:nvSpPr>
        <p:spPr bwMode="auto">
          <a:xfrm>
            <a:off x="3184525" y="3430588"/>
            <a:ext cx="1150938" cy="720725"/>
          </a:xfrm>
          <a:prstGeom prst="rect">
            <a:avLst/>
          </a:prstGeom>
          <a:solidFill>
            <a:schemeClr val="accent6">
              <a:lumMod val="40000"/>
              <a:lumOff val="60000"/>
            </a:schemeClr>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dirty="0">
              <a:latin typeface="Calibri" pitchFamily="34" charset="0"/>
              <a:ea typeface="Calibri" pitchFamily="34" charset="0"/>
              <a:cs typeface="Calibri" pitchFamily="34" charset="0"/>
            </a:endParaRPr>
          </a:p>
          <a:p>
            <a:pPr algn="ctr">
              <a:spcBef>
                <a:spcPct val="0"/>
              </a:spcBef>
              <a:buClrTx/>
              <a:buSzTx/>
              <a:buFontTx/>
              <a:buNone/>
            </a:pPr>
            <a:r>
              <a:rPr kumimoji="0" lang="en-ZA" altLang="cs-CZ" sz="1200" dirty="0" smtClean="0">
                <a:latin typeface="Calibri" pitchFamily="34" charset="0"/>
                <a:ea typeface="Calibri" pitchFamily="34" charset="0"/>
                <a:cs typeface="Calibri" pitchFamily="34" charset="0"/>
              </a:rPr>
              <a:t>Inventory value</a:t>
            </a:r>
          </a:p>
          <a:p>
            <a:pPr algn="ctr">
              <a:spcBef>
                <a:spcPct val="0"/>
              </a:spcBef>
              <a:buClrTx/>
              <a:buSzTx/>
              <a:buFontTx/>
              <a:buNone/>
            </a:pPr>
            <a:r>
              <a:rPr kumimoji="0" lang="en-ZA" altLang="cs-CZ" sz="1200" dirty="0" smtClean="0">
                <a:latin typeface="Calibri" pitchFamily="34" charset="0"/>
                <a:ea typeface="Calibri" pitchFamily="34" charset="0"/>
                <a:cs typeface="Calibri" pitchFamily="34" charset="0"/>
              </a:rPr>
              <a:t>calculation</a:t>
            </a:r>
          </a:p>
          <a:p>
            <a:pPr algn="ctr">
              <a:spcBef>
                <a:spcPct val="0"/>
              </a:spcBef>
              <a:buClrTx/>
              <a:buSzTx/>
              <a:buFontTx/>
              <a:buNone/>
            </a:pPr>
            <a:endParaRPr kumimoji="0" lang="cs-CZ" altLang="cs-CZ" sz="1200" dirty="0">
              <a:latin typeface="Calibri" pitchFamily="34" charset="0"/>
              <a:ea typeface="Calibri" pitchFamily="34" charset="0"/>
              <a:cs typeface="Calibri" pitchFamily="34" charset="0"/>
            </a:endParaRPr>
          </a:p>
        </p:txBody>
      </p:sp>
      <p:sp>
        <p:nvSpPr>
          <p:cNvPr id="12313" name="Obdélník 30"/>
          <p:cNvSpPr>
            <a:spLocks noChangeArrowheads="1"/>
          </p:cNvSpPr>
          <p:nvPr/>
        </p:nvSpPr>
        <p:spPr bwMode="auto">
          <a:xfrm>
            <a:off x="1712913" y="4360863"/>
            <a:ext cx="1152525" cy="719137"/>
          </a:xfrm>
          <a:prstGeom prst="rect">
            <a:avLst/>
          </a:prstGeom>
          <a:solidFill>
            <a:schemeClr val="accent1">
              <a:lumMod val="40000"/>
              <a:lumOff val="60000"/>
            </a:schemeClr>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en-ZA" altLang="cs-CZ" sz="1200" dirty="0" smtClean="0">
              <a:latin typeface="Calibri" pitchFamily="34" charset="0"/>
              <a:ea typeface="Calibri" pitchFamily="34" charset="0"/>
              <a:cs typeface="Calibri" pitchFamily="34" charset="0"/>
            </a:endParaRPr>
          </a:p>
          <a:p>
            <a:pPr algn="ctr">
              <a:spcBef>
                <a:spcPct val="0"/>
              </a:spcBef>
              <a:buClrTx/>
              <a:buSzTx/>
              <a:buFontTx/>
              <a:buNone/>
            </a:pPr>
            <a:r>
              <a:rPr kumimoji="0" lang="en-ZA" altLang="cs-CZ" sz="1200" dirty="0" smtClean="0">
                <a:latin typeface="Calibri" pitchFamily="34" charset="0"/>
                <a:ea typeface="Calibri" pitchFamily="34" charset="0"/>
                <a:cs typeface="Calibri" pitchFamily="34" charset="0"/>
              </a:rPr>
              <a:t>Payment to</a:t>
            </a:r>
          </a:p>
          <a:p>
            <a:pPr algn="ctr">
              <a:spcBef>
                <a:spcPct val="0"/>
              </a:spcBef>
              <a:buClrTx/>
              <a:buSzTx/>
              <a:buFontTx/>
              <a:buNone/>
            </a:pPr>
            <a:r>
              <a:rPr kumimoji="0" lang="en-ZA" altLang="cs-CZ" sz="1200" dirty="0" smtClean="0">
                <a:latin typeface="Calibri" pitchFamily="34" charset="0"/>
                <a:ea typeface="Calibri" pitchFamily="34" charset="0"/>
                <a:cs typeface="Calibri" pitchFamily="34" charset="0"/>
              </a:rPr>
              <a:t>Vendor </a:t>
            </a:r>
            <a:endParaRPr kumimoji="0" lang="en-ZA" altLang="cs-CZ" sz="1200" dirty="0">
              <a:latin typeface="Calibri" pitchFamily="34" charset="0"/>
              <a:ea typeface="Calibri" pitchFamily="34" charset="0"/>
              <a:cs typeface="Calibri" pitchFamily="34" charset="0"/>
            </a:endParaRPr>
          </a:p>
        </p:txBody>
      </p:sp>
      <p:cxnSp>
        <p:nvCxnSpPr>
          <p:cNvPr id="12314" name="Přímá spojnice se šipkou 4"/>
          <p:cNvCxnSpPr>
            <a:cxnSpLocks noChangeShapeType="1"/>
            <a:stCxn id="12302" idx="3"/>
          </p:cNvCxnSpPr>
          <p:nvPr/>
        </p:nvCxnSpPr>
        <p:spPr bwMode="auto">
          <a:xfrm>
            <a:off x="2855913" y="1731963"/>
            <a:ext cx="328612"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15" name="Přímá spojnice se šipkou 31"/>
          <p:cNvCxnSpPr>
            <a:cxnSpLocks noChangeShapeType="1"/>
          </p:cNvCxnSpPr>
          <p:nvPr/>
        </p:nvCxnSpPr>
        <p:spPr bwMode="auto">
          <a:xfrm flipV="1">
            <a:off x="4311650" y="1789113"/>
            <a:ext cx="241300"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16" name="Přímá spojnice se šipkou 32"/>
          <p:cNvCxnSpPr>
            <a:cxnSpLocks noChangeShapeType="1"/>
          </p:cNvCxnSpPr>
          <p:nvPr/>
        </p:nvCxnSpPr>
        <p:spPr bwMode="auto">
          <a:xfrm flipV="1">
            <a:off x="5716588" y="1773238"/>
            <a:ext cx="239712"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17" name="Přímá spojnice se šipkou 33"/>
          <p:cNvCxnSpPr>
            <a:cxnSpLocks noChangeShapeType="1"/>
            <a:stCxn id="12304" idx="3"/>
            <a:endCxn id="12291" idx="1"/>
          </p:cNvCxnSpPr>
          <p:nvPr/>
        </p:nvCxnSpPr>
        <p:spPr bwMode="auto">
          <a:xfrm flipV="1">
            <a:off x="7124700" y="1682750"/>
            <a:ext cx="328613" cy="952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18" name="Přímá spojnice se šipkou 39"/>
          <p:cNvCxnSpPr>
            <a:cxnSpLocks noChangeShapeType="1"/>
            <a:stCxn id="12291" idx="2"/>
          </p:cNvCxnSpPr>
          <p:nvPr/>
        </p:nvCxnSpPr>
        <p:spPr bwMode="auto">
          <a:xfrm>
            <a:off x="8029575" y="2043113"/>
            <a:ext cx="0" cy="40322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19" name="Přímá spojnice se šipkou 43"/>
          <p:cNvCxnSpPr>
            <a:cxnSpLocks noChangeShapeType="1"/>
          </p:cNvCxnSpPr>
          <p:nvPr/>
        </p:nvCxnSpPr>
        <p:spPr bwMode="auto">
          <a:xfrm flipH="1">
            <a:off x="7124700" y="2791691"/>
            <a:ext cx="28257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20" name="Přímá spojnice se šipkou 45"/>
          <p:cNvCxnSpPr>
            <a:cxnSpLocks noChangeShapeType="1"/>
          </p:cNvCxnSpPr>
          <p:nvPr/>
        </p:nvCxnSpPr>
        <p:spPr bwMode="auto">
          <a:xfrm flipH="1">
            <a:off x="5676900" y="2827338"/>
            <a:ext cx="319088" cy="0"/>
          </a:xfrm>
          <a:prstGeom prst="straightConnector1">
            <a:avLst/>
          </a:prstGeom>
          <a:solidFill>
            <a:srgbClr val="7030A0"/>
          </a:solidFill>
          <a:ln w="9525" algn="ctr">
            <a:solidFill>
              <a:schemeClr val="tx1"/>
            </a:solidFill>
            <a:round/>
            <a:headEnd/>
            <a:tailEnd/>
          </a:ln>
        </p:spPr>
      </p:cxnSp>
      <p:cxnSp>
        <p:nvCxnSpPr>
          <p:cNvPr id="12321" name="Přímá spojnice se šipkou 46"/>
          <p:cNvCxnSpPr>
            <a:cxnSpLocks noChangeShapeType="1"/>
          </p:cNvCxnSpPr>
          <p:nvPr/>
        </p:nvCxnSpPr>
        <p:spPr bwMode="auto">
          <a:xfrm flipH="1">
            <a:off x="4289425" y="2827338"/>
            <a:ext cx="26352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22" name="Přímá spojnice se šipkou 47"/>
          <p:cNvCxnSpPr>
            <a:cxnSpLocks noChangeShapeType="1"/>
          </p:cNvCxnSpPr>
          <p:nvPr/>
        </p:nvCxnSpPr>
        <p:spPr bwMode="auto">
          <a:xfrm flipH="1">
            <a:off x="2860675" y="2827338"/>
            <a:ext cx="319088"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23" name="Přímá spojnice se šipkou 53"/>
          <p:cNvCxnSpPr>
            <a:cxnSpLocks noChangeShapeType="1"/>
          </p:cNvCxnSpPr>
          <p:nvPr/>
        </p:nvCxnSpPr>
        <p:spPr bwMode="auto">
          <a:xfrm>
            <a:off x="2305050" y="3167063"/>
            <a:ext cx="0" cy="242887"/>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24" name="Přímá spojnice se šipkou 55"/>
          <p:cNvCxnSpPr>
            <a:cxnSpLocks noChangeShapeType="1"/>
          </p:cNvCxnSpPr>
          <p:nvPr/>
        </p:nvCxnSpPr>
        <p:spPr bwMode="auto">
          <a:xfrm>
            <a:off x="2878930" y="3749386"/>
            <a:ext cx="328613"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25" name="Přímá spojnice se šipkou 56"/>
          <p:cNvCxnSpPr>
            <a:cxnSpLocks noChangeShapeType="1"/>
          </p:cNvCxnSpPr>
          <p:nvPr/>
        </p:nvCxnSpPr>
        <p:spPr bwMode="auto">
          <a:xfrm flipV="1">
            <a:off x="4335463" y="3762375"/>
            <a:ext cx="239712"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26" name="Přímá spojnice se šipkou 57"/>
          <p:cNvCxnSpPr>
            <a:cxnSpLocks noChangeShapeType="1"/>
          </p:cNvCxnSpPr>
          <p:nvPr/>
        </p:nvCxnSpPr>
        <p:spPr bwMode="auto">
          <a:xfrm flipV="1">
            <a:off x="5705475" y="3757612"/>
            <a:ext cx="241300"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27" name="Přímá spojnice se šipkou 58"/>
          <p:cNvCxnSpPr>
            <a:cxnSpLocks noChangeShapeType="1"/>
          </p:cNvCxnSpPr>
          <p:nvPr/>
        </p:nvCxnSpPr>
        <p:spPr bwMode="auto">
          <a:xfrm flipV="1">
            <a:off x="7132638" y="3752850"/>
            <a:ext cx="328612" cy="952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28" name="Přímá spojnice se šipkou 59"/>
          <p:cNvCxnSpPr>
            <a:cxnSpLocks noChangeShapeType="1"/>
          </p:cNvCxnSpPr>
          <p:nvPr/>
        </p:nvCxnSpPr>
        <p:spPr bwMode="auto">
          <a:xfrm>
            <a:off x="8029575" y="4117975"/>
            <a:ext cx="0" cy="242888"/>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29" name="Přímá spojnice se šipkou 60"/>
          <p:cNvCxnSpPr>
            <a:cxnSpLocks noChangeShapeType="1"/>
          </p:cNvCxnSpPr>
          <p:nvPr/>
        </p:nvCxnSpPr>
        <p:spPr bwMode="auto">
          <a:xfrm flipH="1">
            <a:off x="7113588" y="4733925"/>
            <a:ext cx="28257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30" name="Přímá spojnice se šipkou 61"/>
          <p:cNvCxnSpPr>
            <a:cxnSpLocks noChangeShapeType="1"/>
          </p:cNvCxnSpPr>
          <p:nvPr/>
        </p:nvCxnSpPr>
        <p:spPr bwMode="auto">
          <a:xfrm flipH="1">
            <a:off x="5718175" y="4748213"/>
            <a:ext cx="28257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31" name="Přímá spojnice se šipkou 62"/>
          <p:cNvCxnSpPr>
            <a:cxnSpLocks noChangeShapeType="1"/>
          </p:cNvCxnSpPr>
          <p:nvPr/>
        </p:nvCxnSpPr>
        <p:spPr bwMode="auto">
          <a:xfrm flipH="1">
            <a:off x="4311650" y="4730823"/>
            <a:ext cx="280987"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32" name="Přímá spojnice se šipkou 63"/>
          <p:cNvCxnSpPr>
            <a:cxnSpLocks noChangeShapeType="1"/>
          </p:cNvCxnSpPr>
          <p:nvPr/>
        </p:nvCxnSpPr>
        <p:spPr bwMode="auto">
          <a:xfrm flipH="1">
            <a:off x="2901950" y="4743450"/>
            <a:ext cx="28257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33" name="Přímá spojnice se šipkou 64"/>
          <p:cNvCxnSpPr>
            <a:cxnSpLocks noChangeShapeType="1"/>
          </p:cNvCxnSpPr>
          <p:nvPr/>
        </p:nvCxnSpPr>
        <p:spPr bwMode="auto">
          <a:xfrm>
            <a:off x="2316163" y="5106988"/>
            <a:ext cx="0" cy="24447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34" name="Přímá spojnice se šipkou 65"/>
          <p:cNvCxnSpPr>
            <a:cxnSpLocks noChangeShapeType="1"/>
          </p:cNvCxnSpPr>
          <p:nvPr/>
        </p:nvCxnSpPr>
        <p:spPr bwMode="auto">
          <a:xfrm>
            <a:off x="2830513" y="5734050"/>
            <a:ext cx="32702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35" name="Přímá spojnice se šipkou 66"/>
          <p:cNvCxnSpPr>
            <a:cxnSpLocks noChangeShapeType="1"/>
          </p:cNvCxnSpPr>
          <p:nvPr/>
        </p:nvCxnSpPr>
        <p:spPr bwMode="auto">
          <a:xfrm>
            <a:off x="4268788" y="5754688"/>
            <a:ext cx="32702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Obdélník 1"/>
          <p:cNvSpPr/>
          <p:nvPr/>
        </p:nvSpPr>
        <p:spPr>
          <a:xfrm>
            <a:off x="6156176" y="5661248"/>
            <a:ext cx="957412" cy="21602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900" b="1" dirty="0" smtClean="0">
                <a:solidFill>
                  <a:schemeClr val="tx1"/>
                </a:solidFill>
              </a:rPr>
              <a:t>Transformation</a:t>
            </a:r>
            <a:endParaRPr lang="en-ZA" sz="900" b="1" dirty="0">
              <a:solidFill>
                <a:schemeClr val="tx1"/>
              </a:solidFill>
            </a:endParaRPr>
          </a:p>
        </p:txBody>
      </p:sp>
      <p:sp>
        <p:nvSpPr>
          <p:cNvPr id="49" name="Obdélník 48"/>
          <p:cNvSpPr/>
          <p:nvPr/>
        </p:nvSpPr>
        <p:spPr>
          <a:xfrm>
            <a:off x="6156176" y="6007038"/>
            <a:ext cx="929810" cy="216024"/>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b="1" dirty="0" smtClean="0">
                <a:solidFill>
                  <a:schemeClr val="tx1"/>
                </a:solidFill>
              </a:rPr>
              <a:t>Input</a:t>
            </a:r>
            <a:endParaRPr lang="cs-CZ" sz="1000" b="1" dirty="0">
              <a:solidFill>
                <a:schemeClr val="tx1"/>
              </a:solidFill>
            </a:endParaRPr>
          </a:p>
        </p:txBody>
      </p:sp>
      <p:sp>
        <p:nvSpPr>
          <p:cNvPr id="50" name="Obdélník 49"/>
          <p:cNvSpPr/>
          <p:nvPr/>
        </p:nvSpPr>
        <p:spPr>
          <a:xfrm>
            <a:off x="7197618" y="5661248"/>
            <a:ext cx="1046790" cy="21602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b="1" dirty="0" smtClean="0">
                <a:solidFill>
                  <a:schemeClr val="tx1"/>
                </a:solidFill>
              </a:rPr>
              <a:t>Output</a:t>
            </a:r>
            <a:endParaRPr lang="cs-CZ" sz="1000" b="1" dirty="0">
              <a:solidFill>
                <a:schemeClr val="tx1"/>
              </a:solidFill>
            </a:endParaRPr>
          </a:p>
        </p:txBody>
      </p:sp>
      <p:sp>
        <p:nvSpPr>
          <p:cNvPr id="51" name="Obdélník 50"/>
          <p:cNvSpPr/>
          <p:nvPr/>
        </p:nvSpPr>
        <p:spPr>
          <a:xfrm>
            <a:off x="7217462" y="6007038"/>
            <a:ext cx="1026946" cy="21602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b="1" dirty="0" err="1" smtClean="0">
                <a:solidFill>
                  <a:schemeClr val="tx1"/>
                </a:solidFill>
              </a:rPr>
              <a:t>Control</a:t>
            </a:r>
            <a:endParaRPr lang="cs-CZ" sz="1000" b="1" dirty="0">
              <a:solidFill>
                <a:schemeClr val="tx1"/>
              </a:solidFill>
            </a:endParaRPr>
          </a:p>
        </p:txBody>
      </p:sp>
      <p:sp>
        <p:nvSpPr>
          <p:cNvPr id="3" name="Pravá složená závorka 2"/>
          <p:cNvSpPr/>
          <p:nvPr/>
        </p:nvSpPr>
        <p:spPr>
          <a:xfrm>
            <a:off x="8316416" y="5517232"/>
            <a:ext cx="251322" cy="70583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4" name="TextovéPole 3"/>
          <p:cNvSpPr txBox="1"/>
          <p:nvPr/>
        </p:nvSpPr>
        <p:spPr>
          <a:xfrm>
            <a:off x="8567738" y="5589906"/>
            <a:ext cx="353943" cy="525144"/>
          </a:xfrm>
          <a:prstGeom prst="rect">
            <a:avLst/>
          </a:prstGeom>
          <a:noFill/>
        </p:spPr>
        <p:txBody>
          <a:bodyPr vert="vert270" wrap="none" rtlCol="0">
            <a:spAutoFit/>
          </a:bodyPr>
          <a:lstStyle/>
          <a:p>
            <a:r>
              <a:rPr lang="cs-CZ" sz="1100" dirty="0" smtClean="0"/>
              <a:t>Agenda</a:t>
            </a:r>
            <a:endParaRPr lang="cs-CZ" sz="1100" dirty="0"/>
          </a:p>
        </p:txBody>
      </p:sp>
      <p:sp>
        <p:nvSpPr>
          <p:cNvPr id="54" name="Obdélník 53"/>
          <p:cNvSpPr/>
          <p:nvPr/>
        </p:nvSpPr>
        <p:spPr>
          <a:xfrm>
            <a:off x="6156176" y="6375462"/>
            <a:ext cx="929810" cy="21602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000" b="1" dirty="0" smtClean="0">
                <a:solidFill>
                  <a:schemeClr val="bg1"/>
                </a:solidFill>
              </a:rPr>
              <a:t>   </a:t>
            </a:r>
            <a:r>
              <a:rPr lang="cs-CZ" sz="1000" b="1" dirty="0" err="1" smtClean="0">
                <a:solidFill>
                  <a:schemeClr val="bg1"/>
                </a:solidFill>
              </a:rPr>
              <a:t>Logistics</a:t>
            </a:r>
            <a:endParaRPr lang="cs-CZ" sz="1000" b="1" dirty="0">
              <a:solidFill>
                <a:schemeClr val="bg1"/>
              </a:solidFill>
            </a:endParaRPr>
          </a:p>
        </p:txBody>
      </p:sp>
      <p:sp>
        <p:nvSpPr>
          <p:cNvPr id="55" name="TextovéPole 54"/>
          <p:cNvSpPr txBox="1"/>
          <p:nvPr/>
        </p:nvSpPr>
        <p:spPr>
          <a:xfrm>
            <a:off x="7667968" y="6470960"/>
            <a:ext cx="1152880" cy="215444"/>
          </a:xfrm>
          <a:prstGeom prst="rect">
            <a:avLst/>
          </a:prstGeom>
          <a:noFill/>
        </p:spPr>
        <p:txBody>
          <a:bodyPr wrap="none" rtlCol="0">
            <a:spAutoFit/>
          </a:bodyPr>
          <a:lstStyle/>
          <a:p>
            <a:r>
              <a:rPr lang="en-ZA" sz="800" b="1" dirty="0" smtClean="0"/>
              <a:t>Resource </a:t>
            </a:r>
            <a:r>
              <a:rPr lang="cs-CZ" sz="800" b="1" dirty="0" smtClean="0"/>
              <a:t>: Skorkovský</a:t>
            </a:r>
            <a:endParaRPr lang="en-ZA" sz="800" b="1" dirty="0"/>
          </a:p>
        </p:txBody>
      </p:sp>
    </p:spTree>
    <p:extLst>
      <p:ext uri="{BB962C8B-B14F-4D97-AF65-F5344CB8AC3E}">
        <p14:creationId xmlns:p14="http://schemas.microsoft.com/office/powerpoint/2010/main" val="34726703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1"/>
          <p:cNvSpPr>
            <a:spLocks noGrp="1"/>
          </p:cNvSpPr>
          <p:nvPr>
            <p:ph type="title"/>
          </p:nvPr>
        </p:nvSpPr>
        <p:spPr/>
        <p:txBody>
          <a:bodyPr/>
          <a:lstStyle/>
          <a:p>
            <a:r>
              <a:rPr lang="en-ZA" altLang="cs-CZ" dirty="0" smtClean="0"/>
              <a:t>Your main task </a:t>
            </a:r>
            <a:r>
              <a:rPr lang="en-ZA" altLang="cs-CZ" sz="1400" dirty="0" smtClean="0"/>
              <a:t>(possible problems, bottlenecks, undesirable effects..) </a:t>
            </a:r>
          </a:p>
        </p:txBody>
      </p:sp>
      <p:sp>
        <p:nvSpPr>
          <p:cNvPr id="13315" name="Obdélník 3"/>
          <p:cNvSpPr>
            <a:spLocks noChangeArrowheads="1"/>
          </p:cNvSpPr>
          <p:nvPr/>
        </p:nvSpPr>
        <p:spPr bwMode="auto">
          <a:xfrm>
            <a:off x="7453313" y="1322388"/>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2400">
                <a:latin typeface="Times New Roman" pitchFamily="18" charset="0"/>
              </a:rPr>
              <a:t> </a:t>
            </a:r>
            <a:r>
              <a:rPr kumimoji="0" lang="cs-CZ" altLang="cs-CZ" sz="1200">
                <a:latin typeface="Calibri" pitchFamily="34" charset="0"/>
                <a:ea typeface="Calibri" pitchFamily="34" charset="0"/>
                <a:cs typeface="Calibri" pitchFamily="34" charset="0"/>
              </a:rPr>
              <a:t>Input check</a:t>
            </a:r>
          </a:p>
        </p:txBody>
      </p:sp>
      <p:sp>
        <p:nvSpPr>
          <p:cNvPr id="13316" name="Obdélník 8"/>
          <p:cNvSpPr>
            <a:spLocks noChangeArrowheads="1"/>
          </p:cNvSpPr>
          <p:nvPr/>
        </p:nvSpPr>
        <p:spPr bwMode="auto">
          <a:xfrm>
            <a:off x="7415213" y="2451100"/>
            <a:ext cx="1152525" cy="711200"/>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2400">
                <a:latin typeface="Times New Roman" pitchFamily="18" charset="0"/>
              </a:rPr>
              <a:t> </a:t>
            </a:r>
            <a:r>
              <a:rPr kumimoji="0" lang="cs-CZ" altLang="cs-CZ" sz="1200">
                <a:latin typeface="Calibri" pitchFamily="34" charset="0"/>
                <a:ea typeface="Calibri" pitchFamily="34" charset="0"/>
                <a:cs typeface="Calibri" pitchFamily="34" charset="0"/>
              </a:rPr>
              <a:t>Put-away</a:t>
            </a:r>
          </a:p>
        </p:txBody>
      </p:sp>
      <p:sp>
        <p:nvSpPr>
          <p:cNvPr id="13317" name="Obdélník 9"/>
          <p:cNvSpPr>
            <a:spLocks noChangeArrowheads="1"/>
          </p:cNvSpPr>
          <p:nvPr/>
        </p:nvSpPr>
        <p:spPr bwMode="auto">
          <a:xfrm>
            <a:off x="4487069" y="3366023"/>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Cross-docking</a:t>
            </a:r>
          </a:p>
        </p:txBody>
      </p:sp>
      <p:sp>
        <p:nvSpPr>
          <p:cNvPr id="13318" name="Obdélník 10"/>
          <p:cNvSpPr>
            <a:spLocks noChangeArrowheads="1"/>
          </p:cNvSpPr>
          <p:nvPr/>
        </p:nvSpPr>
        <p:spPr bwMode="auto">
          <a:xfrm>
            <a:off x="3163888" y="2463800"/>
            <a:ext cx="1152525" cy="719138"/>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200">
                <a:latin typeface="Calibri" pitchFamily="34" charset="0"/>
                <a:ea typeface="Calibri" pitchFamily="34" charset="0"/>
                <a:cs typeface="Calibri" pitchFamily="34" charset="0"/>
              </a:rPr>
              <a:t>    Transfer </a:t>
            </a:r>
          </a:p>
          <a:p>
            <a:pPr algn="ctr">
              <a:spcBef>
                <a:spcPct val="0"/>
              </a:spcBef>
              <a:buClrTx/>
              <a:buSzTx/>
              <a:buFontTx/>
              <a:buNone/>
            </a:pPr>
            <a:r>
              <a:rPr kumimoji="0" lang="cs-CZ" altLang="cs-CZ" sz="1200">
                <a:latin typeface="Calibri" pitchFamily="34" charset="0"/>
                <a:ea typeface="Calibri" pitchFamily="34" charset="0"/>
                <a:cs typeface="Calibri" pitchFamily="34" charset="0"/>
              </a:rPr>
              <a:t>    to</a:t>
            </a:r>
          </a:p>
          <a:p>
            <a:pPr algn="ctr">
              <a:spcBef>
                <a:spcPct val="0"/>
              </a:spcBef>
              <a:buClrTx/>
              <a:buSzTx/>
              <a:buFontTx/>
              <a:buNone/>
            </a:pPr>
            <a:r>
              <a:rPr kumimoji="0" lang="cs-CZ" altLang="cs-CZ" sz="1200">
                <a:latin typeface="Calibri" pitchFamily="34" charset="0"/>
                <a:ea typeface="Calibri" pitchFamily="34" charset="0"/>
                <a:cs typeface="Calibri" pitchFamily="34" charset="0"/>
              </a:rPr>
              <a:t>   Production </a:t>
            </a:r>
          </a:p>
          <a:p>
            <a:pPr>
              <a:spcBef>
                <a:spcPct val="0"/>
              </a:spcBef>
              <a:buClrTx/>
              <a:buSzTx/>
              <a:buFontTx/>
              <a:buNone/>
            </a:pPr>
            <a:endParaRPr kumimoji="0" lang="cs-CZ" altLang="cs-CZ" sz="1200">
              <a:latin typeface="Calibri" pitchFamily="34" charset="0"/>
              <a:ea typeface="Calibri" pitchFamily="34" charset="0"/>
              <a:cs typeface="Calibri" pitchFamily="34" charset="0"/>
            </a:endParaRPr>
          </a:p>
        </p:txBody>
      </p:sp>
      <p:sp>
        <p:nvSpPr>
          <p:cNvPr id="13319" name="Obdélník 11"/>
          <p:cNvSpPr>
            <a:spLocks noChangeArrowheads="1"/>
          </p:cNvSpPr>
          <p:nvPr/>
        </p:nvSpPr>
        <p:spPr bwMode="auto">
          <a:xfrm>
            <a:off x="1712913" y="2466975"/>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2400">
                <a:latin typeface="Times New Roman" pitchFamily="18" charset="0"/>
              </a:rPr>
              <a:t> </a:t>
            </a:r>
            <a:r>
              <a:rPr kumimoji="0" lang="cs-CZ" altLang="cs-CZ" sz="1200">
                <a:latin typeface="Calibri" pitchFamily="34" charset="0"/>
                <a:ea typeface="Calibri" pitchFamily="34" charset="0"/>
                <a:cs typeface="Calibri" pitchFamily="34" charset="0"/>
              </a:rPr>
              <a:t>Consumption    registration</a:t>
            </a:r>
          </a:p>
        </p:txBody>
      </p:sp>
      <p:sp>
        <p:nvSpPr>
          <p:cNvPr id="13320" name="Obdélník 12"/>
          <p:cNvSpPr>
            <a:spLocks noChangeArrowheads="1"/>
          </p:cNvSpPr>
          <p:nvPr/>
        </p:nvSpPr>
        <p:spPr bwMode="auto">
          <a:xfrm>
            <a:off x="1714500" y="3406775"/>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200">
                <a:latin typeface="Calibri" pitchFamily="34" charset="0"/>
                <a:ea typeface="Calibri" pitchFamily="34" charset="0"/>
                <a:cs typeface="Calibri" pitchFamily="34" charset="0"/>
              </a:rPr>
              <a:t>Production    Output    registration</a:t>
            </a:r>
          </a:p>
        </p:txBody>
      </p:sp>
      <p:sp>
        <p:nvSpPr>
          <p:cNvPr id="13321" name="Obdélník 13"/>
          <p:cNvSpPr>
            <a:spLocks noChangeArrowheads="1"/>
          </p:cNvSpPr>
          <p:nvPr/>
        </p:nvSpPr>
        <p:spPr bwMode="auto">
          <a:xfrm>
            <a:off x="5973763" y="2457450"/>
            <a:ext cx="1150937"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Inventory value</a:t>
            </a:r>
          </a:p>
          <a:p>
            <a:pPr algn="ctr">
              <a:spcBef>
                <a:spcPct val="0"/>
              </a:spcBef>
              <a:buClrTx/>
              <a:buSzTx/>
              <a:buFontTx/>
              <a:buNone/>
            </a:pPr>
            <a:r>
              <a:rPr kumimoji="0" lang="cs-CZ" altLang="cs-CZ" sz="1200">
                <a:latin typeface="Calibri" pitchFamily="34" charset="0"/>
                <a:ea typeface="Calibri" pitchFamily="34" charset="0"/>
                <a:cs typeface="Calibri" pitchFamily="34" charset="0"/>
              </a:rPr>
              <a:t>calculation</a:t>
            </a:r>
          </a:p>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p:txBody>
      </p:sp>
      <p:sp>
        <p:nvSpPr>
          <p:cNvPr id="13322" name="Obdélník 14"/>
          <p:cNvSpPr>
            <a:spLocks noChangeArrowheads="1"/>
          </p:cNvSpPr>
          <p:nvPr/>
        </p:nvSpPr>
        <p:spPr bwMode="auto">
          <a:xfrm>
            <a:off x="7415213" y="4387850"/>
            <a:ext cx="1152525" cy="719138"/>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2400">
                <a:latin typeface="Times New Roman" pitchFamily="18" charset="0"/>
              </a:rPr>
              <a:t> </a:t>
            </a:r>
            <a:r>
              <a:rPr kumimoji="0" lang="cs-CZ" altLang="cs-CZ" sz="1200">
                <a:latin typeface="Calibri" pitchFamily="34" charset="0"/>
                <a:ea typeface="Calibri" pitchFamily="34" charset="0"/>
                <a:cs typeface="Calibri" pitchFamily="34" charset="0"/>
              </a:rPr>
              <a:t>Output check</a:t>
            </a:r>
          </a:p>
        </p:txBody>
      </p:sp>
      <p:sp>
        <p:nvSpPr>
          <p:cNvPr id="13323" name="Obdélník 15"/>
          <p:cNvSpPr>
            <a:spLocks noChangeArrowheads="1"/>
          </p:cNvSpPr>
          <p:nvPr/>
        </p:nvSpPr>
        <p:spPr bwMode="auto">
          <a:xfrm>
            <a:off x="4564063" y="4416425"/>
            <a:ext cx="1152525" cy="709613"/>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Shipment</a:t>
            </a:r>
          </a:p>
        </p:txBody>
      </p:sp>
      <p:sp>
        <p:nvSpPr>
          <p:cNvPr id="13324" name="Obdélník 16"/>
          <p:cNvSpPr>
            <a:spLocks noChangeArrowheads="1"/>
          </p:cNvSpPr>
          <p:nvPr/>
        </p:nvSpPr>
        <p:spPr bwMode="auto">
          <a:xfrm>
            <a:off x="7453313" y="3406775"/>
            <a:ext cx="1152525" cy="711200"/>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Load-despatch</a:t>
            </a:r>
          </a:p>
        </p:txBody>
      </p:sp>
      <p:sp>
        <p:nvSpPr>
          <p:cNvPr id="13325" name="Obdélník 17"/>
          <p:cNvSpPr>
            <a:spLocks noChangeArrowheads="1"/>
          </p:cNvSpPr>
          <p:nvPr/>
        </p:nvSpPr>
        <p:spPr bwMode="auto">
          <a:xfrm>
            <a:off x="3160713" y="1322388"/>
            <a:ext cx="1150937"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Production    Planning</a:t>
            </a:r>
          </a:p>
        </p:txBody>
      </p:sp>
      <p:sp>
        <p:nvSpPr>
          <p:cNvPr id="13326" name="Obdélník 18"/>
          <p:cNvSpPr>
            <a:spLocks noChangeArrowheads="1"/>
          </p:cNvSpPr>
          <p:nvPr/>
        </p:nvSpPr>
        <p:spPr bwMode="auto">
          <a:xfrm>
            <a:off x="1703388" y="1371600"/>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Sales Order</a:t>
            </a:r>
          </a:p>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p:txBody>
      </p:sp>
      <p:sp>
        <p:nvSpPr>
          <p:cNvPr id="13327" name="Obdélník 19"/>
          <p:cNvSpPr>
            <a:spLocks noChangeArrowheads="1"/>
          </p:cNvSpPr>
          <p:nvPr/>
        </p:nvSpPr>
        <p:spPr bwMode="auto">
          <a:xfrm>
            <a:off x="4552950" y="1349375"/>
            <a:ext cx="1152525" cy="719138"/>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Component replenishment</a:t>
            </a:r>
          </a:p>
        </p:txBody>
      </p:sp>
      <p:sp>
        <p:nvSpPr>
          <p:cNvPr id="13328" name="Obdélník 20"/>
          <p:cNvSpPr>
            <a:spLocks noChangeArrowheads="1"/>
          </p:cNvSpPr>
          <p:nvPr/>
        </p:nvSpPr>
        <p:spPr bwMode="auto">
          <a:xfrm>
            <a:off x="5973763" y="1331913"/>
            <a:ext cx="1150937"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Purchase Order</a:t>
            </a:r>
          </a:p>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p:txBody>
      </p:sp>
      <p:sp>
        <p:nvSpPr>
          <p:cNvPr id="13329" name="Obdélník 21"/>
          <p:cNvSpPr>
            <a:spLocks noChangeArrowheads="1"/>
          </p:cNvSpPr>
          <p:nvPr/>
        </p:nvSpPr>
        <p:spPr bwMode="auto">
          <a:xfrm>
            <a:off x="5973763" y="4387850"/>
            <a:ext cx="1150937" cy="719138"/>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Invoicing </a:t>
            </a:r>
          </a:p>
        </p:txBody>
      </p:sp>
      <p:sp>
        <p:nvSpPr>
          <p:cNvPr id="13330" name="Obdélník 22"/>
          <p:cNvSpPr>
            <a:spLocks noChangeArrowheads="1"/>
          </p:cNvSpPr>
          <p:nvPr/>
        </p:nvSpPr>
        <p:spPr bwMode="auto">
          <a:xfrm>
            <a:off x="1677988" y="5394325"/>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Payment from </a:t>
            </a:r>
          </a:p>
          <a:p>
            <a:pPr algn="ctr">
              <a:spcBef>
                <a:spcPct val="0"/>
              </a:spcBef>
              <a:buClrTx/>
              <a:buSzTx/>
              <a:buFontTx/>
              <a:buNone/>
            </a:pPr>
            <a:r>
              <a:rPr kumimoji="0" lang="cs-CZ" altLang="cs-CZ" sz="1200">
                <a:latin typeface="Calibri" pitchFamily="34" charset="0"/>
                <a:ea typeface="Calibri" pitchFamily="34" charset="0"/>
                <a:cs typeface="Calibri" pitchFamily="34" charset="0"/>
              </a:rPr>
              <a:t>Customer </a:t>
            </a:r>
          </a:p>
        </p:txBody>
      </p:sp>
      <p:sp>
        <p:nvSpPr>
          <p:cNvPr id="13331" name="Obdélník 23"/>
          <p:cNvSpPr>
            <a:spLocks noChangeArrowheads="1"/>
          </p:cNvSpPr>
          <p:nvPr/>
        </p:nvSpPr>
        <p:spPr bwMode="auto">
          <a:xfrm>
            <a:off x="5981700" y="3406775"/>
            <a:ext cx="1150938"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200">
                <a:latin typeface="Calibri" pitchFamily="34" charset="0"/>
                <a:ea typeface="Calibri" pitchFamily="34" charset="0"/>
                <a:cs typeface="Calibri" pitchFamily="34" charset="0"/>
              </a:rPr>
              <a:t>   Finished </a:t>
            </a:r>
          </a:p>
          <a:p>
            <a:pPr algn="ctr">
              <a:spcBef>
                <a:spcPct val="0"/>
              </a:spcBef>
              <a:buClrTx/>
              <a:buSzTx/>
              <a:buFontTx/>
              <a:buNone/>
            </a:pPr>
            <a:r>
              <a:rPr kumimoji="0" lang="cs-CZ" altLang="cs-CZ" sz="1200">
                <a:latin typeface="Calibri" pitchFamily="34" charset="0"/>
                <a:ea typeface="Calibri" pitchFamily="34" charset="0"/>
                <a:cs typeface="Calibri" pitchFamily="34" charset="0"/>
              </a:rPr>
              <a:t>   goods   to</a:t>
            </a:r>
          </a:p>
          <a:p>
            <a:pPr algn="ctr">
              <a:spcBef>
                <a:spcPct val="0"/>
              </a:spcBef>
              <a:buClrTx/>
              <a:buSzTx/>
              <a:buFontTx/>
              <a:buNone/>
            </a:pPr>
            <a:r>
              <a:rPr kumimoji="0" lang="cs-CZ" altLang="cs-CZ" sz="1200">
                <a:latin typeface="Calibri" pitchFamily="34" charset="0"/>
                <a:ea typeface="Calibri" pitchFamily="34" charset="0"/>
                <a:cs typeface="Calibri" pitchFamily="34" charset="0"/>
              </a:rPr>
              <a:t>   Inventory </a:t>
            </a:r>
          </a:p>
          <a:p>
            <a:pPr>
              <a:spcBef>
                <a:spcPct val="0"/>
              </a:spcBef>
              <a:buClrTx/>
              <a:buSzTx/>
              <a:buFontTx/>
              <a:buNone/>
            </a:pPr>
            <a:endParaRPr kumimoji="0" lang="cs-CZ" altLang="cs-CZ" sz="1200">
              <a:latin typeface="Calibri" pitchFamily="34" charset="0"/>
              <a:ea typeface="Calibri" pitchFamily="34" charset="0"/>
              <a:cs typeface="Calibri" pitchFamily="34" charset="0"/>
            </a:endParaRPr>
          </a:p>
        </p:txBody>
      </p:sp>
      <p:sp>
        <p:nvSpPr>
          <p:cNvPr id="13332" name="Obdélník 24"/>
          <p:cNvSpPr>
            <a:spLocks noChangeArrowheads="1"/>
          </p:cNvSpPr>
          <p:nvPr/>
        </p:nvSpPr>
        <p:spPr bwMode="auto">
          <a:xfrm>
            <a:off x="4552950" y="2446338"/>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200">
                <a:latin typeface="Calibri" pitchFamily="34" charset="0"/>
                <a:ea typeface="Calibri" pitchFamily="34" charset="0"/>
                <a:cs typeface="Calibri" pitchFamily="34" charset="0"/>
              </a:rPr>
              <a:t>   Picking from </a:t>
            </a:r>
          </a:p>
          <a:p>
            <a:pPr algn="ctr">
              <a:spcBef>
                <a:spcPct val="0"/>
              </a:spcBef>
              <a:buClrTx/>
              <a:buSzTx/>
              <a:buFontTx/>
              <a:buNone/>
            </a:pPr>
            <a:r>
              <a:rPr kumimoji="0" lang="cs-CZ" altLang="cs-CZ" sz="1200">
                <a:latin typeface="Calibri" pitchFamily="34" charset="0"/>
                <a:ea typeface="Calibri" pitchFamily="34" charset="0"/>
                <a:cs typeface="Calibri" pitchFamily="34" charset="0"/>
              </a:rPr>
              <a:t>   Inventory </a:t>
            </a:r>
          </a:p>
          <a:p>
            <a:pPr>
              <a:spcBef>
                <a:spcPct val="0"/>
              </a:spcBef>
              <a:buClrTx/>
              <a:buSzTx/>
              <a:buFontTx/>
              <a:buNone/>
            </a:pPr>
            <a:endParaRPr kumimoji="0" lang="cs-CZ" altLang="cs-CZ" sz="1200">
              <a:latin typeface="Calibri" pitchFamily="34" charset="0"/>
              <a:ea typeface="Calibri" pitchFamily="34" charset="0"/>
              <a:cs typeface="Calibri" pitchFamily="34" charset="0"/>
            </a:endParaRPr>
          </a:p>
        </p:txBody>
      </p:sp>
      <p:sp>
        <p:nvSpPr>
          <p:cNvPr id="13333" name="Obdélník 25"/>
          <p:cNvSpPr>
            <a:spLocks noChangeArrowheads="1"/>
          </p:cNvSpPr>
          <p:nvPr/>
        </p:nvSpPr>
        <p:spPr bwMode="auto">
          <a:xfrm>
            <a:off x="3136900" y="5408613"/>
            <a:ext cx="1152525" cy="719137"/>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Reporting</a:t>
            </a:r>
          </a:p>
        </p:txBody>
      </p:sp>
      <p:sp>
        <p:nvSpPr>
          <p:cNvPr id="13334" name="Obdélník 26"/>
          <p:cNvSpPr>
            <a:spLocks noChangeArrowheads="1"/>
          </p:cNvSpPr>
          <p:nvPr/>
        </p:nvSpPr>
        <p:spPr bwMode="auto">
          <a:xfrm>
            <a:off x="4552950" y="5394325"/>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Statistics</a:t>
            </a:r>
          </a:p>
        </p:txBody>
      </p:sp>
      <p:sp>
        <p:nvSpPr>
          <p:cNvPr id="13335" name="Obdélník 27"/>
          <p:cNvSpPr>
            <a:spLocks noChangeArrowheads="1"/>
          </p:cNvSpPr>
          <p:nvPr/>
        </p:nvSpPr>
        <p:spPr bwMode="auto">
          <a:xfrm>
            <a:off x="3184525" y="4373563"/>
            <a:ext cx="1150938"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Inventory value</a:t>
            </a:r>
          </a:p>
          <a:p>
            <a:pPr algn="ctr">
              <a:spcBef>
                <a:spcPct val="0"/>
              </a:spcBef>
              <a:buClrTx/>
              <a:buSzTx/>
              <a:buFontTx/>
              <a:buNone/>
            </a:pPr>
            <a:r>
              <a:rPr kumimoji="0" lang="cs-CZ" altLang="cs-CZ" sz="1200">
                <a:latin typeface="Calibri" pitchFamily="34" charset="0"/>
                <a:ea typeface="Calibri" pitchFamily="34" charset="0"/>
                <a:cs typeface="Calibri" pitchFamily="34" charset="0"/>
              </a:rPr>
              <a:t>calculation</a:t>
            </a:r>
          </a:p>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p:txBody>
      </p:sp>
      <p:sp>
        <p:nvSpPr>
          <p:cNvPr id="13336" name="Obdélník 28"/>
          <p:cNvSpPr>
            <a:spLocks noChangeArrowheads="1"/>
          </p:cNvSpPr>
          <p:nvPr/>
        </p:nvSpPr>
        <p:spPr bwMode="auto">
          <a:xfrm>
            <a:off x="3184525" y="3430588"/>
            <a:ext cx="1150938"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Inventory value</a:t>
            </a:r>
          </a:p>
          <a:p>
            <a:pPr algn="ctr">
              <a:spcBef>
                <a:spcPct val="0"/>
              </a:spcBef>
              <a:buClrTx/>
              <a:buSzTx/>
              <a:buFontTx/>
              <a:buNone/>
            </a:pPr>
            <a:r>
              <a:rPr kumimoji="0" lang="cs-CZ" altLang="cs-CZ" sz="1200">
                <a:latin typeface="Calibri" pitchFamily="34" charset="0"/>
                <a:ea typeface="Calibri" pitchFamily="34" charset="0"/>
                <a:cs typeface="Calibri" pitchFamily="34" charset="0"/>
              </a:rPr>
              <a:t>calculation</a:t>
            </a:r>
          </a:p>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p:txBody>
      </p:sp>
      <p:sp>
        <p:nvSpPr>
          <p:cNvPr id="13337" name="Obdélník 30"/>
          <p:cNvSpPr>
            <a:spLocks noChangeArrowheads="1"/>
          </p:cNvSpPr>
          <p:nvPr/>
        </p:nvSpPr>
        <p:spPr bwMode="auto">
          <a:xfrm>
            <a:off x="1712913" y="4360863"/>
            <a:ext cx="1152525" cy="719137"/>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Payment to</a:t>
            </a:r>
          </a:p>
          <a:p>
            <a:pPr algn="ctr">
              <a:spcBef>
                <a:spcPct val="0"/>
              </a:spcBef>
              <a:buClrTx/>
              <a:buSzTx/>
              <a:buFontTx/>
              <a:buNone/>
            </a:pPr>
            <a:r>
              <a:rPr kumimoji="0" lang="cs-CZ" altLang="cs-CZ" sz="1200">
                <a:latin typeface="Calibri" pitchFamily="34" charset="0"/>
                <a:ea typeface="Calibri" pitchFamily="34" charset="0"/>
                <a:cs typeface="Calibri" pitchFamily="34" charset="0"/>
              </a:rPr>
              <a:t>Vendor </a:t>
            </a:r>
          </a:p>
        </p:txBody>
      </p:sp>
      <p:cxnSp>
        <p:nvCxnSpPr>
          <p:cNvPr id="13338" name="Přímá spojnice se šipkou 4"/>
          <p:cNvCxnSpPr>
            <a:cxnSpLocks noChangeShapeType="1"/>
            <a:stCxn id="13326" idx="3"/>
          </p:cNvCxnSpPr>
          <p:nvPr/>
        </p:nvCxnSpPr>
        <p:spPr bwMode="auto">
          <a:xfrm>
            <a:off x="2855913" y="1731963"/>
            <a:ext cx="328612"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39" name="Přímá spojnice se šipkou 31"/>
          <p:cNvCxnSpPr>
            <a:cxnSpLocks noChangeShapeType="1"/>
          </p:cNvCxnSpPr>
          <p:nvPr/>
        </p:nvCxnSpPr>
        <p:spPr bwMode="auto">
          <a:xfrm flipV="1">
            <a:off x="4311650" y="1789113"/>
            <a:ext cx="241300"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40" name="Přímá spojnice se šipkou 32"/>
          <p:cNvCxnSpPr>
            <a:cxnSpLocks noChangeShapeType="1"/>
          </p:cNvCxnSpPr>
          <p:nvPr/>
        </p:nvCxnSpPr>
        <p:spPr bwMode="auto">
          <a:xfrm flipV="1">
            <a:off x="5716588" y="1773238"/>
            <a:ext cx="239712"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41" name="Přímá spojnice se šipkou 33"/>
          <p:cNvCxnSpPr>
            <a:cxnSpLocks noChangeShapeType="1"/>
            <a:stCxn id="13328" idx="3"/>
            <a:endCxn id="13315" idx="1"/>
          </p:cNvCxnSpPr>
          <p:nvPr/>
        </p:nvCxnSpPr>
        <p:spPr bwMode="auto">
          <a:xfrm flipV="1">
            <a:off x="7124700" y="1682750"/>
            <a:ext cx="328613" cy="952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42" name="Přímá spojnice se šipkou 39"/>
          <p:cNvCxnSpPr>
            <a:cxnSpLocks noChangeShapeType="1"/>
            <a:stCxn id="13315" idx="2"/>
          </p:cNvCxnSpPr>
          <p:nvPr/>
        </p:nvCxnSpPr>
        <p:spPr bwMode="auto">
          <a:xfrm>
            <a:off x="8029575" y="2043113"/>
            <a:ext cx="0" cy="40322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43" name="Přímá spojnice se šipkou 43"/>
          <p:cNvCxnSpPr>
            <a:cxnSpLocks noChangeShapeType="1"/>
          </p:cNvCxnSpPr>
          <p:nvPr/>
        </p:nvCxnSpPr>
        <p:spPr bwMode="auto">
          <a:xfrm flipH="1">
            <a:off x="7132638" y="2654300"/>
            <a:ext cx="28257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44" name="Přímá spojnice se šipkou 45"/>
          <p:cNvCxnSpPr>
            <a:cxnSpLocks noChangeShapeType="1"/>
          </p:cNvCxnSpPr>
          <p:nvPr/>
        </p:nvCxnSpPr>
        <p:spPr bwMode="auto">
          <a:xfrm flipH="1">
            <a:off x="5676900" y="2997200"/>
            <a:ext cx="319088"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45" name="Přímá spojnice se šipkou 46"/>
          <p:cNvCxnSpPr>
            <a:cxnSpLocks noChangeShapeType="1"/>
          </p:cNvCxnSpPr>
          <p:nvPr/>
        </p:nvCxnSpPr>
        <p:spPr bwMode="auto">
          <a:xfrm flipH="1">
            <a:off x="4289425" y="2997200"/>
            <a:ext cx="26352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46" name="Přímá spojnice se šipkou 47"/>
          <p:cNvCxnSpPr>
            <a:cxnSpLocks noChangeShapeType="1"/>
          </p:cNvCxnSpPr>
          <p:nvPr/>
        </p:nvCxnSpPr>
        <p:spPr bwMode="auto">
          <a:xfrm flipH="1">
            <a:off x="2860675" y="2827338"/>
            <a:ext cx="319088"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47" name="Přímá spojnice se šipkou 53"/>
          <p:cNvCxnSpPr>
            <a:cxnSpLocks noChangeShapeType="1"/>
          </p:cNvCxnSpPr>
          <p:nvPr/>
        </p:nvCxnSpPr>
        <p:spPr bwMode="auto">
          <a:xfrm>
            <a:off x="2305050" y="3167063"/>
            <a:ext cx="0" cy="242887"/>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48" name="Přímá spojnice se šipkou 55"/>
          <p:cNvCxnSpPr>
            <a:cxnSpLocks noChangeShapeType="1"/>
          </p:cNvCxnSpPr>
          <p:nvPr/>
        </p:nvCxnSpPr>
        <p:spPr bwMode="auto">
          <a:xfrm>
            <a:off x="2901950" y="3644900"/>
            <a:ext cx="328613"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49" name="Přímá spojnice se šipkou 56"/>
          <p:cNvCxnSpPr>
            <a:cxnSpLocks noChangeShapeType="1"/>
          </p:cNvCxnSpPr>
          <p:nvPr/>
        </p:nvCxnSpPr>
        <p:spPr bwMode="auto">
          <a:xfrm flipV="1">
            <a:off x="4344988" y="3613150"/>
            <a:ext cx="239712"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50" name="Přímá spojnice se šipkou 57"/>
          <p:cNvCxnSpPr>
            <a:cxnSpLocks noChangeShapeType="1"/>
          </p:cNvCxnSpPr>
          <p:nvPr/>
        </p:nvCxnSpPr>
        <p:spPr bwMode="auto">
          <a:xfrm flipV="1">
            <a:off x="5738813" y="3646488"/>
            <a:ext cx="241300"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51" name="Přímá spojnice se šipkou 58"/>
          <p:cNvCxnSpPr>
            <a:cxnSpLocks noChangeShapeType="1"/>
          </p:cNvCxnSpPr>
          <p:nvPr/>
        </p:nvCxnSpPr>
        <p:spPr bwMode="auto">
          <a:xfrm flipV="1">
            <a:off x="7132638" y="3752850"/>
            <a:ext cx="328612" cy="952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52" name="Přímá spojnice se šipkou 59"/>
          <p:cNvCxnSpPr>
            <a:cxnSpLocks noChangeShapeType="1"/>
          </p:cNvCxnSpPr>
          <p:nvPr/>
        </p:nvCxnSpPr>
        <p:spPr bwMode="auto">
          <a:xfrm>
            <a:off x="8029575" y="4117975"/>
            <a:ext cx="0" cy="242888"/>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53" name="Přímá spojnice se šipkou 60"/>
          <p:cNvCxnSpPr>
            <a:cxnSpLocks noChangeShapeType="1"/>
          </p:cNvCxnSpPr>
          <p:nvPr/>
        </p:nvCxnSpPr>
        <p:spPr bwMode="auto">
          <a:xfrm flipH="1">
            <a:off x="7113588" y="4733925"/>
            <a:ext cx="28257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54" name="Přímá spojnice se šipkou 61"/>
          <p:cNvCxnSpPr>
            <a:cxnSpLocks noChangeShapeType="1"/>
          </p:cNvCxnSpPr>
          <p:nvPr/>
        </p:nvCxnSpPr>
        <p:spPr bwMode="auto">
          <a:xfrm flipH="1">
            <a:off x="5718175" y="4748213"/>
            <a:ext cx="28257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55" name="Přímá spojnice se šipkou 62"/>
          <p:cNvCxnSpPr>
            <a:cxnSpLocks noChangeShapeType="1"/>
          </p:cNvCxnSpPr>
          <p:nvPr/>
        </p:nvCxnSpPr>
        <p:spPr bwMode="auto">
          <a:xfrm flipH="1">
            <a:off x="4303713" y="4786313"/>
            <a:ext cx="280987"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56" name="Přímá spojnice se šipkou 63"/>
          <p:cNvCxnSpPr>
            <a:cxnSpLocks noChangeShapeType="1"/>
          </p:cNvCxnSpPr>
          <p:nvPr/>
        </p:nvCxnSpPr>
        <p:spPr bwMode="auto">
          <a:xfrm flipH="1">
            <a:off x="2901950" y="4743450"/>
            <a:ext cx="28257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57" name="Přímá spojnice se šipkou 64"/>
          <p:cNvCxnSpPr>
            <a:cxnSpLocks noChangeShapeType="1"/>
          </p:cNvCxnSpPr>
          <p:nvPr/>
        </p:nvCxnSpPr>
        <p:spPr bwMode="auto">
          <a:xfrm>
            <a:off x="2316163" y="5106988"/>
            <a:ext cx="0" cy="24447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58" name="Přímá spojnice se šipkou 65"/>
          <p:cNvCxnSpPr>
            <a:cxnSpLocks noChangeShapeType="1"/>
          </p:cNvCxnSpPr>
          <p:nvPr/>
        </p:nvCxnSpPr>
        <p:spPr bwMode="auto">
          <a:xfrm>
            <a:off x="2830513" y="5734050"/>
            <a:ext cx="32702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59" name="Přímá spojnice se šipkou 66"/>
          <p:cNvCxnSpPr>
            <a:cxnSpLocks noChangeShapeType="1"/>
          </p:cNvCxnSpPr>
          <p:nvPr/>
        </p:nvCxnSpPr>
        <p:spPr bwMode="auto">
          <a:xfrm>
            <a:off x="4268788" y="5754688"/>
            <a:ext cx="32702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33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512888"/>
            <a:ext cx="757238"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6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5263" y="2779713"/>
            <a:ext cx="877887" cy="69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6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4864100"/>
            <a:ext cx="962025"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6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5263" y="3878263"/>
            <a:ext cx="963612" cy="72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7638" y="4652963"/>
            <a:ext cx="757237"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6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1692275"/>
            <a:ext cx="1616075" cy="96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ovéPole 1"/>
          <p:cNvSpPr txBox="1"/>
          <p:nvPr/>
        </p:nvSpPr>
        <p:spPr>
          <a:xfrm>
            <a:off x="1734433" y="6309320"/>
            <a:ext cx="6619184" cy="369332"/>
          </a:xfrm>
          <a:prstGeom prst="rect">
            <a:avLst/>
          </a:prstGeom>
          <a:noFill/>
        </p:spPr>
        <p:txBody>
          <a:bodyPr wrap="none" rtlCol="0">
            <a:spAutoFit/>
          </a:bodyPr>
          <a:lstStyle/>
          <a:p>
            <a:r>
              <a:rPr lang="en-US" dirty="0" smtClean="0"/>
              <a:t>Application of TOC -&gt;thinking tools-&gt;Current Reality Tree – first stage</a:t>
            </a:r>
            <a:endParaRPr lang="en-US" dirty="0"/>
          </a:p>
        </p:txBody>
      </p:sp>
      <p:sp>
        <p:nvSpPr>
          <p:cNvPr id="55" name="TextovéPole 54"/>
          <p:cNvSpPr txBox="1"/>
          <p:nvPr/>
        </p:nvSpPr>
        <p:spPr>
          <a:xfrm>
            <a:off x="7884368" y="6570930"/>
            <a:ext cx="1152880" cy="215444"/>
          </a:xfrm>
          <a:prstGeom prst="rect">
            <a:avLst/>
          </a:prstGeom>
          <a:noFill/>
        </p:spPr>
        <p:txBody>
          <a:bodyPr wrap="none" rtlCol="0">
            <a:spAutoFit/>
          </a:bodyPr>
          <a:lstStyle/>
          <a:p>
            <a:r>
              <a:rPr lang="en-ZA" sz="800" b="1" dirty="0" smtClean="0"/>
              <a:t>Resource </a:t>
            </a:r>
            <a:r>
              <a:rPr lang="cs-CZ" sz="800" b="1" dirty="0" smtClean="0"/>
              <a:t>: Skorkovský</a:t>
            </a:r>
            <a:endParaRPr lang="en-ZA" sz="800" b="1" dirty="0"/>
          </a:p>
        </p:txBody>
      </p:sp>
      <p:pic>
        <p:nvPicPr>
          <p:cNvPr id="5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307" y="3366023"/>
            <a:ext cx="1523681" cy="634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7" name="TextovéPole 56"/>
          <p:cNvSpPr txBox="1"/>
          <p:nvPr/>
        </p:nvSpPr>
        <p:spPr>
          <a:xfrm>
            <a:off x="377931" y="4066640"/>
            <a:ext cx="967204" cy="861774"/>
          </a:xfrm>
          <a:prstGeom prst="rect">
            <a:avLst/>
          </a:prstGeom>
          <a:noFill/>
        </p:spPr>
        <p:txBody>
          <a:bodyPr wrap="square" rtlCol="0">
            <a:spAutoFit/>
          </a:bodyPr>
          <a:lstStyle/>
          <a:p>
            <a:r>
              <a:rPr lang="en-ZA" sz="1400" dirty="0" smtClean="0"/>
              <a:t>Priorities ?</a:t>
            </a:r>
            <a:endParaRPr lang="cs-CZ" sz="1400" dirty="0" smtClean="0"/>
          </a:p>
          <a:p>
            <a:r>
              <a:rPr lang="cs-CZ" dirty="0" smtClean="0"/>
              <a:t> </a:t>
            </a:r>
            <a:endParaRPr lang="en-ZA" dirty="0" smtClean="0"/>
          </a:p>
          <a:p>
            <a:endParaRPr lang="cs-CZ" dirty="0"/>
          </a:p>
        </p:txBody>
      </p:sp>
    </p:spTree>
    <p:extLst>
      <p:ext uri="{BB962C8B-B14F-4D97-AF65-F5344CB8AC3E}">
        <p14:creationId xmlns:p14="http://schemas.microsoft.com/office/powerpoint/2010/main" val="10188446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p:cNvSpPr>
            <a:spLocks noGrp="1"/>
          </p:cNvSpPr>
          <p:nvPr>
            <p:ph type="title"/>
          </p:nvPr>
        </p:nvSpPr>
        <p:spPr/>
        <p:txBody>
          <a:bodyPr/>
          <a:lstStyle/>
          <a:p>
            <a:r>
              <a:rPr lang="cs-CZ" altLang="cs-CZ" smtClean="0"/>
              <a:t>Your main task </a:t>
            </a:r>
            <a:br>
              <a:rPr lang="cs-CZ" altLang="cs-CZ" smtClean="0"/>
            </a:br>
            <a:r>
              <a:rPr lang="cs-CZ" altLang="cs-CZ" sz="1400" smtClean="0"/>
              <a:t>(Search  </a:t>
            </a:r>
            <a:r>
              <a:rPr lang="cs-CZ" altLang="cs-CZ" sz="1400" b="1" smtClean="0">
                <a:solidFill>
                  <a:srgbClr val="FF0000"/>
                </a:solidFill>
              </a:rPr>
              <a:t>- HOW  </a:t>
            </a:r>
            <a:r>
              <a:rPr lang="cs-CZ" altLang="cs-CZ" sz="1400" smtClean="0"/>
              <a:t>???  Measure impacts –</a:t>
            </a:r>
            <a:r>
              <a:rPr lang="cs-CZ" altLang="cs-CZ" sz="1400" b="1" smtClean="0">
                <a:solidFill>
                  <a:srgbClr val="FF0000"/>
                </a:solidFill>
              </a:rPr>
              <a:t>HOW</a:t>
            </a:r>
            <a:r>
              <a:rPr lang="cs-CZ" altLang="cs-CZ" sz="1400" smtClean="0"/>
              <a:t> ??? and  Destroy – </a:t>
            </a:r>
            <a:r>
              <a:rPr lang="cs-CZ" altLang="cs-CZ" sz="1400" b="1" smtClean="0">
                <a:solidFill>
                  <a:srgbClr val="FF0000"/>
                </a:solidFill>
              </a:rPr>
              <a:t>HOW</a:t>
            </a:r>
            <a:r>
              <a:rPr lang="cs-CZ" altLang="cs-CZ" sz="1400" smtClean="0"/>
              <a:t>  ???) </a:t>
            </a:r>
          </a:p>
        </p:txBody>
      </p:sp>
      <p:pic>
        <p:nvPicPr>
          <p:cNvPr id="143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0763" y="1652588"/>
            <a:ext cx="757237"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3813" y="1484313"/>
            <a:ext cx="8763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5313" y="4192588"/>
            <a:ext cx="963612" cy="72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1525" y="2759075"/>
            <a:ext cx="962025" cy="72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0663" y="4008438"/>
            <a:ext cx="757237"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4"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8663" y="5472113"/>
            <a:ext cx="1262062"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345" name="Přímá spojnice se šipkou 11"/>
          <p:cNvCxnSpPr>
            <a:cxnSpLocks noChangeShapeType="1"/>
            <a:stCxn id="14344" idx="0"/>
          </p:cNvCxnSpPr>
          <p:nvPr/>
        </p:nvCxnSpPr>
        <p:spPr bwMode="auto">
          <a:xfrm flipV="1">
            <a:off x="5170488" y="4875213"/>
            <a:ext cx="982662" cy="59690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6" name="Přímá spojnice se šipkou 13"/>
          <p:cNvCxnSpPr>
            <a:cxnSpLocks noChangeShapeType="1"/>
            <a:stCxn id="14344" idx="0"/>
          </p:cNvCxnSpPr>
          <p:nvPr/>
        </p:nvCxnSpPr>
        <p:spPr bwMode="auto">
          <a:xfrm flipH="1" flipV="1">
            <a:off x="4440239" y="4765675"/>
            <a:ext cx="729455" cy="706438"/>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7" name="Přímá spojnice se šipkou 16"/>
          <p:cNvCxnSpPr>
            <a:cxnSpLocks noChangeShapeType="1"/>
            <a:stCxn id="14343" idx="0"/>
            <a:endCxn id="14342" idx="2"/>
          </p:cNvCxnSpPr>
          <p:nvPr/>
        </p:nvCxnSpPr>
        <p:spPr bwMode="auto">
          <a:xfrm flipV="1">
            <a:off x="4410075" y="3481388"/>
            <a:ext cx="652463" cy="52705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8" name="Přímá spojnice se šipkou 18"/>
          <p:cNvCxnSpPr>
            <a:cxnSpLocks noChangeShapeType="1"/>
            <a:stCxn id="14341" idx="0"/>
            <a:endCxn id="14342" idx="2"/>
          </p:cNvCxnSpPr>
          <p:nvPr/>
        </p:nvCxnSpPr>
        <p:spPr bwMode="auto">
          <a:xfrm flipH="1" flipV="1">
            <a:off x="5062538" y="3481388"/>
            <a:ext cx="1093787" cy="71120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9" name="Přímá spojnice se šipkou 20"/>
          <p:cNvCxnSpPr>
            <a:cxnSpLocks noChangeShapeType="1"/>
            <a:endCxn id="14339" idx="2"/>
          </p:cNvCxnSpPr>
          <p:nvPr/>
        </p:nvCxnSpPr>
        <p:spPr bwMode="auto">
          <a:xfrm flipH="1" flipV="1">
            <a:off x="3939382" y="2409825"/>
            <a:ext cx="471487" cy="1653311"/>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50" name="Přímá spojnice se šipkou 22"/>
          <p:cNvCxnSpPr>
            <a:cxnSpLocks noChangeShapeType="1"/>
            <a:stCxn id="14342" idx="0"/>
          </p:cNvCxnSpPr>
          <p:nvPr/>
        </p:nvCxnSpPr>
        <p:spPr bwMode="auto">
          <a:xfrm flipV="1">
            <a:off x="5062538" y="2182813"/>
            <a:ext cx="481012" cy="576262"/>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ovéPole 1"/>
          <p:cNvSpPr txBox="1"/>
          <p:nvPr/>
        </p:nvSpPr>
        <p:spPr>
          <a:xfrm>
            <a:off x="6084168" y="5666065"/>
            <a:ext cx="1469826" cy="523220"/>
          </a:xfrm>
          <a:prstGeom prst="rect">
            <a:avLst/>
          </a:prstGeom>
          <a:noFill/>
        </p:spPr>
        <p:txBody>
          <a:bodyPr wrap="none" rtlCol="0">
            <a:spAutoFit/>
          </a:bodyPr>
          <a:lstStyle/>
          <a:p>
            <a:r>
              <a:rPr lang="en-ZA" dirty="0" smtClean="0"/>
              <a:t>Root Problem</a:t>
            </a:r>
          </a:p>
          <a:p>
            <a:r>
              <a:rPr lang="en-ZA" sz="1000" dirty="0" smtClean="0"/>
              <a:t>         (</a:t>
            </a:r>
            <a:r>
              <a:rPr lang="en-ZA" sz="1000" dirty="0" err="1" smtClean="0"/>
              <a:t>e.g.low</a:t>
            </a:r>
            <a:r>
              <a:rPr lang="en-ZA" sz="1000" dirty="0" smtClean="0"/>
              <a:t> profit )</a:t>
            </a:r>
            <a:endParaRPr lang="en-ZA" sz="1000" dirty="0"/>
          </a:p>
        </p:txBody>
      </p:sp>
      <p:sp>
        <p:nvSpPr>
          <p:cNvPr id="3" name="TextovéPole 2"/>
          <p:cNvSpPr txBox="1"/>
          <p:nvPr/>
        </p:nvSpPr>
        <p:spPr>
          <a:xfrm>
            <a:off x="5835075" y="3560247"/>
            <a:ext cx="1380506" cy="253916"/>
          </a:xfrm>
          <a:prstGeom prst="rect">
            <a:avLst/>
          </a:prstGeom>
          <a:noFill/>
        </p:spPr>
        <p:txBody>
          <a:bodyPr wrap="none" rtlCol="0">
            <a:spAutoFit/>
          </a:bodyPr>
          <a:lstStyle/>
          <a:p>
            <a:r>
              <a:rPr lang="en-ZA" sz="1050" dirty="0" smtClean="0"/>
              <a:t>Cause-Effect relation</a:t>
            </a:r>
            <a:r>
              <a:rPr lang="cs-CZ" sz="1050" dirty="0" smtClean="0"/>
              <a:t>s</a:t>
            </a:r>
            <a:endParaRPr lang="en-ZA" sz="1050" dirty="0"/>
          </a:p>
        </p:txBody>
      </p:sp>
      <p:sp>
        <p:nvSpPr>
          <p:cNvPr id="17" name="TextovéPole 16"/>
          <p:cNvSpPr txBox="1"/>
          <p:nvPr/>
        </p:nvSpPr>
        <p:spPr>
          <a:xfrm>
            <a:off x="5975121" y="5124728"/>
            <a:ext cx="1327608" cy="253916"/>
          </a:xfrm>
          <a:prstGeom prst="rect">
            <a:avLst/>
          </a:prstGeom>
          <a:noFill/>
        </p:spPr>
        <p:txBody>
          <a:bodyPr wrap="none" rtlCol="0">
            <a:spAutoFit/>
          </a:bodyPr>
          <a:lstStyle/>
          <a:p>
            <a:r>
              <a:rPr lang="en-ZA" sz="1050" dirty="0" smtClean="0"/>
              <a:t>Cause-Effect relation</a:t>
            </a:r>
            <a:endParaRPr lang="en-ZA" sz="1050" dirty="0"/>
          </a:p>
        </p:txBody>
      </p:sp>
      <p:sp>
        <p:nvSpPr>
          <p:cNvPr id="18" name="TextovéPole 17"/>
          <p:cNvSpPr txBox="1"/>
          <p:nvPr/>
        </p:nvSpPr>
        <p:spPr>
          <a:xfrm>
            <a:off x="3193218" y="4997770"/>
            <a:ext cx="1327608" cy="253916"/>
          </a:xfrm>
          <a:prstGeom prst="rect">
            <a:avLst/>
          </a:prstGeom>
          <a:noFill/>
        </p:spPr>
        <p:txBody>
          <a:bodyPr wrap="none" rtlCol="0">
            <a:spAutoFit/>
          </a:bodyPr>
          <a:lstStyle/>
          <a:p>
            <a:r>
              <a:rPr lang="en-ZA" sz="1050" dirty="0" smtClean="0"/>
              <a:t>Cause-Effect relation</a:t>
            </a:r>
            <a:endParaRPr lang="en-ZA" sz="1050" dirty="0"/>
          </a:p>
        </p:txBody>
      </p:sp>
      <p:sp>
        <p:nvSpPr>
          <p:cNvPr id="19" name="TextovéPole 18"/>
          <p:cNvSpPr txBox="1"/>
          <p:nvPr/>
        </p:nvSpPr>
        <p:spPr>
          <a:xfrm>
            <a:off x="2529414" y="3109522"/>
            <a:ext cx="1327608" cy="253916"/>
          </a:xfrm>
          <a:prstGeom prst="rect">
            <a:avLst/>
          </a:prstGeom>
          <a:noFill/>
        </p:spPr>
        <p:txBody>
          <a:bodyPr wrap="none" rtlCol="0">
            <a:spAutoFit/>
          </a:bodyPr>
          <a:lstStyle/>
          <a:p>
            <a:r>
              <a:rPr lang="en-ZA" sz="1050" dirty="0" smtClean="0"/>
              <a:t>Cause-Effect relation</a:t>
            </a:r>
            <a:endParaRPr lang="en-ZA" sz="1050" dirty="0"/>
          </a:p>
        </p:txBody>
      </p:sp>
      <p:sp>
        <p:nvSpPr>
          <p:cNvPr id="20" name="TextovéPole 19"/>
          <p:cNvSpPr txBox="1"/>
          <p:nvPr/>
        </p:nvSpPr>
        <p:spPr>
          <a:xfrm>
            <a:off x="5541963" y="2343986"/>
            <a:ext cx="1327608" cy="253916"/>
          </a:xfrm>
          <a:prstGeom prst="rect">
            <a:avLst/>
          </a:prstGeom>
          <a:noFill/>
        </p:spPr>
        <p:txBody>
          <a:bodyPr wrap="none" rtlCol="0">
            <a:spAutoFit/>
          </a:bodyPr>
          <a:lstStyle/>
          <a:p>
            <a:r>
              <a:rPr lang="en-ZA" sz="1050" dirty="0" smtClean="0"/>
              <a:t>Cause-Effect relation</a:t>
            </a:r>
            <a:endParaRPr lang="en-ZA" sz="1050" dirty="0"/>
          </a:p>
        </p:txBody>
      </p:sp>
    </p:spTree>
    <p:extLst>
      <p:ext uri="{BB962C8B-B14F-4D97-AF65-F5344CB8AC3E}">
        <p14:creationId xmlns:p14="http://schemas.microsoft.com/office/powerpoint/2010/main" val="29922843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61987" y="260648"/>
            <a:ext cx="7381875" cy="1066800"/>
          </a:xfrm>
        </p:spPr>
        <p:txBody>
          <a:bodyPr/>
          <a:lstStyle/>
          <a:p>
            <a:pPr algn="l"/>
            <a:r>
              <a:rPr lang="cs-CZ" altLang="cs-CZ" dirty="0" smtClean="0">
                <a:latin typeface="Calibri" pitchFamily="34" charset="0"/>
              </a:rPr>
              <a:t>Basic</a:t>
            </a:r>
            <a:r>
              <a:rPr lang="en-GB" altLang="cs-CZ" dirty="0" smtClean="0">
                <a:latin typeface="Calibri" pitchFamily="34" charset="0"/>
              </a:rPr>
              <a:t> problem</a:t>
            </a:r>
            <a:r>
              <a:rPr lang="cs-CZ" altLang="cs-CZ" dirty="0" smtClean="0">
                <a:latin typeface="Calibri" pitchFamily="34" charset="0"/>
              </a:rPr>
              <a:t> I. </a:t>
            </a:r>
            <a:r>
              <a:rPr lang="en-US" altLang="cs-CZ" sz="3200" dirty="0" smtClean="0">
                <a:latin typeface="Calibri" pitchFamily="34" charset="0"/>
              </a:rPr>
              <a:t>(one of many)</a:t>
            </a:r>
          </a:p>
        </p:txBody>
      </p:sp>
      <p:pic>
        <p:nvPicPr>
          <p:cNvPr id="32771" name="Picture 5" descr="momentu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4056" y="2133600"/>
            <a:ext cx="12954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7" descr="33e68905-3e3e-4556-bc5b-c5e41f6527fa_Pakistan_Musharraf">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4075" y="2133600"/>
            <a:ext cx="151130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AutoShape 8"/>
          <p:cNvSpPr>
            <a:spLocks noChangeArrowheads="1"/>
          </p:cNvSpPr>
          <p:nvPr/>
        </p:nvSpPr>
        <p:spPr bwMode="auto">
          <a:xfrm>
            <a:off x="2484438" y="3573463"/>
            <a:ext cx="2087562" cy="2447925"/>
          </a:xfrm>
          <a:prstGeom prst="cloudCallout">
            <a:avLst>
              <a:gd name="adj1" fmla="val -36236"/>
              <a:gd name="adj2" fmla="val -84046"/>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2400">
              <a:latin typeface="Times New Roman" pitchFamily="18" charset="0"/>
            </a:endParaRPr>
          </a:p>
        </p:txBody>
      </p:sp>
      <p:sp>
        <p:nvSpPr>
          <p:cNvPr id="32774" name="Text Box 9"/>
          <p:cNvSpPr txBox="1">
            <a:spLocks noChangeArrowheads="1"/>
          </p:cNvSpPr>
          <p:nvPr/>
        </p:nvSpPr>
        <p:spPr bwMode="auto">
          <a:xfrm>
            <a:off x="2716213" y="4014788"/>
            <a:ext cx="1636712"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en-GB" altLang="cs-CZ" sz="2400">
                <a:latin typeface="Calibri" pitchFamily="34" charset="0"/>
              </a:rPr>
              <a:t>We have</a:t>
            </a:r>
          </a:p>
          <a:p>
            <a:pPr algn="ctr">
              <a:spcBef>
                <a:spcPct val="0"/>
              </a:spcBef>
              <a:buClrTx/>
              <a:buSzTx/>
              <a:buFontTx/>
              <a:buNone/>
            </a:pPr>
            <a:r>
              <a:rPr kumimoji="0" lang="en-GB" altLang="cs-CZ" sz="2400">
                <a:latin typeface="Calibri" pitchFamily="34" charset="0"/>
              </a:rPr>
              <a:t>a huge data</a:t>
            </a:r>
          </a:p>
          <a:p>
            <a:pPr algn="ctr">
              <a:spcBef>
                <a:spcPct val="0"/>
              </a:spcBef>
              <a:buClrTx/>
              <a:buSzTx/>
              <a:buFontTx/>
              <a:buNone/>
            </a:pPr>
            <a:r>
              <a:rPr kumimoji="0" lang="en-US" altLang="cs-CZ" sz="2400">
                <a:latin typeface="Calibri" pitchFamily="34" charset="0"/>
              </a:rPr>
              <a:t>quantity</a:t>
            </a:r>
          </a:p>
        </p:txBody>
      </p:sp>
      <p:sp>
        <p:nvSpPr>
          <p:cNvPr id="32775" name="Line 10"/>
          <p:cNvSpPr>
            <a:spLocks noChangeShapeType="1"/>
          </p:cNvSpPr>
          <p:nvPr/>
        </p:nvSpPr>
        <p:spPr bwMode="auto">
          <a:xfrm flipV="1">
            <a:off x="4572000" y="3500438"/>
            <a:ext cx="431800" cy="57626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pic>
        <p:nvPicPr>
          <p:cNvPr id="32776" name="Picture 11" descr="33e68905-3e3e-4556-bc5b-c5e41f6527fa_Pakistan_Musharraf">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8625" y="4652963"/>
            <a:ext cx="1511300" cy="118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7" name="AutoShape 12"/>
          <p:cNvSpPr>
            <a:spLocks noChangeArrowheads="1"/>
          </p:cNvSpPr>
          <p:nvPr/>
        </p:nvSpPr>
        <p:spPr bwMode="auto">
          <a:xfrm>
            <a:off x="6156325" y="1700213"/>
            <a:ext cx="2808288" cy="2447925"/>
          </a:xfrm>
          <a:prstGeom prst="cloudCallout">
            <a:avLst>
              <a:gd name="adj1" fmla="val -40560"/>
              <a:gd name="adj2" fmla="val 85472"/>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2400">
              <a:latin typeface="Times New Roman" pitchFamily="18" charset="0"/>
            </a:endParaRPr>
          </a:p>
        </p:txBody>
      </p:sp>
      <p:sp>
        <p:nvSpPr>
          <p:cNvPr id="32778" name="Text Box 13"/>
          <p:cNvSpPr txBox="1">
            <a:spLocks noChangeArrowheads="1"/>
          </p:cNvSpPr>
          <p:nvPr/>
        </p:nvSpPr>
        <p:spPr bwMode="auto">
          <a:xfrm>
            <a:off x="323528" y="6019546"/>
            <a:ext cx="684081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r>
              <a:rPr lang="en-ZA" sz="1600" b="1" dirty="0" smtClean="0"/>
              <a:t>Moore's law</a:t>
            </a:r>
            <a:r>
              <a:rPr lang="en-ZA" sz="1600" dirty="0" smtClean="0"/>
              <a:t> is the observation that the number of transistors in a dense integrated circuits doubles approximately every two years – so -&gt; capacity of memory is going up  </a:t>
            </a:r>
            <a:endParaRPr kumimoji="0" lang="en-ZA" altLang="cs-CZ" sz="1600" b="1" dirty="0">
              <a:solidFill>
                <a:srgbClr val="FF3300"/>
              </a:solidFill>
              <a:latin typeface="Calibri" pitchFamily="34" charset="0"/>
            </a:endParaRPr>
          </a:p>
        </p:txBody>
      </p:sp>
      <p:sp>
        <p:nvSpPr>
          <p:cNvPr id="32779" name="Line 14"/>
          <p:cNvSpPr>
            <a:spLocks noChangeShapeType="1"/>
          </p:cNvSpPr>
          <p:nvPr/>
        </p:nvSpPr>
        <p:spPr bwMode="auto">
          <a:xfrm>
            <a:off x="5076825" y="3500438"/>
            <a:ext cx="790575" cy="79216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Tree>
    <p:extLst>
      <p:ext uri="{BB962C8B-B14F-4D97-AF65-F5344CB8AC3E}">
        <p14:creationId xmlns:p14="http://schemas.microsoft.com/office/powerpoint/2010/main" val="26334824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Big data and analysis problem </a:t>
            </a:r>
            <a:endParaRPr lang="en-US" dirty="0"/>
          </a:p>
        </p:txBody>
      </p:sp>
      <p:sp>
        <p:nvSpPr>
          <p:cNvPr id="3" name="Obdélník 2"/>
          <p:cNvSpPr/>
          <p:nvPr/>
        </p:nvSpPr>
        <p:spPr>
          <a:xfrm>
            <a:off x="827584" y="1305342"/>
            <a:ext cx="7416824" cy="3139321"/>
          </a:xfrm>
          <a:prstGeom prst="rect">
            <a:avLst/>
          </a:prstGeom>
        </p:spPr>
        <p:txBody>
          <a:bodyPr wrap="square">
            <a:spAutoFit/>
          </a:bodyPr>
          <a:lstStyle/>
          <a:p>
            <a:r>
              <a:rPr lang="en-US" dirty="0"/>
              <a:t>In test and measurement applications, engineers and scientists can collect vast amounts of data every second of every day. </a:t>
            </a:r>
            <a:endParaRPr lang="cs-CZ" dirty="0" smtClean="0"/>
          </a:p>
          <a:p>
            <a:pPr marL="285750" indent="-285750">
              <a:buFont typeface="Arial" panose="020B0604020202020204" pitchFamily="34" charset="0"/>
              <a:buChar char="•"/>
            </a:pPr>
            <a:r>
              <a:rPr lang="en-US" dirty="0" smtClean="0"/>
              <a:t>For </a:t>
            </a:r>
            <a:r>
              <a:rPr lang="en-US" b="1" dirty="0">
                <a:solidFill>
                  <a:srgbClr val="00B050"/>
                </a:solidFill>
              </a:rPr>
              <a:t>every second </a:t>
            </a:r>
            <a:r>
              <a:rPr lang="en-US" dirty="0"/>
              <a:t>that the Large Hadron Collider at CERN runs an experiment, the instrument can generate 40 terabytes of data</a:t>
            </a:r>
            <a:r>
              <a:rPr lang="en-US" dirty="0" smtClean="0"/>
              <a:t>.</a:t>
            </a:r>
            <a:endParaRPr lang="cs-CZ" dirty="0" smtClean="0"/>
          </a:p>
          <a:p>
            <a:pPr marL="285750" indent="-285750">
              <a:buFont typeface="Arial" panose="020B0604020202020204" pitchFamily="34" charset="0"/>
              <a:buChar char="•"/>
            </a:pPr>
            <a:r>
              <a:rPr lang="en-US" dirty="0" smtClean="0"/>
              <a:t>For </a:t>
            </a:r>
            <a:r>
              <a:rPr lang="en-US" b="1" dirty="0"/>
              <a:t>every 30 minutes </a:t>
            </a:r>
            <a:r>
              <a:rPr lang="en-US" dirty="0"/>
              <a:t>that a Boeing jet engine runs, the system creates 10 terabytes of operations information</a:t>
            </a:r>
            <a:r>
              <a:rPr lang="en-US" dirty="0" smtClean="0"/>
              <a:t>.</a:t>
            </a:r>
            <a:endParaRPr lang="cs-CZ" dirty="0" smtClean="0"/>
          </a:p>
          <a:p>
            <a:pPr marL="285750" indent="-285750">
              <a:buFont typeface="Arial" panose="020B0604020202020204" pitchFamily="34" charset="0"/>
              <a:buChar char="•"/>
            </a:pPr>
            <a:r>
              <a:rPr lang="en-US" dirty="0" smtClean="0"/>
              <a:t>For </a:t>
            </a:r>
            <a:r>
              <a:rPr lang="en-US" dirty="0"/>
              <a:t>a single journey across the Atlantic Ocean, a four-engine jumbo jet can create 640 terabytes of data</a:t>
            </a:r>
            <a:r>
              <a:rPr lang="en-US" dirty="0" smtClean="0"/>
              <a:t>.</a:t>
            </a:r>
            <a:endParaRPr lang="cs-CZ" dirty="0" smtClean="0"/>
          </a:p>
          <a:p>
            <a:pPr marL="285750" indent="-285750">
              <a:buFont typeface="Arial" panose="020B0604020202020204" pitchFamily="34" charset="0"/>
              <a:buChar char="•"/>
            </a:pPr>
            <a:r>
              <a:rPr lang="en-US" dirty="0" smtClean="0"/>
              <a:t>Multiply </a:t>
            </a:r>
            <a:r>
              <a:rPr lang="en-US" dirty="0"/>
              <a:t>that by the more than 25,000 flights flown each day, and you get an understanding of the enormous amount of data that exists (Rogers, 2011). </a:t>
            </a:r>
            <a:r>
              <a:rPr lang="cs-CZ" dirty="0" smtClean="0"/>
              <a:t> </a:t>
            </a:r>
            <a:r>
              <a:rPr lang="en-US" b="1" dirty="0" smtClean="0"/>
              <a:t>That’s </a:t>
            </a:r>
            <a:r>
              <a:rPr lang="en-US" b="1" dirty="0"/>
              <a:t>“Big Data.”</a:t>
            </a:r>
            <a:endParaRPr lang="cs-CZ" b="1" dirty="0"/>
          </a:p>
        </p:txBody>
      </p:sp>
      <p:sp>
        <p:nvSpPr>
          <p:cNvPr id="4" name="Obdélník 3"/>
          <p:cNvSpPr/>
          <p:nvPr/>
        </p:nvSpPr>
        <p:spPr>
          <a:xfrm>
            <a:off x="251520" y="6309320"/>
            <a:ext cx="5497018" cy="600164"/>
          </a:xfrm>
          <a:prstGeom prst="rect">
            <a:avLst/>
          </a:prstGeom>
        </p:spPr>
        <p:txBody>
          <a:bodyPr wrap="none">
            <a:spAutoFit/>
          </a:bodyPr>
          <a:lstStyle/>
          <a:p>
            <a:r>
              <a:rPr lang="cs-CZ" sz="1100" dirty="0" smtClean="0"/>
              <a:t>CERN = </a:t>
            </a:r>
            <a:r>
              <a:rPr lang="fr-FR" sz="1100" dirty="0" smtClean="0"/>
              <a:t>Conseil </a:t>
            </a:r>
            <a:r>
              <a:rPr lang="fr-FR" sz="1100" dirty="0"/>
              <a:t>Européen pour la Recherche </a:t>
            </a:r>
            <a:r>
              <a:rPr lang="fr-FR" sz="1100" dirty="0" smtClean="0"/>
              <a:t>Nucléaire</a:t>
            </a:r>
            <a:r>
              <a:rPr lang="cs-CZ" sz="1100" dirty="0" smtClean="0"/>
              <a:t> –</a:t>
            </a:r>
            <a:r>
              <a:rPr lang="cs-CZ" sz="1100" dirty="0" err="1" smtClean="0"/>
              <a:t>Resource</a:t>
            </a:r>
            <a:r>
              <a:rPr lang="cs-CZ" sz="1100" dirty="0"/>
              <a:t> </a:t>
            </a:r>
            <a:r>
              <a:rPr lang="cs-CZ" sz="1100" dirty="0" smtClean="0"/>
              <a:t>:  </a:t>
            </a:r>
            <a:r>
              <a:rPr lang="cs-CZ" sz="1100" dirty="0" smtClean="0">
                <a:hlinkClick r:id="rId2"/>
              </a:rPr>
              <a:t>https</a:t>
            </a:r>
            <a:r>
              <a:rPr lang="cs-CZ" sz="1100" dirty="0">
                <a:hlinkClick r:id="rId2"/>
              </a:rPr>
              <a:t>://</a:t>
            </a:r>
            <a:r>
              <a:rPr lang="cs-CZ" sz="1100" dirty="0" smtClean="0">
                <a:hlinkClick r:id="rId2"/>
              </a:rPr>
              <a:t>home.cern/about</a:t>
            </a:r>
            <a:endParaRPr lang="cs-CZ" sz="1100" dirty="0" smtClean="0"/>
          </a:p>
          <a:p>
            <a:endParaRPr lang="cs-CZ" sz="1100" dirty="0" smtClean="0"/>
          </a:p>
          <a:p>
            <a:endParaRPr lang="cs-CZ" sz="11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4437112"/>
            <a:ext cx="2809875"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6228184" y="6381328"/>
            <a:ext cx="2777299" cy="369332"/>
          </a:xfrm>
          <a:prstGeom prst="rect">
            <a:avLst/>
          </a:prstGeom>
          <a:noFill/>
        </p:spPr>
        <p:txBody>
          <a:bodyPr wrap="none" rtlCol="0">
            <a:spAutoFit/>
          </a:bodyPr>
          <a:lstStyle/>
          <a:p>
            <a:r>
              <a:rPr lang="cs-CZ" dirty="0" err="1" smtClean="0"/>
              <a:t>Hardon</a:t>
            </a:r>
            <a:r>
              <a:rPr lang="cs-CZ" dirty="0" smtClean="0"/>
              <a:t> </a:t>
            </a:r>
            <a:r>
              <a:rPr lang="cs-CZ" dirty="0" err="1" smtClean="0"/>
              <a:t>Collider-accelerator</a:t>
            </a:r>
            <a:endParaRPr lang="cs-CZ" dirty="0"/>
          </a:p>
        </p:txBody>
      </p:sp>
    </p:spTree>
    <p:extLst>
      <p:ext uri="{BB962C8B-B14F-4D97-AF65-F5344CB8AC3E}">
        <p14:creationId xmlns:p14="http://schemas.microsoft.com/office/powerpoint/2010/main" val="37901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ZA" dirty="0" smtClean="0"/>
              <a:t>Coordinates</a:t>
            </a:r>
            <a:r>
              <a:rPr lang="cs-CZ" dirty="0" smtClean="0"/>
              <a:t> </a:t>
            </a:r>
            <a:r>
              <a:rPr lang="en-US" sz="1800" dirty="0" smtClean="0"/>
              <a:t>(</a:t>
            </a:r>
            <a:r>
              <a:rPr lang="cs-CZ" sz="1800" dirty="0" err="1" smtClean="0"/>
              <a:t>it</a:t>
            </a:r>
            <a:r>
              <a:rPr lang="cs-CZ" sz="1800" dirty="0" smtClean="0"/>
              <a:t> </a:t>
            </a:r>
            <a:r>
              <a:rPr lang="cs-CZ" sz="1800" dirty="0" err="1" smtClean="0"/>
              <a:t>is</a:t>
            </a:r>
            <a:r>
              <a:rPr lang="cs-CZ" sz="1800" dirty="0" smtClean="0"/>
              <a:t> a</a:t>
            </a:r>
            <a:r>
              <a:rPr lang="en-US" sz="1800" dirty="0" smtClean="0"/>
              <a:t> </a:t>
            </a:r>
            <a:r>
              <a:rPr lang="en-US" sz="1800" dirty="0" smtClean="0"/>
              <a:t>part of OM Intro </a:t>
            </a:r>
            <a:r>
              <a:rPr lang="cs-CZ" sz="1800" dirty="0" err="1" smtClean="0"/>
              <a:t>presentation</a:t>
            </a:r>
            <a:r>
              <a:rPr lang="cs-CZ" sz="1800" dirty="0" smtClean="0"/>
              <a:t> </a:t>
            </a:r>
            <a:r>
              <a:rPr lang="en-US" sz="1800" dirty="0" smtClean="0"/>
              <a:t>as </a:t>
            </a:r>
            <a:r>
              <a:rPr lang="en-US" sz="1800" dirty="0" smtClean="0"/>
              <a:t>well)</a:t>
            </a:r>
            <a:endParaRPr lang="en-US" sz="1800" dirty="0"/>
          </a:p>
        </p:txBody>
      </p:sp>
      <p:sp>
        <p:nvSpPr>
          <p:cNvPr id="3" name="Zástupný symbol pro obsah 2"/>
          <p:cNvSpPr>
            <a:spLocks noGrp="1"/>
          </p:cNvSpPr>
          <p:nvPr>
            <p:ph idx="1"/>
          </p:nvPr>
        </p:nvSpPr>
        <p:spPr/>
        <p:txBody>
          <a:bodyPr>
            <a:normAutofit fontScale="62500" lnSpcReduction="20000"/>
          </a:bodyPr>
          <a:lstStyle/>
          <a:p>
            <a:r>
              <a:rPr lang="en-ZA" sz="2400" b="1" dirty="0" smtClean="0"/>
              <a:t>Lecturer :</a:t>
            </a:r>
            <a:r>
              <a:rPr lang="en-ZA" sz="2400" dirty="0" smtClean="0"/>
              <a:t> </a:t>
            </a:r>
            <a:r>
              <a:rPr lang="en-ZA" sz="2400" dirty="0" err="1" smtClean="0"/>
              <a:t>Ing.Jaromír</a:t>
            </a:r>
            <a:r>
              <a:rPr lang="en-ZA" sz="2400" dirty="0" smtClean="0"/>
              <a:t> Skorkovský,</a:t>
            </a:r>
            <a:r>
              <a:rPr lang="cs-CZ" sz="2400" dirty="0" smtClean="0"/>
              <a:t> </a:t>
            </a:r>
            <a:r>
              <a:rPr lang="en-ZA" sz="2400" dirty="0" err="1" smtClean="0"/>
              <a:t>CSc</a:t>
            </a:r>
            <a:r>
              <a:rPr lang="en-ZA" sz="2400" dirty="0" smtClean="0"/>
              <a:t>.</a:t>
            </a:r>
          </a:p>
          <a:p>
            <a:pPr lvl="1"/>
            <a:r>
              <a:rPr lang="en-ZA" sz="2400" dirty="0" smtClean="0"/>
              <a:t>Department of Corporate Economy (5th floor)</a:t>
            </a:r>
          </a:p>
          <a:p>
            <a:pPr lvl="1"/>
            <a:r>
              <a:rPr lang="en-ZA" sz="2400" dirty="0" smtClean="0">
                <a:hlinkClick r:id="rId2"/>
              </a:rPr>
              <a:t>miki@econ.muni.cz</a:t>
            </a:r>
            <a:endParaRPr lang="en-ZA" sz="2400" dirty="0" smtClean="0"/>
          </a:p>
          <a:p>
            <a:pPr lvl="1"/>
            <a:r>
              <a:rPr lang="en-ZA" sz="2400" dirty="0" smtClean="0"/>
              <a:t>+420 731113517</a:t>
            </a:r>
          </a:p>
          <a:p>
            <a:r>
              <a:rPr lang="en-ZA" sz="2400" b="1" dirty="0" smtClean="0"/>
              <a:t>Study material : </a:t>
            </a:r>
            <a:r>
              <a:rPr lang="en-ZA" sz="2400" dirty="0" smtClean="0"/>
              <a:t>will be updated regularly after every lesson (is.muni.cz)</a:t>
            </a:r>
          </a:p>
          <a:p>
            <a:r>
              <a:rPr lang="en-ZA" sz="2400" dirty="0" smtClean="0"/>
              <a:t>So far there is lot of material there but mind you that nearly every part will be slightly or more heavily modified this year. So the correct material will have at the end of its name specification …2018mmdd e.g. 20180917 if not specified otherwise in advance</a:t>
            </a:r>
          </a:p>
          <a:p>
            <a:r>
              <a:rPr lang="en-ZA" sz="2400" b="1" dirty="0" smtClean="0"/>
              <a:t>Attendance :</a:t>
            </a:r>
            <a:r>
              <a:rPr lang="en-ZA" sz="2400" dirty="0" smtClean="0"/>
              <a:t> seminar and lectures  are obligatory – see subject specification (is.muni.cz) – first important condition to be  admitted to exam)</a:t>
            </a:r>
          </a:p>
          <a:p>
            <a:r>
              <a:rPr lang="en-ZA" sz="2400" b="1" dirty="0" smtClean="0"/>
              <a:t>Excuses :</a:t>
            </a:r>
            <a:r>
              <a:rPr lang="en-ZA" sz="2400" dirty="0" smtClean="0"/>
              <a:t> if serious reason emerges- </a:t>
            </a:r>
            <a:r>
              <a:rPr lang="en-ZA" sz="2400" b="1" dirty="0" smtClean="0">
                <a:solidFill>
                  <a:srgbClr val="FF0000"/>
                </a:solidFill>
              </a:rPr>
              <a:t>only written from is accepted</a:t>
            </a:r>
            <a:r>
              <a:rPr lang="cs-CZ" sz="2400" b="1" dirty="0" smtClean="0">
                <a:solidFill>
                  <a:srgbClr val="FF0000"/>
                </a:solidFill>
              </a:rPr>
              <a:t> </a:t>
            </a:r>
            <a:r>
              <a:rPr lang="en-ZA" sz="2400" b="1" dirty="0" smtClean="0">
                <a:solidFill>
                  <a:srgbClr val="FF0000"/>
                </a:solidFill>
              </a:rPr>
              <a:t>  </a:t>
            </a:r>
          </a:p>
          <a:p>
            <a:r>
              <a:rPr lang="en-ZA" sz="2400" b="1" dirty="0" smtClean="0"/>
              <a:t>Seminar work </a:t>
            </a:r>
            <a:r>
              <a:rPr lang="en-ZA" sz="2400" dirty="0" smtClean="0"/>
              <a:t>: will assigned after some theory will be presented. Accepted seminar work is the second condition to be  admitted to exam</a:t>
            </a:r>
            <a:r>
              <a:rPr lang="cs-CZ" sz="2400" dirty="0" smtClean="0"/>
              <a:t>. </a:t>
            </a:r>
            <a:r>
              <a:rPr lang="en-US" sz="2400" dirty="0" smtClean="0"/>
              <a:t>Assign time  :1.11.2018</a:t>
            </a:r>
          </a:p>
          <a:p>
            <a:r>
              <a:rPr lang="en-ZA" sz="2400" b="1" dirty="0" smtClean="0"/>
              <a:t>Tuition plan : </a:t>
            </a:r>
            <a:r>
              <a:rPr lang="en-ZA" sz="2400" dirty="0" smtClean="0"/>
              <a:t>at the </a:t>
            </a:r>
            <a:r>
              <a:rPr lang="en-ZA" sz="2400" b="1" dirty="0" smtClean="0">
                <a:solidFill>
                  <a:srgbClr val="FF0000"/>
                </a:solidFill>
              </a:rPr>
              <a:t>end </a:t>
            </a:r>
            <a:r>
              <a:rPr lang="en-ZA" sz="2400" dirty="0" smtClean="0"/>
              <a:t>of this slide show  </a:t>
            </a:r>
          </a:p>
          <a:p>
            <a:r>
              <a:rPr lang="en-ZA" sz="2400" dirty="0" smtClean="0"/>
              <a:t>Name of the tuition plan file : Tuition plan for both groups AOMA and AOPR_20180808</a:t>
            </a:r>
          </a:p>
          <a:p>
            <a:r>
              <a:rPr lang="en-ZA" sz="2400" dirty="0" smtClean="0"/>
              <a:t>Locations : AOPR : P104 and VT206, AOMA :VT206 if not specified otherwise  </a:t>
            </a:r>
          </a:p>
          <a:p>
            <a:endParaRPr lang="en-ZA" dirty="0" smtClean="0"/>
          </a:p>
          <a:p>
            <a:pPr marL="0" indent="0">
              <a:buNone/>
            </a:pPr>
            <a:r>
              <a:rPr lang="en-ZA" dirty="0" smtClean="0"/>
              <a:t> </a:t>
            </a:r>
            <a:endParaRPr lang="en-ZA" dirty="0"/>
          </a:p>
        </p:txBody>
      </p:sp>
    </p:spTree>
    <p:extLst>
      <p:ext uri="{BB962C8B-B14F-4D97-AF65-F5344CB8AC3E}">
        <p14:creationId xmlns:p14="http://schemas.microsoft.com/office/powerpoint/2010/main" val="8897982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3"/>
          <p:cNvSpPr txBox="1">
            <a:spLocks noChangeArrowheads="1"/>
          </p:cNvSpPr>
          <p:nvPr/>
        </p:nvSpPr>
        <p:spPr bwMode="auto">
          <a:xfrm>
            <a:off x="536668" y="1389327"/>
            <a:ext cx="799763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r>
              <a:rPr kumimoji="0" lang="en-ZA" altLang="cs-CZ" sz="1800" dirty="0" smtClean="0">
                <a:latin typeface="Times New Roman" pitchFamily="18" charset="0"/>
              </a:rPr>
              <a:t>To solve it we should use finite capacity scheduling (APS)- will be presented later  </a:t>
            </a:r>
            <a:endParaRPr kumimoji="0" lang="en-ZA" altLang="cs-CZ" sz="1800" dirty="0">
              <a:latin typeface="Times New Roman" pitchFamily="18" charset="0"/>
            </a:endParaRPr>
          </a:p>
        </p:txBody>
      </p:sp>
      <p:pic>
        <p:nvPicPr>
          <p:cNvPr id="33796" name="Picture 4" descr="improve01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0" y="1852613"/>
            <a:ext cx="4300538" cy="263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Rectangle 5"/>
          <p:cNvSpPr>
            <a:spLocks noChangeArrowheads="1"/>
          </p:cNvSpPr>
          <p:nvPr/>
        </p:nvSpPr>
        <p:spPr bwMode="auto">
          <a:xfrm>
            <a:off x="2700338" y="4724400"/>
            <a:ext cx="649287" cy="2873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600">
                <a:latin typeface="Calibri" pitchFamily="34" charset="0"/>
              </a:rPr>
              <a:t>Op1</a:t>
            </a:r>
            <a:endParaRPr kumimoji="0" lang="en-GB" altLang="cs-CZ" sz="1600">
              <a:latin typeface="Calibri" pitchFamily="34" charset="0"/>
            </a:endParaRPr>
          </a:p>
        </p:txBody>
      </p:sp>
      <p:sp>
        <p:nvSpPr>
          <p:cNvPr id="33798" name="Rectangle 6"/>
          <p:cNvSpPr>
            <a:spLocks noChangeArrowheads="1"/>
          </p:cNvSpPr>
          <p:nvPr/>
        </p:nvSpPr>
        <p:spPr bwMode="auto">
          <a:xfrm>
            <a:off x="3779838" y="5373688"/>
            <a:ext cx="649287" cy="287337"/>
          </a:xfrm>
          <a:prstGeom prst="rect">
            <a:avLst/>
          </a:prstGeom>
          <a:solidFill>
            <a:srgbClr val="66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600">
                <a:latin typeface="Calibri" pitchFamily="34" charset="0"/>
              </a:rPr>
              <a:t>Op2</a:t>
            </a:r>
            <a:endParaRPr kumimoji="0" lang="en-GB" altLang="cs-CZ" sz="1600">
              <a:latin typeface="Calibri" pitchFamily="34" charset="0"/>
            </a:endParaRPr>
          </a:p>
        </p:txBody>
      </p:sp>
      <p:sp>
        <p:nvSpPr>
          <p:cNvPr id="33799" name="Rectangle 7"/>
          <p:cNvSpPr>
            <a:spLocks noChangeArrowheads="1"/>
          </p:cNvSpPr>
          <p:nvPr/>
        </p:nvSpPr>
        <p:spPr bwMode="auto">
          <a:xfrm>
            <a:off x="4932363" y="6021388"/>
            <a:ext cx="649287" cy="287337"/>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600">
                <a:latin typeface="Calibri" pitchFamily="34" charset="0"/>
              </a:rPr>
              <a:t>Op3</a:t>
            </a:r>
            <a:endParaRPr kumimoji="0" lang="en-GB" altLang="cs-CZ" sz="1600">
              <a:latin typeface="Calibri" pitchFamily="34" charset="0"/>
            </a:endParaRPr>
          </a:p>
        </p:txBody>
      </p:sp>
      <p:pic>
        <p:nvPicPr>
          <p:cNvPr id="33800" name="Picture 8" descr="Zobrazit obrázek v plné velikosti">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1050" y="4652963"/>
            <a:ext cx="4159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9" descr="press">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1050" y="5300663"/>
            <a:ext cx="369888"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Picture 10" descr="Zobrazit obrázek v plné velikosti">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1050" y="5949950"/>
            <a:ext cx="720725"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3" name="Line 11"/>
          <p:cNvSpPr>
            <a:spLocks noChangeShapeType="1"/>
          </p:cNvSpPr>
          <p:nvPr/>
        </p:nvSpPr>
        <p:spPr bwMode="auto">
          <a:xfrm>
            <a:off x="3348038" y="4868863"/>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04" name="Line 12"/>
          <p:cNvSpPr>
            <a:spLocks noChangeShapeType="1"/>
          </p:cNvSpPr>
          <p:nvPr/>
        </p:nvSpPr>
        <p:spPr bwMode="auto">
          <a:xfrm>
            <a:off x="3563938" y="4868863"/>
            <a:ext cx="0" cy="5762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05" name="Line 13"/>
          <p:cNvSpPr>
            <a:spLocks noChangeShapeType="1"/>
          </p:cNvSpPr>
          <p:nvPr/>
        </p:nvSpPr>
        <p:spPr bwMode="auto">
          <a:xfrm>
            <a:off x="3563938" y="544512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06" name="Line 14"/>
          <p:cNvSpPr>
            <a:spLocks noChangeShapeType="1"/>
          </p:cNvSpPr>
          <p:nvPr/>
        </p:nvSpPr>
        <p:spPr bwMode="auto">
          <a:xfrm>
            <a:off x="4427538" y="5516563"/>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07" name="Line 15"/>
          <p:cNvSpPr>
            <a:spLocks noChangeShapeType="1"/>
          </p:cNvSpPr>
          <p:nvPr/>
        </p:nvSpPr>
        <p:spPr bwMode="auto">
          <a:xfrm>
            <a:off x="4643438" y="5516563"/>
            <a:ext cx="0" cy="649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08" name="Line 16"/>
          <p:cNvSpPr>
            <a:spLocks noChangeShapeType="1"/>
          </p:cNvSpPr>
          <p:nvPr/>
        </p:nvSpPr>
        <p:spPr bwMode="auto">
          <a:xfrm>
            <a:off x="4643438" y="6165850"/>
            <a:ext cx="288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09" name="Line 17"/>
          <p:cNvSpPr>
            <a:spLocks noChangeShapeType="1"/>
          </p:cNvSpPr>
          <p:nvPr/>
        </p:nvSpPr>
        <p:spPr bwMode="auto">
          <a:xfrm>
            <a:off x="3348038" y="5013325"/>
            <a:ext cx="0"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10" name="Line 18"/>
          <p:cNvSpPr>
            <a:spLocks noChangeShapeType="1"/>
          </p:cNvSpPr>
          <p:nvPr/>
        </p:nvSpPr>
        <p:spPr bwMode="auto">
          <a:xfrm>
            <a:off x="3779838" y="5589588"/>
            <a:ext cx="0" cy="5032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11" name="Line 19"/>
          <p:cNvSpPr>
            <a:spLocks noChangeShapeType="1"/>
          </p:cNvSpPr>
          <p:nvPr/>
        </p:nvSpPr>
        <p:spPr bwMode="auto">
          <a:xfrm>
            <a:off x="3348038" y="5949950"/>
            <a:ext cx="431800"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12" name="Line 20"/>
          <p:cNvSpPr>
            <a:spLocks noChangeShapeType="1"/>
          </p:cNvSpPr>
          <p:nvPr/>
        </p:nvSpPr>
        <p:spPr bwMode="auto">
          <a:xfrm flipV="1">
            <a:off x="4427538" y="4941888"/>
            <a:ext cx="0" cy="5032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13" name="Line 21"/>
          <p:cNvSpPr>
            <a:spLocks noChangeShapeType="1"/>
          </p:cNvSpPr>
          <p:nvPr/>
        </p:nvSpPr>
        <p:spPr bwMode="auto">
          <a:xfrm flipV="1">
            <a:off x="4932363" y="4941888"/>
            <a:ext cx="0" cy="11509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14" name="Line 22"/>
          <p:cNvSpPr>
            <a:spLocks noChangeShapeType="1"/>
          </p:cNvSpPr>
          <p:nvPr/>
        </p:nvSpPr>
        <p:spPr bwMode="auto">
          <a:xfrm>
            <a:off x="4427538" y="5013325"/>
            <a:ext cx="504825"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15" name="Text Box 23"/>
          <p:cNvSpPr txBox="1">
            <a:spLocks noChangeArrowheads="1"/>
          </p:cNvSpPr>
          <p:nvPr/>
        </p:nvSpPr>
        <p:spPr bwMode="auto">
          <a:xfrm>
            <a:off x="3400425" y="6072188"/>
            <a:ext cx="3857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r>
              <a:rPr kumimoji="0" lang="cs-CZ" altLang="cs-CZ" sz="1600" b="1">
                <a:solidFill>
                  <a:srgbClr val="FF3300"/>
                </a:solidFill>
                <a:latin typeface="Calibri" pitchFamily="34" charset="0"/>
              </a:rPr>
              <a:t>T1</a:t>
            </a:r>
            <a:endParaRPr kumimoji="0" lang="en-GB" altLang="cs-CZ" sz="1600" b="1">
              <a:solidFill>
                <a:srgbClr val="FF3300"/>
              </a:solidFill>
              <a:latin typeface="Calibri" pitchFamily="34" charset="0"/>
            </a:endParaRPr>
          </a:p>
        </p:txBody>
      </p:sp>
      <p:sp>
        <p:nvSpPr>
          <p:cNvPr id="33816" name="Text Box 24"/>
          <p:cNvSpPr txBox="1">
            <a:spLocks noChangeArrowheads="1"/>
          </p:cNvSpPr>
          <p:nvPr/>
        </p:nvSpPr>
        <p:spPr bwMode="auto">
          <a:xfrm>
            <a:off x="4427538" y="4581525"/>
            <a:ext cx="387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r>
              <a:rPr kumimoji="0" lang="cs-CZ" altLang="cs-CZ" sz="1600" b="1">
                <a:solidFill>
                  <a:srgbClr val="FF3300"/>
                </a:solidFill>
                <a:latin typeface="Calibri" pitchFamily="34" charset="0"/>
              </a:rPr>
              <a:t>T2</a:t>
            </a:r>
            <a:endParaRPr kumimoji="0" lang="en-GB" altLang="cs-CZ" sz="1600" b="1">
              <a:solidFill>
                <a:srgbClr val="FF3300"/>
              </a:solidFill>
              <a:latin typeface="Calibri" pitchFamily="34" charset="0"/>
            </a:endParaRPr>
          </a:p>
        </p:txBody>
      </p:sp>
      <p:sp>
        <p:nvSpPr>
          <p:cNvPr id="33817" name="Text Box 25"/>
          <p:cNvSpPr txBox="1">
            <a:spLocks noChangeArrowheads="1"/>
          </p:cNvSpPr>
          <p:nvPr/>
        </p:nvSpPr>
        <p:spPr bwMode="auto">
          <a:xfrm>
            <a:off x="6567488" y="2801938"/>
            <a:ext cx="15001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r>
              <a:rPr kumimoji="0" lang="cs-CZ" altLang="cs-CZ" sz="2400">
                <a:latin typeface="Times New Roman" pitchFamily="18" charset="0"/>
              </a:rPr>
              <a:t> T1+T2=X</a:t>
            </a:r>
            <a:endParaRPr kumimoji="0" lang="en-GB" altLang="cs-CZ" sz="2400">
              <a:latin typeface="Times New Roman" pitchFamily="18" charset="0"/>
            </a:endParaRPr>
          </a:p>
        </p:txBody>
      </p:sp>
      <p:sp>
        <p:nvSpPr>
          <p:cNvPr id="33818" name="Text Box 26"/>
          <p:cNvSpPr txBox="1">
            <a:spLocks noChangeArrowheads="1"/>
          </p:cNvSpPr>
          <p:nvPr/>
        </p:nvSpPr>
        <p:spPr bwMode="auto">
          <a:xfrm>
            <a:off x="6588125" y="2997200"/>
            <a:ext cx="17446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2400">
              <a:latin typeface="Times New Roman" pitchFamily="18" charset="0"/>
            </a:endParaRPr>
          </a:p>
          <a:p>
            <a:pPr>
              <a:spcBef>
                <a:spcPct val="0"/>
              </a:spcBef>
              <a:buClrTx/>
              <a:buSzTx/>
              <a:buFontTx/>
              <a:buNone/>
            </a:pPr>
            <a:r>
              <a:rPr kumimoji="0" lang="cs-CZ" altLang="cs-CZ" sz="2400">
                <a:latin typeface="Times New Roman" pitchFamily="18" charset="0"/>
              </a:rPr>
              <a:t>Opt=Min(X)</a:t>
            </a:r>
            <a:endParaRPr kumimoji="0" lang="en-GB" altLang="cs-CZ" sz="2400">
              <a:latin typeface="Times New Roman" pitchFamily="18" charset="0"/>
            </a:endParaRPr>
          </a:p>
        </p:txBody>
      </p:sp>
      <p:sp>
        <p:nvSpPr>
          <p:cNvPr id="33819" name="Rectangle 27"/>
          <p:cNvSpPr>
            <a:spLocks noChangeArrowheads="1"/>
          </p:cNvSpPr>
          <p:nvPr/>
        </p:nvSpPr>
        <p:spPr bwMode="auto">
          <a:xfrm>
            <a:off x="5868988" y="4579938"/>
            <a:ext cx="649287" cy="2873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600">
                <a:latin typeface="Calibri" pitchFamily="34" charset="0"/>
              </a:rPr>
              <a:t>Op1</a:t>
            </a:r>
            <a:endParaRPr kumimoji="0" lang="en-GB" altLang="cs-CZ" sz="1600">
              <a:latin typeface="Calibri" pitchFamily="34" charset="0"/>
            </a:endParaRPr>
          </a:p>
        </p:txBody>
      </p:sp>
      <p:sp>
        <p:nvSpPr>
          <p:cNvPr id="33820" name="Rectangle 28"/>
          <p:cNvSpPr>
            <a:spLocks noChangeArrowheads="1"/>
          </p:cNvSpPr>
          <p:nvPr/>
        </p:nvSpPr>
        <p:spPr bwMode="auto">
          <a:xfrm>
            <a:off x="6516688" y="5229225"/>
            <a:ext cx="649287" cy="287338"/>
          </a:xfrm>
          <a:prstGeom prst="rect">
            <a:avLst/>
          </a:prstGeom>
          <a:solidFill>
            <a:srgbClr val="66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600">
                <a:latin typeface="Calibri" pitchFamily="34" charset="0"/>
              </a:rPr>
              <a:t>Op2</a:t>
            </a:r>
            <a:endParaRPr kumimoji="0" lang="en-GB" altLang="cs-CZ" sz="1600">
              <a:latin typeface="Calibri" pitchFamily="34" charset="0"/>
            </a:endParaRPr>
          </a:p>
        </p:txBody>
      </p:sp>
      <p:sp>
        <p:nvSpPr>
          <p:cNvPr id="33821" name="Rectangle 29"/>
          <p:cNvSpPr>
            <a:spLocks noChangeArrowheads="1"/>
          </p:cNvSpPr>
          <p:nvPr/>
        </p:nvSpPr>
        <p:spPr bwMode="auto">
          <a:xfrm>
            <a:off x="7164388" y="5734050"/>
            <a:ext cx="649287" cy="2873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600">
                <a:latin typeface="Calibri" pitchFamily="34" charset="0"/>
              </a:rPr>
              <a:t>Op3</a:t>
            </a:r>
            <a:endParaRPr kumimoji="0" lang="en-GB" altLang="cs-CZ" sz="1600">
              <a:latin typeface="Calibri" pitchFamily="34" charset="0"/>
            </a:endParaRPr>
          </a:p>
        </p:txBody>
      </p:sp>
      <p:sp>
        <p:nvSpPr>
          <p:cNvPr id="33822" name="Line 30"/>
          <p:cNvSpPr>
            <a:spLocks noChangeShapeType="1"/>
          </p:cNvSpPr>
          <p:nvPr/>
        </p:nvSpPr>
        <p:spPr bwMode="auto">
          <a:xfrm>
            <a:off x="7164388" y="5300663"/>
            <a:ext cx="0" cy="649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23" name="Line 31"/>
          <p:cNvSpPr>
            <a:spLocks noChangeShapeType="1"/>
          </p:cNvSpPr>
          <p:nvPr/>
        </p:nvSpPr>
        <p:spPr bwMode="auto">
          <a:xfrm>
            <a:off x="6516688" y="4868863"/>
            <a:ext cx="0"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24" name="Line 32"/>
          <p:cNvSpPr>
            <a:spLocks noChangeShapeType="1"/>
          </p:cNvSpPr>
          <p:nvPr/>
        </p:nvSpPr>
        <p:spPr bwMode="auto">
          <a:xfrm>
            <a:off x="6516688" y="5805488"/>
            <a:ext cx="431800"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25" name="Line 33"/>
          <p:cNvSpPr>
            <a:spLocks noChangeShapeType="1"/>
          </p:cNvSpPr>
          <p:nvPr/>
        </p:nvSpPr>
        <p:spPr bwMode="auto">
          <a:xfrm>
            <a:off x="7164388" y="5013325"/>
            <a:ext cx="504825"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26" name="Text Box 34"/>
          <p:cNvSpPr txBox="1">
            <a:spLocks noChangeArrowheads="1"/>
          </p:cNvSpPr>
          <p:nvPr/>
        </p:nvSpPr>
        <p:spPr bwMode="auto">
          <a:xfrm>
            <a:off x="6569075" y="5927725"/>
            <a:ext cx="6842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r>
              <a:rPr kumimoji="0" lang="cs-CZ" altLang="cs-CZ" sz="1600" b="1">
                <a:solidFill>
                  <a:srgbClr val="FF3300"/>
                </a:solidFill>
                <a:latin typeface="Calibri" pitchFamily="34" charset="0"/>
              </a:rPr>
              <a:t>T1 = 0</a:t>
            </a:r>
            <a:endParaRPr kumimoji="0" lang="en-GB" altLang="cs-CZ" sz="1600" b="1">
              <a:solidFill>
                <a:srgbClr val="FF3300"/>
              </a:solidFill>
              <a:latin typeface="Calibri" pitchFamily="34" charset="0"/>
            </a:endParaRPr>
          </a:p>
        </p:txBody>
      </p:sp>
      <p:sp>
        <p:nvSpPr>
          <p:cNvPr id="33827" name="Text Box 35"/>
          <p:cNvSpPr txBox="1">
            <a:spLocks noChangeArrowheads="1"/>
          </p:cNvSpPr>
          <p:nvPr/>
        </p:nvSpPr>
        <p:spPr bwMode="auto">
          <a:xfrm>
            <a:off x="7451725" y="4652963"/>
            <a:ext cx="6842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r>
              <a:rPr kumimoji="0" lang="cs-CZ" altLang="cs-CZ" sz="1600" b="1">
                <a:solidFill>
                  <a:srgbClr val="FF3300"/>
                </a:solidFill>
                <a:latin typeface="Calibri" pitchFamily="34" charset="0"/>
              </a:rPr>
              <a:t>T2 = 0</a:t>
            </a:r>
            <a:endParaRPr kumimoji="0" lang="en-GB" altLang="cs-CZ" sz="1600" b="1">
              <a:solidFill>
                <a:srgbClr val="FF3300"/>
              </a:solidFill>
              <a:latin typeface="Calibri" pitchFamily="34" charset="0"/>
            </a:endParaRPr>
          </a:p>
        </p:txBody>
      </p:sp>
      <p:sp>
        <p:nvSpPr>
          <p:cNvPr id="33828" name="Line 36"/>
          <p:cNvSpPr>
            <a:spLocks noChangeShapeType="1"/>
          </p:cNvSpPr>
          <p:nvPr/>
        </p:nvSpPr>
        <p:spPr bwMode="auto">
          <a:xfrm flipV="1">
            <a:off x="7164388" y="4797425"/>
            <a:ext cx="0" cy="5762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29" name="AutoShape 37"/>
          <p:cNvSpPr>
            <a:spLocks noChangeArrowheads="1"/>
          </p:cNvSpPr>
          <p:nvPr/>
        </p:nvSpPr>
        <p:spPr bwMode="auto">
          <a:xfrm>
            <a:off x="5364163" y="5013325"/>
            <a:ext cx="792162" cy="720725"/>
          </a:xfrm>
          <a:prstGeom prst="rightArrow">
            <a:avLst>
              <a:gd name="adj1" fmla="val 50000"/>
              <a:gd name="adj2" fmla="val 27478"/>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2400">
              <a:latin typeface="Times New Roman" pitchFamily="18" charset="0"/>
            </a:endParaRPr>
          </a:p>
        </p:txBody>
      </p:sp>
      <p:sp>
        <p:nvSpPr>
          <p:cNvPr id="38" name="Rectangle 2"/>
          <p:cNvSpPr txBox="1">
            <a:spLocks noChangeArrowheads="1"/>
          </p:cNvSpPr>
          <p:nvPr/>
        </p:nvSpPr>
        <p:spPr>
          <a:xfrm>
            <a:off x="661987" y="260648"/>
            <a:ext cx="7381875" cy="10668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cs-CZ" altLang="cs-CZ" dirty="0" smtClean="0">
                <a:effectLst>
                  <a:reflection blurRad="6350" endPos="0" dir="5400000" sy="-100000" algn="bl" rotWithShape="0"/>
                </a:effectLst>
                <a:latin typeface="Calibri" pitchFamily="34" charset="0"/>
              </a:rPr>
              <a:t>Basic</a:t>
            </a:r>
            <a:r>
              <a:rPr lang="en-GB" altLang="cs-CZ" dirty="0" smtClean="0">
                <a:effectLst>
                  <a:reflection blurRad="6350" endPos="0" dir="5400000" sy="-100000" algn="bl" rotWithShape="0"/>
                </a:effectLst>
                <a:latin typeface="Calibri" pitchFamily="34" charset="0"/>
              </a:rPr>
              <a:t> problem</a:t>
            </a:r>
            <a:r>
              <a:rPr lang="cs-CZ" altLang="cs-CZ" dirty="0" smtClean="0">
                <a:effectLst>
                  <a:reflection blurRad="6350" endPos="0" dir="5400000" sy="-100000" algn="bl" rotWithShape="0"/>
                </a:effectLst>
                <a:latin typeface="Calibri" pitchFamily="34" charset="0"/>
              </a:rPr>
              <a:t> II. </a:t>
            </a:r>
            <a:r>
              <a:rPr lang="en-US" altLang="cs-CZ" sz="2000" dirty="0" smtClean="0">
                <a:effectLst>
                  <a:reflection blurRad="6350" endPos="0" dir="5400000" sy="-100000" algn="bl" rotWithShape="0"/>
                </a:effectLst>
                <a:latin typeface="Calibri" pitchFamily="34" charset="0"/>
              </a:rPr>
              <a:t>(we need reliable data )</a:t>
            </a:r>
          </a:p>
        </p:txBody>
      </p:sp>
    </p:spTree>
    <p:extLst>
      <p:ext uri="{BB962C8B-B14F-4D97-AF65-F5344CB8AC3E}">
        <p14:creationId xmlns:p14="http://schemas.microsoft.com/office/powerpoint/2010/main" val="37771752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p:cNvSpPr>
            <a:spLocks noGrp="1"/>
          </p:cNvSpPr>
          <p:nvPr>
            <p:ph type="title"/>
          </p:nvPr>
        </p:nvSpPr>
        <p:spPr>
          <a:xfrm>
            <a:off x="971600" y="260648"/>
            <a:ext cx="6512511" cy="1143000"/>
          </a:xfrm>
        </p:spPr>
        <p:txBody>
          <a:bodyPr/>
          <a:lstStyle/>
          <a:p>
            <a:pPr algn="l"/>
            <a:r>
              <a:rPr lang="cs-CZ" altLang="cs-CZ" dirty="0" smtClean="0"/>
              <a:t>Basic </a:t>
            </a:r>
            <a:r>
              <a:rPr lang="cs-CZ" altLang="cs-CZ" dirty="0" err="1" smtClean="0"/>
              <a:t>problem</a:t>
            </a:r>
            <a:r>
              <a:rPr lang="cs-CZ" altLang="cs-CZ" dirty="0" smtClean="0"/>
              <a:t> III.</a:t>
            </a:r>
          </a:p>
        </p:txBody>
      </p:sp>
      <p:pic>
        <p:nvPicPr>
          <p:cNvPr id="348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1628775"/>
            <a:ext cx="4581525"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p:cNvSpPr txBox="1"/>
          <p:nvPr/>
        </p:nvSpPr>
        <p:spPr>
          <a:xfrm>
            <a:off x="1414357" y="4973321"/>
            <a:ext cx="7416902" cy="369332"/>
          </a:xfrm>
          <a:prstGeom prst="rect">
            <a:avLst/>
          </a:prstGeom>
          <a:noFill/>
        </p:spPr>
        <p:txBody>
          <a:bodyPr wrap="none" rtlCol="0">
            <a:spAutoFit/>
          </a:bodyPr>
          <a:lstStyle/>
          <a:p>
            <a:r>
              <a:rPr lang="en-ZA" dirty="0" smtClean="0"/>
              <a:t>Will be explained  in </a:t>
            </a:r>
            <a:r>
              <a:rPr lang="en-ZA" dirty="0" err="1" smtClean="0"/>
              <a:t>Littl</a:t>
            </a:r>
            <a:r>
              <a:rPr lang="cs-CZ" dirty="0" smtClean="0"/>
              <a:t>e</a:t>
            </a:r>
            <a:r>
              <a:rPr lang="en-ZA" dirty="0" smtClean="0"/>
              <a:t>´s law presentation </a:t>
            </a:r>
            <a:r>
              <a:rPr lang="cs-CZ" dirty="0" smtClean="0"/>
              <a:t>(AOPR) : </a:t>
            </a:r>
            <a:r>
              <a:rPr lang="cs-CZ" dirty="0" smtClean="0">
                <a:solidFill>
                  <a:srgbClr val="00B050"/>
                </a:solidFill>
              </a:rPr>
              <a:t>W</a:t>
            </a:r>
            <a:r>
              <a:rPr lang="cs-CZ" dirty="0" smtClean="0">
                <a:solidFill>
                  <a:srgbClr val="FF0000"/>
                </a:solidFill>
              </a:rPr>
              <a:t>I</a:t>
            </a:r>
            <a:r>
              <a:rPr lang="cs-CZ" dirty="0" smtClean="0">
                <a:solidFill>
                  <a:srgbClr val="0070C0"/>
                </a:solidFill>
              </a:rPr>
              <a:t>P</a:t>
            </a:r>
            <a:r>
              <a:rPr lang="cs-CZ" dirty="0" smtClean="0"/>
              <a:t>= </a:t>
            </a:r>
            <a:r>
              <a:rPr lang="cs-CZ" dirty="0" err="1" smtClean="0">
                <a:solidFill>
                  <a:srgbClr val="00B050"/>
                </a:solidFill>
              </a:rPr>
              <a:t>W</a:t>
            </a:r>
            <a:r>
              <a:rPr lang="cs-CZ" dirty="0" err="1" smtClean="0"/>
              <a:t>ork</a:t>
            </a:r>
            <a:r>
              <a:rPr lang="cs-CZ" dirty="0" smtClean="0"/>
              <a:t> </a:t>
            </a:r>
            <a:r>
              <a:rPr lang="cs-CZ" dirty="0" smtClean="0">
                <a:solidFill>
                  <a:srgbClr val="FF0000"/>
                </a:solidFill>
              </a:rPr>
              <a:t>I</a:t>
            </a:r>
            <a:r>
              <a:rPr lang="cs-CZ" dirty="0" smtClean="0"/>
              <a:t>n </a:t>
            </a:r>
            <a:r>
              <a:rPr lang="cs-CZ" b="1" dirty="0" err="1" smtClean="0">
                <a:solidFill>
                  <a:srgbClr val="0070C0"/>
                </a:solidFill>
              </a:rPr>
              <a:t>P</a:t>
            </a:r>
            <a:r>
              <a:rPr lang="cs-CZ" dirty="0" err="1" smtClean="0"/>
              <a:t>rogress</a:t>
            </a:r>
            <a:endParaRPr lang="en-ZA" dirty="0"/>
          </a:p>
        </p:txBody>
      </p:sp>
    </p:spTree>
    <p:extLst>
      <p:ext uri="{BB962C8B-B14F-4D97-AF65-F5344CB8AC3E}">
        <p14:creationId xmlns:p14="http://schemas.microsoft.com/office/powerpoint/2010/main" val="7205574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Nadpis 1"/>
          <p:cNvSpPr>
            <a:spLocks noGrp="1"/>
          </p:cNvSpPr>
          <p:nvPr>
            <p:ph type="title"/>
          </p:nvPr>
        </p:nvSpPr>
        <p:spPr>
          <a:xfrm>
            <a:off x="1337969" y="260648"/>
            <a:ext cx="6512511" cy="1143000"/>
          </a:xfrm>
        </p:spPr>
        <p:txBody>
          <a:bodyPr/>
          <a:lstStyle/>
          <a:p>
            <a:pPr algn="l"/>
            <a:r>
              <a:rPr lang="cs-CZ" altLang="cs-CZ" dirty="0" smtClean="0">
                <a:effectLst>
                  <a:reflection blurRad="6350" stA="48000" endPos="2000" dir="5400000" sy="-100000" algn="bl" rotWithShape="0"/>
                </a:effectLst>
              </a:rPr>
              <a:t>Basic </a:t>
            </a:r>
            <a:r>
              <a:rPr lang="cs-CZ" altLang="cs-CZ" dirty="0" err="1" smtClean="0">
                <a:effectLst>
                  <a:reflection blurRad="6350" stA="48000" endPos="2000" dir="5400000" sy="-100000" algn="bl" rotWithShape="0"/>
                </a:effectLst>
              </a:rPr>
              <a:t>problem</a:t>
            </a:r>
            <a:r>
              <a:rPr lang="cs-CZ" altLang="cs-CZ" dirty="0" smtClean="0">
                <a:effectLst>
                  <a:reflection blurRad="6350" stA="48000" endPos="2000" dir="5400000" sy="-100000" algn="bl" rotWithShape="0"/>
                </a:effectLst>
              </a:rPr>
              <a:t> IV.</a:t>
            </a:r>
          </a:p>
        </p:txBody>
      </p:sp>
      <p:pic>
        <p:nvPicPr>
          <p:cNvPr id="358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6025" y="1628775"/>
            <a:ext cx="1954213" cy="1512888"/>
          </a:xfrm>
          <a:prstGeom prst="rect">
            <a:avLst/>
          </a:prstGeom>
          <a:noFill/>
          <a:ln w="25400">
            <a:solidFill>
              <a:srgbClr val="0070C0"/>
            </a:solidFill>
            <a:miter lim="800000"/>
            <a:headEnd/>
            <a:tailEnd/>
          </a:ln>
          <a:extLst>
            <a:ext uri="{909E8E84-426E-40DD-AFC4-6F175D3DCCD1}">
              <a14:hiddenFill xmlns:a14="http://schemas.microsoft.com/office/drawing/2010/main">
                <a:solidFill>
                  <a:srgbClr val="FFFFFF"/>
                </a:solidFill>
              </a14:hiddenFill>
            </a:ext>
          </a:extLst>
        </p:spPr>
      </p:pic>
      <p:pic>
        <p:nvPicPr>
          <p:cNvPr id="3584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6313" y="1628775"/>
            <a:ext cx="1863725" cy="1512888"/>
          </a:xfrm>
          <a:prstGeom prst="rect">
            <a:avLst/>
          </a:prstGeom>
          <a:noFill/>
          <a:ln w="25400">
            <a:solidFill>
              <a:srgbClr val="0070C0"/>
            </a:solidFill>
            <a:miter lim="800000"/>
            <a:headEnd/>
            <a:tailEnd/>
          </a:ln>
          <a:extLst>
            <a:ext uri="{909E8E84-426E-40DD-AFC4-6F175D3DCCD1}">
              <a14:hiddenFill xmlns:a14="http://schemas.microsoft.com/office/drawing/2010/main">
                <a:solidFill>
                  <a:srgbClr val="FFFFFF"/>
                </a:solidFill>
              </a14:hiddenFill>
            </a:ext>
          </a:extLst>
        </p:spPr>
      </p:pic>
      <p:sp>
        <p:nvSpPr>
          <p:cNvPr id="6" name="Šipka doprava 5"/>
          <p:cNvSpPr/>
          <p:nvPr/>
        </p:nvSpPr>
        <p:spPr>
          <a:xfrm>
            <a:off x="4233863" y="2135188"/>
            <a:ext cx="720725"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pic>
        <p:nvPicPr>
          <p:cNvPr id="358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6313" y="3357563"/>
            <a:ext cx="1954212" cy="1512887"/>
          </a:xfrm>
          <a:prstGeom prst="rect">
            <a:avLst/>
          </a:prstGeom>
          <a:noFill/>
          <a:ln w="25400">
            <a:solidFill>
              <a:srgbClr val="0070C0"/>
            </a:solidFill>
            <a:miter lim="800000"/>
            <a:headEnd/>
            <a:tailEnd/>
          </a:ln>
          <a:extLst>
            <a:ext uri="{909E8E84-426E-40DD-AFC4-6F175D3DCCD1}">
              <a14:hiddenFill xmlns:a14="http://schemas.microsoft.com/office/drawing/2010/main">
                <a:solidFill>
                  <a:srgbClr val="FFFFFF"/>
                </a:solidFill>
              </a14:hiddenFill>
            </a:ext>
          </a:extLst>
        </p:spPr>
      </p:pic>
      <p:pic>
        <p:nvPicPr>
          <p:cNvPr id="3584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250" y="3357563"/>
            <a:ext cx="1931988" cy="1512887"/>
          </a:xfrm>
          <a:prstGeom prst="rect">
            <a:avLst/>
          </a:prstGeom>
          <a:noFill/>
          <a:ln w="25400">
            <a:solidFill>
              <a:srgbClr val="0070C0"/>
            </a:solidFill>
            <a:miter lim="800000"/>
            <a:headEnd/>
            <a:tailEnd/>
          </a:ln>
          <a:extLst>
            <a:ext uri="{909E8E84-426E-40DD-AFC4-6F175D3DCCD1}">
              <a14:hiddenFill xmlns:a14="http://schemas.microsoft.com/office/drawing/2010/main">
                <a:solidFill>
                  <a:srgbClr val="FFFFFF"/>
                </a:solidFill>
              </a14:hiddenFill>
            </a:ext>
          </a:extLst>
        </p:spPr>
      </p:pic>
      <p:sp>
        <p:nvSpPr>
          <p:cNvPr id="9" name="Šipka doprava 8"/>
          <p:cNvSpPr/>
          <p:nvPr/>
        </p:nvSpPr>
        <p:spPr>
          <a:xfrm>
            <a:off x="4279271" y="4008438"/>
            <a:ext cx="720725"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0" name="Obdélník 9"/>
          <p:cNvSpPr/>
          <p:nvPr/>
        </p:nvSpPr>
        <p:spPr>
          <a:xfrm>
            <a:off x="1611200" y="5517232"/>
            <a:ext cx="5407249" cy="830997"/>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cs-CZ"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r>
              <a:rPr lang="cs-CZ" b="1" dirty="0">
                <a:ln w="11430"/>
                <a:effectLst>
                  <a:outerShdw blurRad="80000" dist="40000" dir="5040000" algn="tl">
                    <a:srgbClr val="000000">
                      <a:alpha val="30000"/>
                    </a:srgbClr>
                  </a:outerShdw>
                </a:effectLst>
              </a:rPr>
              <a:t>Black -</a:t>
            </a:r>
            <a:r>
              <a:rPr lang="cs-CZ"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&gt;</a:t>
            </a:r>
            <a:r>
              <a:rPr lang="cs-CZ" b="1" dirty="0" err="1">
                <a:ln w="11430"/>
                <a:solidFill>
                  <a:srgbClr val="EAEAEA"/>
                </a:solidFill>
                <a:effectLst>
                  <a:outerShdw blurRad="80000" dist="40000" dir="5040000" algn="tl">
                    <a:srgbClr val="000000">
                      <a:alpha val="30000"/>
                    </a:srgbClr>
                  </a:outerShdw>
                </a:effectLst>
              </a:rPr>
              <a:t>White</a:t>
            </a:r>
            <a:r>
              <a:rPr lang="cs-CZ" b="1" dirty="0">
                <a:ln w="11430"/>
                <a:solidFill>
                  <a:srgbClr val="EAEAEA"/>
                </a:solidFill>
                <a:effectLst>
                  <a:outerShdw blurRad="80000" dist="40000" dir="5040000" algn="tl">
                    <a:srgbClr val="000000">
                      <a:alpha val="30000"/>
                    </a:srgbClr>
                  </a:outerShdw>
                </a:effectLst>
              </a:rPr>
              <a:t>, </a:t>
            </a:r>
            <a:r>
              <a:rPr lang="cs-CZ" b="1" dirty="0" err="1">
                <a:ln w="11430"/>
                <a:solidFill>
                  <a:srgbClr val="FF0000"/>
                </a:solidFill>
                <a:effectLst>
                  <a:outerShdw blurRad="80000" dist="40000" dir="5040000" algn="tl">
                    <a:srgbClr val="000000">
                      <a:alpha val="30000"/>
                    </a:srgbClr>
                  </a:outerShdw>
                </a:effectLst>
              </a:rPr>
              <a:t>Setup</a:t>
            </a:r>
            <a:r>
              <a:rPr lang="cs-CZ" b="1" dirty="0">
                <a:ln w="11430"/>
                <a:solidFill>
                  <a:srgbClr val="FF0000"/>
                </a:solidFill>
                <a:effectLst>
                  <a:outerShdw blurRad="80000" dist="40000" dir="5040000" algn="tl">
                    <a:srgbClr val="000000">
                      <a:alpha val="30000"/>
                    </a:srgbClr>
                  </a:outerShdw>
                </a:effectLst>
              </a:rPr>
              <a:t> </a:t>
            </a:r>
            <a:r>
              <a:rPr lang="cs-CZ" b="1" dirty="0" err="1">
                <a:ln w="11430"/>
                <a:solidFill>
                  <a:srgbClr val="FF0000"/>
                </a:solidFill>
                <a:effectLst>
                  <a:outerShdw blurRad="80000" dist="40000" dir="5040000" algn="tl">
                    <a:srgbClr val="000000">
                      <a:alpha val="30000"/>
                    </a:srgbClr>
                  </a:outerShdw>
                </a:effectLst>
              </a:rPr>
              <a:t>time</a:t>
            </a:r>
            <a:r>
              <a:rPr lang="cs-CZ" b="1" dirty="0">
                <a:ln w="11430"/>
                <a:solidFill>
                  <a:srgbClr val="FF0000"/>
                </a:solidFill>
                <a:effectLst>
                  <a:outerShdw blurRad="80000" dist="40000" dir="5040000" algn="tl">
                    <a:srgbClr val="000000">
                      <a:alpha val="30000"/>
                    </a:srgbClr>
                  </a:outerShdw>
                </a:effectLst>
              </a:rPr>
              <a:t>=60 minut</a:t>
            </a:r>
            <a:r>
              <a:rPr lang="cs-CZ"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p>
          <a:p>
            <a:pPr algn="ctr">
              <a:defRPr/>
            </a:pPr>
            <a:r>
              <a:rPr lang="cs-CZ"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r>
              <a:rPr lang="cs-CZ" b="1" dirty="0" err="1">
                <a:ln w="11430"/>
                <a:solidFill>
                  <a:srgbClr val="EAEAEA"/>
                </a:solidFill>
                <a:effectLst>
                  <a:outerShdw blurRad="80000" dist="40000" dir="5040000" algn="tl">
                    <a:srgbClr val="000000">
                      <a:alpha val="30000"/>
                    </a:srgbClr>
                  </a:outerShdw>
                </a:effectLst>
              </a:rPr>
              <a:t>White</a:t>
            </a:r>
            <a:r>
              <a:rPr lang="cs-CZ" b="1" dirty="0">
                <a:ln w="11430"/>
                <a:solidFill>
                  <a:srgbClr val="EAEAEA"/>
                </a:solidFill>
                <a:effectLst>
                  <a:outerShdw blurRad="80000" dist="40000" dir="5040000" algn="tl">
                    <a:srgbClr val="000000">
                      <a:alpha val="30000"/>
                    </a:srgbClr>
                  </a:outerShdw>
                </a:effectLst>
              </a:rPr>
              <a:t>-</a:t>
            </a:r>
            <a:r>
              <a:rPr lang="cs-CZ"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&gt;</a:t>
            </a:r>
            <a:r>
              <a:rPr lang="cs-CZ" b="1" dirty="0">
                <a:ln w="11430"/>
                <a:effectLst>
                  <a:outerShdw blurRad="80000" dist="40000" dir="5040000" algn="tl">
                    <a:srgbClr val="000000">
                      <a:alpha val="30000"/>
                    </a:srgbClr>
                  </a:outerShdw>
                </a:effectLst>
              </a:rPr>
              <a:t>Black, </a:t>
            </a:r>
            <a:r>
              <a:rPr lang="cs-CZ" b="1" dirty="0" err="1">
                <a:ln w="11430"/>
                <a:solidFill>
                  <a:srgbClr val="008000"/>
                </a:solidFill>
                <a:effectLst>
                  <a:outerShdw blurRad="80000" dist="40000" dir="5040000" algn="tl">
                    <a:srgbClr val="000000">
                      <a:alpha val="30000"/>
                    </a:srgbClr>
                  </a:outerShdw>
                </a:effectLst>
              </a:rPr>
              <a:t>Setup</a:t>
            </a:r>
            <a:r>
              <a:rPr lang="cs-CZ" b="1" dirty="0">
                <a:ln w="11430"/>
                <a:solidFill>
                  <a:srgbClr val="008000"/>
                </a:solidFill>
                <a:effectLst>
                  <a:outerShdw blurRad="80000" dist="40000" dir="5040000" algn="tl">
                    <a:srgbClr val="000000">
                      <a:alpha val="30000"/>
                    </a:srgbClr>
                  </a:outerShdw>
                </a:effectLst>
              </a:rPr>
              <a:t> </a:t>
            </a:r>
            <a:r>
              <a:rPr lang="cs-CZ" b="1" dirty="0" err="1">
                <a:ln w="11430"/>
                <a:solidFill>
                  <a:srgbClr val="008000"/>
                </a:solidFill>
                <a:effectLst>
                  <a:outerShdw blurRad="80000" dist="40000" dir="5040000" algn="tl">
                    <a:srgbClr val="000000">
                      <a:alpha val="30000"/>
                    </a:srgbClr>
                  </a:outerShdw>
                </a:effectLst>
              </a:rPr>
              <a:t>time</a:t>
            </a:r>
            <a:r>
              <a:rPr lang="cs-CZ" b="1" dirty="0">
                <a:ln w="11430"/>
                <a:solidFill>
                  <a:srgbClr val="008000"/>
                </a:solidFill>
                <a:effectLst>
                  <a:outerShdw blurRad="80000" dist="40000" dir="5040000" algn="tl">
                    <a:srgbClr val="000000">
                      <a:alpha val="30000"/>
                    </a:srgbClr>
                  </a:outerShdw>
                </a:effectLst>
              </a:rPr>
              <a:t> = 20 minut</a:t>
            </a:r>
            <a:r>
              <a:rPr lang="cs-CZ"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p>
        </p:txBody>
      </p:sp>
      <p:sp>
        <p:nvSpPr>
          <p:cNvPr id="2" name="Obdélník 1"/>
          <p:cNvSpPr/>
          <p:nvPr/>
        </p:nvSpPr>
        <p:spPr>
          <a:xfrm>
            <a:off x="929503" y="1889423"/>
            <a:ext cx="821058" cy="40011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cs-CZ" sz="2000" b="1" cap="none" spc="0" dirty="0" smtClean="0">
                <a:ln w="11430"/>
                <a:effectLst>
                  <a:outerShdw blurRad="80000" dist="40000" dir="5040000" algn="tl">
                    <a:srgbClr val="000000">
                      <a:alpha val="30000"/>
                    </a:srgbClr>
                  </a:outerShdw>
                </a:effectLst>
              </a:rPr>
              <a:t>Black</a:t>
            </a:r>
            <a:endParaRPr lang="cs-CZ" sz="2000" b="1" cap="none" spc="0" dirty="0">
              <a:ln w="11430"/>
              <a:effectLst>
                <a:outerShdw blurRad="80000" dist="40000" dir="5040000" algn="tl">
                  <a:srgbClr val="000000">
                    <a:alpha val="30000"/>
                  </a:srgbClr>
                </a:outerShdw>
              </a:effectLst>
            </a:endParaRPr>
          </a:p>
        </p:txBody>
      </p:sp>
      <p:sp>
        <p:nvSpPr>
          <p:cNvPr id="12" name="Obdélník 11"/>
          <p:cNvSpPr/>
          <p:nvPr/>
        </p:nvSpPr>
        <p:spPr>
          <a:xfrm>
            <a:off x="7236296" y="3727261"/>
            <a:ext cx="821058" cy="40011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cs-CZ" sz="2000" b="1" cap="none" spc="0" dirty="0" smtClean="0">
                <a:ln w="11430"/>
                <a:effectLst>
                  <a:outerShdw blurRad="80000" dist="40000" dir="5040000" algn="tl">
                    <a:srgbClr val="000000">
                      <a:alpha val="30000"/>
                    </a:srgbClr>
                  </a:outerShdw>
                </a:effectLst>
              </a:rPr>
              <a:t>Black</a:t>
            </a:r>
            <a:endParaRPr lang="cs-CZ" sz="2000" b="1" cap="none" spc="0" dirty="0">
              <a:ln w="11430"/>
              <a:effectLst>
                <a:outerShdw blurRad="80000" dist="40000" dir="5040000" algn="tl">
                  <a:srgbClr val="000000">
                    <a:alpha val="30000"/>
                  </a:srgbClr>
                </a:outerShdw>
              </a:effectLst>
            </a:endParaRPr>
          </a:p>
        </p:txBody>
      </p:sp>
      <p:sp>
        <p:nvSpPr>
          <p:cNvPr id="13" name="Obdélník 12"/>
          <p:cNvSpPr/>
          <p:nvPr/>
        </p:nvSpPr>
        <p:spPr>
          <a:xfrm>
            <a:off x="7202633" y="1950978"/>
            <a:ext cx="888384" cy="40011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cs-CZ" sz="2000" b="1" cap="none" spc="0" dirty="0" err="1" smtClean="0">
                <a:ln w="11430"/>
                <a:solidFill>
                  <a:schemeClr val="bg1">
                    <a:lumMod val="95000"/>
                  </a:schemeClr>
                </a:solidFill>
                <a:effectLst>
                  <a:outerShdw blurRad="80000" dist="40000" dir="5040000" algn="tl">
                    <a:srgbClr val="000000">
                      <a:alpha val="30000"/>
                    </a:srgbClr>
                  </a:outerShdw>
                </a:effectLst>
              </a:rPr>
              <a:t>White</a:t>
            </a:r>
            <a:endParaRPr lang="cs-CZ" sz="2000" b="1" cap="none" spc="0" dirty="0">
              <a:ln w="11430"/>
              <a:solidFill>
                <a:schemeClr val="bg1">
                  <a:lumMod val="95000"/>
                </a:schemeClr>
              </a:solidFill>
              <a:effectLst>
                <a:outerShdw blurRad="80000" dist="40000" dir="5040000" algn="tl">
                  <a:srgbClr val="000000">
                    <a:alpha val="30000"/>
                  </a:srgbClr>
                </a:outerShdw>
              </a:effectLst>
            </a:endParaRPr>
          </a:p>
        </p:txBody>
      </p:sp>
      <p:sp>
        <p:nvSpPr>
          <p:cNvPr id="14" name="Obdélník 13"/>
          <p:cNvSpPr/>
          <p:nvPr/>
        </p:nvSpPr>
        <p:spPr>
          <a:xfrm>
            <a:off x="1043608" y="3830322"/>
            <a:ext cx="888384" cy="40011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cs-CZ" sz="2000" b="1" cap="none" spc="0" dirty="0" err="1" smtClean="0">
                <a:ln w="11430"/>
                <a:solidFill>
                  <a:schemeClr val="bg1">
                    <a:lumMod val="95000"/>
                  </a:schemeClr>
                </a:solidFill>
                <a:effectLst>
                  <a:outerShdw blurRad="80000" dist="40000" dir="5040000" algn="tl">
                    <a:srgbClr val="000000">
                      <a:alpha val="30000"/>
                    </a:srgbClr>
                  </a:outerShdw>
                </a:effectLst>
              </a:rPr>
              <a:t>White</a:t>
            </a:r>
            <a:endParaRPr lang="cs-CZ" sz="2000" b="1" cap="none" spc="0" dirty="0">
              <a:ln w="11430"/>
              <a:solidFill>
                <a:schemeClr val="bg1">
                  <a:lumMod val="95000"/>
                </a:schemeClr>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4247525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Nadpis 1"/>
          <p:cNvSpPr>
            <a:spLocks noGrp="1"/>
          </p:cNvSpPr>
          <p:nvPr>
            <p:ph type="title"/>
          </p:nvPr>
        </p:nvSpPr>
        <p:spPr>
          <a:xfrm>
            <a:off x="683568" y="397721"/>
            <a:ext cx="7920880" cy="1143000"/>
          </a:xfrm>
        </p:spPr>
        <p:txBody>
          <a:bodyPr/>
          <a:lstStyle/>
          <a:p>
            <a:pPr algn="l"/>
            <a:r>
              <a:rPr lang="cs-CZ" altLang="cs-CZ" dirty="0" smtClean="0">
                <a:effectLst>
                  <a:reflection blurRad="6350" endPos="0" dir="5400000" sy="-100000" algn="bl" rotWithShape="0"/>
                </a:effectLst>
              </a:rPr>
              <a:t>Basic </a:t>
            </a:r>
            <a:r>
              <a:rPr lang="cs-CZ" altLang="cs-CZ" dirty="0" err="1" smtClean="0">
                <a:effectLst>
                  <a:reflection blurRad="6350" endPos="0" dir="5400000" sy="-100000" algn="bl" rotWithShape="0"/>
                </a:effectLst>
              </a:rPr>
              <a:t>problem</a:t>
            </a:r>
            <a:r>
              <a:rPr lang="cs-CZ" altLang="cs-CZ" dirty="0" smtClean="0">
                <a:effectLst>
                  <a:reflection blurRad="6350" endPos="0" dir="5400000" sy="-100000" algn="bl" rotWithShape="0"/>
                </a:effectLst>
              </a:rPr>
              <a:t> V-I.</a:t>
            </a:r>
            <a:r>
              <a:rPr lang="cs-CZ" altLang="cs-CZ" sz="1400" dirty="0" smtClean="0">
                <a:solidFill>
                  <a:srgbClr val="FF0000"/>
                </a:solidFill>
                <a:effectLst>
                  <a:reflection blurRad="6350" endPos="0" dir="5400000" sy="-100000" algn="bl" rotWithShape="0"/>
                </a:effectLst>
              </a:rPr>
              <a:t>(</a:t>
            </a:r>
            <a:r>
              <a:rPr lang="en-US" altLang="cs-CZ" sz="1400" dirty="0" smtClean="0">
                <a:solidFill>
                  <a:srgbClr val="FF0000"/>
                </a:solidFill>
                <a:effectLst>
                  <a:reflection blurRad="6350" endPos="0" dir="5400000" sy="-100000" algn="bl" rotWithShape="0"/>
                </a:effectLst>
              </a:rPr>
              <a:t>availability of components</a:t>
            </a:r>
            <a:r>
              <a:rPr lang="cs-CZ" altLang="cs-CZ" sz="1400" dirty="0" smtClean="0">
                <a:solidFill>
                  <a:srgbClr val="FF0000"/>
                </a:solidFill>
                <a:effectLst>
                  <a:reflection blurRad="6350" endPos="0" dir="5400000" sy="-100000" algn="bl" rotWithShape="0"/>
                </a:effectLst>
              </a:rPr>
              <a:t>) </a:t>
            </a:r>
            <a:r>
              <a:rPr lang="cs-CZ" altLang="cs-CZ" sz="1400" dirty="0" smtClean="0">
                <a:effectLst>
                  <a:reflection blurRad="6350" endPos="0" dir="5400000" sy="-100000" algn="bl" rotWithShape="0"/>
                </a:effectLst>
              </a:rPr>
              <a:t> </a:t>
            </a:r>
          </a:p>
        </p:txBody>
      </p:sp>
      <p:sp>
        <p:nvSpPr>
          <p:cNvPr id="36868" name="Rectangle 7"/>
          <p:cNvSpPr>
            <a:spLocks noChangeArrowheads="1"/>
          </p:cNvSpPr>
          <p:nvPr/>
        </p:nvSpPr>
        <p:spPr bwMode="auto">
          <a:xfrm>
            <a:off x="1931988" y="1700213"/>
            <a:ext cx="649287" cy="287337"/>
          </a:xfrm>
          <a:prstGeom prst="rect">
            <a:avLst/>
          </a:prstGeom>
          <a:solidFill>
            <a:srgbClr val="66CCFF"/>
          </a:solidFill>
          <a:ln w="9525">
            <a:solidFill>
              <a:schemeClr val="tx1"/>
            </a:solidFill>
            <a:miter lim="800000"/>
            <a:headEnd/>
            <a:tailEnd/>
          </a:ln>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600">
                <a:latin typeface="Calibri" pitchFamily="34" charset="0"/>
              </a:rPr>
              <a:t>Op1</a:t>
            </a:r>
            <a:endParaRPr kumimoji="0" lang="en-GB" altLang="cs-CZ" sz="1600">
              <a:latin typeface="Calibri" pitchFamily="34" charset="0"/>
            </a:endParaRPr>
          </a:p>
        </p:txBody>
      </p:sp>
      <p:sp>
        <p:nvSpPr>
          <p:cNvPr id="5" name="Rectangle 10"/>
          <p:cNvSpPr>
            <a:spLocks noChangeArrowheads="1"/>
          </p:cNvSpPr>
          <p:nvPr/>
        </p:nvSpPr>
        <p:spPr bwMode="auto">
          <a:xfrm>
            <a:off x="3011488" y="2349500"/>
            <a:ext cx="649287" cy="287338"/>
          </a:xfrm>
          <a:prstGeom prst="rect">
            <a:avLst/>
          </a:prstGeom>
          <a:solidFill>
            <a:srgbClr val="FF0000"/>
          </a:solidFill>
          <a:ln w="9525">
            <a:solidFill>
              <a:schemeClr val="tx1"/>
            </a:solidFill>
            <a:miter lim="800000"/>
            <a:headEnd/>
            <a:tailEnd/>
          </a:ln>
          <a:effectLst/>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defRPr/>
            </a:pPr>
            <a:r>
              <a:rPr kumimoji="0" lang="cs-CZ" altLang="cs-CZ" sz="1600" dirty="0" smtClean="0">
                <a:latin typeface="Calibri" pitchFamily="34" charset="0"/>
              </a:rPr>
              <a:t>Op2</a:t>
            </a:r>
            <a:endParaRPr kumimoji="0" lang="en-GB" altLang="cs-CZ" sz="1600" dirty="0" smtClean="0">
              <a:latin typeface="Calibri" pitchFamily="34" charset="0"/>
            </a:endParaRPr>
          </a:p>
        </p:txBody>
      </p:sp>
      <p:sp>
        <p:nvSpPr>
          <p:cNvPr id="36870" name="Rectangle 11"/>
          <p:cNvSpPr>
            <a:spLocks noChangeArrowheads="1"/>
          </p:cNvSpPr>
          <p:nvPr/>
        </p:nvSpPr>
        <p:spPr bwMode="auto">
          <a:xfrm>
            <a:off x="4146550" y="2997200"/>
            <a:ext cx="649288" cy="2873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600">
                <a:latin typeface="Calibri" pitchFamily="34" charset="0"/>
              </a:rPr>
              <a:t>Op3</a:t>
            </a:r>
            <a:endParaRPr kumimoji="0" lang="en-GB" altLang="cs-CZ" sz="1600">
              <a:latin typeface="Calibri" pitchFamily="34" charset="0"/>
            </a:endParaRPr>
          </a:p>
        </p:txBody>
      </p:sp>
      <p:sp>
        <p:nvSpPr>
          <p:cNvPr id="36871" name="Line 18"/>
          <p:cNvSpPr>
            <a:spLocks noChangeShapeType="1"/>
          </p:cNvSpPr>
          <p:nvPr/>
        </p:nvSpPr>
        <p:spPr bwMode="auto">
          <a:xfrm>
            <a:off x="2579688" y="1844675"/>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6872" name="Line 19"/>
          <p:cNvSpPr>
            <a:spLocks noChangeShapeType="1"/>
          </p:cNvSpPr>
          <p:nvPr/>
        </p:nvSpPr>
        <p:spPr bwMode="auto">
          <a:xfrm>
            <a:off x="2795588" y="1844675"/>
            <a:ext cx="0" cy="5762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6873" name="Line 20"/>
          <p:cNvSpPr>
            <a:spLocks noChangeShapeType="1"/>
          </p:cNvSpPr>
          <p:nvPr/>
        </p:nvSpPr>
        <p:spPr bwMode="auto">
          <a:xfrm>
            <a:off x="2795588" y="242093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6874" name="Line 21"/>
          <p:cNvSpPr>
            <a:spLocks noChangeShapeType="1"/>
          </p:cNvSpPr>
          <p:nvPr/>
        </p:nvSpPr>
        <p:spPr bwMode="auto">
          <a:xfrm>
            <a:off x="3659188" y="2492375"/>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6875" name="Line 22"/>
          <p:cNvSpPr>
            <a:spLocks noChangeShapeType="1"/>
          </p:cNvSpPr>
          <p:nvPr/>
        </p:nvSpPr>
        <p:spPr bwMode="auto">
          <a:xfrm>
            <a:off x="3878263" y="2482850"/>
            <a:ext cx="0" cy="649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6876" name="Line 23"/>
          <p:cNvSpPr>
            <a:spLocks noChangeShapeType="1"/>
          </p:cNvSpPr>
          <p:nvPr/>
        </p:nvSpPr>
        <p:spPr bwMode="auto">
          <a:xfrm>
            <a:off x="3878263" y="3132138"/>
            <a:ext cx="268287" cy="95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 name="TextovéPole 12"/>
          <p:cNvSpPr txBox="1"/>
          <p:nvPr/>
        </p:nvSpPr>
        <p:spPr>
          <a:xfrm>
            <a:off x="2870200" y="1733550"/>
            <a:ext cx="1935145" cy="253916"/>
          </a:xfrm>
          <a:prstGeom prst="rect">
            <a:avLst/>
          </a:prstGeom>
          <a:noFill/>
        </p:spPr>
        <p:txBody>
          <a:bodyPr wrap="none">
            <a:spAutoFit/>
          </a:bodyPr>
          <a:lstStyle/>
          <a:p>
            <a:pPr>
              <a:defRPr/>
            </a:pPr>
            <a:r>
              <a:rPr lang="en-US" sz="1050" dirty="0" smtClean="0">
                <a:solidFill>
                  <a:srgbClr val="0070C0"/>
                </a:solidFill>
              </a:rPr>
              <a:t>20 pcs  of A7  and  20 pcs of  A8</a:t>
            </a:r>
            <a:endParaRPr lang="en-US" sz="1050" dirty="0">
              <a:solidFill>
                <a:srgbClr val="0070C0"/>
              </a:solidFill>
            </a:endParaRPr>
          </a:p>
        </p:txBody>
      </p:sp>
      <p:sp>
        <p:nvSpPr>
          <p:cNvPr id="36878" name="Rectangle 7"/>
          <p:cNvSpPr>
            <a:spLocks noChangeArrowheads="1"/>
          </p:cNvSpPr>
          <p:nvPr/>
        </p:nvSpPr>
        <p:spPr bwMode="auto">
          <a:xfrm>
            <a:off x="6859588" y="1573213"/>
            <a:ext cx="1114425" cy="287337"/>
          </a:xfrm>
          <a:prstGeom prst="rect">
            <a:avLst/>
          </a:prstGeom>
          <a:solidFill>
            <a:srgbClr val="FFFF00"/>
          </a:solidFill>
          <a:ln w="9525">
            <a:solidFill>
              <a:schemeClr val="tx1"/>
            </a:solidFill>
            <a:miter lim="800000"/>
            <a:headEnd/>
            <a:tailEnd/>
          </a:ln>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600">
                <a:latin typeface="Calibri" pitchFamily="34" charset="0"/>
              </a:rPr>
              <a:t>A0</a:t>
            </a:r>
            <a:endParaRPr kumimoji="0" lang="en-GB" altLang="cs-CZ" sz="1600">
              <a:latin typeface="Calibri" pitchFamily="34" charset="0"/>
            </a:endParaRPr>
          </a:p>
        </p:txBody>
      </p:sp>
      <p:sp>
        <p:nvSpPr>
          <p:cNvPr id="36879" name="Rectangle 7"/>
          <p:cNvSpPr>
            <a:spLocks noChangeArrowheads="1"/>
          </p:cNvSpPr>
          <p:nvPr/>
        </p:nvSpPr>
        <p:spPr bwMode="auto">
          <a:xfrm>
            <a:off x="6696075" y="2147888"/>
            <a:ext cx="325438" cy="287337"/>
          </a:xfrm>
          <a:prstGeom prst="rect">
            <a:avLst/>
          </a:prstGeom>
          <a:solidFill>
            <a:srgbClr val="FFFF00"/>
          </a:solidFill>
          <a:ln w="9525">
            <a:solidFill>
              <a:schemeClr val="tx1"/>
            </a:solidFill>
            <a:miter lim="800000"/>
            <a:headEnd/>
            <a:tailEnd/>
          </a:ln>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200">
                <a:latin typeface="Calibri" pitchFamily="34" charset="0"/>
              </a:rPr>
              <a:t>A1</a:t>
            </a:r>
            <a:endParaRPr kumimoji="0" lang="en-GB" altLang="cs-CZ" sz="1200">
              <a:latin typeface="Calibri" pitchFamily="34" charset="0"/>
            </a:endParaRPr>
          </a:p>
        </p:txBody>
      </p:sp>
      <p:sp>
        <p:nvSpPr>
          <p:cNvPr id="36880" name="Rectangle 7"/>
          <p:cNvSpPr>
            <a:spLocks noChangeArrowheads="1"/>
          </p:cNvSpPr>
          <p:nvPr/>
        </p:nvSpPr>
        <p:spPr bwMode="auto">
          <a:xfrm>
            <a:off x="7812088" y="2171700"/>
            <a:ext cx="325437" cy="287338"/>
          </a:xfrm>
          <a:prstGeom prst="rect">
            <a:avLst/>
          </a:prstGeom>
          <a:solidFill>
            <a:srgbClr val="FFFF00"/>
          </a:solidFill>
          <a:ln w="9525">
            <a:solidFill>
              <a:schemeClr val="tx1"/>
            </a:solidFill>
            <a:miter lim="800000"/>
            <a:headEnd/>
            <a:tailEnd/>
          </a:ln>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200">
                <a:latin typeface="Calibri" pitchFamily="34" charset="0"/>
              </a:rPr>
              <a:t>A2</a:t>
            </a:r>
            <a:endParaRPr kumimoji="0" lang="en-GB" altLang="cs-CZ" sz="1200">
              <a:latin typeface="Calibri" pitchFamily="34" charset="0"/>
            </a:endParaRPr>
          </a:p>
        </p:txBody>
      </p:sp>
      <p:cxnSp>
        <p:nvCxnSpPr>
          <p:cNvPr id="36881" name="Přímá spojnice se šipkou 17"/>
          <p:cNvCxnSpPr>
            <a:cxnSpLocks noChangeShapeType="1"/>
            <a:stCxn id="36878" idx="2"/>
            <a:endCxn id="36879" idx="0"/>
          </p:cNvCxnSpPr>
          <p:nvPr/>
        </p:nvCxnSpPr>
        <p:spPr bwMode="auto">
          <a:xfrm flipH="1">
            <a:off x="6859588" y="1860550"/>
            <a:ext cx="557212" cy="287338"/>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882" name="Přímá spojnice se šipkou 19"/>
          <p:cNvCxnSpPr>
            <a:cxnSpLocks noChangeShapeType="1"/>
            <a:stCxn id="36878" idx="2"/>
            <a:endCxn id="36880" idx="0"/>
          </p:cNvCxnSpPr>
          <p:nvPr/>
        </p:nvCxnSpPr>
        <p:spPr bwMode="auto">
          <a:xfrm>
            <a:off x="7416800" y="1860550"/>
            <a:ext cx="557213" cy="31115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Rectangle 7"/>
          <p:cNvSpPr>
            <a:spLocks noChangeArrowheads="1"/>
          </p:cNvSpPr>
          <p:nvPr/>
        </p:nvSpPr>
        <p:spPr bwMode="auto">
          <a:xfrm>
            <a:off x="6873875" y="2636838"/>
            <a:ext cx="1114425" cy="287337"/>
          </a:xfrm>
          <a:prstGeom prst="rect">
            <a:avLst/>
          </a:prstGeom>
          <a:solidFill>
            <a:srgbClr val="FF0000"/>
          </a:solidFill>
          <a:ln w="9525">
            <a:solidFill>
              <a:schemeClr val="tx1"/>
            </a:solidFill>
            <a:miter lim="800000"/>
            <a:headEnd/>
            <a:tailEnd/>
          </a:ln>
          <a:effectLst/>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defRPr/>
            </a:pPr>
            <a:r>
              <a:rPr kumimoji="0" lang="cs-CZ" altLang="cs-CZ" sz="1600" dirty="0" smtClean="0">
                <a:latin typeface="Calibri" pitchFamily="34" charset="0"/>
              </a:rPr>
              <a:t>A3</a:t>
            </a:r>
            <a:endParaRPr kumimoji="0" lang="en-GB" altLang="cs-CZ" sz="1600" dirty="0" smtClean="0">
              <a:latin typeface="Calibri" pitchFamily="34" charset="0"/>
            </a:endParaRPr>
          </a:p>
        </p:txBody>
      </p:sp>
      <p:cxnSp>
        <p:nvCxnSpPr>
          <p:cNvPr id="36884" name="Přímá spojnice se šipkou 21"/>
          <p:cNvCxnSpPr>
            <a:cxnSpLocks noChangeShapeType="1"/>
            <a:stCxn id="36878" idx="2"/>
          </p:cNvCxnSpPr>
          <p:nvPr/>
        </p:nvCxnSpPr>
        <p:spPr bwMode="auto">
          <a:xfrm>
            <a:off x="7416800" y="1860550"/>
            <a:ext cx="0" cy="776288"/>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Rectangle 7"/>
          <p:cNvSpPr>
            <a:spLocks noChangeArrowheads="1"/>
          </p:cNvSpPr>
          <p:nvPr/>
        </p:nvSpPr>
        <p:spPr bwMode="auto">
          <a:xfrm>
            <a:off x="6711950" y="3203575"/>
            <a:ext cx="323850" cy="287338"/>
          </a:xfrm>
          <a:prstGeom prst="rect">
            <a:avLst/>
          </a:prstGeom>
          <a:solidFill>
            <a:srgbClr val="FF0000"/>
          </a:solidFill>
          <a:ln w="9525">
            <a:solidFill>
              <a:schemeClr val="tx1"/>
            </a:solidFill>
            <a:miter lim="800000"/>
            <a:headEnd/>
            <a:tailEnd/>
          </a:ln>
          <a:effectLst/>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defRPr/>
            </a:pPr>
            <a:r>
              <a:rPr kumimoji="0" lang="cs-CZ" altLang="cs-CZ" sz="1200" dirty="0" smtClean="0">
                <a:latin typeface="Calibri" pitchFamily="34" charset="0"/>
              </a:rPr>
              <a:t>A4</a:t>
            </a:r>
            <a:endParaRPr kumimoji="0" lang="en-GB" altLang="cs-CZ" sz="1200" dirty="0" smtClean="0">
              <a:latin typeface="Calibri" pitchFamily="34" charset="0"/>
            </a:endParaRPr>
          </a:p>
        </p:txBody>
      </p:sp>
      <p:sp>
        <p:nvSpPr>
          <p:cNvPr id="25" name="Rectangle 7"/>
          <p:cNvSpPr>
            <a:spLocks noChangeArrowheads="1"/>
          </p:cNvSpPr>
          <p:nvPr/>
        </p:nvSpPr>
        <p:spPr bwMode="auto">
          <a:xfrm>
            <a:off x="7826375" y="3228975"/>
            <a:ext cx="325438" cy="287338"/>
          </a:xfrm>
          <a:prstGeom prst="rect">
            <a:avLst/>
          </a:prstGeom>
          <a:solidFill>
            <a:srgbClr val="FF0000"/>
          </a:solidFill>
          <a:ln w="9525">
            <a:solidFill>
              <a:schemeClr val="tx1"/>
            </a:solidFill>
            <a:miter lim="800000"/>
            <a:headEnd/>
            <a:tailEnd/>
          </a:ln>
          <a:effectLst/>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defRPr/>
            </a:pPr>
            <a:r>
              <a:rPr kumimoji="0" lang="cs-CZ" altLang="cs-CZ" sz="1200" dirty="0" smtClean="0">
                <a:latin typeface="Calibri" pitchFamily="34" charset="0"/>
              </a:rPr>
              <a:t>A5</a:t>
            </a:r>
            <a:endParaRPr kumimoji="0" lang="en-GB" altLang="cs-CZ" sz="1200" dirty="0" smtClean="0">
              <a:latin typeface="Calibri" pitchFamily="34" charset="0"/>
            </a:endParaRPr>
          </a:p>
        </p:txBody>
      </p:sp>
      <p:cxnSp>
        <p:nvCxnSpPr>
          <p:cNvPr id="36887" name="Přímá spojnice se šipkou 25"/>
          <p:cNvCxnSpPr>
            <a:cxnSpLocks noChangeShapeType="1"/>
            <a:endCxn id="24" idx="0"/>
          </p:cNvCxnSpPr>
          <p:nvPr/>
        </p:nvCxnSpPr>
        <p:spPr bwMode="auto">
          <a:xfrm flipH="1">
            <a:off x="6873875" y="2917825"/>
            <a:ext cx="557213" cy="28575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888" name="Přímá spojnice se šipkou 26"/>
          <p:cNvCxnSpPr>
            <a:cxnSpLocks noChangeShapeType="1"/>
          </p:cNvCxnSpPr>
          <p:nvPr/>
        </p:nvCxnSpPr>
        <p:spPr bwMode="auto">
          <a:xfrm>
            <a:off x="7431088" y="2924175"/>
            <a:ext cx="557212" cy="31115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TextovéPole 27"/>
          <p:cNvSpPr txBox="1"/>
          <p:nvPr/>
        </p:nvSpPr>
        <p:spPr>
          <a:xfrm>
            <a:off x="4002088" y="2389188"/>
            <a:ext cx="2041525" cy="415925"/>
          </a:xfrm>
          <a:prstGeom prst="rect">
            <a:avLst/>
          </a:prstGeom>
          <a:noFill/>
        </p:spPr>
        <p:txBody>
          <a:bodyPr wrap="none">
            <a:spAutoFit/>
          </a:bodyPr>
          <a:lstStyle/>
          <a:p>
            <a:pPr>
              <a:defRPr/>
            </a:pPr>
            <a:r>
              <a:rPr lang="en-ZA" sz="1050" dirty="0" smtClean="0">
                <a:solidFill>
                  <a:srgbClr val="FF0000"/>
                </a:solidFill>
              </a:rPr>
              <a:t>10 pcs of A4  an</a:t>
            </a:r>
            <a:r>
              <a:rPr lang="cs-CZ" sz="1050" dirty="0" smtClean="0">
                <a:solidFill>
                  <a:srgbClr val="FF0000"/>
                </a:solidFill>
              </a:rPr>
              <a:t>d</a:t>
            </a:r>
            <a:r>
              <a:rPr lang="en-ZA" sz="1050" dirty="0" smtClean="0">
                <a:solidFill>
                  <a:srgbClr val="FF0000"/>
                </a:solidFill>
              </a:rPr>
              <a:t> 10 pcs  of A5</a:t>
            </a:r>
          </a:p>
          <a:p>
            <a:pPr>
              <a:defRPr/>
            </a:pPr>
            <a:r>
              <a:rPr lang="en-ZA" sz="1050" dirty="0" smtClean="0">
                <a:solidFill>
                  <a:srgbClr val="FF0000"/>
                </a:solidFill>
              </a:rPr>
              <a:t>(will be delivered  in  T1+X time )</a:t>
            </a:r>
            <a:endParaRPr lang="en-ZA" sz="1050" dirty="0">
              <a:solidFill>
                <a:srgbClr val="FF0000"/>
              </a:solidFill>
            </a:endParaRPr>
          </a:p>
        </p:txBody>
      </p:sp>
      <p:cxnSp>
        <p:nvCxnSpPr>
          <p:cNvPr id="36890" name="Přímá spojnice 29"/>
          <p:cNvCxnSpPr>
            <a:cxnSpLocks noChangeShapeType="1"/>
          </p:cNvCxnSpPr>
          <p:nvPr/>
        </p:nvCxnSpPr>
        <p:spPr bwMode="auto">
          <a:xfrm>
            <a:off x="2994025" y="2636838"/>
            <a:ext cx="0" cy="87947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891" name="TextovéPole 30"/>
          <p:cNvSpPr txBox="1">
            <a:spLocks noChangeArrowheads="1"/>
          </p:cNvSpPr>
          <p:nvPr/>
        </p:nvSpPr>
        <p:spPr bwMode="auto">
          <a:xfrm>
            <a:off x="2716213" y="3428712"/>
            <a:ext cx="3429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r>
              <a:rPr kumimoji="0" lang="cs-CZ" altLang="cs-CZ" sz="1100" dirty="0">
                <a:latin typeface="Times New Roman" pitchFamily="18" charset="0"/>
              </a:rPr>
              <a:t>T1</a:t>
            </a:r>
          </a:p>
        </p:txBody>
      </p:sp>
      <p:cxnSp>
        <p:nvCxnSpPr>
          <p:cNvPr id="36892" name="Přímá spojnice 31"/>
          <p:cNvCxnSpPr>
            <a:cxnSpLocks noChangeShapeType="1"/>
          </p:cNvCxnSpPr>
          <p:nvPr/>
        </p:nvCxnSpPr>
        <p:spPr bwMode="auto">
          <a:xfrm>
            <a:off x="1933575" y="2054225"/>
            <a:ext cx="0" cy="87947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893" name="TextovéPole 32"/>
          <p:cNvSpPr txBox="1">
            <a:spLocks noChangeArrowheads="1"/>
          </p:cNvSpPr>
          <p:nvPr/>
        </p:nvSpPr>
        <p:spPr bwMode="auto">
          <a:xfrm>
            <a:off x="1590676" y="279320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r>
              <a:rPr kumimoji="0" lang="cs-CZ" altLang="cs-CZ" sz="1100" dirty="0">
                <a:latin typeface="Times New Roman" pitchFamily="18" charset="0"/>
              </a:rPr>
              <a:t>T0</a:t>
            </a:r>
          </a:p>
        </p:txBody>
      </p:sp>
      <p:cxnSp>
        <p:nvCxnSpPr>
          <p:cNvPr id="36894" name="Přímá spojnice se šipkou 34"/>
          <p:cNvCxnSpPr>
            <a:cxnSpLocks noChangeShapeType="1"/>
          </p:cNvCxnSpPr>
          <p:nvPr/>
        </p:nvCxnSpPr>
        <p:spPr bwMode="auto">
          <a:xfrm>
            <a:off x="1933575" y="2917825"/>
            <a:ext cx="1014413" cy="0"/>
          </a:xfrm>
          <a:prstGeom prst="straightConnector1">
            <a:avLst/>
          </a:prstGeom>
          <a:noFill/>
          <a:ln w="19050" algn="ctr">
            <a:solidFill>
              <a:schemeClr val="accent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TextovéPole 35"/>
          <p:cNvSpPr txBox="1"/>
          <p:nvPr/>
        </p:nvSpPr>
        <p:spPr>
          <a:xfrm>
            <a:off x="1888635" y="3050024"/>
            <a:ext cx="965329" cy="415498"/>
          </a:xfrm>
          <a:prstGeom prst="rect">
            <a:avLst/>
          </a:prstGeom>
          <a:noFill/>
        </p:spPr>
        <p:txBody>
          <a:bodyPr wrap="none">
            <a:spAutoFit/>
          </a:bodyPr>
          <a:lstStyle/>
          <a:p>
            <a:pPr>
              <a:defRPr/>
            </a:pPr>
            <a:r>
              <a:rPr lang="en-ZA" sz="1050" dirty="0" smtClean="0">
                <a:solidFill>
                  <a:srgbClr val="0070C0"/>
                </a:solidFill>
              </a:rPr>
              <a:t>Lead time </a:t>
            </a:r>
          </a:p>
          <a:p>
            <a:pPr>
              <a:defRPr/>
            </a:pPr>
            <a:r>
              <a:rPr lang="en-ZA" sz="1050" dirty="0" smtClean="0">
                <a:solidFill>
                  <a:srgbClr val="0070C0"/>
                </a:solidFill>
              </a:rPr>
              <a:t>to produce </a:t>
            </a:r>
            <a:r>
              <a:rPr lang="en-ZA" sz="1050" b="1" dirty="0" smtClean="0">
                <a:solidFill>
                  <a:srgbClr val="0070C0"/>
                </a:solidFill>
              </a:rPr>
              <a:t>A6</a:t>
            </a:r>
            <a:endParaRPr lang="en-ZA" sz="1050" b="1" dirty="0">
              <a:solidFill>
                <a:srgbClr val="0070C0"/>
              </a:solidFill>
            </a:endParaRPr>
          </a:p>
        </p:txBody>
      </p:sp>
      <p:sp>
        <p:nvSpPr>
          <p:cNvPr id="36896" name="Rectangle 7"/>
          <p:cNvSpPr>
            <a:spLocks noChangeArrowheads="1"/>
          </p:cNvSpPr>
          <p:nvPr/>
        </p:nvSpPr>
        <p:spPr bwMode="auto">
          <a:xfrm>
            <a:off x="6934200" y="3862388"/>
            <a:ext cx="1116013" cy="287337"/>
          </a:xfrm>
          <a:prstGeom prst="rect">
            <a:avLst/>
          </a:prstGeom>
          <a:solidFill>
            <a:srgbClr val="66CCFF"/>
          </a:solidFill>
          <a:ln w="9525">
            <a:solidFill>
              <a:schemeClr val="tx1"/>
            </a:solidFill>
            <a:miter lim="800000"/>
            <a:headEnd/>
            <a:tailEnd/>
          </a:ln>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600">
                <a:latin typeface="Calibri" pitchFamily="34" charset="0"/>
              </a:rPr>
              <a:t>A6</a:t>
            </a:r>
            <a:endParaRPr kumimoji="0" lang="en-GB" altLang="cs-CZ" sz="1600">
              <a:latin typeface="Calibri" pitchFamily="34" charset="0"/>
            </a:endParaRPr>
          </a:p>
        </p:txBody>
      </p:sp>
      <p:sp>
        <p:nvSpPr>
          <p:cNvPr id="36897" name="Rectangle 7"/>
          <p:cNvSpPr>
            <a:spLocks noChangeArrowheads="1"/>
          </p:cNvSpPr>
          <p:nvPr/>
        </p:nvSpPr>
        <p:spPr bwMode="auto">
          <a:xfrm>
            <a:off x="6772275" y="4429125"/>
            <a:ext cx="323850" cy="287338"/>
          </a:xfrm>
          <a:prstGeom prst="rect">
            <a:avLst/>
          </a:prstGeom>
          <a:solidFill>
            <a:srgbClr val="66CCFF"/>
          </a:solidFill>
          <a:ln w="9525">
            <a:solidFill>
              <a:schemeClr val="tx1"/>
            </a:solidFill>
            <a:miter lim="800000"/>
            <a:headEnd/>
            <a:tailEnd/>
          </a:ln>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200">
                <a:latin typeface="Calibri" pitchFamily="34" charset="0"/>
              </a:rPr>
              <a:t>A7</a:t>
            </a:r>
            <a:endParaRPr kumimoji="0" lang="en-GB" altLang="cs-CZ" sz="1200">
              <a:latin typeface="Calibri" pitchFamily="34" charset="0"/>
            </a:endParaRPr>
          </a:p>
        </p:txBody>
      </p:sp>
      <p:sp>
        <p:nvSpPr>
          <p:cNvPr id="36898" name="Rectangle 7"/>
          <p:cNvSpPr>
            <a:spLocks noChangeArrowheads="1"/>
          </p:cNvSpPr>
          <p:nvPr/>
        </p:nvSpPr>
        <p:spPr bwMode="auto">
          <a:xfrm>
            <a:off x="7886700" y="4452938"/>
            <a:ext cx="325438" cy="287337"/>
          </a:xfrm>
          <a:prstGeom prst="rect">
            <a:avLst/>
          </a:prstGeom>
          <a:solidFill>
            <a:srgbClr val="66CCFF"/>
          </a:solidFill>
          <a:ln w="9525">
            <a:solidFill>
              <a:schemeClr val="tx1"/>
            </a:solidFill>
            <a:miter lim="800000"/>
            <a:headEnd/>
            <a:tailEnd/>
          </a:ln>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200">
                <a:latin typeface="Calibri" pitchFamily="34" charset="0"/>
              </a:rPr>
              <a:t>A8</a:t>
            </a:r>
            <a:endParaRPr kumimoji="0" lang="en-GB" altLang="cs-CZ" sz="1200">
              <a:latin typeface="Calibri" pitchFamily="34" charset="0"/>
            </a:endParaRPr>
          </a:p>
        </p:txBody>
      </p:sp>
      <p:cxnSp>
        <p:nvCxnSpPr>
          <p:cNvPr id="36899" name="Přímá spojnice se šipkou 40"/>
          <p:cNvCxnSpPr>
            <a:cxnSpLocks noChangeShapeType="1"/>
            <a:endCxn id="36897" idx="0"/>
          </p:cNvCxnSpPr>
          <p:nvPr/>
        </p:nvCxnSpPr>
        <p:spPr bwMode="auto">
          <a:xfrm flipH="1">
            <a:off x="6934200" y="4141788"/>
            <a:ext cx="557213" cy="287337"/>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900" name="Přímá spojnice se šipkou 41"/>
          <p:cNvCxnSpPr>
            <a:cxnSpLocks noChangeShapeType="1"/>
          </p:cNvCxnSpPr>
          <p:nvPr/>
        </p:nvCxnSpPr>
        <p:spPr bwMode="auto">
          <a:xfrm>
            <a:off x="7491413" y="4149725"/>
            <a:ext cx="558800" cy="31115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901" name="Přímá spojnice se šipkou 42"/>
          <p:cNvCxnSpPr>
            <a:cxnSpLocks noChangeShapeType="1"/>
          </p:cNvCxnSpPr>
          <p:nvPr/>
        </p:nvCxnSpPr>
        <p:spPr bwMode="auto">
          <a:xfrm flipH="1">
            <a:off x="7416800" y="2933700"/>
            <a:ext cx="14288" cy="928688"/>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902" name="Šipka dolů 48"/>
          <p:cNvSpPr>
            <a:spLocks noChangeArrowheads="1"/>
          </p:cNvSpPr>
          <p:nvPr/>
        </p:nvSpPr>
        <p:spPr bwMode="auto">
          <a:xfrm>
            <a:off x="2250570" y="3771900"/>
            <a:ext cx="2365375" cy="793750"/>
          </a:xfrm>
          <a:prstGeom prst="downArrow">
            <a:avLst>
              <a:gd name="adj1" fmla="val 50000"/>
              <a:gd name="adj2" fmla="val 50000"/>
            </a:avLst>
          </a:prstGeom>
          <a:solidFill>
            <a:srgbClr val="92D05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2400">
              <a:latin typeface="Times New Roman" pitchFamily="18" charset="0"/>
            </a:endParaRPr>
          </a:p>
        </p:txBody>
      </p:sp>
      <p:sp>
        <p:nvSpPr>
          <p:cNvPr id="36903" name="Rectangle 7"/>
          <p:cNvSpPr>
            <a:spLocks noChangeArrowheads="1"/>
          </p:cNvSpPr>
          <p:nvPr/>
        </p:nvSpPr>
        <p:spPr bwMode="auto">
          <a:xfrm>
            <a:off x="1963738" y="4516438"/>
            <a:ext cx="649287" cy="287337"/>
          </a:xfrm>
          <a:prstGeom prst="rect">
            <a:avLst/>
          </a:prstGeom>
          <a:solidFill>
            <a:srgbClr val="66CCFF"/>
          </a:solidFill>
          <a:ln w="9525">
            <a:solidFill>
              <a:schemeClr val="tx1"/>
            </a:solidFill>
            <a:miter lim="800000"/>
            <a:headEnd/>
            <a:tailEnd/>
          </a:ln>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600">
                <a:latin typeface="Calibri" pitchFamily="34" charset="0"/>
              </a:rPr>
              <a:t>Op1</a:t>
            </a:r>
            <a:endParaRPr kumimoji="0" lang="en-GB" altLang="cs-CZ" sz="1600">
              <a:latin typeface="Calibri" pitchFamily="34" charset="0"/>
            </a:endParaRPr>
          </a:p>
        </p:txBody>
      </p:sp>
      <p:sp>
        <p:nvSpPr>
          <p:cNvPr id="51" name="Rectangle 10"/>
          <p:cNvSpPr>
            <a:spLocks noChangeArrowheads="1"/>
          </p:cNvSpPr>
          <p:nvPr/>
        </p:nvSpPr>
        <p:spPr bwMode="auto">
          <a:xfrm>
            <a:off x="3897313" y="5213350"/>
            <a:ext cx="649287" cy="287338"/>
          </a:xfrm>
          <a:prstGeom prst="rect">
            <a:avLst/>
          </a:prstGeom>
          <a:solidFill>
            <a:srgbClr val="FF0000"/>
          </a:solidFill>
          <a:ln w="9525">
            <a:solidFill>
              <a:schemeClr val="tx1"/>
            </a:solidFill>
            <a:miter lim="800000"/>
            <a:headEnd/>
            <a:tailEnd/>
          </a:ln>
          <a:effectLst/>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defRPr/>
            </a:pPr>
            <a:r>
              <a:rPr kumimoji="0" lang="cs-CZ" altLang="cs-CZ" sz="1600" dirty="0" smtClean="0">
                <a:latin typeface="Calibri" pitchFamily="34" charset="0"/>
              </a:rPr>
              <a:t>Op2</a:t>
            </a:r>
            <a:endParaRPr kumimoji="0" lang="en-GB" altLang="cs-CZ" sz="1600" dirty="0" smtClean="0">
              <a:latin typeface="Calibri" pitchFamily="34" charset="0"/>
            </a:endParaRPr>
          </a:p>
        </p:txBody>
      </p:sp>
      <p:sp>
        <p:nvSpPr>
          <p:cNvPr id="36905" name="Rectangle 11"/>
          <p:cNvSpPr>
            <a:spLocks noChangeArrowheads="1"/>
          </p:cNvSpPr>
          <p:nvPr/>
        </p:nvSpPr>
        <p:spPr bwMode="auto">
          <a:xfrm>
            <a:off x="5076825" y="5813425"/>
            <a:ext cx="649288" cy="2873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600">
                <a:latin typeface="Calibri" pitchFamily="34" charset="0"/>
              </a:rPr>
              <a:t>Op3</a:t>
            </a:r>
            <a:endParaRPr kumimoji="0" lang="en-GB" altLang="cs-CZ" sz="1600">
              <a:latin typeface="Calibri" pitchFamily="34" charset="0"/>
            </a:endParaRPr>
          </a:p>
        </p:txBody>
      </p:sp>
      <p:sp>
        <p:nvSpPr>
          <p:cNvPr id="36906" name="Line 18"/>
          <p:cNvSpPr>
            <a:spLocks noChangeShapeType="1"/>
          </p:cNvSpPr>
          <p:nvPr/>
        </p:nvSpPr>
        <p:spPr bwMode="auto">
          <a:xfrm flipV="1">
            <a:off x="2611438" y="4660900"/>
            <a:ext cx="2571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6907" name="Line 19"/>
          <p:cNvSpPr>
            <a:spLocks noChangeShapeType="1"/>
          </p:cNvSpPr>
          <p:nvPr/>
        </p:nvSpPr>
        <p:spPr bwMode="auto">
          <a:xfrm>
            <a:off x="2887663" y="4660900"/>
            <a:ext cx="0" cy="6969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6908" name="Line 20"/>
          <p:cNvSpPr>
            <a:spLocks noChangeShapeType="1"/>
          </p:cNvSpPr>
          <p:nvPr/>
        </p:nvSpPr>
        <p:spPr bwMode="auto">
          <a:xfrm>
            <a:off x="2887663" y="5357813"/>
            <a:ext cx="10064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6909" name="Line 21"/>
          <p:cNvSpPr>
            <a:spLocks noChangeShapeType="1"/>
          </p:cNvSpPr>
          <p:nvPr/>
        </p:nvSpPr>
        <p:spPr bwMode="auto">
          <a:xfrm>
            <a:off x="4546600" y="5308600"/>
            <a:ext cx="2587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6910" name="Line 22"/>
          <p:cNvSpPr>
            <a:spLocks noChangeShapeType="1"/>
          </p:cNvSpPr>
          <p:nvPr/>
        </p:nvSpPr>
        <p:spPr bwMode="auto">
          <a:xfrm>
            <a:off x="4795838" y="5308600"/>
            <a:ext cx="0" cy="649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6911" name="Line 23"/>
          <p:cNvSpPr>
            <a:spLocks noChangeShapeType="1"/>
          </p:cNvSpPr>
          <p:nvPr/>
        </p:nvSpPr>
        <p:spPr bwMode="auto">
          <a:xfrm>
            <a:off x="4787900" y="5957888"/>
            <a:ext cx="288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6912" name="TextovéPole 58"/>
          <p:cNvSpPr txBox="1">
            <a:spLocks noChangeArrowheads="1"/>
          </p:cNvSpPr>
          <p:nvPr/>
        </p:nvSpPr>
        <p:spPr bwMode="auto">
          <a:xfrm>
            <a:off x="3016250" y="4959350"/>
            <a:ext cx="114646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r>
              <a:rPr kumimoji="0" lang="cs-CZ" altLang="cs-CZ" sz="1100" dirty="0">
                <a:latin typeface="Times New Roman" pitchFamily="18" charset="0"/>
              </a:rPr>
              <a:t>X= </a:t>
            </a:r>
            <a:r>
              <a:rPr kumimoji="0" lang="en-ZA" altLang="cs-CZ" sz="1100" dirty="0" smtClean="0">
                <a:latin typeface="Times New Roman" pitchFamily="18" charset="0"/>
              </a:rPr>
              <a:t>slack = delay</a:t>
            </a:r>
            <a:endParaRPr kumimoji="0" lang="en-ZA" altLang="cs-CZ" sz="1100" dirty="0">
              <a:latin typeface="Times New Roman" pitchFamily="18" charset="0"/>
            </a:endParaRPr>
          </a:p>
        </p:txBody>
      </p:sp>
      <p:sp>
        <p:nvSpPr>
          <p:cNvPr id="36913" name="TextovéPole 59"/>
          <p:cNvSpPr txBox="1">
            <a:spLocks noChangeArrowheads="1"/>
          </p:cNvSpPr>
          <p:nvPr/>
        </p:nvSpPr>
        <p:spPr bwMode="auto">
          <a:xfrm>
            <a:off x="2716213" y="5372100"/>
            <a:ext cx="3429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r>
              <a:rPr kumimoji="0" lang="cs-CZ" altLang="cs-CZ" sz="1100">
                <a:latin typeface="Times New Roman" pitchFamily="18" charset="0"/>
              </a:rPr>
              <a:t>T1</a:t>
            </a:r>
          </a:p>
        </p:txBody>
      </p:sp>
      <p:sp>
        <p:nvSpPr>
          <p:cNvPr id="36914" name="TextovéPole 60"/>
          <p:cNvSpPr txBox="1">
            <a:spLocks noChangeArrowheads="1"/>
          </p:cNvSpPr>
          <p:nvPr/>
        </p:nvSpPr>
        <p:spPr bwMode="auto">
          <a:xfrm>
            <a:off x="3697288" y="5838825"/>
            <a:ext cx="5254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r>
              <a:rPr kumimoji="0" lang="cs-CZ" altLang="cs-CZ" sz="1100">
                <a:latin typeface="Times New Roman" pitchFamily="18" charset="0"/>
              </a:rPr>
              <a:t>T1+X</a:t>
            </a:r>
          </a:p>
        </p:txBody>
      </p:sp>
      <p:cxnSp>
        <p:nvCxnSpPr>
          <p:cNvPr id="36915" name="Přímá spojnice 61"/>
          <p:cNvCxnSpPr>
            <a:cxnSpLocks noChangeShapeType="1"/>
            <a:stCxn id="51" idx="1"/>
          </p:cNvCxnSpPr>
          <p:nvPr/>
        </p:nvCxnSpPr>
        <p:spPr bwMode="auto">
          <a:xfrm>
            <a:off x="3897313" y="5357813"/>
            <a:ext cx="0" cy="48101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ovéPole 1"/>
          <p:cNvSpPr txBox="1"/>
          <p:nvPr/>
        </p:nvSpPr>
        <p:spPr>
          <a:xfrm>
            <a:off x="6516216" y="5002768"/>
            <a:ext cx="2178994" cy="646331"/>
          </a:xfrm>
          <a:prstGeom prst="rect">
            <a:avLst/>
          </a:prstGeom>
          <a:noFill/>
        </p:spPr>
        <p:txBody>
          <a:bodyPr wrap="none" rtlCol="0">
            <a:spAutoFit/>
          </a:bodyPr>
          <a:lstStyle/>
          <a:p>
            <a:r>
              <a:rPr lang="en-US" dirty="0" smtClean="0"/>
              <a:t>Bill Of Material=BOM</a:t>
            </a:r>
          </a:p>
          <a:p>
            <a:r>
              <a:rPr lang="en-US" dirty="0" smtClean="0"/>
              <a:t>     (tree structure)</a:t>
            </a:r>
            <a:endParaRPr lang="en-US" dirty="0"/>
          </a:p>
        </p:txBody>
      </p:sp>
      <p:cxnSp>
        <p:nvCxnSpPr>
          <p:cNvPr id="52" name="Přímá spojnice se šipkou 34"/>
          <p:cNvCxnSpPr>
            <a:cxnSpLocks noChangeShapeType="1"/>
          </p:cNvCxnSpPr>
          <p:nvPr/>
        </p:nvCxnSpPr>
        <p:spPr bwMode="auto">
          <a:xfrm>
            <a:off x="3016250" y="3284538"/>
            <a:ext cx="1130300" cy="0"/>
          </a:xfrm>
          <a:prstGeom prst="straightConnector1">
            <a:avLst/>
          </a:prstGeom>
          <a:noFill/>
          <a:ln w="19050" algn="ctr">
            <a:solidFill>
              <a:srgbClr val="FF00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 name="TextovéPole 53"/>
          <p:cNvSpPr txBox="1"/>
          <p:nvPr/>
        </p:nvSpPr>
        <p:spPr>
          <a:xfrm>
            <a:off x="3059113" y="3337352"/>
            <a:ext cx="995785" cy="415498"/>
          </a:xfrm>
          <a:prstGeom prst="rect">
            <a:avLst/>
          </a:prstGeom>
          <a:noFill/>
        </p:spPr>
        <p:txBody>
          <a:bodyPr wrap="none">
            <a:spAutoFit/>
          </a:bodyPr>
          <a:lstStyle/>
          <a:p>
            <a:pPr>
              <a:defRPr/>
            </a:pPr>
            <a:r>
              <a:rPr lang="en-ZA" sz="1050" dirty="0" smtClean="0">
                <a:solidFill>
                  <a:srgbClr val="FF0000"/>
                </a:solidFill>
              </a:rPr>
              <a:t>Lead time</a:t>
            </a:r>
          </a:p>
          <a:p>
            <a:pPr>
              <a:defRPr/>
            </a:pPr>
            <a:r>
              <a:rPr lang="en-ZA" sz="1050" dirty="0" smtClean="0">
                <a:solidFill>
                  <a:srgbClr val="FF0000"/>
                </a:solidFill>
              </a:rPr>
              <a:t> to produce </a:t>
            </a:r>
            <a:r>
              <a:rPr lang="en-ZA" sz="1050" b="1" dirty="0" smtClean="0">
                <a:solidFill>
                  <a:srgbClr val="FF0000"/>
                </a:solidFill>
              </a:rPr>
              <a:t>A3</a:t>
            </a:r>
            <a:endParaRPr lang="en-ZA" sz="1050" b="1" dirty="0">
              <a:solidFill>
                <a:srgbClr val="FF0000"/>
              </a:solidFill>
            </a:endParaRPr>
          </a:p>
        </p:txBody>
      </p:sp>
      <p:cxnSp>
        <p:nvCxnSpPr>
          <p:cNvPr id="55" name="Přímá spojnice 29"/>
          <p:cNvCxnSpPr>
            <a:cxnSpLocks noChangeShapeType="1"/>
          </p:cNvCxnSpPr>
          <p:nvPr/>
        </p:nvCxnSpPr>
        <p:spPr bwMode="auto">
          <a:xfrm>
            <a:off x="4146550" y="3270250"/>
            <a:ext cx="0" cy="508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 name="TextovéPole 30"/>
          <p:cNvSpPr txBox="1">
            <a:spLocks noChangeArrowheads="1"/>
          </p:cNvSpPr>
          <p:nvPr/>
        </p:nvSpPr>
        <p:spPr bwMode="auto">
          <a:xfrm>
            <a:off x="3975670" y="3721350"/>
            <a:ext cx="34176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r>
              <a:rPr kumimoji="0" lang="cs-CZ" altLang="cs-CZ" sz="1100" dirty="0" smtClean="0">
                <a:latin typeface="Times New Roman" pitchFamily="18" charset="0"/>
              </a:rPr>
              <a:t>T2</a:t>
            </a:r>
            <a:endParaRPr kumimoji="0" lang="cs-CZ" altLang="cs-CZ" sz="1100" dirty="0">
              <a:latin typeface="Times New Roman" pitchFamily="18" charset="0"/>
            </a:endParaRPr>
          </a:p>
        </p:txBody>
      </p:sp>
      <p:sp>
        <p:nvSpPr>
          <p:cNvPr id="58" name="TextovéPole 57"/>
          <p:cNvSpPr txBox="1"/>
          <p:nvPr/>
        </p:nvSpPr>
        <p:spPr>
          <a:xfrm>
            <a:off x="397906" y="6334332"/>
            <a:ext cx="7782900" cy="415498"/>
          </a:xfrm>
          <a:prstGeom prst="rect">
            <a:avLst/>
          </a:prstGeom>
          <a:noFill/>
        </p:spPr>
        <p:txBody>
          <a:bodyPr wrap="none">
            <a:spAutoFit/>
          </a:bodyPr>
          <a:lstStyle/>
          <a:p>
            <a:pPr>
              <a:defRPr/>
            </a:pPr>
            <a:r>
              <a:rPr lang="en-ZA" sz="1050" b="1" dirty="0" smtClean="0"/>
              <a:t>For sake of simplicity we did not mentioned components A1 and A2 and possible delays having cause in delivery times of bad quality</a:t>
            </a:r>
            <a:r>
              <a:rPr lang="cs-CZ" sz="1050" b="1" dirty="0" smtClean="0"/>
              <a:t> !!! </a:t>
            </a:r>
          </a:p>
          <a:p>
            <a:pPr>
              <a:defRPr/>
            </a:pPr>
            <a:r>
              <a:rPr lang="en-ZA" sz="1050" b="1" dirty="0" smtClean="0"/>
              <a:t>Same with capacities of machines allocated to OP1-OP2-OP3 ( sudden breakdowns)  </a:t>
            </a:r>
            <a:endParaRPr lang="en-ZA" sz="1050" b="1" dirty="0"/>
          </a:p>
        </p:txBody>
      </p:sp>
    </p:spTree>
    <p:extLst>
      <p:ext uri="{BB962C8B-B14F-4D97-AF65-F5344CB8AC3E}">
        <p14:creationId xmlns:p14="http://schemas.microsoft.com/office/powerpoint/2010/main" val="15508518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Nadpis 1"/>
          <p:cNvSpPr>
            <a:spLocks noGrp="1"/>
          </p:cNvSpPr>
          <p:nvPr>
            <p:ph type="title"/>
          </p:nvPr>
        </p:nvSpPr>
        <p:spPr>
          <a:xfrm>
            <a:off x="539553" y="188640"/>
            <a:ext cx="8263135" cy="1143000"/>
          </a:xfrm>
        </p:spPr>
        <p:txBody>
          <a:bodyPr/>
          <a:lstStyle/>
          <a:p>
            <a:pPr algn="l"/>
            <a:r>
              <a:rPr lang="cs-CZ" altLang="cs-CZ" dirty="0" smtClean="0">
                <a:effectLst>
                  <a:reflection blurRad="6350" stA="20000" endPos="0" dir="5400000" sy="-100000" algn="bl" rotWithShape="0"/>
                </a:effectLst>
              </a:rPr>
              <a:t>Basic </a:t>
            </a:r>
            <a:r>
              <a:rPr lang="cs-CZ" altLang="cs-CZ" dirty="0" err="1" smtClean="0">
                <a:effectLst>
                  <a:reflection blurRad="6350" stA="20000" endPos="0" dir="5400000" sy="-100000" algn="bl" rotWithShape="0"/>
                </a:effectLst>
              </a:rPr>
              <a:t>problem</a:t>
            </a:r>
            <a:r>
              <a:rPr lang="cs-CZ" altLang="cs-CZ" dirty="0" smtClean="0">
                <a:effectLst>
                  <a:reflection blurRad="6350" stA="20000" endPos="0" dir="5400000" sy="-100000" algn="bl" rotWithShape="0"/>
                </a:effectLst>
              </a:rPr>
              <a:t> V-II.  </a:t>
            </a:r>
            <a:r>
              <a:rPr lang="cs-CZ" altLang="cs-CZ" sz="1200" dirty="0" smtClean="0">
                <a:solidFill>
                  <a:srgbClr val="FF0000"/>
                </a:solidFill>
                <a:effectLst>
                  <a:reflection blurRad="6350" stA="20000" endPos="0" dir="5400000" sy="-100000" algn="bl" rotWithShape="0"/>
                </a:effectLst>
              </a:rPr>
              <a:t>(</a:t>
            </a:r>
            <a:r>
              <a:rPr lang="en-US" altLang="cs-CZ" sz="1200" dirty="0" smtClean="0">
                <a:solidFill>
                  <a:srgbClr val="FF0000"/>
                </a:solidFill>
                <a:effectLst>
                  <a:reflection blurRad="6350" stA="20000" endPos="0" dir="5400000" sy="-100000" algn="bl" rotWithShape="0"/>
                </a:effectLst>
              </a:rPr>
              <a:t>availability of components </a:t>
            </a:r>
            <a:r>
              <a:rPr lang="cs-CZ" altLang="cs-CZ" sz="1200" dirty="0" smtClean="0">
                <a:solidFill>
                  <a:srgbClr val="FF0000"/>
                </a:solidFill>
                <a:effectLst>
                  <a:reflection blurRad="6350" stA="20000" endPos="0" dir="5400000" sy="-100000" algn="bl" rotWithShape="0"/>
                </a:effectLst>
              </a:rPr>
              <a:t>) </a:t>
            </a:r>
            <a:r>
              <a:rPr lang="cs-CZ" altLang="cs-CZ" dirty="0" smtClean="0">
                <a:effectLst>
                  <a:reflection blurRad="6350" stA="20000" endPos="0" dir="5400000" sy="-100000" algn="bl" rotWithShape="0"/>
                </a:effectLst>
              </a:rPr>
              <a:t>  </a:t>
            </a:r>
          </a:p>
        </p:txBody>
      </p:sp>
      <p:pic>
        <p:nvPicPr>
          <p:cNvPr id="378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1557338"/>
            <a:ext cx="5616575" cy="2338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4149725"/>
            <a:ext cx="7183438" cy="136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894" name="TextovéPole 3"/>
          <p:cNvSpPr txBox="1">
            <a:spLocks noChangeArrowheads="1"/>
          </p:cNvSpPr>
          <p:nvPr/>
        </p:nvSpPr>
        <p:spPr bwMode="auto">
          <a:xfrm>
            <a:off x="1893888" y="5835650"/>
            <a:ext cx="53197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r>
              <a:rPr kumimoji="0" lang="cs-CZ" altLang="cs-CZ" sz="2400" dirty="0">
                <a:latin typeface="Times New Roman" pitchFamily="18" charset="0"/>
              </a:rPr>
              <a:t>APS </a:t>
            </a:r>
            <a:r>
              <a:rPr kumimoji="0" lang="cs-CZ" altLang="cs-CZ" sz="2400" dirty="0" err="1">
                <a:latin typeface="Times New Roman" pitchFamily="18" charset="0"/>
              </a:rPr>
              <a:t>result</a:t>
            </a:r>
            <a:r>
              <a:rPr kumimoji="0" lang="cs-CZ" altLang="cs-CZ" sz="2400" dirty="0">
                <a:latin typeface="Times New Roman" pitchFamily="18" charset="0"/>
              </a:rPr>
              <a:t> -&gt;18.8.-&gt;23.8. a 27.8.-&gt;10.9 </a:t>
            </a:r>
          </a:p>
        </p:txBody>
      </p:sp>
      <p:sp>
        <p:nvSpPr>
          <p:cNvPr id="2" name="Pravá složená závorka 1"/>
          <p:cNvSpPr/>
          <p:nvPr/>
        </p:nvSpPr>
        <p:spPr>
          <a:xfrm>
            <a:off x="7668344" y="1557338"/>
            <a:ext cx="360040" cy="233838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 name="TextovéPole 2"/>
          <p:cNvSpPr txBox="1"/>
          <p:nvPr/>
        </p:nvSpPr>
        <p:spPr>
          <a:xfrm>
            <a:off x="8028384" y="2541865"/>
            <a:ext cx="1093504" cy="307777"/>
          </a:xfrm>
          <a:prstGeom prst="rect">
            <a:avLst/>
          </a:prstGeom>
          <a:noFill/>
        </p:spPr>
        <p:txBody>
          <a:bodyPr wrap="none" rtlCol="0">
            <a:spAutoFit/>
          </a:bodyPr>
          <a:lstStyle/>
          <a:p>
            <a:r>
              <a:rPr lang="cs-CZ" sz="1400" dirty="0" err="1" smtClean="0"/>
              <a:t>Gannt</a:t>
            </a:r>
            <a:r>
              <a:rPr lang="cs-CZ" sz="1400" dirty="0" smtClean="0"/>
              <a:t> chart </a:t>
            </a:r>
            <a:endParaRPr lang="cs-CZ" sz="1400" dirty="0"/>
          </a:p>
        </p:txBody>
      </p:sp>
    </p:spTree>
    <p:extLst>
      <p:ext uri="{BB962C8B-B14F-4D97-AF65-F5344CB8AC3E}">
        <p14:creationId xmlns:p14="http://schemas.microsoft.com/office/powerpoint/2010/main" val="13339830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3" y="188640"/>
            <a:ext cx="8263135" cy="1143000"/>
          </a:xfrm>
        </p:spPr>
        <p:txBody>
          <a:bodyPr/>
          <a:lstStyle/>
          <a:p>
            <a:pPr algn="l"/>
            <a:r>
              <a:rPr lang="cs-CZ" altLang="cs-CZ" dirty="0" smtClean="0">
                <a:effectLst>
                  <a:reflection blurRad="6350" stA="78000" endPos="0" dir="5400000" sy="-100000" algn="bl" rotWithShape="0"/>
                </a:effectLst>
              </a:rPr>
              <a:t>Basic </a:t>
            </a:r>
            <a:r>
              <a:rPr lang="cs-CZ" altLang="cs-CZ" dirty="0" err="1" smtClean="0">
                <a:effectLst>
                  <a:reflection blurRad="6350" stA="78000" endPos="0" dir="5400000" sy="-100000" algn="bl" rotWithShape="0"/>
                </a:effectLst>
              </a:rPr>
              <a:t>problem</a:t>
            </a:r>
            <a:r>
              <a:rPr lang="cs-CZ" altLang="cs-CZ" dirty="0" smtClean="0">
                <a:effectLst>
                  <a:reflection blurRad="6350" stA="78000" endPos="0" dir="5400000" sy="-100000" algn="bl" rotWithShape="0"/>
                </a:effectLst>
              </a:rPr>
              <a:t> VI-I.  </a:t>
            </a:r>
            <a:r>
              <a:rPr lang="en-ZA" altLang="cs-CZ" sz="1200" dirty="0" smtClean="0">
                <a:solidFill>
                  <a:srgbClr val="FF0000"/>
                </a:solidFill>
                <a:effectLst>
                  <a:reflection blurRad="6350" stA="78000" endPos="0" dir="5400000" sy="-100000" algn="bl" rotWithShape="0"/>
                </a:effectLst>
              </a:rPr>
              <a:t>(over</a:t>
            </a:r>
            <a:r>
              <a:rPr lang="cs-CZ" altLang="cs-CZ" sz="1200" dirty="0" smtClean="0">
                <a:solidFill>
                  <a:srgbClr val="FF0000"/>
                </a:solidFill>
                <a:effectLst>
                  <a:reflection blurRad="6350" stA="78000" endPos="0" dir="5400000" sy="-100000" algn="bl" rotWithShape="0"/>
                </a:effectLst>
              </a:rPr>
              <a:t> </a:t>
            </a:r>
            <a:r>
              <a:rPr lang="en-ZA" altLang="cs-CZ" sz="1200" dirty="0" smtClean="0">
                <a:solidFill>
                  <a:srgbClr val="FF0000"/>
                </a:solidFill>
                <a:effectLst>
                  <a:reflection blurRad="6350" stA="78000" endPos="0" dir="5400000" sy="-100000" algn="bl" rotWithShape="0"/>
                </a:effectLst>
              </a:rPr>
              <a:t>budget) </a:t>
            </a:r>
            <a:r>
              <a:rPr lang="en-ZA" altLang="cs-CZ" dirty="0" smtClean="0">
                <a:effectLst>
                  <a:reflection blurRad="6350" stA="78000" endPos="0" dir="5400000" sy="-100000" algn="bl" rotWithShape="0"/>
                </a:effectLst>
              </a:rPr>
              <a:t>  </a:t>
            </a: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268760"/>
            <a:ext cx="7113587"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21641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539553" y="188640"/>
            <a:ext cx="8263135"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cs-CZ" altLang="cs-CZ" dirty="0" smtClean="0">
                <a:effectLst>
                  <a:reflection blurRad="6350" stA="78000" endPos="0" dir="5400000" sy="-100000" algn="bl" rotWithShape="0"/>
                </a:effectLst>
              </a:rPr>
              <a:t>Basic </a:t>
            </a:r>
            <a:r>
              <a:rPr lang="cs-CZ" altLang="cs-CZ" dirty="0" err="1" smtClean="0">
                <a:effectLst>
                  <a:reflection blurRad="6350" stA="78000" endPos="0" dir="5400000" sy="-100000" algn="bl" rotWithShape="0"/>
                </a:effectLst>
              </a:rPr>
              <a:t>problem</a:t>
            </a:r>
            <a:r>
              <a:rPr lang="cs-CZ" altLang="cs-CZ" dirty="0" smtClean="0">
                <a:effectLst>
                  <a:reflection blurRad="6350" stA="78000" endPos="0" dir="5400000" sy="-100000" algn="bl" rotWithShape="0"/>
                </a:effectLst>
              </a:rPr>
              <a:t> VI-II.  </a:t>
            </a:r>
            <a:r>
              <a:rPr lang="en-ZA" altLang="cs-CZ" sz="1200" dirty="0" smtClean="0">
                <a:solidFill>
                  <a:srgbClr val="FF0000"/>
                </a:solidFill>
                <a:effectLst>
                  <a:reflection blurRad="6350" stA="78000" endPos="0" dir="5400000" sy="-100000" algn="bl" rotWithShape="0"/>
                </a:effectLst>
              </a:rPr>
              <a:t>(over</a:t>
            </a:r>
            <a:r>
              <a:rPr lang="cs-CZ" altLang="cs-CZ" sz="1200" dirty="0" smtClean="0">
                <a:solidFill>
                  <a:srgbClr val="FF0000"/>
                </a:solidFill>
                <a:effectLst>
                  <a:reflection blurRad="6350" stA="78000" endPos="0" dir="5400000" sy="-100000" algn="bl" rotWithShape="0"/>
                </a:effectLst>
              </a:rPr>
              <a:t> </a:t>
            </a:r>
            <a:r>
              <a:rPr lang="en-ZA" altLang="cs-CZ" sz="1200" dirty="0" smtClean="0">
                <a:solidFill>
                  <a:srgbClr val="FF0000"/>
                </a:solidFill>
                <a:effectLst>
                  <a:reflection blurRad="6350" stA="78000" endPos="0" dir="5400000" sy="-100000" algn="bl" rotWithShape="0"/>
                </a:effectLst>
              </a:rPr>
              <a:t>budget) </a:t>
            </a:r>
            <a:r>
              <a:rPr lang="en-ZA" altLang="cs-CZ" dirty="0" smtClean="0">
                <a:effectLst>
                  <a:reflection blurRad="6350" stA="78000" endPos="0" dir="5400000" sy="-100000" algn="bl" rotWithShape="0"/>
                </a:effectLst>
              </a:rPr>
              <a:t>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268760"/>
            <a:ext cx="7180263" cy="542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21274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539553" y="188640"/>
            <a:ext cx="8263135"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cs-CZ" altLang="cs-CZ" dirty="0" smtClean="0">
                <a:effectLst>
                  <a:reflection blurRad="6350" stA="78000" endPos="0" dir="5400000" sy="-100000" algn="bl" rotWithShape="0"/>
                </a:effectLst>
              </a:rPr>
              <a:t>Basic </a:t>
            </a:r>
            <a:r>
              <a:rPr lang="cs-CZ" altLang="cs-CZ" dirty="0" err="1" smtClean="0">
                <a:effectLst>
                  <a:reflection blurRad="6350" stA="78000" endPos="0" dir="5400000" sy="-100000" algn="bl" rotWithShape="0"/>
                </a:effectLst>
              </a:rPr>
              <a:t>problem</a:t>
            </a:r>
            <a:r>
              <a:rPr lang="cs-CZ" altLang="cs-CZ" dirty="0" smtClean="0">
                <a:effectLst>
                  <a:reflection blurRad="6350" stA="78000" endPos="0" dir="5400000" sy="-100000" algn="bl" rotWithShape="0"/>
                </a:effectLst>
              </a:rPr>
              <a:t> VI-III.  </a:t>
            </a:r>
            <a:r>
              <a:rPr lang="en-ZA" altLang="cs-CZ" sz="1200" dirty="0" smtClean="0">
                <a:solidFill>
                  <a:srgbClr val="FF0000"/>
                </a:solidFill>
                <a:effectLst>
                  <a:reflection blurRad="6350" stA="78000" endPos="0" dir="5400000" sy="-100000" algn="bl" rotWithShape="0"/>
                </a:effectLst>
              </a:rPr>
              <a:t>(over</a:t>
            </a:r>
            <a:r>
              <a:rPr lang="cs-CZ" altLang="cs-CZ" sz="1200" dirty="0" smtClean="0">
                <a:solidFill>
                  <a:srgbClr val="FF0000"/>
                </a:solidFill>
                <a:effectLst>
                  <a:reflection blurRad="6350" stA="78000" endPos="0" dir="5400000" sy="-100000" algn="bl" rotWithShape="0"/>
                </a:effectLst>
              </a:rPr>
              <a:t> </a:t>
            </a:r>
            <a:r>
              <a:rPr lang="en-ZA" altLang="cs-CZ" sz="1200" dirty="0" smtClean="0">
                <a:solidFill>
                  <a:srgbClr val="FF0000"/>
                </a:solidFill>
                <a:effectLst>
                  <a:reflection blurRad="6350" stA="78000" endPos="0" dir="5400000" sy="-100000" algn="bl" rotWithShape="0"/>
                </a:effectLst>
              </a:rPr>
              <a:t>budget) </a:t>
            </a:r>
            <a:r>
              <a:rPr lang="en-ZA" altLang="cs-CZ" dirty="0" smtClean="0">
                <a:effectLst>
                  <a:reflection blurRad="6350" stA="78000" endPos="0" dir="5400000" sy="-100000" algn="bl" rotWithShape="0"/>
                </a:effectLst>
              </a:rPr>
              <a:t>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455726"/>
            <a:ext cx="7374682" cy="3413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0526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Nadpis 3"/>
          <p:cNvSpPr>
            <a:spLocks noGrp="1"/>
          </p:cNvSpPr>
          <p:nvPr>
            <p:ph type="title"/>
          </p:nvPr>
        </p:nvSpPr>
        <p:spPr>
          <a:xfrm>
            <a:off x="1979712" y="4509120"/>
            <a:ext cx="5486400" cy="566738"/>
          </a:xfrm>
        </p:spPr>
        <p:txBody>
          <a:bodyPr/>
          <a:lstStyle/>
          <a:p>
            <a:pPr algn="ctr"/>
            <a:r>
              <a:rPr lang="cs-CZ" dirty="0" err="1" smtClean="0"/>
              <a:t>Thanks</a:t>
            </a:r>
            <a:r>
              <a:rPr lang="cs-CZ" dirty="0" smtClean="0"/>
              <a:t> </a:t>
            </a:r>
            <a:r>
              <a:rPr lang="cs-CZ" dirty="0" err="1" smtClean="0"/>
              <a:t>for</a:t>
            </a:r>
            <a:r>
              <a:rPr lang="cs-CZ" dirty="0" smtClean="0"/>
              <a:t> </a:t>
            </a:r>
            <a:r>
              <a:rPr lang="cs-CZ" dirty="0" err="1" smtClean="0"/>
              <a:t>your</a:t>
            </a:r>
            <a:r>
              <a:rPr lang="cs-CZ" dirty="0" smtClean="0"/>
              <a:t> </a:t>
            </a:r>
            <a:r>
              <a:rPr lang="cs-CZ" dirty="0" err="1" smtClean="0"/>
              <a:t>attention</a:t>
            </a:r>
            <a:endParaRPr lang="cs-CZ" dirty="0"/>
          </a:p>
        </p:txBody>
      </p:sp>
      <p:pic>
        <p:nvPicPr>
          <p:cNvPr id="7" name="Zástupný symbol pro obrázek 6"/>
          <p:cNvPicPr>
            <a:picLocks noGrp="1" noChangeAspect="1"/>
          </p:cNvPicPr>
          <p:nvPr>
            <p:ph type="pic" idx="1"/>
          </p:nvPr>
        </p:nvPicPr>
        <p:blipFill>
          <a:blip r:embed="rId2">
            <a:extLst>
              <a:ext uri="{28A0092B-C50C-407E-A947-70E740481C1C}">
                <a14:useLocalDpi xmlns:a14="http://schemas.microsoft.com/office/drawing/2010/main" val="0"/>
              </a:ext>
            </a:extLst>
          </a:blip>
          <a:srcRect t="8725" b="8725"/>
          <a:stretch>
            <a:fillRect/>
          </a:stretch>
        </p:blipFill>
        <p:spPr>
          <a:xfrm>
            <a:off x="3347864" y="2348880"/>
            <a:ext cx="2562672" cy="1922004"/>
          </a:xfrm>
        </p:spPr>
      </p:pic>
    </p:spTree>
    <p:extLst>
      <p:ext uri="{BB962C8B-B14F-4D97-AF65-F5344CB8AC3E}">
        <p14:creationId xmlns:p14="http://schemas.microsoft.com/office/powerpoint/2010/main" val="2491553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What</a:t>
            </a:r>
            <a:r>
              <a:rPr lang="cs-CZ" dirty="0" smtClean="0"/>
              <a:t> </a:t>
            </a:r>
            <a:r>
              <a:rPr lang="cs-CZ" dirty="0" err="1" smtClean="0"/>
              <a:t>is</a:t>
            </a:r>
            <a:r>
              <a:rPr lang="cs-CZ" dirty="0" smtClean="0"/>
              <a:t> </a:t>
            </a:r>
            <a:r>
              <a:rPr lang="cs-CZ" dirty="0" err="1" smtClean="0"/>
              <a:t>going</a:t>
            </a:r>
            <a:r>
              <a:rPr lang="cs-CZ" dirty="0" smtClean="0"/>
              <a:t> on ?</a:t>
            </a:r>
            <a:endParaRPr lang="cs-CZ" dirty="0"/>
          </a:p>
        </p:txBody>
      </p:sp>
      <p:sp>
        <p:nvSpPr>
          <p:cNvPr id="4" name="Zaoblený obdélník 3"/>
          <p:cNvSpPr/>
          <p:nvPr/>
        </p:nvSpPr>
        <p:spPr>
          <a:xfrm>
            <a:off x="649396" y="1700808"/>
            <a:ext cx="2376264"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smtClean="0"/>
          </a:p>
          <a:p>
            <a:pPr algn="ctr"/>
            <a:r>
              <a:rPr lang="en-ZA" sz="1400" dirty="0" smtClean="0"/>
              <a:t>Use of Operation</a:t>
            </a:r>
            <a:r>
              <a:rPr lang="cs-CZ" sz="1400" dirty="0" smtClean="0"/>
              <a:t>s</a:t>
            </a:r>
            <a:r>
              <a:rPr lang="en-ZA" sz="1400" dirty="0" smtClean="0"/>
              <a:t> Management (OM) in external environment </a:t>
            </a:r>
            <a:endParaRPr lang="cs-CZ" sz="1400" dirty="0" smtClean="0"/>
          </a:p>
          <a:p>
            <a:pPr algn="ctr"/>
            <a:r>
              <a:rPr lang="en-ZA" sz="1400" b="1" dirty="0" smtClean="0">
                <a:solidFill>
                  <a:srgbClr val="FF0000"/>
                </a:solidFill>
              </a:rPr>
              <a:t>(main target)</a:t>
            </a:r>
          </a:p>
          <a:p>
            <a:pPr algn="ctr"/>
            <a:endParaRPr lang="en-ZA" dirty="0"/>
          </a:p>
        </p:txBody>
      </p:sp>
      <p:sp>
        <p:nvSpPr>
          <p:cNvPr id="5" name="Zaoblený obdélník 4"/>
          <p:cNvSpPr/>
          <p:nvPr/>
        </p:nvSpPr>
        <p:spPr>
          <a:xfrm>
            <a:off x="5940152" y="1700808"/>
            <a:ext cx="2376264"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smtClean="0"/>
          </a:p>
          <a:p>
            <a:pPr algn="ctr"/>
            <a:r>
              <a:rPr lang="en-ZA" sz="1400" dirty="0" smtClean="0"/>
              <a:t>General knowledge of OM methods  acquired  at university and  long-standing experience     </a:t>
            </a:r>
          </a:p>
          <a:p>
            <a:pPr algn="ctr"/>
            <a:endParaRPr lang="cs-CZ" dirty="0"/>
          </a:p>
        </p:txBody>
      </p:sp>
      <p:sp>
        <p:nvSpPr>
          <p:cNvPr id="6" name="Zaoblený obdélník 5"/>
          <p:cNvSpPr/>
          <p:nvPr/>
        </p:nvSpPr>
        <p:spPr>
          <a:xfrm>
            <a:off x="1691680" y="3374364"/>
            <a:ext cx="2376264" cy="115212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smtClean="0"/>
          </a:p>
          <a:p>
            <a:pPr algn="ctr"/>
            <a:r>
              <a:rPr lang="en-ZA" sz="1400" dirty="0" smtClean="0">
                <a:solidFill>
                  <a:srgbClr val="00B050"/>
                </a:solidFill>
              </a:rPr>
              <a:t>Knowledge of methods and experience from research and literature - </a:t>
            </a:r>
            <a:r>
              <a:rPr lang="en-ZA" sz="1400" b="1" dirty="0" smtClean="0">
                <a:solidFill>
                  <a:srgbClr val="00B050"/>
                </a:solidFill>
              </a:rPr>
              <a:t>teachers</a:t>
            </a:r>
          </a:p>
          <a:p>
            <a:pPr algn="ctr"/>
            <a:endParaRPr lang="cs-CZ" dirty="0"/>
          </a:p>
        </p:txBody>
      </p:sp>
      <p:sp>
        <p:nvSpPr>
          <p:cNvPr id="7" name="Zaoblený obdélník 6"/>
          <p:cNvSpPr/>
          <p:nvPr/>
        </p:nvSpPr>
        <p:spPr>
          <a:xfrm>
            <a:off x="4505202" y="3374364"/>
            <a:ext cx="2376264" cy="115212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a:p>
            <a:pPr algn="ctr"/>
            <a:r>
              <a:rPr lang="en-ZA" sz="1400" dirty="0">
                <a:solidFill>
                  <a:srgbClr val="FF0000"/>
                </a:solidFill>
              </a:rPr>
              <a:t>Knowledge of methods and experience from outside world – </a:t>
            </a:r>
            <a:r>
              <a:rPr lang="en-ZA" sz="1400" b="1" dirty="0">
                <a:solidFill>
                  <a:srgbClr val="FF0000"/>
                </a:solidFill>
              </a:rPr>
              <a:t>consultants, managers</a:t>
            </a:r>
            <a:r>
              <a:rPr lang="en-ZA" sz="1400" dirty="0" smtClean="0">
                <a:solidFill>
                  <a:srgbClr val="FF0000"/>
                </a:solidFill>
              </a:rPr>
              <a:t>,</a:t>
            </a:r>
            <a:r>
              <a:rPr lang="cs-CZ" sz="1400" dirty="0" smtClean="0">
                <a:solidFill>
                  <a:srgbClr val="FF0000"/>
                </a:solidFill>
              </a:rPr>
              <a:t> </a:t>
            </a:r>
            <a:r>
              <a:rPr lang="en-ZA" sz="1400" dirty="0" smtClean="0">
                <a:solidFill>
                  <a:srgbClr val="FF0000"/>
                </a:solidFill>
              </a:rPr>
              <a:t>…  </a:t>
            </a:r>
            <a:endParaRPr lang="en-ZA" sz="1400" dirty="0">
              <a:solidFill>
                <a:srgbClr val="FF0000"/>
              </a:solidFill>
            </a:endParaRPr>
          </a:p>
          <a:p>
            <a:pPr algn="ctr"/>
            <a:endParaRPr lang="cs-CZ" dirty="0"/>
          </a:p>
        </p:txBody>
      </p:sp>
      <p:sp>
        <p:nvSpPr>
          <p:cNvPr id="8" name="Zaoblený obdélník 7"/>
          <p:cNvSpPr/>
          <p:nvPr/>
        </p:nvSpPr>
        <p:spPr>
          <a:xfrm>
            <a:off x="1691680" y="4797152"/>
            <a:ext cx="2376264"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smtClean="0"/>
          </a:p>
          <a:p>
            <a:pPr algn="ctr"/>
            <a:r>
              <a:rPr lang="cs-CZ" sz="1400" dirty="0" smtClean="0"/>
              <a:t> </a:t>
            </a:r>
            <a:endParaRPr lang="en-ZA" sz="1400" dirty="0" smtClean="0"/>
          </a:p>
          <a:p>
            <a:pPr algn="ctr"/>
            <a:endParaRPr lang="cs-CZ" dirty="0"/>
          </a:p>
        </p:txBody>
      </p:sp>
      <p:sp>
        <p:nvSpPr>
          <p:cNvPr id="9" name="Obdélník 8"/>
          <p:cNvSpPr/>
          <p:nvPr/>
        </p:nvSpPr>
        <p:spPr>
          <a:xfrm>
            <a:off x="1919714" y="5033445"/>
            <a:ext cx="972108" cy="648072"/>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bdélník 9"/>
          <p:cNvSpPr/>
          <p:nvPr/>
        </p:nvSpPr>
        <p:spPr>
          <a:xfrm>
            <a:off x="3203849" y="5197731"/>
            <a:ext cx="432048" cy="31950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Zaoblený obdélník 10"/>
          <p:cNvSpPr/>
          <p:nvPr/>
        </p:nvSpPr>
        <p:spPr>
          <a:xfrm>
            <a:off x="4477715" y="4842384"/>
            <a:ext cx="2376264" cy="11067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smtClean="0"/>
          </a:p>
          <a:p>
            <a:pPr algn="ctr"/>
            <a:r>
              <a:rPr lang="cs-CZ" sz="1400" dirty="0" smtClean="0"/>
              <a:t> </a:t>
            </a:r>
            <a:endParaRPr lang="en-ZA" sz="1400" dirty="0" smtClean="0"/>
          </a:p>
          <a:p>
            <a:pPr algn="ctr"/>
            <a:endParaRPr lang="cs-CZ" dirty="0"/>
          </a:p>
        </p:txBody>
      </p:sp>
      <p:sp>
        <p:nvSpPr>
          <p:cNvPr id="12" name="Obdélník 11"/>
          <p:cNvSpPr/>
          <p:nvPr/>
        </p:nvSpPr>
        <p:spPr>
          <a:xfrm>
            <a:off x="4716016" y="5199449"/>
            <a:ext cx="648072" cy="317784"/>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5724324" y="5031309"/>
            <a:ext cx="935907" cy="70817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bousměrná vodorovná šipka 13"/>
          <p:cNvSpPr/>
          <p:nvPr/>
        </p:nvSpPr>
        <p:spPr>
          <a:xfrm>
            <a:off x="3070252" y="2132856"/>
            <a:ext cx="2869900" cy="288032"/>
          </a:xfrm>
          <a:prstGeom prst="lef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620688"/>
            <a:ext cx="1937922" cy="1295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938" y="3463251"/>
            <a:ext cx="1330721" cy="936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8284" y="1155125"/>
            <a:ext cx="1738920" cy="744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3357" y="2591917"/>
            <a:ext cx="1701946" cy="731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Přímá spojnice 15"/>
          <p:cNvCxnSpPr/>
          <p:nvPr/>
        </p:nvCxnSpPr>
        <p:spPr>
          <a:xfrm>
            <a:off x="8604448" y="1916673"/>
            <a:ext cx="0" cy="714509"/>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2240" y="3463251"/>
            <a:ext cx="1447401" cy="988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Obdélník 19"/>
          <p:cNvSpPr/>
          <p:nvPr/>
        </p:nvSpPr>
        <p:spPr>
          <a:xfrm>
            <a:off x="3383868" y="6166411"/>
            <a:ext cx="1080119" cy="504056"/>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6" name="Obdélník 25"/>
          <p:cNvSpPr/>
          <p:nvPr/>
        </p:nvSpPr>
        <p:spPr>
          <a:xfrm>
            <a:off x="3937655" y="6166411"/>
            <a:ext cx="1080119" cy="50405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Obdélník 20"/>
          <p:cNvSpPr/>
          <p:nvPr/>
        </p:nvSpPr>
        <p:spPr>
          <a:xfrm>
            <a:off x="3937655" y="6169794"/>
            <a:ext cx="553787" cy="50067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Obdélník 21"/>
          <p:cNvSpPr/>
          <p:nvPr/>
        </p:nvSpPr>
        <p:spPr>
          <a:xfrm>
            <a:off x="5123423" y="6166411"/>
            <a:ext cx="3743781" cy="40011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ZA" sz="20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Synergy and put OM into practice</a:t>
            </a:r>
            <a:endParaRPr lang="en-ZA" sz="20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23" name="Pravá složená závorka 22"/>
          <p:cNvSpPr/>
          <p:nvPr/>
        </p:nvSpPr>
        <p:spPr>
          <a:xfrm>
            <a:off x="6931329" y="4855693"/>
            <a:ext cx="196955" cy="101122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4" name="TextovéPole 23"/>
          <p:cNvSpPr txBox="1"/>
          <p:nvPr/>
        </p:nvSpPr>
        <p:spPr>
          <a:xfrm>
            <a:off x="7206963" y="5246898"/>
            <a:ext cx="1678340" cy="276999"/>
          </a:xfrm>
          <a:prstGeom prst="rect">
            <a:avLst/>
          </a:prstGeom>
          <a:noFill/>
        </p:spPr>
        <p:txBody>
          <a:bodyPr wrap="square" rtlCol="0">
            <a:spAutoFit/>
          </a:bodyPr>
          <a:lstStyle/>
          <a:p>
            <a:r>
              <a:rPr lang="en-ZA" sz="1200" b="1" dirty="0" smtClean="0">
                <a:solidFill>
                  <a:srgbClr val="FF0000"/>
                </a:solidFill>
              </a:rPr>
              <a:t>Extent of knowledge  </a:t>
            </a:r>
            <a:endParaRPr lang="en-ZA" sz="1200" b="1" dirty="0">
              <a:solidFill>
                <a:srgbClr val="FF0000"/>
              </a:solidFill>
            </a:endParaRPr>
          </a:p>
        </p:txBody>
      </p:sp>
      <p:sp>
        <p:nvSpPr>
          <p:cNvPr id="25" name="Levá složená závorka 24"/>
          <p:cNvSpPr/>
          <p:nvPr/>
        </p:nvSpPr>
        <p:spPr>
          <a:xfrm>
            <a:off x="1455697" y="4924585"/>
            <a:ext cx="157322" cy="94233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2" name="TextovéPole 31"/>
          <p:cNvSpPr txBox="1"/>
          <p:nvPr/>
        </p:nvSpPr>
        <p:spPr>
          <a:xfrm>
            <a:off x="0" y="5219841"/>
            <a:ext cx="1678340" cy="276999"/>
          </a:xfrm>
          <a:prstGeom prst="rect">
            <a:avLst/>
          </a:prstGeom>
          <a:noFill/>
        </p:spPr>
        <p:txBody>
          <a:bodyPr wrap="square" rtlCol="0">
            <a:spAutoFit/>
          </a:bodyPr>
          <a:lstStyle/>
          <a:p>
            <a:r>
              <a:rPr lang="en-ZA" sz="1200" b="1" dirty="0" smtClean="0">
                <a:solidFill>
                  <a:srgbClr val="00FF00"/>
                </a:solidFill>
              </a:rPr>
              <a:t>Extent of knowledge  </a:t>
            </a:r>
            <a:endParaRPr lang="en-ZA" sz="1200" b="1" dirty="0">
              <a:solidFill>
                <a:srgbClr val="00FF00"/>
              </a:solidFill>
            </a:endParaRPr>
          </a:p>
        </p:txBody>
      </p:sp>
      <p:sp>
        <p:nvSpPr>
          <p:cNvPr id="27" name="TextovéPole 26"/>
          <p:cNvSpPr txBox="1"/>
          <p:nvPr/>
        </p:nvSpPr>
        <p:spPr>
          <a:xfrm>
            <a:off x="2405768" y="5246898"/>
            <a:ext cx="45719" cy="369332"/>
          </a:xfrm>
          <a:prstGeom prst="rect">
            <a:avLst/>
          </a:prstGeom>
          <a:noFill/>
        </p:spPr>
        <p:txBody>
          <a:bodyPr wrap="square" rtlCol="0">
            <a:spAutoFit/>
          </a:bodyPr>
          <a:lstStyle/>
          <a:p>
            <a:endParaRPr lang="cs-CZ" dirty="0"/>
          </a:p>
        </p:txBody>
      </p:sp>
      <p:cxnSp>
        <p:nvCxnSpPr>
          <p:cNvPr id="29" name="Přímá spojnice se šipkou 28"/>
          <p:cNvCxnSpPr/>
          <p:nvPr/>
        </p:nvCxnSpPr>
        <p:spPr>
          <a:xfrm>
            <a:off x="6192277" y="4570633"/>
            <a:ext cx="0" cy="5069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Přímá spojnice se šipkou 36"/>
          <p:cNvCxnSpPr/>
          <p:nvPr/>
        </p:nvCxnSpPr>
        <p:spPr>
          <a:xfrm>
            <a:off x="2451487" y="4524356"/>
            <a:ext cx="0" cy="506953"/>
          </a:xfrm>
          <a:prstGeom prst="straightConnector1">
            <a:avLst/>
          </a:prstGeom>
          <a:ln w="38100">
            <a:solidFill>
              <a:srgbClr val="00FF00"/>
            </a:solidFill>
            <a:tailEnd type="arrow"/>
          </a:ln>
        </p:spPr>
        <p:style>
          <a:lnRef idx="1">
            <a:schemeClr val="accent1"/>
          </a:lnRef>
          <a:fillRef idx="0">
            <a:schemeClr val="accent1"/>
          </a:fillRef>
          <a:effectRef idx="0">
            <a:schemeClr val="accent1"/>
          </a:effectRef>
          <a:fontRef idx="minor">
            <a:schemeClr val="tx1"/>
          </a:fontRef>
        </p:style>
      </p:cxnSp>
      <p:cxnSp>
        <p:nvCxnSpPr>
          <p:cNvPr id="38" name="Přímá spojnice se šipkou 37"/>
          <p:cNvCxnSpPr/>
          <p:nvPr/>
        </p:nvCxnSpPr>
        <p:spPr>
          <a:xfrm>
            <a:off x="3923927" y="4524355"/>
            <a:ext cx="1093847" cy="673376"/>
          </a:xfrm>
          <a:prstGeom prst="straightConnector1">
            <a:avLst/>
          </a:prstGeom>
          <a:ln w="38100">
            <a:solidFill>
              <a:srgbClr val="00FF00"/>
            </a:solidFill>
            <a:tailEnd type="arrow"/>
          </a:ln>
        </p:spPr>
        <p:style>
          <a:lnRef idx="1">
            <a:schemeClr val="accent1"/>
          </a:lnRef>
          <a:fillRef idx="0">
            <a:schemeClr val="accent1"/>
          </a:fillRef>
          <a:effectRef idx="0">
            <a:schemeClr val="accent1"/>
          </a:effectRef>
          <a:fontRef idx="minor">
            <a:schemeClr val="tx1"/>
          </a:fontRef>
        </p:style>
      </p:cxnSp>
      <p:cxnSp>
        <p:nvCxnSpPr>
          <p:cNvPr id="40" name="Přímá spojnice se šipkou 39"/>
          <p:cNvCxnSpPr>
            <a:endCxn id="10" idx="0"/>
          </p:cNvCxnSpPr>
          <p:nvPr/>
        </p:nvCxnSpPr>
        <p:spPr>
          <a:xfrm flipH="1">
            <a:off x="3419873" y="4526492"/>
            <a:ext cx="1296143" cy="67123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195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500"/>
                                        <p:tgtEl>
                                          <p:spTgt spid="10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9"/>
                                        </p:tgtEl>
                                        <p:attrNameLst>
                                          <p:attrName>style.visibility</p:attrName>
                                        </p:attrNameLst>
                                      </p:cBhvr>
                                      <p:to>
                                        <p:strVal val="visible"/>
                                      </p:to>
                                    </p:set>
                                    <p:animEffect transition="in" filter="fade">
                                      <p:cBhvr>
                                        <p:cTn id="32" dur="500"/>
                                        <p:tgtEl>
                                          <p:spTgt spid="102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27"/>
                                        </p:tgtEl>
                                        <p:attrNameLst>
                                          <p:attrName>style.visibility</p:attrName>
                                        </p:attrNameLst>
                                      </p:cBhvr>
                                      <p:to>
                                        <p:strVal val="visible"/>
                                      </p:to>
                                    </p:set>
                                    <p:animEffect transition="in" filter="fade">
                                      <p:cBhvr>
                                        <p:cTn id="47" dur="500"/>
                                        <p:tgtEl>
                                          <p:spTgt spid="102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030"/>
                                        </p:tgtEl>
                                        <p:attrNameLst>
                                          <p:attrName>style.visibility</p:attrName>
                                        </p:attrNameLst>
                                      </p:cBhvr>
                                      <p:to>
                                        <p:strVal val="visible"/>
                                      </p:to>
                                    </p:set>
                                    <p:animEffect transition="in" filter="fade">
                                      <p:cBhvr>
                                        <p:cTn id="57" dur="500"/>
                                        <p:tgtEl>
                                          <p:spTgt spid="103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500"/>
                                        <p:tgtEl>
                                          <p:spTgt spid="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500"/>
                                        <p:tgtEl>
                                          <p:spTgt spid="9"/>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fade">
                                      <p:cBhvr>
                                        <p:cTn id="68" dur="500"/>
                                        <p:tgtEl>
                                          <p:spTgt spid="1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500"/>
                                        <p:tgtEl>
                                          <p:spTgt spid="2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fade">
                                      <p:cBhvr>
                                        <p:cTn id="74" dur="500"/>
                                        <p:tgtEl>
                                          <p:spTgt spid="32"/>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fade">
                                      <p:cBhvr>
                                        <p:cTn id="79" dur="500"/>
                                        <p:tgtEl>
                                          <p:spTgt spid="1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fade">
                                      <p:cBhvr>
                                        <p:cTn id="82" dur="500"/>
                                        <p:tgtEl>
                                          <p:spTgt spid="12"/>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3"/>
                                        </p:tgtEl>
                                        <p:attrNameLst>
                                          <p:attrName>style.visibility</p:attrName>
                                        </p:attrNameLst>
                                      </p:cBhvr>
                                      <p:to>
                                        <p:strVal val="visible"/>
                                      </p:to>
                                    </p:set>
                                    <p:animEffect transition="in" filter="fade">
                                      <p:cBhvr>
                                        <p:cTn id="85" dur="500"/>
                                        <p:tgtEl>
                                          <p:spTgt spid="13"/>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500"/>
                                        <p:tgtEl>
                                          <p:spTgt spid="23"/>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fade">
                                      <p:cBhvr>
                                        <p:cTn id="91" dur="500"/>
                                        <p:tgtEl>
                                          <p:spTgt spid="24"/>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20"/>
                                        </p:tgtEl>
                                        <p:attrNameLst>
                                          <p:attrName>style.visibility</p:attrName>
                                        </p:attrNameLst>
                                      </p:cBhvr>
                                      <p:to>
                                        <p:strVal val="visible"/>
                                      </p:to>
                                    </p:set>
                                    <p:animEffect transition="in" filter="fade">
                                      <p:cBhvr>
                                        <p:cTn id="96" dur="500"/>
                                        <p:tgtEl>
                                          <p:spTgt spid="20"/>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26"/>
                                        </p:tgtEl>
                                        <p:attrNameLst>
                                          <p:attrName>style.visibility</p:attrName>
                                        </p:attrNameLst>
                                      </p:cBhvr>
                                      <p:to>
                                        <p:strVal val="visible"/>
                                      </p:to>
                                    </p:set>
                                    <p:animEffect transition="in" filter="fade">
                                      <p:cBhvr>
                                        <p:cTn id="101" dur="500"/>
                                        <p:tgtEl>
                                          <p:spTgt spid="26"/>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21"/>
                                        </p:tgtEl>
                                        <p:attrNameLst>
                                          <p:attrName>style.visibility</p:attrName>
                                        </p:attrNameLst>
                                      </p:cBhvr>
                                      <p:to>
                                        <p:strVal val="visible"/>
                                      </p:to>
                                    </p:set>
                                    <p:animEffect transition="in" filter="fade">
                                      <p:cBhvr>
                                        <p:cTn id="106" dur="500"/>
                                        <p:tgtEl>
                                          <p:spTgt spid="21"/>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22"/>
                                        </p:tgtEl>
                                        <p:attrNameLst>
                                          <p:attrName>style.visibility</p:attrName>
                                        </p:attrNameLst>
                                      </p:cBhvr>
                                      <p:to>
                                        <p:strVal val="visible"/>
                                      </p:to>
                                    </p:set>
                                    <p:animEffect transition="in" filter="fade">
                                      <p:cBhvr>
                                        <p:cTn id="111" dur="500"/>
                                        <p:tgtEl>
                                          <p:spTgt spid="22"/>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fade">
                                      <p:cBhvr>
                                        <p:cTn id="116" dur="500"/>
                                        <p:tgtEl>
                                          <p:spTgt spid="37"/>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nodeType="click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fade">
                                      <p:cBhvr>
                                        <p:cTn id="121" dur="500"/>
                                        <p:tgtEl>
                                          <p:spTgt spid="38"/>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nodeType="clickEffect">
                                  <p:stCondLst>
                                    <p:cond delay="0"/>
                                  </p:stCondLst>
                                  <p:childTnLst>
                                    <p:set>
                                      <p:cBhvr>
                                        <p:cTn id="125" dur="1" fill="hold">
                                          <p:stCondLst>
                                            <p:cond delay="0"/>
                                          </p:stCondLst>
                                        </p:cTn>
                                        <p:tgtEl>
                                          <p:spTgt spid="29"/>
                                        </p:tgtEl>
                                        <p:attrNameLst>
                                          <p:attrName>style.visibility</p:attrName>
                                        </p:attrNameLst>
                                      </p:cBhvr>
                                      <p:to>
                                        <p:strVal val="visible"/>
                                      </p:to>
                                    </p:set>
                                    <p:animEffect transition="in" filter="fade">
                                      <p:cBhvr>
                                        <p:cTn id="126" dur="500"/>
                                        <p:tgtEl>
                                          <p:spTgt spid="29"/>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nodeType="clickEffect">
                                  <p:stCondLst>
                                    <p:cond delay="0"/>
                                  </p:stCondLst>
                                  <p:childTnLst>
                                    <p:set>
                                      <p:cBhvr>
                                        <p:cTn id="130" dur="1" fill="hold">
                                          <p:stCondLst>
                                            <p:cond delay="0"/>
                                          </p:stCondLst>
                                        </p:cTn>
                                        <p:tgtEl>
                                          <p:spTgt spid="40"/>
                                        </p:tgtEl>
                                        <p:attrNameLst>
                                          <p:attrName>style.visibility</p:attrName>
                                        </p:attrNameLst>
                                      </p:cBhvr>
                                      <p:to>
                                        <p:strVal val="visible"/>
                                      </p:to>
                                    </p:set>
                                    <p:animEffect transition="in" filter="fade">
                                      <p:cBhvr>
                                        <p:cTn id="13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20" grpId="0" animBg="1"/>
      <p:bldP spid="26" grpId="0" animBg="1"/>
      <p:bldP spid="21" grpId="0" animBg="1"/>
      <p:bldP spid="22" grpId="0"/>
      <p:bldP spid="23" grpId="0" animBg="1"/>
      <p:bldP spid="24" grpId="0"/>
      <p:bldP spid="25" grpId="0" animBg="1"/>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ZA" dirty="0" smtClean="0"/>
              <a:t>OM all around us</a:t>
            </a:r>
            <a:endParaRPr lang="en-ZA"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271" y="2077975"/>
            <a:ext cx="1004294" cy="825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4407" y="2058590"/>
            <a:ext cx="1059130" cy="825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6" descr="Výsledek obrázku pro Ban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8543" y="2048826"/>
            <a:ext cx="1010789" cy="920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0671" y="2132856"/>
            <a:ext cx="1175361" cy="746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0830" y="2096707"/>
            <a:ext cx="1000469" cy="749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31300" y="2009917"/>
            <a:ext cx="2508428" cy="831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bdélník 5"/>
          <p:cNvSpPr/>
          <p:nvPr/>
        </p:nvSpPr>
        <p:spPr>
          <a:xfrm>
            <a:off x="372401" y="1196752"/>
            <a:ext cx="8283654" cy="646331"/>
          </a:xfrm>
          <a:prstGeom prst="rect">
            <a:avLst/>
          </a:prstGeom>
        </p:spPr>
        <p:txBody>
          <a:bodyPr wrap="square">
            <a:spAutoFit/>
          </a:bodyPr>
          <a:lstStyle/>
          <a:p>
            <a:r>
              <a:rPr lang="en-ZA" dirty="0" smtClean="0"/>
              <a:t>OM is the management of all processes used to design, supply, produce, and deliver valuable goods and services to customers</a:t>
            </a:r>
            <a:endParaRPr lang="en-ZA" dirty="0"/>
          </a:p>
        </p:txBody>
      </p:sp>
      <p:pic>
        <p:nvPicPr>
          <p:cNvPr id="1035"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8609" y="3739483"/>
            <a:ext cx="1368153" cy="1024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79600" y="3739484"/>
            <a:ext cx="1361137" cy="1024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08356" y="3739485"/>
            <a:ext cx="1539990" cy="1024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02531" y="3739482"/>
            <a:ext cx="1301717" cy="1024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9" name="Picture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92280" y="3728719"/>
            <a:ext cx="1507143" cy="1025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Šipka doprava 6"/>
          <p:cNvSpPr/>
          <p:nvPr/>
        </p:nvSpPr>
        <p:spPr>
          <a:xfrm>
            <a:off x="1816762" y="4241258"/>
            <a:ext cx="262838" cy="1958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Šipka doprava 18"/>
          <p:cNvSpPr/>
          <p:nvPr/>
        </p:nvSpPr>
        <p:spPr>
          <a:xfrm>
            <a:off x="3451365" y="4197804"/>
            <a:ext cx="262838" cy="1958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Šipka doprava 19"/>
          <p:cNvSpPr/>
          <p:nvPr/>
        </p:nvSpPr>
        <p:spPr>
          <a:xfrm>
            <a:off x="5262740" y="4197804"/>
            <a:ext cx="262838" cy="1958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Šipka doprava 20"/>
          <p:cNvSpPr/>
          <p:nvPr/>
        </p:nvSpPr>
        <p:spPr>
          <a:xfrm>
            <a:off x="6829442" y="4143331"/>
            <a:ext cx="262838" cy="1958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9" name="Přímá spojnice se šipkou 8"/>
          <p:cNvCxnSpPr>
            <a:stCxn id="1027" idx="2"/>
          </p:cNvCxnSpPr>
          <p:nvPr/>
        </p:nvCxnSpPr>
        <p:spPr>
          <a:xfrm>
            <a:off x="792418" y="2903596"/>
            <a:ext cx="0" cy="8251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Přímá spojnice se šipkou 23"/>
          <p:cNvCxnSpPr/>
          <p:nvPr/>
        </p:nvCxnSpPr>
        <p:spPr>
          <a:xfrm>
            <a:off x="1691680" y="2914362"/>
            <a:ext cx="0" cy="8251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Obdélník 9"/>
          <p:cNvSpPr/>
          <p:nvPr/>
        </p:nvSpPr>
        <p:spPr>
          <a:xfrm>
            <a:off x="867274" y="4869160"/>
            <a:ext cx="468398"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a:t>
            </a:r>
            <a:endParaRPr lang="cs-CZ"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7" name="Obdélník 26"/>
          <p:cNvSpPr/>
          <p:nvPr/>
        </p:nvSpPr>
        <p:spPr>
          <a:xfrm>
            <a:off x="7018532" y="4869160"/>
            <a:ext cx="665567"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2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Out</a:t>
            </a:r>
            <a:endParaRPr lang="cs-CZ"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Obousměrná vodorovná šipka 10"/>
          <p:cNvSpPr/>
          <p:nvPr/>
        </p:nvSpPr>
        <p:spPr>
          <a:xfrm>
            <a:off x="2054406" y="4794930"/>
            <a:ext cx="4749842" cy="610124"/>
          </a:xfrm>
          <a:prstGeom prst="lef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9" name="Obdélník 28"/>
          <p:cNvSpPr/>
          <p:nvPr/>
        </p:nvSpPr>
        <p:spPr>
          <a:xfrm>
            <a:off x="3299065" y="4889511"/>
            <a:ext cx="2705229"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ZA"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Processing-transformation</a:t>
            </a:r>
            <a:endParaRPr lang="en-ZA"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1" name="Obousměrná vodorovná šipka 30"/>
          <p:cNvSpPr/>
          <p:nvPr/>
        </p:nvSpPr>
        <p:spPr>
          <a:xfrm>
            <a:off x="387051" y="5405054"/>
            <a:ext cx="8084552" cy="610124"/>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2" name="TextovéPole 31"/>
          <p:cNvSpPr txBox="1"/>
          <p:nvPr/>
        </p:nvSpPr>
        <p:spPr>
          <a:xfrm>
            <a:off x="3277293" y="5556227"/>
            <a:ext cx="2748766" cy="307777"/>
          </a:xfrm>
          <a:prstGeom prst="rect">
            <a:avLst/>
          </a:prstGeom>
          <a:noFill/>
        </p:spPr>
        <p:txBody>
          <a:bodyPr wrap="none" rtlCol="0">
            <a:spAutoFit/>
          </a:bodyPr>
          <a:lstStyle/>
          <a:p>
            <a:r>
              <a:rPr lang="en-ZA" sz="1400" dirty="0" smtClean="0"/>
              <a:t>TQM = Total Quality Management</a:t>
            </a:r>
            <a:endParaRPr lang="en-ZA" sz="1400" dirty="0"/>
          </a:p>
        </p:txBody>
      </p:sp>
      <p:sp>
        <p:nvSpPr>
          <p:cNvPr id="33" name="Obousměrná vodorovná šipka 32"/>
          <p:cNvSpPr/>
          <p:nvPr/>
        </p:nvSpPr>
        <p:spPr>
          <a:xfrm>
            <a:off x="2043972" y="6015178"/>
            <a:ext cx="4749842" cy="610124"/>
          </a:xfrm>
          <a:prstGeom prst="lef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dirty="0" smtClean="0">
                <a:solidFill>
                  <a:schemeClr val="tx1"/>
                </a:solidFill>
              </a:rPr>
              <a:t>MRP, JIT, APS, Lean Manufacturing, Little´s law</a:t>
            </a:r>
            <a:endParaRPr lang="en-ZA" sz="1200" dirty="0">
              <a:solidFill>
                <a:schemeClr val="tx1"/>
              </a:solidFill>
            </a:endParaRPr>
          </a:p>
        </p:txBody>
      </p:sp>
      <p:sp>
        <p:nvSpPr>
          <p:cNvPr id="34" name="Obousměrná vodorovná šipka 33"/>
          <p:cNvSpPr/>
          <p:nvPr/>
        </p:nvSpPr>
        <p:spPr>
          <a:xfrm>
            <a:off x="6847073" y="6015178"/>
            <a:ext cx="2160240" cy="610124"/>
          </a:xfrm>
          <a:prstGeom prst="lef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smtClean="0">
                <a:solidFill>
                  <a:schemeClr val="tx1"/>
                </a:solidFill>
              </a:rPr>
              <a:t>ERP</a:t>
            </a:r>
            <a:r>
              <a:rPr lang="en-ZA" sz="900" b="1" dirty="0" smtClean="0">
                <a:solidFill>
                  <a:schemeClr val="tx1"/>
                </a:solidFill>
              </a:rPr>
              <a:t>:</a:t>
            </a:r>
            <a:r>
              <a:rPr lang="en-ZA" sz="900" dirty="0" smtClean="0">
                <a:solidFill>
                  <a:schemeClr val="tx1"/>
                </a:solidFill>
              </a:rPr>
              <a:t> Marketing, Selling, Invoicing, Payment,….</a:t>
            </a:r>
            <a:endParaRPr lang="en-ZA" sz="900" dirty="0">
              <a:solidFill>
                <a:schemeClr val="tx1"/>
              </a:solidFill>
            </a:endParaRPr>
          </a:p>
        </p:txBody>
      </p:sp>
      <p:sp>
        <p:nvSpPr>
          <p:cNvPr id="35" name="Obousměrná vodorovná šipka 34"/>
          <p:cNvSpPr/>
          <p:nvPr/>
        </p:nvSpPr>
        <p:spPr>
          <a:xfrm>
            <a:off x="53710" y="6003059"/>
            <a:ext cx="1894471" cy="610124"/>
          </a:xfrm>
          <a:prstGeom prst="lef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900" dirty="0" smtClean="0">
              <a:solidFill>
                <a:schemeClr val="tx1"/>
              </a:solidFill>
            </a:endParaRPr>
          </a:p>
          <a:p>
            <a:pPr algn="ctr"/>
            <a:r>
              <a:rPr lang="en-ZA" sz="900" b="1" dirty="0" smtClean="0">
                <a:solidFill>
                  <a:schemeClr val="tx1"/>
                </a:solidFill>
              </a:rPr>
              <a:t>ERP</a:t>
            </a:r>
            <a:r>
              <a:rPr lang="en-ZA" sz="900" dirty="0" smtClean="0">
                <a:solidFill>
                  <a:schemeClr val="tx1"/>
                </a:solidFill>
              </a:rPr>
              <a:t>:</a:t>
            </a:r>
            <a:r>
              <a:rPr lang="cs-CZ" sz="900" dirty="0" smtClean="0">
                <a:solidFill>
                  <a:schemeClr val="tx1"/>
                </a:solidFill>
              </a:rPr>
              <a:t> </a:t>
            </a:r>
            <a:r>
              <a:rPr lang="en-ZA" sz="900" dirty="0" smtClean="0">
                <a:solidFill>
                  <a:schemeClr val="tx1"/>
                </a:solidFill>
              </a:rPr>
              <a:t>Logistics, Transportation </a:t>
            </a:r>
            <a:r>
              <a:rPr lang="cs-CZ" sz="900" dirty="0" smtClean="0">
                <a:solidFill>
                  <a:schemeClr val="tx1"/>
                </a:solidFill>
              </a:rPr>
              <a:t>, </a:t>
            </a:r>
            <a:endParaRPr lang="cs-CZ" sz="900" dirty="0">
              <a:solidFill>
                <a:schemeClr val="tx1"/>
              </a:solidFill>
            </a:endParaRPr>
          </a:p>
        </p:txBody>
      </p:sp>
    </p:spTree>
    <p:extLst>
      <p:ext uri="{BB962C8B-B14F-4D97-AF65-F5344CB8AC3E}">
        <p14:creationId xmlns:p14="http://schemas.microsoft.com/office/powerpoint/2010/main" val="18552100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dirty="0" smtClean="0">
                <a:solidFill>
                  <a:srgbClr val="FF0000"/>
                </a:solidFill>
              </a:rPr>
              <a:t> </a:t>
            </a:r>
            <a:r>
              <a:rPr lang="en-US" sz="3200" b="1" dirty="0" smtClean="0"/>
              <a:t>Selected OM methods,  which will be kicked around as time will move on</a:t>
            </a:r>
            <a:endParaRPr lang="en-US" sz="3200" b="1" dirty="0"/>
          </a:p>
        </p:txBody>
      </p:sp>
      <p:sp>
        <p:nvSpPr>
          <p:cNvPr id="3" name="Zástupný symbol pro obsah 2"/>
          <p:cNvSpPr>
            <a:spLocks noGrp="1"/>
          </p:cNvSpPr>
          <p:nvPr>
            <p:ph idx="1"/>
          </p:nvPr>
        </p:nvSpPr>
        <p:spPr>
          <a:xfrm>
            <a:off x="467544" y="1628800"/>
            <a:ext cx="8229600" cy="4525963"/>
          </a:xfrm>
        </p:spPr>
        <p:txBody>
          <a:bodyPr>
            <a:normAutofit fontScale="92500" lnSpcReduction="20000"/>
          </a:bodyPr>
          <a:lstStyle/>
          <a:p>
            <a:r>
              <a:rPr lang="en-ZA" sz="2400" dirty="0" smtClean="0">
                <a:solidFill>
                  <a:srgbClr val="0070C0"/>
                </a:solidFill>
              </a:rPr>
              <a:t>Theory of </a:t>
            </a:r>
            <a:r>
              <a:rPr lang="en-ZA" sz="2400" dirty="0" smtClean="0">
                <a:solidFill>
                  <a:srgbClr val="0070C0"/>
                </a:solidFill>
              </a:rPr>
              <a:t>Constraints</a:t>
            </a:r>
            <a:r>
              <a:rPr lang="cs-CZ" sz="2400" dirty="0" smtClean="0">
                <a:solidFill>
                  <a:srgbClr val="0070C0"/>
                </a:solidFill>
              </a:rPr>
              <a:t> </a:t>
            </a:r>
            <a:r>
              <a:rPr lang="cs-CZ" sz="2400" dirty="0" smtClean="0"/>
              <a:t>-</a:t>
            </a:r>
            <a:r>
              <a:rPr lang="cs-CZ" sz="1700" dirty="0" smtClean="0"/>
              <a:t>(</a:t>
            </a:r>
            <a:r>
              <a:rPr lang="cs-CZ" sz="1700" dirty="0" smtClean="0">
                <a:solidFill>
                  <a:srgbClr val="FF0000"/>
                </a:solidFill>
              </a:rPr>
              <a:t>AOMA</a:t>
            </a:r>
            <a:r>
              <a:rPr lang="cs-CZ" sz="1700" dirty="0" smtClean="0">
                <a:solidFill>
                  <a:srgbClr val="C00000"/>
                </a:solidFill>
              </a:rPr>
              <a:t>-</a:t>
            </a:r>
            <a:r>
              <a:rPr lang="cs-CZ" sz="1700" dirty="0" smtClean="0">
                <a:solidFill>
                  <a:srgbClr val="00B050"/>
                </a:solidFill>
              </a:rPr>
              <a:t>AOPR</a:t>
            </a:r>
            <a:r>
              <a:rPr lang="cs-CZ" sz="1700" dirty="0" smtClean="0"/>
              <a:t>)</a:t>
            </a:r>
            <a:endParaRPr lang="en-ZA" sz="1700" dirty="0" smtClean="0"/>
          </a:p>
          <a:p>
            <a:r>
              <a:rPr lang="en-ZA" sz="2400" dirty="0" smtClean="0"/>
              <a:t>Balanced Scorecard </a:t>
            </a:r>
            <a:r>
              <a:rPr lang="cs-CZ" sz="2400" dirty="0" smtClean="0"/>
              <a:t>-(</a:t>
            </a:r>
            <a:r>
              <a:rPr lang="cs-CZ" sz="1700" dirty="0">
                <a:solidFill>
                  <a:srgbClr val="FF0000"/>
                </a:solidFill>
              </a:rPr>
              <a:t>AOMA</a:t>
            </a:r>
            <a:r>
              <a:rPr lang="cs-CZ" sz="1700" dirty="0">
                <a:solidFill>
                  <a:srgbClr val="C00000"/>
                </a:solidFill>
              </a:rPr>
              <a:t>-</a:t>
            </a:r>
            <a:r>
              <a:rPr lang="cs-CZ" sz="1700" dirty="0">
                <a:solidFill>
                  <a:srgbClr val="00B050"/>
                </a:solidFill>
              </a:rPr>
              <a:t>AOPR</a:t>
            </a:r>
            <a:r>
              <a:rPr lang="cs-CZ" sz="2400" dirty="0" smtClean="0"/>
              <a:t>) </a:t>
            </a:r>
            <a:endParaRPr lang="en-ZA" sz="2400" dirty="0"/>
          </a:p>
          <a:p>
            <a:r>
              <a:rPr lang="en-ZA" sz="2400" dirty="0" smtClean="0"/>
              <a:t>Project </a:t>
            </a:r>
            <a:r>
              <a:rPr lang="en-ZA" sz="2400" dirty="0" smtClean="0"/>
              <a:t>Management methods (</a:t>
            </a:r>
            <a:r>
              <a:rPr lang="en-ZA" sz="2400" dirty="0" smtClean="0">
                <a:solidFill>
                  <a:srgbClr val="0070C0"/>
                </a:solidFill>
              </a:rPr>
              <a:t>Critical </a:t>
            </a:r>
            <a:r>
              <a:rPr lang="en-ZA" sz="2400" dirty="0" smtClean="0">
                <a:solidFill>
                  <a:srgbClr val="0070C0"/>
                </a:solidFill>
              </a:rPr>
              <a:t>Chain</a:t>
            </a:r>
            <a:r>
              <a:rPr lang="cs-CZ" sz="2400" dirty="0" smtClean="0">
                <a:solidFill>
                  <a:srgbClr val="0070C0"/>
                </a:solidFill>
              </a:rPr>
              <a:t>) </a:t>
            </a:r>
            <a:r>
              <a:rPr lang="cs-CZ" sz="2400" dirty="0"/>
              <a:t>-(</a:t>
            </a:r>
            <a:r>
              <a:rPr lang="cs-CZ" sz="1700" dirty="0">
                <a:solidFill>
                  <a:srgbClr val="FF0000"/>
                </a:solidFill>
              </a:rPr>
              <a:t>AOMA</a:t>
            </a:r>
            <a:r>
              <a:rPr lang="cs-CZ" sz="1700" dirty="0">
                <a:solidFill>
                  <a:srgbClr val="C00000"/>
                </a:solidFill>
              </a:rPr>
              <a:t>-</a:t>
            </a:r>
            <a:r>
              <a:rPr lang="cs-CZ" sz="1700" dirty="0">
                <a:solidFill>
                  <a:srgbClr val="00B050"/>
                </a:solidFill>
              </a:rPr>
              <a:t>AOPR</a:t>
            </a:r>
            <a:r>
              <a:rPr lang="cs-CZ" sz="2400" dirty="0"/>
              <a:t>)</a:t>
            </a:r>
            <a:endParaRPr lang="en-ZA" sz="2400" dirty="0"/>
          </a:p>
          <a:p>
            <a:r>
              <a:rPr lang="en-ZA" sz="2400" dirty="0" smtClean="0"/>
              <a:t>Material </a:t>
            </a:r>
            <a:r>
              <a:rPr lang="en-ZA" sz="2400" dirty="0" smtClean="0"/>
              <a:t>Requirement Planning (MRP) and </a:t>
            </a:r>
            <a:r>
              <a:rPr lang="en-ZA" sz="2400" dirty="0" smtClean="0"/>
              <a:t>Just-in-Time</a:t>
            </a:r>
            <a:r>
              <a:rPr lang="cs-CZ" sz="2400" dirty="0" smtClean="0"/>
              <a:t> </a:t>
            </a:r>
            <a:r>
              <a:rPr lang="cs-CZ" sz="2400" dirty="0" err="1" smtClean="0"/>
              <a:t>principles</a:t>
            </a:r>
            <a:endParaRPr lang="cs-CZ" sz="2400" dirty="0" smtClean="0"/>
          </a:p>
          <a:p>
            <a:pPr marL="0" indent="0">
              <a:buNone/>
            </a:pPr>
            <a:r>
              <a:rPr lang="cs-CZ" sz="2400" dirty="0"/>
              <a:t> </a:t>
            </a:r>
            <a:r>
              <a:rPr lang="cs-CZ" sz="2400" dirty="0" smtClean="0"/>
              <a:t>     -(</a:t>
            </a:r>
            <a:r>
              <a:rPr lang="cs-CZ" sz="1700" dirty="0" smtClean="0">
                <a:solidFill>
                  <a:srgbClr val="FF0000"/>
                </a:solidFill>
              </a:rPr>
              <a:t>AOMA </a:t>
            </a:r>
            <a:r>
              <a:rPr lang="cs-CZ" sz="1700" dirty="0" err="1" smtClean="0">
                <a:solidFill>
                  <a:srgbClr val="FF0000"/>
                </a:solidFill>
              </a:rPr>
              <a:t>only</a:t>
            </a:r>
            <a:r>
              <a:rPr lang="cs-CZ" sz="1700" dirty="0" smtClean="0">
                <a:solidFill>
                  <a:srgbClr val="FF0000"/>
                </a:solidFill>
              </a:rPr>
              <a:t> </a:t>
            </a:r>
            <a:r>
              <a:rPr lang="cs-CZ" sz="1700" dirty="0" err="1" smtClean="0">
                <a:solidFill>
                  <a:srgbClr val="FF0000"/>
                </a:solidFill>
              </a:rPr>
              <a:t>basics</a:t>
            </a:r>
            <a:r>
              <a:rPr lang="cs-CZ" sz="1700" dirty="0" smtClean="0">
                <a:solidFill>
                  <a:srgbClr val="C00000"/>
                </a:solidFill>
              </a:rPr>
              <a:t>-</a:t>
            </a:r>
            <a:r>
              <a:rPr lang="cs-CZ" sz="1700" dirty="0" smtClean="0">
                <a:solidFill>
                  <a:srgbClr val="00B050"/>
                </a:solidFill>
              </a:rPr>
              <a:t>AOPR more in detail</a:t>
            </a:r>
            <a:r>
              <a:rPr lang="cs-CZ" sz="2400" dirty="0" smtClean="0"/>
              <a:t>)</a:t>
            </a:r>
            <a:endParaRPr lang="en-ZA" sz="2400" dirty="0"/>
          </a:p>
          <a:p>
            <a:r>
              <a:rPr lang="en-ZA" sz="2400" dirty="0" smtClean="0"/>
              <a:t> Advanced </a:t>
            </a:r>
            <a:r>
              <a:rPr lang="en-ZA" sz="2400" dirty="0" smtClean="0"/>
              <a:t>Planning and Scheduling  (APS</a:t>
            </a:r>
            <a:r>
              <a:rPr lang="en-ZA" sz="2400" dirty="0" smtClean="0"/>
              <a:t>)</a:t>
            </a:r>
            <a:r>
              <a:rPr lang="cs-CZ" sz="2400" dirty="0"/>
              <a:t> </a:t>
            </a:r>
            <a:r>
              <a:rPr lang="cs-CZ" sz="2400" dirty="0" smtClean="0"/>
              <a:t>(</a:t>
            </a:r>
            <a:r>
              <a:rPr lang="cs-CZ" sz="1700" dirty="0" smtClean="0">
                <a:solidFill>
                  <a:srgbClr val="00B050"/>
                </a:solidFill>
              </a:rPr>
              <a:t>AOPR </a:t>
            </a:r>
            <a:r>
              <a:rPr lang="cs-CZ" sz="1700" dirty="0" err="1" smtClean="0">
                <a:solidFill>
                  <a:srgbClr val="00B050"/>
                </a:solidFill>
              </a:rPr>
              <a:t>only</a:t>
            </a:r>
            <a:r>
              <a:rPr lang="cs-CZ" sz="1700" dirty="0" smtClean="0">
                <a:solidFill>
                  <a:srgbClr val="00B050"/>
                </a:solidFill>
              </a:rPr>
              <a:t> </a:t>
            </a:r>
            <a:r>
              <a:rPr lang="cs-CZ" sz="1700" dirty="0" err="1" smtClean="0">
                <a:solidFill>
                  <a:srgbClr val="00B050"/>
                </a:solidFill>
              </a:rPr>
              <a:t>b</a:t>
            </a:r>
            <a:r>
              <a:rPr lang="cs-CZ" sz="2400" dirty="0" err="1" smtClean="0">
                <a:solidFill>
                  <a:srgbClr val="00B050"/>
                </a:solidFill>
              </a:rPr>
              <a:t>asics</a:t>
            </a:r>
            <a:r>
              <a:rPr lang="cs-CZ" sz="2400" dirty="0" smtClean="0"/>
              <a:t>)</a:t>
            </a:r>
            <a:endParaRPr lang="en-ZA" sz="2400" dirty="0"/>
          </a:p>
          <a:p>
            <a:r>
              <a:rPr lang="en-ZA" sz="2400" dirty="0" smtClean="0"/>
              <a:t>Six </a:t>
            </a:r>
            <a:r>
              <a:rPr lang="en-ZA" sz="2400" dirty="0" smtClean="0"/>
              <a:t>Sigma – quality management </a:t>
            </a:r>
            <a:r>
              <a:rPr lang="cs-CZ" sz="2400" dirty="0"/>
              <a:t>-(</a:t>
            </a:r>
            <a:r>
              <a:rPr lang="cs-CZ" sz="1700" dirty="0">
                <a:solidFill>
                  <a:srgbClr val="FF0000"/>
                </a:solidFill>
              </a:rPr>
              <a:t>AOMA</a:t>
            </a:r>
            <a:r>
              <a:rPr lang="cs-CZ" sz="1700" dirty="0">
                <a:solidFill>
                  <a:srgbClr val="C00000"/>
                </a:solidFill>
              </a:rPr>
              <a:t>-</a:t>
            </a:r>
            <a:r>
              <a:rPr lang="cs-CZ" sz="1700" dirty="0">
                <a:solidFill>
                  <a:srgbClr val="00B050"/>
                </a:solidFill>
              </a:rPr>
              <a:t>AOPR</a:t>
            </a:r>
            <a:r>
              <a:rPr lang="cs-CZ" sz="2400" dirty="0"/>
              <a:t>)</a:t>
            </a:r>
            <a:endParaRPr lang="en-ZA" sz="2400" dirty="0"/>
          </a:p>
          <a:p>
            <a:r>
              <a:rPr lang="en-ZA" sz="2400" dirty="0" smtClean="0"/>
              <a:t>Boston</a:t>
            </a:r>
            <a:r>
              <a:rPr lang="en-ZA" sz="2400" dirty="0" smtClean="0"/>
              <a:t>, SWOT and Magic Quadrant </a:t>
            </a:r>
            <a:r>
              <a:rPr lang="en-ZA" sz="2400" dirty="0" smtClean="0"/>
              <a:t>Matrices</a:t>
            </a:r>
            <a:r>
              <a:rPr lang="cs-CZ" sz="2400" dirty="0"/>
              <a:t> </a:t>
            </a:r>
            <a:r>
              <a:rPr lang="cs-CZ" sz="2400" dirty="0" smtClean="0"/>
              <a:t>-(</a:t>
            </a:r>
            <a:r>
              <a:rPr lang="cs-CZ" sz="1900" dirty="0">
                <a:solidFill>
                  <a:srgbClr val="FF0000"/>
                </a:solidFill>
              </a:rPr>
              <a:t>AOMA</a:t>
            </a:r>
            <a:r>
              <a:rPr lang="cs-CZ" sz="1900" dirty="0">
                <a:solidFill>
                  <a:srgbClr val="C00000"/>
                </a:solidFill>
              </a:rPr>
              <a:t>-</a:t>
            </a:r>
            <a:r>
              <a:rPr lang="cs-CZ" sz="1900" dirty="0">
                <a:solidFill>
                  <a:srgbClr val="00B050"/>
                </a:solidFill>
              </a:rPr>
              <a:t>AOPR</a:t>
            </a:r>
            <a:r>
              <a:rPr lang="cs-CZ" sz="2400" dirty="0"/>
              <a:t>)</a:t>
            </a:r>
            <a:endParaRPr lang="en-ZA" sz="2400" dirty="0"/>
          </a:p>
          <a:p>
            <a:r>
              <a:rPr lang="en-ZA" sz="2400" dirty="0" smtClean="0"/>
              <a:t>Little´s </a:t>
            </a:r>
            <a:r>
              <a:rPr lang="en-ZA" sz="2400" dirty="0" smtClean="0"/>
              <a:t>Law </a:t>
            </a:r>
            <a:r>
              <a:rPr lang="en-ZA" sz="1900" dirty="0" smtClean="0"/>
              <a:t>(relations between WIP, Throughput and Cycle time</a:t>
            </a:r>
            <a:r>
              <a:rPr lang="en-ZA" sz="1900" dirty="0" smtClean="0"/>
              <a:t>)</a:t>
            </a:r>
            <a:r>
              <a:rPr lang="cs-CZ" sz="1900" dirty="0" smtClean="0"/>
              <a:t> </a:t>
            </a:r>
            <a:r>
              <a:rPr lang="cs-CZ" sz="2800" dirty="0" smtClean="0"/>
              <a:t>-</a:t>
            </a:r>
            <a:r>
              <a:rPr lang="cs-CZ" sz="2000" dirty="0" smtClean="0"/>
              <a:t>(</a:t>
            </a:r>
            <a:r>
              <a:rPr lang="cs-CZ" sz="2000" dirty="0" smtClean="0">
                <a:solidFill>
                  <a:srgbClr val="00B050"/>
                </a:solidFill>
              </a:rPr>
              <a:t>AOPR</a:t>
            </a:r>
            <a:r>
              <a:rPr lang="cs-CZ" sz="2000" dirty="0"/>
              <a:t>)</a:t>
            </a:r>
            <a:endParaRPr lang="en-ZA" sz="2000" dirty="0"/>
          </a:p>
          <a:p>
            <a:r>
              <a:rPr lang="en-ZA" sz="2400" dirty="0" smtClean="0"/>
              <a:t>Linear </a:t>
            </a:r>
            <a:r>
              <a:rPr lang="en-ZA" sz="2400" dirty="0" smtClean="0"/>
              <a:t>programming </a:t>
            </a:r>
            <a:r>
              <a:rPr lang="en-ZA" sz="2400" dirty="0" smtClean="0"/>
              <a:t>– optimisation</a:t>
            </a:r>
            <a:r>
              <a:rPr lang="cs-CZ" sz="2400" dirty="0"/>
              <a:t> -(</a:t>
            </a:r>
            <a:r>
              <a:rPr lang="cs-CZ" sz="1700" dirty="0">
                <a:solidFill>
                  <a:srgbClr val="00B050"/>
                </a:solidFill>
              </a:rPr>
              <a:t>AOPR</a:t>
            </a:r>
            <a:r>
              <a:rPr lang="cs-CZ" sz="2400" dirty="0"/>
              <a:t>)</a:t>
            </a:r>
            <a:endParaRPr lang="en-ZA" sz="2400" dirty="0"/>
          </a:p>
          <a:p>
            <a:r>
              <a:rPr lang="en-ZA" sz="2400" dirty="0" smtClean="0"/>
              <a:t>Yield Management</a:t>
            </a:r>
            <a:r>
              <a:rPr lang="cs-CZ" sz="2400" dirty="0"/>
              <a:t> -(</a:t>
            </a:r>
            <a:r>
              <a:rPr lang="cs-CZ" sz="1700" dirty="0">
                <a:solidFill>
                  <a:srgbClr val="00B050"/>
                </a:solidFill>
              </a:rPr>
              <a:t>AOPR</a:t>
            </a:r>
            <a:r>
              <a:rPr lang="cs-CZ" sz="2400" dirty="0"/>
              <a:t>)</a:t>
            </a:r>
            <a:endParaRPr lang="en-ZA" sz="2400" dirty="0"/>
          </a:p>
          <a:p>
            <a:r>
              <a:rPr lang="en-ZA" sz="2400" dirty="0" err="1" smtClean="0"/>
              <a:t>Kepner-Tregoe</a:t>
            </a:r>
            <a:r>
              <a:rPr lang="en-ZA" sz="2400" dirty="0" smtClean="0"/>
              <a:t> </a:t>
            </a:r>
            <a:r>
              <a:rPr lang="en-ZA" sz="2400" dirty="0" smtClean="0"/>
              <a:t>(support of decision making</a:t>
            </a:r>
            <a:r>
              <a:rPr lang="en-ZA" sz="2400" dirty="0" smtClean="0"/>
              <a:t>)</a:t>
            </a:r>
            <a:r>
              <a:rPr lang="cs-CZ" sz="2400" dirty="0"/>
              <a:t> -(</a:t>
            </a:r>
            <a:r>
              <a:rPr lang="cs-CZ" sz="1700" dirty="0">
                <a:solidFill>
                  <a:srgbClr val="FF0000"/>
                </a:solidFill>
              </a:rPr>
              <a:t>AOMA</a:t>
            </a:r>
            <a:r>
              <a:rPr lang="cs-CZ" sz="1700" dirty="0">
                <a:solidFill>
                  <a:srgbClr val="C00000"/>
                </a:solidFill>
              </a:rPr>
              <a:t>-</a:t>
            </a:r>
            <a:r>
              <a:rPr lang="cs-CZ" sz="1700" dirty="0">
                <a:solidFill>
                  <a:srgbClr val="00B050"/>
                </a:solidFill>
              </a:rPr>
              <a:t>AOPR</a:t>
            </a:r>
            <a:r>
              <a:rPr lang="cs-CZ" sz="2400" dirty="0"/>
              <a:t>)</a:t>
            </a:r>
            <a:endParaRPr lang="en-ZA" sz="2400" dirty="0" smtClean="0"/>
          </a:p>
          <a:p>
            <a:r>
              <a:rPr lang="en-ZA" sz="2400" dirty="0" smtClean="0"/>
              <a:t>Decision </a:t>
            </a:r>
            <a:r>
              <a:rPr lang="en-ZA" sz="2400" dirty="0" smtClean="0"/>
              <a:t>trees</a:t>
            </a:r>
            <a:r>
              <a:rPr lang="cs-CZ" sz="2400" dirty="0"/>
              <a:t> </a:t>
            </a:r>
            <a:r>
              <a:rPr lang="cs-CZ" sz="2400" dirty="0" smtClean="0"/>
              <a:t>-(</a:t>
            </a:r>
            <a:r>
              <a:rPr lang="cs-CZ" sz="1700" dirty="0">
                <a:solidFill>
                  <a:srgbClr val="00B050"/>
                </a:solidFill>
              </a:rPr>
              <a:t>AOPR</a:t>
            </a:r>
            <a:r>
              <a:rPr lang="cs-CZ" sz="2400" dirty="0"/>
              <a:t>)</a:t>
            </a:r>
            <a:endParaRPr lang="en-ZA" sz="2400" dirty="0"/>
          </a:p>
          <a:p>
            <a:endParaRPr lang="en-ZA" sz="2400" dirty="0" smtClean="0"/>
          </a:p>
          <a:p>
            <a:endParaRPr lang="en-ZA" sz="2400" dirty="0" smtClean="0"/>
          </a:p>
          <a:p>
            <a:endParaRPr lang="cs-CZ" dirty="0" smtClean="0"/>
          </a:p>
          <a:p>
            <a:endParaRPr lang="cs-CZ" dirty="0"/>
          </a:p>
        </p:txBody>
      </p:sp>
    </p:spTree>
    <p:extLst>
      <p:ext uri="{BB962C8B-B14F-4D97-AF65-F5344CB8AC3E}">
        <p14:creationId xmlns:p14="http://schemas.microsoft.com/office/powerpoint/2010/main" val="41593862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ZA" dirty="0" smtClean="0"/>
              <a:t>Some  tools which have to be used</a:t>
            </a:r>
            <a:endParaRPr lang="en-ZA" dirty="0"/>
          </a:p>
        </p:txBody>
      </p:sp>
      <p:sp>
        <p:nvSpPr>
          <p:cNvPr id="3" name="Zástupný symbol pro obsah 2"/>
          <p:cNvSpPr>
            <a:spLocks noGrp="1"/>
          </p:cNvSpPr>
          <p:nvPr>
            <p:ph idx="1"/>
          </p:nvPr>
        </p:nvSpPr>
        <p:spPr/>
        <p:txBody>
          <a:bodyPr>
            <a:normAutofit lnSpcReduction="10000"/>
          </a:bodyPr>
          <a:lstStyle/>
          <a:p>
            <a:r>
              <a:rPr lang="en-US" sz="2400" b="1" dirty="0" smtClean="0"/>
              <a:t>ERP</a:t>
            </a:r>
            <a:r>
              <a:rPr lang="en-US" sz="2400" dirty="0" smtClean="0"/>
              <a:t>-Enterprise Resource Planning (MS Dynamics NAV) </a:t>
            </a:r>
          </a:p>
          <a:p>
            <a:pPr lvl="1"/>
            <a:r>
              <a:rPr lang="en-US" sz="2000" dirty="0" smtClean="0"/>
              <a:t>Basic installation, handling and setup</a:t>
            </a:r>
          </a:p>
          <a:p>
            <a:pPr lvl="1"/>
            <a:r>
              <a:rPr lang="en-US" sz="2000" dirty="0" smtClean="0"/>
              <a:t>Inventory – Items – Transports –Availability of components</a:t>
            </a:r>
          </a:p>
          <a:p>
            <a:pPr lvl="1"/>
            <a:r>
              <a:rPr lang="en-US" sz="2000" dirty="0" smtClean="0"/>
              <a:t>Purchase –dealing with Suppliers (</a:t>
            </a:r>
            <a:r>
              <a:rPr lang="en-US" sz="2000" b="1" dirty="0" smtClean="0"/>
              <a:t>SCM</a:t>
            </a:r>
            <a:r>
              <a:rPr lang="en-US" sz="2000" dirty="0" smtClean="0"/>
              <a:t>)</a:t>
            </a:r>
          </a:p>
          <a:p>
            <a:pPr lvl="1"/>
            <a:r>
              <a:rPr lang="en-US" sz="2000" dirty="0" smtClean="0"/>
              <a:t>Selling – dealing with Customers</a:t>
            </a:r>
          </a:p>
          <a:p>
            <a:pPr lvl="1"/>
            <a:r>
              <a:rPr lang="en-US" sz="2000" dirty="0" smtClean="0"/>
              <a:t>Payment – bank operations</a:t>
            </a:r>
          </a:p>
          <a:p>
            <a:pPr lvl="1"/>
            <a:r>
              <a:rPr lang="en-US" sz="2000" dirty="0" smtClean="0"/>
              <a:t>Accounting basics</a:t>
            </a:r>
          </a:p>
          <a:p>
            <a:pPr lvl="1"/>
            <a:r>
              <a:rPr lang="en-US" sz="2000" b="1" dirty="0" smtClean="0">
                <a:solidFill>
                  <a:srgbClr val="FF0000"/>
                </a:solidFill>
              </a:rPr>
              <a:t>C</a:t>
            </a:r>
            <a:r>
              <a:rPr lang="en-US" sz="2000" b="1" dirty="0" smtClean="0">
                <a:solidFill>
                  <a:srgbClr val="0070C0"/>
                </a:solidFill>
              </a:rPr>
              <a:t>R</a:t>
            </a:r>
            <a:r>
              <a:rPr lang="en-US" sz="2000" b="1" dirty="0" smtClean="0">
                <a:solidFill>
                  <a:srgbClr val="00B050"/>
                </a:solidFill>
              </a:rPr>
              <a:t>M</a:t>
            </a:r>
            <a:r>
              <a:rPr lang="en-US" sz="2000" dirty="0" smtClean="0"/>
              <a:t>- </a:t>
            </a:r>
            <a:r>
              <a:rPr lang="en-US" sz="2000" b="1" dirty="0" smtClean="0">
                <a:solidFill>
                  <a:srgbClr val="FF0000"/>
                </a:solidFill>
              </a:rPr>
              <a:t>C</a:t>
            </a:r>
            <a:r>
              <a:rPr lang="en-US" sz="2000" dirty="0" smtClean="0"/>
              <a:t>ustomer </a:t>
            </a:r>
            <a:r>
              <a:rPr lang="en-US" sz="2000" b="1" dirty="0" smtClean="0">
                <a:solidFill>
                  <a:srgbClr val="0070C0"/>
                </a:solidFill>
              </a:rPr>
              <a:t>R</a:t>
            </a:r>
            <a:r>
              <a:rPr lang="en-US" sz="2000" dirty="0" smtClean="0"/>
              <a:t>elationship </a:t>
            </a:r>
            <a:r>
              <a:rPr lang="en-US" sz="2000" b="1" dirty="0" smtClean="0">
                <a:solidFill>
                  <a:srgbClr val="00B050"/>
                </a:solidFill>
              </a:rPr>
              <a:t>M</a:t>
            </a:r>
            <a:r>
              <a:rPr lang="en-US" sz="2000" dirty="0" smtClean="0"/>
              <a:t>anagement </a:t>
            </a:r>
          </a:p>
          <a:p>
            <a:pPr lvl="1"/>
            <a:r>
              <a:rPr lang="en-US" sz="2000" dirty="0" smtClean="0"/>
              <a:t>Manufacturing – Planning and Shop Floor Control </a:t>
            </a:r>
            <a:endParaRPr lang="cs-CZ" sz="2000" dirty="0" smtClean="0"/>
          </a:p>
          <a:p>
            <a:pPr lvl="1"/>
            <a:r>
              <a:rPr lang="cs-CZ" sz="2000" dirty="0" err="1" smtClean="0"/>
              <a:t>Cost</a:t>
            </a:r>
            <a:r>
              <a:rPr lang="cs-CZ" sz="2000" dirty="0" smtClean="0"/>
              <a:t> management  </a:t>
            </a:r>
            <a:endParaRPr lang="en-US" sz="2000" dirty="0" smtClean="0"/>
          </a:p>
          <a:p>
            <a:pPr lvl="1"/>
            <a:endParaRPr lang="en-US" sz="2000" dirty="0" smtClean="0"/>
          </a:p>
          <a:p>
            <a:pPr marL="457200" lvl="1" indent="0">
              <a:buNone/>
            </a:pPr>
            <a:r>
              <a:rPr lang="en-US" sz="2000" dirty="0" smtClean="0"/>
              <a:t> </a:t>
            </a:r>
          </a:p>
          <a:p>
            <a:pPr marL="0" indent="0">
              <a:buNone/>
            </a:pPr>
            <a:r>
              <a:rPr lang="cs-CZ" sz="2400" dirty="0" smtClean="0"/>
              <a:t> </a:t>
            </a:r>
          </a:p>
          <a:p>
            <a:endParaRPr lang="cs-CZ" dirty="0" smtClean="0"/>
          </a:p>
          <a:p>
            <a:endParaRPr lang="cs-CZ" dirty="0"/>
          </a:p>
        </p:txBody>
      </p:sp>
      <p:sp>
        <p:nvSpPr>
          <p:cNvPr id="4" name="TextovéPole 3"/>
          <p:cNvSpPr txBox="1"/>
          <p:nvPr/>
        </p:nvSpPr>
        <p:spPr>
          <a:xfrm>
            <a:off x="827584" y="5661248"/>
            <a:ext cx="4405245" cy="369332"/>
          </a:xfrm>
          <a:prstGeom prst="rect">
            <a:avLst/>
          </a:prstGeom>
          <a:noFill/>
        </p:spPr>
        <p:txBody>
          <a:bodyPr wrap="none" rtlCol="0">
            <a:spAutoFit/>
          </a:bodyPr>
          <a:lstStyle/>
          <a:p>
            <a:r>
              <a:rPr lang="en-ZA" dirty="0" smtClean="0"/>
              <a:t>Serves as the magnifying glass to processes…</a:t>
            </a:r>
            <a:endParaRPr lang="en-Z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229200"/>
            <a:ext cx="1287587" cy="1287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22927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ZA" sz="2400" b="1" dirty="0" smtClean="0"/>
              <a:t>Controlling processes in Supply Chain Management (SCM)</a:t>
            </a:r>
            <a:endParaRPr lang="en-ZA" sz="2400" b="1" dirty="0"/>
          </a:p>
        </p:txBody>
      </p:sp>
      <p:graphicFrame>
        <p:nvGraphicFramePr>
          <p:cNvPr id="4" name="Tabulka 3"/>
          <p:cNvGraphicFramePr>
            <a:graphicFrameLocks noGrp="1"/>
          </p:cNvGraphicFramePr>
          <p:nvPr>
            <p:extLst>
              <p:ext uri="{D42A27DB-BD31-4B8C-83A1-F6EECF244321}">
                <p14:modId xmlns:p14="http://schemas.microsoft.com/office/powerpoint/2010/main" val="1419739362"/>
              </p:ext>
            </p:extLst>
          </p:nvPr>
        </p:nvGraphicFramePr>
        <p:xfrm>
          <a:off x="1979712" y="2060848"/>
          <a:ext cx="6096000" cy="194056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cs-CZ" dirty="0" smtClean="0"/>
                        <a:t>      Supply</a:t>
                      </a:r>
                      <a:endParaRPr lang="cs-CZ" dirty="0"/>
                    </a:p>
                  </a:txBody>
                  <a:tcPr/>
                </a:tc>
                <a:tc>
                  <a:txBody>
                    <a:bodyPr/>
                    <a:lstStyle/>
                    <a:p>
                      <a:r>
                        <a:rPr lang="en-US" noProof="0" dirty="0" smtClean="0"/>
                        <a:t>    Production</a:t>
                      </a:r>
                      <a:endParaRPr lang="en-US" noProof="0" dirty="0"/>
                    </a:p>
                  </a:txBody>
                  <a:tcPr/>
                </a:tc>
                <a:tc>
                  <a:txBody>
                    <a:bodyPr/>
                    <a:lstStyle/>
                    <a:p>
                      <a:r>
                        <a:rPr lang="cs-CZ" dirty="0" smtClean="0"/>
                        <a:t>         </a:t>
                      </a:r>
                      <a:r>
                        <a:rPr lang="en-ZA" noProof="0" dirty="0" smtClean="0"/>
                        <a:t>Orders</a:t>
                      </a:r>
                      <a:endParaRPr lang="en-ZA" noProof="0" dirty="0"/>
                    </a:p>
                  </a:txBody>
                  <a:tcPr/>
                </a:tc>
              </a:tr>
              <a:tr h="370840">
                <a:tc>
                  <a:txBody>
                    <a:bodyPr/>
                    <a:lstStyle/>
                    <a:p>
                      <a:r>
                        <a:rPr lang="cs-CZ" dirty="0" smtClean="0"/>
                        <a:t>    </a:t>
                      </a:r>
                      <a:endParaRPr lang="cs-CZ" dirty="0"/>
                    </a:p>
                  </a:txBody>
                  <a:tcPr>
                    <a:solidFill>
                      <a:schemeClr val="accent6">
                        <a:lumMod val="20000"/>
                        <a:lumOff val="80000"/>
                      </a:schemeClr>
                    </a:solidFill>
                  </a:tcPr>
                </a:tc>
                <a:tc>
                  <a:txBody>
                    <a:bodyPr/>
                    <a:lstStyle/>
                    <a:p>
                      <a:pPr marL="0" algn="l" defTabSz="914400" rtl="0" eaLnBrk="1" latinLnBrk="0" hangingPunct="1"/>
                      <a:r>
                        <a:rPr lang="cs-CZ" sz="1200" kern="1200" dirty="0" smtClean="0">
                          <a:solidFill>
                            <a:schemeClr val="dk1"/>
                          </a:solidFill>
                          <a:latin typeface="+mn-lt"/>
                          <a:ea typeface="+mn-ea"/>
                          <a:cs typeface="+mn-cs"/>
                        </a:rPr>
                        <a:t>  </a:t>
                      </a:r>
                      <a:r>
                        <a:rPr lang="en-US" sz="1200" kern="1200" noProof="0" dirty="0" smtClean="0">
                          <a:solidFill>
                            <a:schemeClr val="dk1"/>
                          </a:solidFill>
                          <a:latin typeface="+mn-lt"/>
                          <a:ea typeface="+mn-ea"/>
                          <a:cs typeface="+mn-cs"/>
                        </a:rPr>
                        <a:t>Operation Strategies and</a:t>
                      </a:r>
                    </a:p>
                    <a:p>
                      <a:pPr marL="0" algn="l" defTabSz="914400" rtl="0" eaLnBrk="1" latinLnBrk="0" hangingPunct="1"/>
                      <a:r>
                        <a:rPr lang="en-US" sz="1200" kern="1200" noProof="0" dirty="0" smtClean="0">
                          <a:solidFill>
                            <a:schemeClr val="dk1"/>
                          </a:solidFill>
                          <a:latin typeface="+mn-lt"/>
                          <a:ea typeface="+mn-ea"/>
                          <a:cs typeface="+mn-cs"/>
                        </a:rPr>
                        <a:t>         In</a:t>
                      </a:r>
                      <a:r>
                        <a:rPr lang="cs-CZ" sz="1200" kern="1200" noProof="0" dirty="0" smtClean="0">
                          <a:solidFill>
                            <a:schemeClr val="dk1"/>
                          </a:solidFill>
                          <a:latin typeface="+mn-lt"/>
                          <a:ea typeface="+mn-ea"/>
                          <a:cs typeface="+mn-cs"/>
                        </a:rPr>
                        <a:t>n</a:t>
                      </a:r>
                      <a:r>
                        <a:rPr lang="en-US" sz="1200" kern="1200" noProof="0" dirty="0" smtClean="0">
                          <a:solidFill>
                            <a:schemeClr val="dk1"/>
                          </a:solidFill>
                          <a:latin typeface="+mn-lt"/>
                          <a:ea typeface="+mn-ea"/>
                          <a:cs typeface="+mn-cs"/>
                        </a:rPr>
                        <a:t>ovations</a:t>
                      </a:r>
                      <a:r>
                        <a:rPr lang="cs-CZ" sz="1200" kern="1200" noProof="0" dirty="0" smtClean="0">
                          <a:solidFill>
                            <a:schemeClr val="dk1"/>
                          </a:solidFill>
                          <a:latin typeface="+mn-lt"/>
                          <a:ea typeface="+mn-ea"/>
                          <a:cs typeface="+mn-cs"/>
                        </a:rPr>
                        <a:t> , </a:t>
                      </a:r>
                      <a:r>
                        <a:rPr lang="cs-CZ" sz="1200" b="1" kern="1200" noProof="0" dirty="0" smtClean="0">
                          <a:solidFill>
                            <a:schemeClr val="dk1"/>
                          </a:solidFill>
                          <a:latin typeface="+mn-lt"/>
                          <a:ea typeface="+mn-ea"/>
                          <a:cs typeface="+mn-cs"/>
                        </a:rPr>
                        <a:t>R</a:t>
                      </a:r>
                      <a:r>
                        <a:rPr lang="en-ZA" sz="1200" b="1" kern="1200" noProof="0" dirty="0" smtClean="0">
                          <a:solidFill>
                            <a:schemeClr val="dk1"/>
                          </a:solidFill>
                          <a:latin typeface="+mn-lt"/>
                          <a:ea typeface="+mn-ea"/>
                          <a:cs typeface="+mn-cs"/>
                        </a:rPr>
                        <a:t>&amp;D</a:t>
                      </a:r>
                      <a:endParaRPr lang="en-US" sz="1200" b="1" kern="1200" noProof="0" dirty="0">
                        <a:solidFill>
                          <a:schemeClr val="dk1"/>
                        </a:solidFill>
                        <a:latin typeface="+mn-lt"/>
                        <a:ea typeface="+mn-ea"/>
                        <a:cs typeface="+mn-cs"/>
                      </a:endParaRPr>
                    </a:p>
                  </a:txBody>
                  <a:tcPr>
                    <a:solidFill>
                      <a:schemeClr val="accent6">
                        <a:lumMod val="20000"/>
                        <a:lumOff val="80000"/>
                      </a:schemeClr>
                    </a:solidFill>
                  </a:tcPr>
                </a:tc>
                <a:tc>
                  <a:txBody>
                    <a:bodyPr/>
                    <a:lstStyle/>
                    <a:p>
                      <a:endParaRPr lang="cs-CZ" dirty="0"/>
                    </a:p>
                  </a:txBody>
                  <a:tcPr>
                    <a:solidFill>
                      <a:schemeClr val="accent6">
                        <a:lumMod val="20000"/>
                        <a:lumOff val="80000"/>
                      </a:schemeClr>
                    </a:solidFill>
                  </a:tcPr>
                </a:tc>
              </a:tr>
              <a:tr h="370840">
                <a:tc>
                  <a:txBody>
                    <a:bodyPr/>
                    <a:lstStyle/>
                    <a:p>
                      <a:r>
                        <a:rPr lang="en-ZA" noProof="0" dirty="0" smtClean="0"/>
                        <a:t>    </a:t>
                      </a:r>
                      <a:r>
                        <a:rPr lang="en-ZA" sz="1200" noProof="0" dirty="0" smtClean="0"/>
                        <a:t>Forecasts, Blank Orders</a:t>
                      </a:r>
                      <a:endParaRPr lang="en-ZA" sz="1200" noProof="0" dirty="0"/>
                    </a:p>
                  </a:txBody>
                  <a:tcPr>
                    <a:solidFill>
                      <a:srgbClr val="FFFF00"/>
                    </a:solidFill>
                  </a:tcPr>
                </a:tc>
                <a:tc>
                  <a:txBody>
                    <a:bodyPr/>
                    <a:lstStyle/>
                    <a:p>
                      <a:pPr marL="0" algn="l" defTabSz="914400" rtl="0" eaLnBrk="1" latinLnBrk="0" hangingPunct="1"/>
                      <a:r>
                        <a:rPr lang="cs-CZ" sz="1200" kern="1200" noProof="0" dirty="0" smtClean="0">
                          <a:solidFill>
                            <a:schemeClr val="dk1"/>
                          </a:solidFill>
                          <a:latin typeface="+mn-lt"/>
                          <a:ea typeface="+mn-ea"/>
                          <a:cs typeface="+mn-cs"/>
                        </a:rPr>
                        <a:t>   </a:t>
                      </a:r>
                      <a:r>
                        <a:rPr lang="en-ZA" sz="1200" kern="1200" noProof="0" dirty="0" smtClean="0">
                          <a:solidFill>
                            <a:schemeClr val="dk1"/>
                          </a:solidFill>
                          <a:latin typeface="+mn-lt"/>
                          <a:ea typeface="+mn-ea"/>
                          <a:cs typeface="+mn-cs"/>
                        </a:rPr>
                        <a:t>Long term planning </a:t>
                      </a:r>
                      <a:endParaRPr lang="en-ZA" sz="1200" kern="1200" noProof="0" dirty="0">
                        <a:solidFill>
                          <a:schemeClr val="dk1"/>
                        </a:solidFill>
                        <a:latin typeface="+mn-lt"/>
                        <a:ea typeface="+mn-ea"/>
                        <a:cs typeface="+mn-cs"/>
                      </a:endParaRPr>
                    </a:p>
                  </a:txBody>
                  <a:tcPr>
                    <a:solidFill>
                      <a:srgbClr val="FFFF00"/>
                    </a:solidFill>
                  </a:tcPr>
                </a:tc>
                <a:tc>
                  <a:txBody>
                    <a:bodyPr/>
                    <a:lstStyle/>
                    <a:p>
                      <a:r>
                        <a:rPr lang="cs-CZ" sz="1200" kern="1200" noProof="0" dirty="0" smtClean="0">
                          <a:solidFill>
                            <a:schemeClr val="dk1"/>
                          </a:solidFill>
                          <a:latin typeface="+mn-lt"/>
                          <a:ea typeface="+mn-ea"/>
                          <a:cs typeface="+mn-cs"/>
                        </a:rPr>
                        <a:t> </a:t>
                      </a:r>
                      <a:r>
                        <a:rPr lang="en-ZA" sz="1200" kern="1200" noProof="0" dirty="0" smtClean="0">
                          <a:solidFill>
                            <a:schemeClr val="dk1"/>
                          </a:solidFill>
                          <a:latin typeface="+mn-lt"/>
                          <a:ea typeface="+mn-ea"/>
                          <a:cs typeface="+mn-cs"/>
                        </a:rPr>
                        <a:t>Mark</a:t>
                      </a:r>
                      <a:r>
                        <a:rPr lang="cs-CZ" sz="1200" kern="1200" noProof="0" dirty="0" smtClean="0">
                          <a:solidFill>
                            <a:schemeClr val="dk1"/>
                          </a:solidFill>
                          <a:latin typeface="+mn-lt"/>
                          <a:ea typeface="+mn-ea"/>
                          <a:cs typeface="+mn-cs"/>
                        </a:rPr>
                        <a:t>e</a:t>
                      </a:r>
                      <a:r>
                        <a:rPr lang="en-ZA" sz="1200" kern="1200" noProof="0" dirty="0" smtClean="0">
                          <a:solidFill>
                            <a:schemeClr val="dk1"/>
                          </a:solidFill>
                          <a:latin typeface="+mn-lt"/>
                          <a:ea typeface="+mn-ea"/>
                          <a:cs typeface="+mn-cs"/>
                        </a:rPr>
                        <a:t>ting</a:t>
                      </a:r>
                      <a:endParaRPr lang="en-ZA" sz="1200" kern="1200" noProof="0" dirty="0">
                        <a:solidFill>
                          <a:schemeClr val="dk1"/>
                        </a:solidFill>
                        <a:latin typeface="+mn-lt"/>
                        <a:ea typeface="+mn-ea"/>
                        <a:cs typeface="+mn-cs"/>
                      </a:endParaRPr>
                    </a:p>
                  </a:txBody>
                  <a:tcPr>
                    <a:solidFill>
                      <a:srgbClr val="FFFF00"/>
                    </a:solidFill>
                  </a:tcPr>
                </a:tc>
              </a:tr>
              <a:tr h="370840">
                <a:tc>
                  <a:txBody>
                    <a:bodyPr/>
                    <a:lstStyle/>
                    <a:p>
                      <a:r>
                        <a:rPr lang="en-ZA" noProof="0" dirty="0" smtClean="0"/>
                        <a:t>     </a:t>
                      </a:r>
                      <a:r>
                        <a:rPr lang="en-ZA" sz="1200" kern="1200" noProof="0" dirty="0" smtClean="0">
                          <a:solidFill>
                            <a:schemeClr val="dk1"/>
                          </a:solidFill>
                          <a:latin typeface="+mn-lt"/>
                          <a:ea typeface="+mn-ea"/>
                          <a:cs typeface="+mn-cs"/>
                        </a:rPr>
                        <a:t>Logistic operations</a:t>
                      </a:r>
                      <a:endParaRPr lang="en-ZA" sz="1200" kern="1200" noProof="0" dirty="0">
                        <a:solidFill>
                          <a:schemeClr val="dk1"/>
                        </a:solidFill>
                        <a:latin typeface="+mn-lt"/>
                        <a:ea typeface="+mn-ea"/>
                        <a:cs typeface="+mn-cs"/>
                      </a:endParaRPr>
                    </a:p>
                  </a:txBody>
                  <a:tcPr>
                    <a:solidFill>
                      <a:schemeClr val="accent3">
                        <a:lumMod val="40000"/>
                        <a:lumOff val="60000"/>
                      </a:schemeClr>
                    </a:solidFill>
                  </a:tcPr>
                </a:tc>
                <a:tc>
                  <a:txBody>
                    <a:bodyPr/>
                    <a:lstStyle/>
                    <a:p>
                      <a:r>
                        <a:rPr lang="en-ZA" sz="1200" kern="1200" noProof="0" dirty="0" smtClean="0">
                          <a:solidFill>
                            <a:schemeClr val="dk1"/>
                          </a:solidFill>
                          <a:latin typeface="+mn-lt"/>
                          <a:ea typeface="+mn-ea"/>
                          <a:cs typeface="+mn-cs"/>
                        </a:rPr>
                        <a:t>     Routing control, </a:t>
                      </a:r>
                      <a:r>
                        <a:rPr lang="en-ZA" sz="1200" b="1" kern="1200" noProof="0" dirty="0" smtClean="0">
                          <a:solidFill>
                            <a:schemeClr val="dk1"/>
                          </a:solidFill>
                          <a:latin typeface="+mn-lt"/>
                          <a:ea typeface="+mn-ea"/>
                          <a:cs typeface="+mn-cs"/>
                        </a:rPr>
                        <a:t>TQM</a:t>
                      </a:r>
                      <a:endParaRPr lang="en-ZA" sz="1200" b="1" kern="1200" noProof="0" dirty="0">
                        <a:solidFill>
                          <a:schemeClr val="dk1"/>
                        </a:solidFill>
                        <a:latin typeface="+mn-lt"/>
                        <a:ea typeface="+mn-ea"/>
                        <a:cs typeface="+mn-cs"/>
                      </a:endParaRPr>
                    </a:p>
                  </a:txBody>
                  <a:tcPr>
                    <a:solidFill>
                      <a:schemeClr val="accent3">
                        <a:lumMod val="40000"/>
                        <a:lumOff val="60000"/>
                      </a:schemeClr>
                    </a:solidFill>
                  </a:tcPr>
                </a:tc>
                <a:tc>
                  <a:txBody>
                    <a:bodyPr/>
                    <a:lstStyle/>
                    <a:p>
                      <a:r>
                        <a:rPr lang="en-ZA" sz="1200" noProof="0" dirty="0" smtClean="0"/>
                        <a:t>Packaging , Transportation</a:t>
                      </a:r>
                      <a:endParaRPr lang="en-ZA" sz="1200" noProof="0" dirty="0"/>
                    </a:p>
                  </a:txBody>
                  <a:tcPr>
                    <a:solidFill>
                      <a:schemeClr val="accent3">
                        <a:lumMod val="40000"/>
                        <a:lumOff val="60000"/>
                      </a:schemeClr>
                    </a:solidFill>
                  </a:tcPr>
                </a:tc>
              </a:tr>
              <a:tr h="370840">
                <a:tc>
                  <a:txBody>
                    <a:bodyPr/>
                    <a:lstStyle/>
                    <a:p>
                      <a:r>
                        <a:rPr lang="en-ZA" noProof="0" dirty="0" smtClean="0"/>
                        <a:t>     </a:t>
                      </a:r>
                      <a:r>
                        <a:rPr lang="en-ZA" sz="1200" kern="1200" noProof="0" dirty="0" smtClean="0">
                          <a:solidFill>
                            <a:schemeClr val="dk1"/>
                          </a:solidFill>
                          <a:latin typeface="+mn-lt"/>
                          <a:ea typeface="+mn-ea"/>
                          <a:cs typeface="+mn-cs"/>
                        </a:rPr>
                        <a:t>MRP, Replenishment</a:t>
                      </a:r>
                      <a:endParaRPr lang="en-ZA" sz="1200" kern="1200" noProof="0" dirty="0">
                        <a:solidFill>
                          <a:schemeClr val="dk1"/>
                        </a:solidFill>
                        <a:latin typeface="+mn-lt"/>
                        <a:ea typeface="+mn-ea"/>
                        <a:cs typeface="+mn-cs"/>
                      </a:endParaRPr>
                    </a:p>
                  </a:txBody>
                  <a:tcPr>
                    <a:solidFill>
                      <a:schemeClr val="accent3">
                        <a:lumMod val="40000"/>
                        <a:lumOff val="60000"/>
                      </a:schemeClr>
                    </a:solidFill>
                  </a:tcPr>
                </a:tc>
                <a:tc>
                  <a:txBody>
                    <a:bodyPr/>
                    <a:lstStyle/>
                    <a:p>
                      <a:r>
                        <a:rPr lang="en-ZA" noProof="0" dirty="0" smtClean="0"/>
                        <a:t>     </a:t>
                      </a:r>
                      <a:r>
                        <a:rPr lang="en-ZA" sz="1200" noProof="0" dirty="0" smtClean="0"/>
                        <a:t>MRP_II ; JIT, Capacities</a:t>
                      </a:r>
                      <a:endParaRPr lang="en-ZA" sz="1200" noProof="0" dirty="0"/>
                    </a:p>
                  </a:txBody>
                  <a:tcPr>
                    <a:solidFill>
                      <a:schemeClr val="accent3">
                        <a:lumMod val="40000"/>
                        <a:lumOff val="60000"/>
                      </a:schemeClr>
                    </a:solidFill>
                  </a:tcPr>
                </a:tc>
                <a:tc>
                  <a:txBody>
                    <a:bodyPr/>
                    <a:lstStyle/>
                    <a:p>
                      <a:pPr marL="0" algn="l" defTabSz="914400" rtl="0" eaLnBrk="1" latinLnBrk="0" hangingPunct="1"/>
                      <a:r>
                        <a:rPr lang="en-ZA" sz="1200" kern="1200" noProof="0" dirty="0" smtClean="0">
                          <a:solidFill>
                            <a:schemeClr val="dk1"/>
                          </a:solidFill>
                          <a:latin typeface="+mn-lt"/>
                          <a:ea typeface="+mn-ea"/>
                          <a:cs typeface="+mn-cs"/>
                        </a:rPr>
                        <a:t>  Cash flow</a:t>
                      </a:r>
                      <a:endParaRPr lang="en-ZA" sz="1200" kern="1200" noProof="0" dirty="0">
                        <a:solidFill>
                          <a:schemeClr val="dk1"/>
                        </a:solidFill>
                        <a:latin typeface="+mn-lt"/>
                        <a:ea typeface="+mn-ea"/>
                        <a:cs typeface="+mn-cs"/>
                      </a:endParaRPr>
                    </a:p>
                  </a:txBody>
                  <a:tcPr>
                    <a:solidFill>
                      <a:schemeClr val="accent3">
                        <a:lumMod val="40000"/>
                        <a:lumOff val="60000"/>
                      </a:schemeClr>
                    </a:solidFill>
                  </a:tcPr>
                </a:tc>
              </a:tr>
            </a:tbl>
          </a:graphicData>
        </a:graphic>
      </p:graphicFrame>
      <p:sp>
        <p:nvSpPr>
          <p:cNvPr id="5" name="Obdélník 4"/>
          <p:cNvSpPr/>
          <p:nvPr/>
        </p:nvSpPr>
        <p:spPr>
          <a:xfrm>
            <a:off x="971600" y="2559760"/>
            <a:ext cx="936104" cy="22641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dirty="0" err="1">
                <a:solidFill>
                  <a:schemeClr val="tx1"/>
                </a:solidFill>
              </a:rPr>
              <a:t>Strategic</a:t>
            </a:r>
            <a:endParaRPr lang="cs-CZ" sz="1100" dirty="0">
              <a:solidFill>
                <a:schemeClr val="tx1"/>
              </a:solidFill>
            </a:endParaRPr>
          </a:p>
        </p:txBody>
      </p:sp>
      <p:sp>
        <p:nvSpPr>
          <p:cNvPr id="7" name="Levá složená závorka 6"/>
          <p:cNvSpPr/>
          <p:nvPr/>
        </p:nvSpPr>
        <p:spPr>
          <a:xfrm>
            <a:off x="582987" y="2446555"/>
            <a:ext cx="216024" cy="213457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8" name="Obdélník 7"/>
          <p:cNvSpPr/>
          <p:nvPr/>
        </p:nvSpPr>
        <p:spPr>
          <a:xfrm>
            <a:off x="971600" y="3645024"/>
            <a:ext cx="901499" cy="27637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dirty="0" err="1" smtClean="0">
                <a:solidFill>
                  <a:schemeClr val="tx1"/>
                </a:solidFill>
              </a:rPr>
              <a:t>Operational</a:t>
            </a:r>
            <a:endParaRPr lang="cs-CZ" sz="1100" dirty="0">
              <a:solidFill>
                <a:schemeClr val="tx1"/>
              </a:solidFill>
            </a:endParaRPr>
          </a:p>
        </p:txBody>
      </p:sp>
      <p:sp>
        <p:nvSpPr>
          <p:cNvPr id="9" name="Obdélník 8"/>
          <p:cNvSpPr/>
          <p:nvPr/>
        </p:nvSpPr>
        <p:spPr>
          <a:xfrm>
            <a:off x="971600" y="2924944"/>
            <a:ext cx="936104" cy="24211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dirty="0" err="1" smtClean="0">
                <a:solidFill>
                  <a:schemeClr val="tx1"/>
                </a:solidFill>
              </a:rPr>
              <a:t>Tactical</a:t>
            </a:r>
            <a:endParaRPr lang="cs-CZ" sz="1100" dirty="0">
              <a:solidFill>
                <a:schemeClr val="tx1"/>
              </a:solidFill>
            </a:endParaRPr>
          </a:p>
        </p:txBody>
      </p:sp>
      <p:sp>
        <p:nvSpPr>
          <p:cNvPr id="10" name="TextovéPole 9"/>
          <p:cNvSpPr txBox="1"/>
          <p:nvPr/>
        </p:nvSpPr>
        <p:spPr>
          <a:xfrm>
            <a:off x="121322" y="2672966"/>
            <a:ext cx="461665" cy="1481944"/>
          </a:xfrm>
          <a:prstGeom prst="rect">
            <a:avLst/>
          </a:prstGeom>
          <a:noFill/>
        </p:spPr>
        <p:txBody>
          <a:bodyPr vert="vert270" wrap="none" rtlCol="0">
            <a:spAutoFit/>
          </a:bodyPr>
          <a:lstStyle/>
          <a:p>
            <a:r>
              <a:rPr lang="en-ZA" dirty="0" smtClean="0"/>
              <a:t>Planning levels</a:t>
            </a:r>
            <a:endParaRPr lang="en-ZA" dirty="0"/>
          </a:p>
        </p:txBody>
      </p:sp>
      <p:sp>
        <p:nvSpPr>
          <p:cNvPr id="11" name="Obdélník 10"/>
          <p:cNvSpPr/>
          <p:nvPr/>
        </p:nvSpPr>
        <p:spPr>
          <a:xfrm>
            <a:off x="971600" y="3288117"/>
            <a:ext cx="936104" cy="25164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dirty="0" err="1" smtClean="0">
                <a:solidFill>
                  <a:schemeClr val="tx1"/>
                </a:solidFill>
              </a:rPr>
              <a:t>Operational</a:t>
            </a:r>
            <a:endParaRPr lang="cs-CZ" sz="1100" dirty="0">
              <a:solidFill>
                <a:schemeClr val="tx1"/>
              </a:solidFill>
            </a:endParaRPr>
          </a:p>
        </p:txBody>
      </p:sp>
      <p:sp>
        <p:nvSpPr>
          <p:cNvPr id="12" name="Šipka doleva 11"/>
          <p:cNvSpPr/>
          <p:nvPr/>
        </p:nvSpPr>
        <p:spPr>
          <a:xfrm>
            <a:off x="3347864" y="2559760"/>
            <a:ext cx="720080" cy="22641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Šipka doprava 12"/>
          <p:cNvSpPr/>
          <p:nvPr/>
        </p:nvSpPr>
        <p:spPr>
          <a:xfrm>
            <a:off x="5940152" y="2559760"/>
            <a:ext cx="792088" cy="2264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Obdélník 14"/>
          <p:cNvSpPr/>
          <p:nvPr/>
        </p:nvSpPr>
        <p:spPr>
          <a:xfrm>
            <a:off x="8172400" y="2348880"/>
            <a:ext cx="504056" cy="165618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TextovéPole 15"/>
          <p:cNvSpPr txBox="1"/>
          <p:nvPr/>
        </p:nvSpPr>
        <p:spPr>
          <a:xfrm>
            <a:off x="8214791" y="2498571"/>
            <a:ext cx="400110" cy="1422825"/>
          </a:xfrm>
          <a:prstGeom prst="rect">
            <a:avLst/>
          </a:prstGeom>
          <a:noFill/>
        </p:spPr>
        <p:txBody>
          <a:bodyPr vert="vert270" wrap="none" rtlCol="0">
            <a:spAutoFit/>
          </a:bodyPr>
          <a:lstStyle/>
          <a:p>
            <a:r>
              <a:rPr lang="en-US" sz="1400" dirty="0" smtClean="0"/>
              <a:t>Demand Planning </a:t>
            </a:r>
            <a:endParaRPr lang="en-US" sz="14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099" y="4154910"/>
            <a:ext cx="6057671" cy="1939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ovéPole 2"/>
          <p:cNvSpPr txBox="1"/>
          <p:nvPr/>
        </p:nvSpPr>
        <p:spPr>
          <a:xfrm>
            <a:off x="99339" y="6156012"/>
            <a:ext cx="8424101" cy="246221"/>
          </a:xfrm>
          <a:prstGeom prst="rect">
            <a:avLst/>
          </a:prstGeom>
          <a:noFill/>
        </p:spPr>
        <p:txBody>
          <a:bodyPr wrap="none" rtlCol="0">
            <a:spAutoFit/>
          </a:bodyPr>
          <a:lstStyle/>
          <a:p>
            <a:r>
              <a:rPr lang="en-ZA" sz="1000" b="1" dirty="0" smtClean="0"/>
              <a:t>Used abbreviations </a:t>
            </a:r>
            <a:r>
              <a:rPr lang="en-ZA" sz="1000" dirty="0" smtClean="0"/>
              <a:t>: </a:t>
            </a:r>
            <a:r>
              <a:rPr lang="en-ZA" sz="1000" b="1" dirty="0" smtClean="0"/>
              <a:t>R&amp;D</a:t>
            </a:r>
            <a:r>
              <a:rPr lang="en-ZA" sz="1000" dirty="0" smtClean="0"/>
              <a:t> –Research and Development; </a:t>
            </a:r>
            <a:r>
              <a:rPr lang="en-ZA" sz="1000" b="1" dirty="0" smtClean="0"/>
              <a:t>TQM</a:t>
            </a:r>
            <a:r>
              <a:rPr lang="en-ZA" sz="1000" dirty="0" smtClean="0"/>
              <a:t>-Total Quality Management; </a:t>
            </a:r>
            <a:r>
              <a:rPr lang="en-ZA" sz="1000" b="1" dirty="0" smtClean="0"/>
              <a:t>JIT</a:t>
            </a:r>
            <a:r>
              <a:rPr lang="en-ZA" sz="1000" dirty="0" smtClean="0"/>
              <a:t>- Just –In-Time; </a:t>
            </a:r>
            <a:r>
              <a:rPr lang="en-ZA" sz="1000" b="1" dirty="0" smtClean="0"/>
              <a:t>MRP_II</a:t>
            </a:r>
            <a:r>
              <a:rPr lang="en-ZA" sz="1000" dirty="0" smtClean="0"/>
              <a:t>-Manufacturing  and Resource </a:t>
            </a:r>
            <a:r>
              <a:rPr lang="en-US" sz="1000" dirty="0" smtClean="0"/>
              <a:t>Planning</a:t>
            </a:r>
            <a:endParaRPr lang="en-US" sz="1000" dirty="0"/>
          </a:p>
        </p:txBody>
      </p:sp>
      <p:sp>
        <p:nvSpPr>
          <p:cNvPr id="17" name="TextovéPole 16"/>
          <p:cNvSpPr txBox="1"/>
          <p:nvPr/>
        </p:nvSpPr>
        <p:spPr>
          <a:xfrm>
            <a:off x="200087" y="6415768"/>
            <a:ext cx="8581195" cy="246221"/>
          </a:xfrm>
          <a:prstGeom prst="rect">
            <a:avLst/>
          </a:prstGeom>
          <a:noFill/>
        </p:spPr>
        <p:txBody>
          <a:bodyPr wrap="none" rtlCol="0">
            <a:spAutoFit/>
          </a:bodyPr>
          <a:lstStyle/>
          <a:p>
            <a:r>
              <a:rPr lang="en-ZA" sz="1000" b="1" dirty="0" smtClean="0"/>
              <a:t>Used abbreviations  (slide number 3 ): </a:t>
            </a:r>
            <a:r>
              <a:rPr lang="en-ZA" sz="1000" dirty="0" smtClean="0"/>
              <a:t>: </a:t>
            </a:r>
            <a:r>
              <a:rPr lang="en-ZA" sz="1000" b="1" dirty="0" smtClean="0"/>
              <a:t>ERP </a:t>
            </a:r>
            <a:r>
              <a:rPr lang="en-ZA" sz="1000" dirty="0" smtClean="0"/>
              <a:t>- Enterprise Resource Planning </a:t>
            </a:r>
            <a:r>
              <a:rPr lang="en-ZA" sz="1000" b="1" dirty="0" smtClean="0"/>
              <a:t>; APS – </a:t>
            </a:r>
            <a:r>
              <a:rPr lang="en-ZA" sz="1000" dirty="0" smtClean="0"/>
              <a:t>Advanced Planning and Scheduling </a:t>
            </a:r>
            <a:r>
              <a:rPr lang="cs-CZ" sz="1000" dirty="0" smtClean="0"/>
              <a:t>,</a:t>
            </a:r>
            <a:r>
              <a:rPr lang="en-ZA" sz="1000" b="1" dirty="0"/>
              <a:t> </a:t>
            </a:r>
            <a:r>
              <a:rPr lang="en-US" sz="1000" b="1" dirty="0" smtClean="0"/>
              <a:t>MRP</a:t>
            </a:r>
            <a:r>
              <a:rPr lang="en-US" sz="1000" dirty="0" smtClean="0"/>
              <a:t>-Material  Requirement  Planning</a:t>
            </a:r>
            <a:r>
              <a:rPr lang="en-US" sz="1000" dirty="0" smtClean="0"/>
              <a:t> </a:t>
            </a:r>
            <a:endParaRPr lang="en-US" sz="1000" dirty="0"/>
          </a:p>
        </p:txBody>
      </p:sp>
    </p:spTree>
    <p:extLst>
      <p:ext uri="{BB962C8B-B14F-4D97-AF65-F5344CB8AC3E}">
        <p14:creationId xmlns:p14="http://schemas.microsoft.com/office/powerpoint/2010/main" val="29550932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ZA" dirty="0" smtClean="0"/>
              <a:t>Deming cycle </a:t>
            </a:r>
            <a:r>
              <a:rPr lang="en-ZA" sz="1300" dirty="0" smtClean="0"/>
              <a:t>(based on periodicity)</a:t>
            </a:r>
            <a:endParaRPr lang="en-ZA" sz="1300" dirty="0"/>
          </a:p>
        </p:txBody>
      </p:sp>
      <p:sp>
        <p:nvSpPr>
          <p:cNvPr id="4" name="Obdélník 3"/>
          <p:cNvSpPr/>
          <p:nvPr/>
        </p:nvSpPr>
        <p:spPr>
          <a:xfrm>
            <a:off x="899592" y="3068960"/>
            <a:ext cx="6984776" cy="3416320"/>
          </a:xfrm>
          <a:prstGeom prst="rect">
            <a:avLst/>
          </a:prstGeom>
        </p:spPr>
        <p:txBody>
          <a:bodyPr wrap="square">
            <a:spAutoFit/>
          </a:bodyPr>
          <a:lstStyle/>
          <a:p>
            <a:r>
              <a:rPr lang="en-ZA" b="1" dirty="0" smtClean="0"/>
              <a:t>Plan</a:t>
            </a:r>
            <a:r>
              <a:rPr lang="en-ZA" b="1" i="1" dirty="0" smtClean="0"/>
              <a:t>:</a:t>
            </a:r>
            <a:r>
              <a:rPr lang="en-ZA" i="1" dirty="0" smtClean="0"/>
              <a:t> </a:t>
            </a:r>
            <a:r>
              <a:rPr lang="en-ZA" dirty="0" smtClean="0"/>
              <a:t>Define the problem to be addressed, collect relevant data, and ascertain the </a:t>
            </a:r>
            <a:r>
              <a:rPr lang="en-ZA" b="1" dirty="0" smtClean="0"/>
              <a:t>problem's root cause </a:t>
            </a:r>
            <a:r>
              <a:rPr lang="en-ZA" dirty="0" smtClean="0"/>
              <a:t>(e.g. by use of </a:t>
            </a:r>
            <a:r>
              <a:rPr lang="en-ZA" dirty="0" smtClean="0"/>
              <a:t>TOC</a:t>
            </a:r>
            <a:r>
              <a:rPr lang="en-ZA" sz="1100" b="1" dirty="0" smtClean="0"/>
              <a:t>=Theory of Constraint</a:t>
            </a:r>
            <a:r>
              <a:rPr lang="en-ZA" sz="1100" dirty="0" smtClean="0"/>
              <a:t>)</a:t>
            </a:r>
            <a:endParaRPr lang="en-ZA" sz="1100" dirty="0" smtClean="0"/>
          </a:p>
          <a:p>
            <a:r>
              <a:rPr lang="en-ZA" dirty="0" smtClean="0"/>
              <a:t/>
            </a:r>
            <a:br>
              <a:rPr lang="en-ZA" dirty="0" smtClean="0"/>
            </a:br>
            <a:r>
              <a:rPr lang="en-ZA" b="1" dirty="0" smtClean="0"/>
              <a:t>Do: </a:t>
            </a:r>
            <a:r>
              <a:rPr lang="en-ZA" dirty="0" smtClean="0"/>
              <a:t>Develop and implement a solution; decide upon a measurement to gauge </a:t>
            </a:r>
            <a:r>
              <a:rPr lang="cs-CZ" dirty="0" smtClean="0"/>
              <a:t>(</a:t>
            </a:r>
            <a:r>
              <a:rPr lang="en-ZA" dirty="0" smtClean="0"/>
              <a:t>assess</a:t>
            </a:r>
            <a:r>
              <a:rPr lang="cs-CZ" dirty="0" smtClean="0"/>
              <a:t>) </a:t>
            </a:r>
            <a:r>
              <a:rPr lang="en-ZA" dirty="0" smtClean="0"/>
              <a:t>its </a:t>
            </a:r>
            <a:r>
              <a:rPr lang="en-ZA" dirty="0" smtClean="0"/>
              <a:t>effectiveness.</a:t>
            </a:r>
          </a:p>
          <a:p>
            <a:r>
              <a:rPr lang="en-ZA" dirty="0" smtClean="0"/>
              <a:t/>
            </a:r>
            <a:br>
              <a:rPr lang="en-ZA" dirty="0" smtClean="0"/>
            </a:br>
            <a:r>
              <a:rPr lang="en-ZA" b="1" dirty="0" smtClean="0"/>
              <a:t>Check: </a:t>
            </a:r>
            <a:r>
              <a:rPr lang="en-ZA" dirty="0" smtClean="0"/>
              <a:t>Confirm the results through before-and-after data comparison.</a:t>
            </a:r>
          </a:p>
          <a:p>
            <a:r>
              <a:rPr lang="en-ZA" dirty="0" smtClean="0"/>
              <a:t/>
            </a:r>
            <a:br>
              <a:rPr lang="en-ZA" dirty="0" smtClean="0"/>
            </a:br>
            <a:r>
              <a:rPr lang="en-ZA" b="1" dirty="0" smtClean="0"/>
              <a:t>Act: </a:t>
            </a:r>
            <a:r>
              <a:rPr lang="en-ZA" dirty="0" smtClean="0"/>
              <a:t>Document the results, inform others about process changes, and make recommendations for the problem to be addressed in the next </a:t>
            </a:r>
            <a:r>
              <a:rPr lang="en-ZA" b="1" dirty="0" smtClean="0"/>
              <a:t>PDCA</a:t>
            </a:r>
            <a:r>
              <a:rPr lang="en-ZA" dirty="0" smtClean="0"/>
              <a:t> cycle.</a:t>
            </a:r>
          </a:p>
          <a:p>
            <a:endParaRPr lang="en-ZA"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245835"/>
            <a:ext cx="3149589" cy="182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190800" y="6446810"/>
            <a:ext cx="2935419" cy="246221"/>
          </a:xfrm>
          <a:prstGeom prst="rect">
            <a:avLst/>
          </a:prstGeom>
          <a:noFill/>
        </p:spPr>
        <p:txBody>
          <a:bodyPr wrap="none" rtlCol="0">
            <a:spAutoFit/>
          </a:bodyPr>
          <a:lstStyle/>
          <a:p>
            <a:r>
              <a:rPr lang="en-ZA" sz="1000" b="1" dirty="0" smtClean="0"/>
              <a:t>Used abbreviations    </a:t>
            </a:r>
            <a:r>
              <a:rPr lang="en-ZA" sz="1000" dirty="0" smtClean="0"/>
              <a:t>: </a:t>
            </a:r>
            <a:r>
              <a:rPr lang="en-ZA" sz="1000" b="1" dirty="0" smtClean="0"/>
              <a:t>TOC </a:t>
            </a:r>
            <a:r>
              <a:rPr lang="en-ZA" sz="1000" dirty="0" smtClean="0"/>
              <a:t>– Theory of Constraints   </a:t>
            </a:r>
            <a:endParaRPr lang="en-ZA" sz="1000" dirty="0"/>
          </a:p>
        </p:txBody>
      </p:sp>
    </p:spTree>
    <p:extLst>
      <p:ext uri="{BB962C8B-B14F-4D97-AF65-F5344CB8AC3E}">
        <p14:creationId xmlns:p14="http://schemas.microsoft.com/office/powerpoint/2010/main" val="12431981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455140" y="3731012"/>
            <a:ext cx="908073"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smtClean="0">
                <a:solidFill>
                  <a:schemeClr val="bg1"/>
                </a:solidFill>
              </a:rPr>
              <a:t>Project management</a:t>
            </a:r>
            <a:endParaRPr lang="cs-CZ" sz="900" b="1" dirty="0">
              <a:solidFill>
                <a:schemeClr val="bg1"/>
              </a:solidFill>
            </a:endParaRPr>
          </a:p>
        </p:txBody>
      </p:sp>
      <p:sp>
        <p:nvSpPr>
          <p:cNvPr id="5" name="Obdélník 4"/>
          <p:cNvSpPr/>
          <p:nvPr/>
        </p:nvSpPr>
        <p:spPr>
          <a:xfrm>
            <a:off x="1487441" y="3716493"/>
            <a:ext cx="1780018" cy="288032"/>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tx1"/>
                </a:solidFill>
              </a:rPr>
              <a:t>Theory</a:t>
            </a:r>
            <a:r>
              <a:rPr lang="cs-CZ" sz="900" b="1" dirty="0">
                <a:solidFill>
                  <a:schemeClr val="tx1"/>
                </a:solidFill>
              </a:rPr>
              <a:t> </a:t>
            </a:r>
            <a:r>
              <a:rPr lang="cs-CZ" sz="900" b="1" dirty="0" err="1">
                <a:solidFill>
                  <a:schemeClr val="tx1"/>
                </a:solidFill>
              </a:rPr>
              <a:t>of</a:t>
            </a:r>
            <a:r>
              <a:rPr lang="cs-CZ" sz="900" b="1" dirty="0">
                <a:solidFill>
                  <a:schemeClr val="tx1"/>
                </a:solidFill>
              </a:rPr>
              <a:t> </a:t>
            </a:r>
            <a:r>
              <a:rPr lang="cs-CZ" sz="900" b="1" dirty="0" err="1">
                <a:solidFill>
                  <a:schemeClr val="tx1"/>
                </a:solidFill>
              </a:rPr>
              <a:t>constraints</a:t>
            </a:r>
            <a:endParaRPr lang="cs-CZ" sz="900" b="1" dirty="0">
              <a:solidFill>
                <a:schemeClr val="tx1"/>
              </a:solidFill>
            </a:endParaRPr>
          </a:p>
        </p:txBody>
      </p:sp>
      <p:sp>
        <p:nvSpPr>
          <p:cNvPr id="6" name="Obdélník 5"/>
          <p:cNvSpPr/>
          <p:nvPr/>
        </p:nvSpPr>
        <p:spPr>
          <a:xfrm>
            <a:off x="3411475" y="3732748"/>
            <a:ext cx="868103"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bg1"/>
                </a:solidFill>
              </a:rPr>
              <a:t>Production</a:t>
            </a:r>
            <a:endParaRPr lang="cs-CZ" sz="900" b="1" dirty="0">
              <a:solidFill>
                <a:schemeClr val="bg1"/>
              </a:solidFill>
            </a:endParaRPr>
          </a:p>
        </p:txBody>
      </p:sp>
      <p:sp>
        <p:nvSpPr>
          <p:cNvPr id="7" name="Obdélník 6"/>
          <p:cNvSpPr/>
          <p:nvPr/>
        </p:nvSpPr>
        <p:spPr>
          <a:xfrm>
            <a:off x="1259632" y="4131996"/>
            <a:ext cx="1083292"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bg1"/>
                </a:solidFill>
              </a:rPr>
              <a:t>Critical</a:t>
            </a:r>
            <a:r>
              <a:rPr lang="cs-CZ" sz="900" b="1" dirty="0">
                <a:solidFill>
                  <a:schemeClr val="bg1"/>
                </a:solidFill>
              </a:rPr>
              <a:t> </a:t>
            </a:r>
            <a:r>
              <a:rPr lang="cs-CZ" sz="900" b="1" dirty="0" err="1">
                <a:solidFill>
                  <a:schemeClr val="bg1"/>
                </a:solidFill>
              </a:rPr>
              <a:t>chain</a:t>
            </a:r>
            <a:endParaRPr lang="cs-CZ" sz="900" b="1" dirty="0">
              <a:solidFill>
                <a:schemeClr val="bg1"/>
              </a:solidFill>
            </a:endParaRPr>
          </a:p>
        </p:txBody>
      </p:sp>
      <p:sp>
        <p:nvSpPr>
          <p:cNvPr id="8" name="Obdélník 7"/>
          <p:cNvSpPr/>
          <p:nvPr/>
        </p:nvSpPr>
        <p:spPr>
          <a:xfrm>
            <a:off x="2424959" y="4142569"/>
            <a:ext cx="868103"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smtClean="0">
                <a:solidFill>
                  <a:srgbClr val="FF0000"/>
                </a:solidFill>
              </a:rPr>
              <a:t>Drum</a:t>
            </a:r>
            <a:r>
              <a:rPr lang="cs-CZ" sz="900" dirty="0" smtClean="0">
                <a:solidFill>
                  <a:srgbClr val="FF0000"/>
                </a:solidFill>
              </a:rPr>
              <a:t> –</a:t>
            </a:r>
            <a:r>
              <a:rPr lang="cs-CZ" sz="900" dirty="0" err="1" smtClean="0">
                <a:solidFill>
                  <a:srgbClr val="FF0000"/>
                </a:solidFill>
              </a:rPr>
              <a:t>Buffer</a:t>
            </a:r>
            <a:r>
              <a:rPr lang="cs-CZ" sz="900" dirty="0" smtClean="0">
                <a:solidFill>
                  <a:srgbClr val="FF0000"/>
                </a:solidFill>
              </a:rPr>
              <a:t>-Rope</a:t>
            </a:r>
            <a:endParaRPr lang="cs-CZ" sz="900" dirty="0">
              <a:solidFill>
                <a:srgbClr val="FF0000"/>
              </a:solidFill>
            </a:endParaRPr>
          </a:p>
        </p:txBody>
      </p:sp>
      <p:sp>
        <p:nvSpPr>
          <p:cNvPr id="9" name="Obdélník 8"/>
          <p:cNvSpPr/>
          <p:nvPr/>
        </p:nvSpPr>
        <p:spPr>
          <a:xfrm>
            <a:off x="3411474" y="4153316"/>
            <a:ext cx="868103" cy="288032"/>
          </a:xfrm>
          <a:prstGeom prst="rect">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smtClean="0">
                <a:solidFill>
                  <a:schemeClr val="tx1"/>
                </a:solidFill>
              </a:rPr>
              <a:t>MRP-MRP-II,JIT,APS</a:t>
            </a:r>
            <a:endParaRPr lang="cs-CZ" sz="900" b="1" dirty="0">
              <a:solidFill>
                <a:schemeClr val="tx1"/>
              </a:solidFill>
            </a:endParaRPr>
          </a:p>
        </p:txBody>
      </p:sp>
      <p:sp>
        <p:nvSpPr>
          <p:cNvPr id="10" name="Obdélník 9"/>
          <p:cNvSpPr/>
          <p:nvPr/>
        </p:nvSpPr>
        <p:spPr>
          <a:xfrm>
            <a:off x="4356651" y="3731266"/>
            <a:ext cx="868103" cy="288032"/>
          </a:xfrm>
          <a:prstGeom prst="rect">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tx1"/>
                </a:solidFill>
              </a:rPr>
              <a:t>Linear</a:t>
            </a:r>
            <a:r>
              <a:rPr lang="cs-CZ" sz="900" b="1" dirty="0">
                <a:solidFill>
                  <a:schemeClr val="tx1"/>
                </a:solidFill>
              </a:rPr>
              <a:t> </a:t>
            </a:r>
            <a:r>
              <a:rPr lang="cs-CZ" sz="900" b="1" dirty="0" err="1">
                <a:solidFill>
                  <a:schemeClr val="tx1"/>
                </a:solidFill>
              </a:rPr>
              <a:t>programming</a:t>
            </a:r>
            <a:endParaRPr lang="cs-CZ" sz="900" b="1" dirty="0">
              <a:solidFill>
                <a:schemeClr val="tx1"/>
              </a:solidFill>
            </a:endParaRPr>
          </a:p>
        </p:txBody>
      </p:sp>
      <p:sp>
        <p:nvSpPr>
          <p:cNvPr id="11" name="Obdélník 10"/>
          <p:cNvSpPr/>
          <p:nvPr/>
        </p:nvSpPr>
        <p:spPr>
          <a:xfrm>
            <a:off x="4384112" y="4152963"/>
            <a:ext cx="868103" cy="288032"/>
          </a:xfrm>
          <a:prstGeom prst="rect">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tx1"/>
                </a:solidFill>
              </a:rPr>
              <a:t>Cutting</a:t>
            </a:r>
            <a:r>
              <a:rPr lang="cs-CZ" sz="900" b="1" dirty="0">
                <a:solidFill>
                  <a:schemeClr val="tx1"/>
                </a:solidFill>
              </a:rPr>
              <a:t>, </a:t>
            </a:r>
            <a:r>
              <a:rPr lang="cs-CZ" sz="900" b="1" dirty="0" err="1">
                <a:solidFill>
                  <a:schemeClr val="tx1"/>
                </a:solidFill>
              </a:rPr>
              <a:t>blending</a:t>
            </a:r>
            <a:endParaRPr lang="cs-CZ" sz="900" b="1" dirty="0">
              <a:solidFill>
                <a:schemeClr val="tx1"/>
              </a:solidFill>
            </a:endParaRPr>
          </a:p>
        </p:txBody>
      </p:sp>
      <p:sp>
        <p:nvSpPr>
          <p:cNvPr id="12" name="Obdélník 11"/>
          <p:cNvSpPr/>
          <p:nvPr/>
        </p:nvSpPr>
        <p:spPr>
          <a:xfrm>
            <a:off x="5352729" y="3751676"/>
            <a:ext cx="868103"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chemeClr val="tx1"/>
                </a:solidFill>
              </a:rPr>
              <a:t>Total</a:t>
            </a:r>
            <a:r>
              <a:rPr lang="cs-CZ" sz="900" dirty="0">
                <a:solidFill>
                  <a:schemeClr val="tx1"/>
                </a:solidFill>
              </a:rPr>
              <a:t> </a:t>
            </a:r>
            <a:r>
              <a:rPr lang="cs-CZ" sz="900" dirty="0" err="1">
                <a:solidFill>
                  <a:schemeClr val="tx1"/>
                </a:solidFill>
              </a:rPr>
              <a:t>quality</a:t>
            </a:r>
            <a:endParaRPr lang="cs-CZ" sz="900" dirty="0">
              <a:solidFill>
                <a:schemeClr val="tx1"/>
              </a:solidFill>
            </a:endParaRPr>
          </a:p>
          <a:p>
            <a:pPr algn="ctr"/>
            <a:r>
              <a:rPr lang="cs-CZ" sz="900" dirty="0">
                <a:solidFill>
                  <a:schemeClr val="tx1"/>
                </a:solidFill>
              </a:rPr>
              <a:t>management</a:t>
            </a:r>
          </a:p>
        </p:txBody>
      </p:sp>
      <p:sp>
        <p:nvSpPr>
          <p:cNvPr id="13" name="Obdélník 12"/>
          <p:cNvSpPr/>
          <p:nvPr/>
        </p:nvSpPr>
        <p:spPr>
          <a:xfrm>
            <a:off x="5377154" y="4152660"/>
            <a:ext cx="868103"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chemeClr val="tx1"/>
                </a:solidFill>
              </a:rPr>
              <a:t>Pareto</a:t>
            </a:r>
            <a:r>
              <a:rPr lang="cs-CZ" sz="900" dirty="0">
                <a:solidFill>
                  <a:schemeClr val="tx1"/>
                </a:solidFill>
              </a:rPr>
              <a:t>, </a:t>
            </a:r>
            <a:r>
              <a:rPr lang="cs-CZ" sz="900" dirty="0" err="1">
                <a:solidFill>
                  <a:schemeClr val="tx1"/>
                </a:solidFill>
              </a:rPr>
              <a:t>ishikawa</a:t>
            </a:r>
            <a:endParaRPr lang="cs-CZ" sz="900" dirty="0">
              <a:solidFill>
                <a:schemeClr val="tx1"/>
              </a:solidFill>
            </a:endParaRPr>
          </a:p>
        </p:txBody>
      </p:sp>
      <p:sp>
        <p:nvSpPr>
          <p:cNvPr id="14" name="Obdélník 13"/>
          <p:cNvSpPr/>
          <p:nvPr/>
        </p:nvSpPr>
        <p:spPr>
          <a:xfrm>
            <a:off x="6382220" y="3757118"/>
            <a:ext cx="1214115"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smtClean="0">
                <a:solidFill>
                  <a:srgbClr val="FF0000"/>
                </a:solidFill>
              </a:rPr>
              <a:t>Product</a:t>
            </a:r>
            <a:r>
              <a:rPr lang="cs-CZ" sz="900" dirty="0" smtClean="0">
                <a:solidFill>
                  <a:srgbClr val="FF0000"/>
                </a:solidFill>
              </a:rPr>
              <a:t>  </a:t>
            </a:r>
            <a:r>
              <a:rPr lang="cs-CZ" sz="900" dirty="0" err="1" smtClean="0">
                <a:solidFill>
                  <a:srgbClr val="FF0000"/>
                </a:solidFill>
              </a:rPr>
              <a:t>postitioning</a:t>
            </a:r>
            <a:endParaRPr lang="cs-CZ" sz="900" dirty="0">
              <a:solidFill>
                <a:srgbClr val="FF0000"/>
              </a:solidFill>
            </a:endParaRPr>
          </a:p>
        </p:txBody>
      </p:sp>
      <p:sp>
        <p:nvSpPr>
          <p:cNvPr id="15" name="Obdélník 14"/>
          <p:cNvSpPr/>
          <p:nvPr/>
        </p:nvSpPr>
        <p:spPr>
          <a:xfrm>
            <a:off x="2435174" y="6115116"/>
            <a:ext cx="1857162"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smtClean="0">
                <a:solidFill>
                  <a:srgbClr val="FF0000"/>
                </a:solidFill>
              </a:rPr>
              <a:t>Little´s</a:t>
            </a:r>
            <a:r>
              <a:rPr lang="cs-CZ" sz="900" dirty="0" smtClean="0">
                <a:solidFill>
                  <a:srgbClr val="FF0000"/>
                </a:solidFill>
              </a:rPr>
              <a:t> </a:t>
            </a:r>
            <a:r>
              <a:rPr lang="cs-CZ" sz="900" dirty="0" err="1" smtClean="0">
                <a:solidFill>
                  <a:srgbClr val="FF0000"/>
                </a:solidFill>
              </a:rPr>
              <a:t>law</a:t>
            </a:r>
            <a:endParaRPr lang="cs-CZ" sz="900" dirty="0">
              <a:solidFill>
                <a:srgbClr val="FF0000"/>
              </a:solidFill>
            </a:endParaRPr>
          </a:p>
        </p:txBody>
      </p:sp>
      <p:sp>
        <p:nvSpPr>
          <p:cNvPr id="16" name="Obdélník 15"/>
          <p:cNvSpPr/>
          <p:nvPr/>
        </p:nvSpPr>
        <p:spPr>
          <a:xfrm>
            <a:off x="6410797" y="4152660"/>
            <a:ext cx="541580"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smtClean="0">
                <a:solidFill>
                  <a:srgbClr val="FF0000"/>
                </a:solidFill>
              </a:rPr>
              <a:t>Boston Matrix </a:t>
            </a:r>
            <a:endParaRPr lang="cs-CZ" sz="900" dirty="0">
              <a:solidFill>
                <a:srgbClr val="FF0000"/>
              </a:solidFill>
            </a:endParaRPr>
          </a:p>
        </p:txBody>
      </p:sp>
      <p:sp>
        <p:nvSpPr>
          <p:cNvPr id="17" name="Obdélník 16"/>
          <p:cNvSpPr/>
          <p:nvPr/>
        </p:nvSpPr>
        <p:spPr>
          <a:xfrm>
            <a:off x="7027339" y="4152660"/>
            <a:ext cx="568997"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smtClean="0">
                <a:solidFill>
                  <a:srgbClr val="FF0000"/>
                </a:solidFill>
              </a:rPr>
              <a:t>Gartner</a:t>
            </a:r>
            <a:r>
              <a:rPr lang="cs-CZ" sz="900" dirty="0" smtClean="0">
                <a:solidFill>
                  <a:srgbClr val="FF0000"/>
                </a:solidFill>
              </a:rPr>
              <a:t> QM</a:t>
            </a:r>
            <a:endParaRPr lang="cs-CZ" sz="900" dirty="0">
              <a:solidFill>
                <a:srgbClr val="FF0000"/>
              </a:solidFill>
            </a:endParaRPr>
          </a:p>
        </p:txBody>
      </p:sp>
      <p:sp>
        <p:nvSpPr>
          <p:cNvPr id="18" name="Obdélník 17"/>
          <p:cNvSpPr/>
          <p:nvPr/>
        </p:nvSpPr>
        <p:spPr>
          <a:xfrm>
            <a:off x="472205" y="4132652"/>
            <a:ext cx="674984"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bg1"/>
                </a:solidFill>
              </a:rPr>
              <a:t>Workflow</a:t>
            </a:r>
            <a:endParaRPr lang="cs-CZ" sz="900" b="1" dirty="0">
              <a:solidFill>
                <a:schemeClr val="bg1"/>
              </a:solidFill>
            </a:endParaRPr>
          </a:p>
        </p:txBody>
      </p:sp>
      <p:sp>
        <p:nvSpPr>
          <p:cNvPr id="19" name="Obdélník 18"/>
          <p:cNvSpPr/>
          <p:nvPr/>
        </p:nvSpPr>
        <p:spPr>
          <a:xfrm>
            <a:off x="2422414" y="4524104"/>
            <a:ext cx="868103"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smtClean="0">
                <a:solidFill>
                  <a:srgbClr val="FF0000"/>
                </a:solidFill>
              </a:rPr>
              <a:t>CONWIP</a:t>
            </a:r>
            <a:endParaRPr lang="cs-CZ" sz="900" dirty="0">
              <a:solidFill>
                <a:srgbClr val="FF0000"/>
              </a:solidFill>
            </a:endParaRPr>
          </a:p>
        </p:txBody>
      </p:sp>
      <p:sp>
        <p:nvSpPr>
          <p:cNvPr id="20" name="Obdélník 19"/>
          <p:cNvSpPr/>
          <p:nvPr/>
        </p:nvSpPr>
        <p:spPr>
          <a:xfrm>
            <a:off x="3436991" y="4524104"/>
            <a:ext cx="842588"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a:solidFill>
                  <a:schemeClr val="bg1"/>
                </a:solidFill>
              </a:rPr>
              <a:t>Logistics</a:t>
            </a:r>
            <a:endParaRPr lang="cs-CZ" sz="900" b="1" dirty="0">
              <a:solidFill>
                <a:schemeClr val="bg1"/>
              </a:solidFill>
            </a:endParaRPr>
          </a:p>
        </p:txBody>
      </p:sp>
      <p:sp>
        <p:nvSpPr>
          <p:cNvPr id="21" name="Obdélník 20"/>
          <p:cNvSpPr/>
          <p:nvPr/>
        </p:nvSpPr>
        <p:spPr>
          <a:xfrm>
            <a:off x="3424233" y="4930786"/>
            <a:ext cx="868103"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smtClean="0">
                <a:solidFill>
                  <a:srgbClr val="FF0000"/>
                </a:solidFill>
              </a:rPr>
              <a:t>EOQ  </a:t>
            </a:r>
            <a:endParaRPr lang="cs-CZ" sz="900" dirty="0">
              <a:solidFill>
                <a:srgbClr val="FF0000"/>
              </a:solidFill>
            </a:endParaRPr>
          </a:p>
        </p:txBody>
      </p:sp>
      <p:sp>
        <p:nvSpPr>
          <p:cNvPr id="22" name="Obdélník 21"/>
          <p:cNvSpPr/>
          <p:nvPr/>
        </p:nvSpPr>
        <p:spPr>
          <a:xfrm>
            <a:off x="7728575" y="4148544"/>
            <a:ext cx="936104"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smtClean="0">
                <a:solidFill>
                  <a:srgbClr val="FF0000"/>
                </a:solidFill>
              </a:rPr>
              <a:t>Decision</a:t>
            </a:r>
            <a:endParaRPr lang="cs-CZ" sz="900" dirty="0" smtClean="0">
              <a:solidFill>
                <a:srgbClr val="FF0000"/>
              </a:solidFill>
            </a:endParaRPr>
          </a:p>
          <a:p>
            <a:pPr algn="ctr"/>
            <a:r>
              <a:rPr lang="cs-CZ" sz="900" dirty="0" err="1" smtClean="0">
                <a:solidFill>
                  <a:srgbClr val="FF0000"/>
                </a:solidFill>
              </a:rPr>
              <a:t>Making</a:t>
            </a:r>
            <a:r>
              <a:rPr lang="cs-CZ" sz="900" dirty="0" smtClean="0">
                <a:solidFill>
                  <a:srgbClr val="FF0000"/>
                </a:solidFill>
              </a:rPr>
              <a:t> -</a:t>
            </a:r>
            <a:r>
              <a:rPr lang="cs-CZ" sz="900" dirty="0" err="1" smtClean="0">
                <a:solidFill>
                  <a:srgbClr val="FF0000"/>
                </a:solidFill>
              </a:rPr>
              <a:t>trees</a:t>
            </a:r>
            <a:endParaRPr lang="cs-CZ" sz="900" dirty="0">
              <a:solidFill>
                <a:srgbClr val="FF0000"/>
              </a:solidFill>
            </a:endParaRPr>
          </a:p>
        </p:txBody>
      </p:sp>
      <p:sp>
        <p:nvSpPr>
          <p:cNvPr id="23" name="Obdélník 22"/>
          <p:cNvSpPr/>
          <p:nvPr/>
        </p:nvSpPr>
        <p:spPr>
          <a:xfrm>
            <a:off x="7728575" y="4504409"/>
            <a:ext cx="904961"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smtClean="0">
                <a:solidFill>
                  <a:srgbClr val="FF0000"/>
                </a:solidFill>
              </a:rPr>
              <a:t>Kepner-Tregoe</a:t>
            </a:r>
            <a:endParaRPr lang="cs-CZ" sz="900" dirty="0">
              <a:solidFill>
                <a:srgbClr val="FF0000"/>
              </a:solidFill>
            </a:endParaRPr>
          </a:p>
        </p:txBody>
      </p:sp>
      <p:sp>
        <p:nvSpPr>
          <p:cNvPr id="24" name="Obdélník 23"/>
          <p:cNvSpPr/>
          <p:nvPr/>
        </p:nvSpPr>
        <p:spPr>
          <a:xfrm>
            <a:off x="7719020" y="4869932"/>
            <a:ext cx="904961"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smtClean="0">
                <a:solidFill>
                  <a:srgbClr val="FF0000"/>
                </a:solidFill>
              </a:rPr>
              <a:t>Hurwitz</a:t>
            </a:r>
            <a:endParaRPr lang="cs-CZ" sz="900" dirty="0">
              <a:solidFill>
                <a:srgbClr val="FF0000"/>
              </a:solidFill>
            </a:endParaRPr>
          </a:p>
        </p:txBody>
      </p:sp>
      <p:sp>
        <p:nvSpPr>
          <p:cNvPr id="25" name="Obdélník 24"/>
          <p:cNvSpPr/>
          <p:nvPr/>
        </p:nvSpPr>
        <p:spPr>
          <a:xfrm>
            <a:off x="7724108" y="3748481"/>
            <a:ext cx="936104"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smtClean="0">
                <a:solidFill>
                  <a:srgbClr val="FF0000"/>
                </a:solidFill>
              </a:rPr>
              <a:t>Business </a:t>
            </a:r>
            <a:r>
              <a:rPr lang="cs-CZ" sz="900" dirty="0" err="1" smtClean="0">
                <a:solidFill>
                  <a:srgbClr val="FF0000"/>
                </a:solidFill>
              </a:rPr>
              <a:t>Intelligence</a:t>
            </a:r>
            <a:endParaRPr lang="cs-CZ" sz="900" dirty="0">
              <a:solidFill>
                <a:srgbClr val="FF0000"/>
              </a:solidFill>
            </a:endParaRPr>
          </a:p>
        </p:txBody>
      </p:sp>
      <p:sp>
        <p:nvSpPr>
          <p:cNvPr id="26" name="Obdélník 25"/>
          <p:cNvSpPr/>
          <p:nvPr/>
        </p:nvSpPr>
        <p:spPr>
          <a:xfrm>
            <a:off x="6414958" y="4869932"/>
            <a:ext cx="1148638"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smtClean="0">
                <a:solidFill>
                  <a:srgbClr val="FF0000"/>
                </a:solidFill>
              </a:rPr>
              <a:t>Yield</a:t>
            </a:r>
            <a:r>
              <a:rPr lang="cs-CZ" sz="900" dirty="0" smtClean="0">
                <a:solidFill>
                  <a:srgbClr val="FF0000"/>
                </a:solidFill>
              </a:rPr>
              <a:t> management</a:t>
            </a:r>
            <a:endParaRPr lang="cs-CZ" sz="900" dirty="0">
              <a:solidFill>
                <a:srgbClr val="FF0000"/>
              </a:solidFill>
            </a:endParaRPr>
          </a:p>
        </p:txBody>
      </p:sp>
      <p:sp>
        <p:nvSpPr>
          <p:cNvPr id="27" name="Obdélník 26"/>
          <p:cNvSpPr/>
          <p:nvPr/>
        </p:nvSpPr>
        <p:spPr>
          <a:xfrm>
            <a:off x="7719019" y="5247961"/>
            <a:ext cx="904961"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smtClean="0">
                <a:solidFill>
                  <a:srgbClr val="FF0000"/>
                </a:solidFill>
              </a:rPr>
              <a:t>Prospect</a:t>
            </a:r>
            <a:r>
              <a:rPr lang="cs-CZ" sz="900" dirty="0" smtClean="0">
                <a:solidFill>
                  <a:srgbClr val="FF0000"/>
                </a:solidFill>
              </a:rPr>
              <a:t> </a:t>
            </a:r>
            <a:r>
              <a:rPr lang="cs-CZ" sz="900" dirty="0" err="1" smtClean="0">
                <a:solidFill>
                  <a:srgbClr val="FF0000"/>
                </a:solidFill>
              </a:rPr>
              <a:t>Theory</a:t>
            </a:r>
            <a:endParaRPr lang="cs-CZ" sz="900" dirty="0">
              <a:solidFill>
                <a:srgbClr val="FF0000"/>
              </a:solidFill>
            </a:endParaRPr>
          </a:p>
        </p:txBody>
      </p:sp>
      <p:sp>
        <p:nvSpPr>
          <p:cNvPr id="28" name="Nadpis 27"/>
          <p:cNvSpPr>
            <a:spLocks noGrp="1"/>
          </p:cNvSpPr>
          <p:nvPr>
            <p:ph type="title"/>
          </p:nvPr>
        </p:nvSpPr>
        <p:spPr/>
        <p:txBody>
          <a:bodyPr/>
          <a:lstStyle/>
          <a:p>
            <a:r>
              <a:rPr lang="en-ZA" dirty="0" smtClean="0"/>
              <a:t>Another angle of view</a:t>
            </a:r>
            <a:endParaRPr lang="en-ZA" dirty="0"/>
          </a:p>
        </p:txBody>
      </p:sp>
      <p:sp>
        <p:nvSpPr>
          <p:cNvPr id="30" name="Obdélník 29"/>
          <p:cNvSpPr/>
          <p:nvPr/>
        </p:nvSpPr>
        <p:spPr>
          <a:xfrm>
            <a:off x="3409946" y="5309498"/>
            <a:ext cx="868103" cy="288032"/>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a:solidFill>
                  <a:schemeClr val="tx1"/>
                </a:solidFill>
              </a:rPr>
              <a:t>ABC </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7035" y="1177888"/>
            <a:ext cx="2515693" cy="2538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Obdélník 31"/>
          <p:cNvSpPr/>
          <p:nvPr/>
        </p:nvSpPr>
        <p:spPr>
          <a:xfrm>
            <a:off x="5385856" y="4545196"/>
            <a:ext cx="868103"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chemeClr val="tx1"/>
                </a:solidFill>
              </a:rPr>
              <a:t>Pareto</a:t>
            </a:r>
            <a:r>
              <a:rPr lang="cs-CZ" sz="900">
                <a:solidFill>
                  <a:schemeClr val="tx1"/>
                </a:solidFill>
              </a:rPr>
              <a:t>, </a:t>
            </a:r>
            <a:r>
              <a:rPr lang="cs-CZ" sz="900" smtClean="0">
                <a:solidFill>
                  <a:schemeClr val="tx1"/>
                </a:solidFill>
              </a:rPr>
              <a:t>Ishikawa</a:t>
            </a:r>
            <a:endParaRPr lang="cs-CZ" sz="900" dirty="0">
              <a:solidFill>
                <a:schemeClr val="tx1"/>
              </a:solidFill>
            </a:endParaRPr>
          </a:p>
        </p:txBody>
      </p:sp>
      <p:sp>
        <p:nvSpPr>
          <p:cNvPr id="33" name="Obdélník 32"/>
          <p:cNvSpPr/>
          <p:nvPr/>
        </p:nvSpPr>
        <p:spPr>
          <a:xfrm>
            <a:off x="5386251" y="4946574"/>
            <a:ext cx="868103"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smtClean="0">
                <a:solidFill>
                  <a:schemeClr val="tx1"/>
                </a:solidFill>
              </a:rPr>
              <a:t>Six</a:t>
            </a:r>
            <a:r>
              <a:rPr lang="cs-CZ" sz="900" dirty="0" smtClean="0">
                <a:solidFill>
                  <a:schemeClr val="tx1"/>
                </a:solidFill>
              </a:rPr>
              <a:t> Sigma</a:t>
            </a:r>
            <a:endParaRPr lang="cs-CZ" sz="900" dirty="0">
              <a:solidFill>
                <a:schemeClr val="tx1"/>
              </a:solidFill>
            </a:endParaRPr>
          </a:p>
        </p:txBody>
      </p:sp>
      <p:sp>
        <p:nvSpPr>
          <p:cNvPr id="34" name="Obdélník 33"/>
          <p:cNvSpPr/>
          <p:nvPr/>
        </p:nvSpPr>
        <p:spPr>
          <a:xfrm>
            <a:off x="6414958" y="4504409"/>
            <a:ext cx="1148638"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smtClean="0">
                <a:solidFill>
                  <a:srgbClr val="FF0000"/>
                </a:solidFill>
              </a:rPr>
              <a:t>Product</a:t>
            </a:r>
            <a:r>
              <a:rPr lang="cs-CZ" sz="900" dirty="0" smtClean="0">
                <a:solidFill>
                  <a:srgbClr val="FF0000"/>
                </a:solidFill>
              </a:rPr>
              <a:t> </a:t>
            </a:r>
            <a:r>
              <a:rPr lang="cs-CZ" sz="900" dirty="0" err="1" smtClean="0">
                <a:solidFill>
                  <a:srgbClr val="FF0000"/>
                </a:solidFill>
              </a:rPr>
              <a:t>Life</a:t>
            </a:r>
            <a:r>
              <a:rPr lang="cs-CZ" sz="900" dirty="0" smtClean="0">
                <a:solidFill>
                  <a:srgbClr val="FF0000"/>
                </a:solidFill>
              </a:rPr>
              <a:t>  </a:t>
            </a:r>
            <a:r>
              <a:rPr lang="cs-CZ" sz="900" dirty="0" err="1" smtClean="0">
                <a:solidFill>
                  <a:srgbClr val="FF0000"/>
                </a:solidFill>
              </a:rPr>
              <a:t>Cycle</a:t>
            </a:r>
            <a:endParaRPr lang="cs-CZ" sz="900" dirty="0">
              <a:solidFill>
                <a:srgbClr val="FF0000"/>
              </a:solidFill>
            </a:endParaRPr>
          </a:p>
        </p:txBody>
      </p:sp>
      <p:sp>
        <p:nvSpPr>
          <p:cNvPr id="35" name="Obdélník 34"/>
          <p:cNvSpPr/>
          <p:nvPr/>
        </p:nvSpPr>
        <p:spPr>
          <a:xfrm>
            <a:off x="3424233" y="5676101"/>
            <a:ext cx="868103"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a:solidFill>
                  <a:schemeClr val="tx1"/>
                </a:solidFill>
              </a:rPr>
              <a:t>LEAN </a:t>
            </a:r>
          </a:p>
        </p:txBody>
      </p:sp>
      <p:cxnSp>
        <p:nvCxnSpPr>
          <p:cNvPr id="31" name="Přímá spojnice 30"/>
          <p:cNvCxnSpPr>
            <a:stCxn id="20" idx="3"/>
          </p:cNvCxnSpPr>
          <p:nvPr/>
        </p:nvCxnSpPr>
        <p:spPr>
          <a:xfrm>
            <a:off x="4279579" y="4668120"/>
            <a:ext cx="5385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Přímá spojnice 37"/>
          <p:cNvCxnSpPr/>
          <p:nvPr/>
        </p:nvCxnSpPr>
        <p:spPr>
          <a:xfrm>
            <a:off x="4818163" y="4668120"/>
            <a:ext cx="0" cy="15910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3" name="Přímá spojnice se šipkou 2052"/>
          <p:cNvCxnSpPr/>
          <p:nvPr/>
        </p:nvCxnSpPr>
        <p:spPr>
          <a:xfrm>
            <a:off x="4818163" y="6259132"/>
            <a:ext cx="349825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54" name="TextovéPole 2053"/>
          <p:cNvSpPr txBox="1"/>
          <p:nvPr/>
        </p:nvSpPr>
        <p:spPr>
          <a:xfrm>
            <a:off x="4887746" y="5820117"/>
            <a:ext cx="2502545" cy="461665"/>
          </a:xfrm>
          <a:prstGeom prst="rect">
            <a:avLst/>
          </a:prstGeom>
          <a:noFill/>
        </p:spPr>
        <p:txBody>
          <a:bodyPr wrap="none" rtlCol="0">
            <a:spAutoFit/>
          </a:bodyPr>
          <a:lstStyle/>
          <a:p>
            <a:r>
              <a:rPr lang="en-ZA" sz="1200" dirty="0" smtClean="0"/>
              <a:t>Function block Logistic more in detail</a:t>
            </a:r>
          </a:p>
          <a:p>
            <a:r>
              <a:rPr lang="en-ZA" sz="1200" dirty="0" smtClean="0"/>
              <a:t>will be presented later in this show</a:t>
            </a:r>
            <a:endParaRPr lang="en-ZA" sz="1200" dirty="0"/>
          </a:p>
        </p:txBody>
      </p:sp>
      <p:sp>
        <p:nvSpPr>
          <p:cNvPr id="44" name="Obdélník 43"/>
          <p:cNvSpPr/>
          <p:nvPr/>
        </p:nvSpPr>
        <p:spPr>
          <a:xfrm>
            <a:off x="488872" y="4573084"/>
            <a:ext cx="674984"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smtClean="0">
                <a:solidFill>
                  <a:schemeClr val="bg1"/>
                </a:solidFill>
              </a:rPr>
              <a:t>SCRUM</a:t>
            </a:r>
            <a:endParaRPr lang="cs-CZ" sz="900" b="1" dirty="0">
              <a:solidFill>
                <a:schemeClr val="bg1"/>
              </a:solidFill>
            </a:endParaRPr>
          </a:p>
        </p:txBody>
      </p:sp>
      <p:sp>
        <p:nvSpPr>
          <p:cNvPr id="39" name="TextovéPole 38"/>
          <p:cNvSpPr txBox="1"/>
          <p:nvPr/>
        </p:nvSpPr>
        <p:spPr>
          <a:xfrm>
            <a:off x="190800" y="6446810"/>
            <a:ext cx="8473795" cy="246221"/>
          </a:xfrm>
          <a:prstGeom prst="rect">
            <a:avLst/>
          </a:prstGeom>
          <a:noFill/>
        </p:spPr>
        <p:txBody>
          <a:bodyPr wrap="none" rtlCol="0">
            <a:spAutoFit/>
          </a:bodyPr>
          <a:lstStyle/>
          <a:p>
            <a:r>
              <a:rPr lang="en-ZA" sz="1000" b="1" dirty="0" smtClean="0"/>
              <a:t>Used abbreviations    </a:t>
            </a:r>
            <a:r>
              <a:rPr lang="en-ZA" sz="1000" dirty="0" smtClean="0"/>
              <a:t>: </a:t>
            </a:r>
            <a:r>
              <a:rPr lang="en-ZA" sz="1000" b="1" dirty="0" smtClean="0"/>
              <a:t>QM</a:t>
            </a:r>
            <a:r>
              <a:rPr lang="en-ZA" sz="1000" dirty="0" smtClean="0"/>
              <a:t>– Quadrant Matrix; </a:t>
            </a:r>
            <a:r>
              <a:rPr lang="en-ZA" sz="1000" b="1" dirty="0" smtClean="0"/>
              <a:t>CONWIP – </a:t>
            </a:r>
            <a:r>
              <a:rPr lang="en-ZA" sz="1000" dirty="0" smtClean="0"/>
              <a:t>Constant Work in Progress; </a:t>
            </a:r>
            <a:r>
              <a:rPr lang="en-ZA" sz="1000" b="1" dirty="0" smtClean="0"/>
              <a:t>EOQ </a:t>
            </a:r>
            <a:r>
              <a:rPr lang="en-ZA" sz="1000" dirty="0" smtClean="0"/>
              <a:t>– Economic Order Quantity</a:t>
            </a:r>
            <a:r>
              <a:rPr lang="cs-CZ" sz="1000" dirty="0" smtClean="0"/>
              <a:t> ; </a:t>
            </a:r>
            <a:r>
              <a:rPr lang="cs-CZ" sz="1000" b="1" dirty="0" smtClean="0"/>
              <a:t>MRP  - </a:t>
            </a:r>
            <a:r>
              <a:rPr lang="en-ZA" sz="1000" dirty="0" smtClean="0"/>
              <a:t>Material  Requirement Planning</a:t>
            </a:r>
            <a:endParaRPr lang="en-ZA" sz="1000" dirty="0"/>
          </a:p>
        </p:txBody>
      </p:sp>
      <p:sp>
        <p:nvSpPr>
          <p:cNvPr id="2" name="Pravá složená závorka 1"/>
          <p:cNvSpPr/>
          <p:nvPr/>
        </p:nvSpPr>
        <p:spPr>
          <a:xfrm>
            <a:off x="5352728" y="1268760"/>
            <a:ext cx="515416" cy="21602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 name="TextovéPole 2"/>
          <p:cNvSpPr txBox="1"/>
          <p:nvPr/>
        </p:nvSpPr>
        <p:spPr>
          <a:xfrm>
            <a:off x="6139018" y="1844824"/>
            <a:ext cx="2484962" cy="954107"/>
          </a:xfrm>
          <a:prstGeom prst="rect">
            <a:avLst/>
          </a:prstGeom>
          <a:noFill/>
        </p:spPr>
        <p:txBody>
          <a:bodyPr wrap="square" rtlCol="0">
            <a:spAutoFit/>
          </a:bodyPr>
          <a:lstStyle/>
          <a:p>
            <a:r>
              <a:rPr lang="en-ZA" sz="1400" dirty="0" smtClean="0">
                <a:solidFill>
                  <a:srgbClr val="FF0000"/>
                </a:solidFill>
              </a:rPr>
              <a:t>This will be modified  in following </a:t>
            </a:r>
            <a:r>
              <a:rPr lang="en-ZA" sz="1400" b="1" dirty="0" smtClean="0">
                <a:solidFill>
                  <a:srgbClr val="FF0000"/>
                </a:solidFill>
              </a:rPr>
              <a:t>South African </a:t>
            </a:r>
            <a:r>
              <a:rPr lang="en-ZA" sz="1400" dirty="0" smtClean="0">
                <a:solidFill>
                  <a:srgbClr val="FF0000"/>
                </a:solidFill>
              </a:rPr>
              <a:t>project show (use of </a:t>
            </a:r>
            <a:r>
              <a:rPr lang="en-ZA" sz="1400" b="1" dirty="0" smtClean="0">
                <a:solidFill>
                  <a:srgbClr val="FF0000"/>
                </a:solidFill>
              </a:rPr>
              <a:t>Balanced </a:t>
            </a:r>
            <a:r>
              <a:rPr lang="cs-CZ" sz="1400" b="1" dirty="0" smtClean="0">
                <a:solidFill>
                  <a:srgbClr val="FF0000"/>
                </a:solidFill>
              </a:rPr>
              <a:t>S</a:t>
            </a:r>
            <a:r>
              <a:rPr lang="en-ZA" sz="1400" b="1" dirty="0" smtClean="0">
                <a:solidFill>
                  <a:srgbClr val="FF0000"/>
                </a:solidFill>
              </a:rPr>
              <a:t>core</a:t>
            </a:r>
            <a:r>
              <a:rPr lang="cs-CZ" sz="1400" b="1" dirty="0" smtClean="0">
                <a:solidFill>
                  <a:srgbClr val="FF0000"/>
                </a:solidFill>
              </a:rPr>
              <a:t> C</a:t>
            </a:r>
            <a:r>
              <a:rPr lang="en-ZA" sz="1400" b="1" dirty="0" err="1" smtClean="0">
                <a:solidFill>
                  <a:srgbClr val="FF0000"/>
                </a:solidFill>
              </a:rPr>
              <a:t>ard</a:t>
            </a:r>
            <a:r>
              <a:rPr lang="en-ZA" sz="1400" dirty="0" smtClean="0">
                <a:solidFill>
                  <a:srgbClr val="FF0000"/>
                </a:solidFill>
              </a:rPr>
              <a:t>)</a:t>
            </a:r>
            <a:r>
              <a:rPr lang="cs-CZ" sz="1400" dirty="0" smtClean="0">
                <a:solidFill>
                  <a:srgbClr val="FF0000"/>
                </a:solidFill>
              </a:rPr>
              <a:t> </a:t>
            </a:r>
            <a:endParaRPr lang="en-ZA" sz="1400" dirty="0">
              <a:solidFill>
                <a:srgbClr val="FF0000"/>
              </a:solidFill>
            </a:endParaRPr>
          </a:p>
        </p:txBody>
      </p:sp>
    </p:spTree>
    <p:extLst>
      <p:ext uri="{BB962C8B-B14F-4D97-AF65-F5344CB8AC3E}">
        <p14:creationId xmlns:p14="http://schemas.microsoft.com/office/powerpoint/2010/main" val="4031610320"/>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468</TotalTime>
  <Words>1630</Words>
  <Application>Microsoft Office PowerPoint</Application>
  <PresentationFormat>Předvádění na obrazovce (4:3)</PresentationFormat>
  <Paragraphs>411</Paragraphs>
  <Slides>28</Slides>
  <Notes>4</Notes>
  <HiddenSlides>1</HiddenSlides>
  <MMClips>0</MMClips>
  <ScaleCrop>false</ScaleCrop>
  <HeadingPairs>
    <vt:vector size="4" baseType="variant">
      <vt:variant>
        <vt:lpstr>Motiv</vt:lpstr>
      </vt:variant>
      <vt:variant>
        <vt:i4>1</vt:i4>
      </vt:variant>
      <vt:variant>
        <vt:lpstr>Nadpisy snímků</vt:lpstr>
      </vt:variant>
      <vt:variant>
        <vt:i4>28</vt:i4>
      </vt:variant>
    </vt:vector>
  </HeadingPairs>
  <TitlesOfParts>
    <vt:vector size="29" baseType="lpstr">
      <vt:lpstr>Motiv systému Office</vt:lpstr>
      <vt:lpstr>Operation Management (OM) Introduction</vt:lpstr>
      <vt:lpstr>Coordinates (it is a part of OM Intro presentation as well)</vt:lpstr>
      <vt:lpstr>What is going on ?</vt:lpstr>
      <vt:lpstr>OM all around us</vt:lpstr>
      <vt:lpstr> Selected OM methods,  which will be kicked around as time will move on</vt:lpstr>
      <vt:lpstr>Some  tools which have to be used</vt:lpstr>
      <vt:lpstr>Controlling processes in Supply Chain Management (SCM)</vt:lpstr>
      <vt:lpstr>Deming cycle (based on periodicity)</vt:lpstr>
      <vt:lpstr>Another angle of view</vt:lpstr>
      <vt:lpstr>Another angle of view</vt:lpstr>
      <vt:lpstr>Operations</vt:lpstr>
      <vt:lpstr>Function block Logistic-simplified</vt:lpstr>
      <vt:lpstr>Procedures-simplified</vt:lpstr>
      <vt:lpstr>Processing (not organised set of processes, will be presented also as a introduction to project management PWP presentation later) </vt:lpstr>
      <vt:lpstr>Your main task (to organize  processes based on business logic)</vt:lpstr>
      <vt:lpstr>Your main task (possible problems, bottlenecks, undesirable effects..) </vt:lpstr>
      <vt:lpstr>Your main task  (Search  - HOW  ???  Measure impacts –HOW ??? and  Destroy – HOW  ???) </vt:lpstr>
      <vt:lpstr>Basic problem I. (one of many)</vt:lpstr>
      <vt:lpstr>Big data and analysis problem </vt:lpstr>
      <vt:lpstr>Prezentace aplikace PowerPoint</vt:lpstr>
      <vt:lpstr>Basic problem III.</vt:lpstr>
      <vt:lpstr>Basic problem IV.</vt:lpstr>
      <vt:lpstr>Basic problem V-I.(availability of components)  </vt:lpstr>
      <vt:lpstr>Basic problem V-II.  (availability of components )   </vt:lpstr>
      <vt:lpstr>Basic problem VI-I.  (over budget)   </vt:lpstr>
      <vt:lpstr>Prezentace aplikace PowerPoint</vt:lpstr>
      <vt:lpstr>Prezentace aplikace PowerPoint</vt:lpstr>
      <vt:lpstr>Thanks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 Management Introduction</dc:title>
  <dc:creator>Skorkovsky Jaromir</dc:creator>
  <cp:lastModifiedBy>Skorkovsky Jaromir</cp:lastModifiedBy>
  <cp:revision>65</cp:revision>
  <dcterms:created xsi:type="dcterms:W3CDTF">2016-08-05T07:59:00Z</dcterms:created>
  <dcterms:modified xsi:type="dcterms:W3CDTF">2018-09-14T08:41:34Z</dcterms:modified>
</cp:coreProperties>
</file>