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320" r:id="rId10"/>
    <p:sldId id="297" r:id="rId11"/>
    <p:sldId id="298" r:id="rId12"/>
    <p:sldId id="299" r:id="rId13"/>
    <p:sldId id="300" r:id="rId14"/>
    <p:sldId id="303" r:id="rId15"/>
    <p:sldId id="301" r:id="rId16"/>
    <p:sldId id="304" r:id="rId17"/>
    <p:sldId id="302" r:id="rId18"/>
    <p:sldId id="305" r:id="rId19"/>
    <p:sldId id="306" r:id="rId20"/>
    <p:sldId id="307" r:id="rId21"/>
    <p:sldId id="321" r:id="rId22"/>
    <p:sldId id="308" r:id="rId23"/>
    <p:sldId id="309" r:id="rId24"/>
    <p:sldId id="310" r:id="rId25"/>
    <p:sldId id="322" r:id="rId26"/>
    <p:sldId id="311" r:id="rId27"/>
    <p:sldId id="323" r:id="rId28"/>
    <p:sldId id="325" r:id="rId29"/>
    <p:sldId id="326" r:id="rId30"/>
    <p:sldId id="313" r:id="rId31"/>
    <p:sldId id="314" r:id="rId32"/>
    <p:sldId id="315" r:id="rId33"/>
    <p:sldId id="324" r:id="rId34"/>
    <p:sldId id="316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ZA" sz="1600" b="1" dirty="0" smtClean="0">
                <a:solidFill>
                  <a:srgbClr val="0070C0"/>
                </a:solidFill>
              </a:rPr>
              <a:t> example and impacts (Inventory,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Ledger Entries and General Ledger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br>
              <a:rPr lang="cs-CZ" sz="1600" b="1" dirty="0" smtClean="0">
                <a:solidFill>
                  <a:srgbClr val="0070C0"/>
                </a:solidFill>
              </a:rPr>
            </a:br>
            <a:r>
              <a:rPr lang="en-GB" sz="1600" b="1" dirty="0" smtClean="0">
                <a:solidFill>
                  <a:srgbClr val="0070C0"/>
                </a:solidFill>
              </a:rPr>
              <a:t>Assigned to students of courses BPH_EPS1,MPH_AOMA and M</a:t>
            </a:r>
            <a:r>
              <a:rPr lang="cs-CZ" sz="1600" b="1" dirty="0" smtClean="0">
                <a:solidFill>
                  <a:srgbClr val="0070C0"/>
                </a:solidFill>
              </a:rPr>
              <a:t>P</a:t>
            </a:r>
            <a:r>
              <a:rPr lang="en-GB" sz="1600" b="1" dirty="0" smtClean="0">
                <a:solidFill>
                  <a:srgbClr val="0070C0"/>
                </a:solidFill>
              </a:rPr>
              <a:t>H_AOPR   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orders,…)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Product posting group </a:t>
            </a:r>
            <a:r>
              <a:rPr lang="en-ZA" dirty="0" smtClean="0"/>
              <a:t>will be explained later (impact to accounting)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4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sales,…) 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Customer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301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Sales Order (header and lines)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6" y="1556792"/>
            <a:ext cx="5819048" cy="39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already existing </a:t>
            </a:r>
            <a:r>
              <a:rPr lang="cs-CZ" dirty="0" smtClean="0"/>
              <a:t>Sales</a:t>
            </a:r>
            <a:r>
              <a:rPr lang="en-US" dirty="0" smtClean="0"/>
              <a:t> 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" y="1424238"/>
            <a:ext cx="8428571" cy="4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(SO)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3293" y="1417638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on </a:t>
            </a:r>
            <a:r>
              <a:rPr lang="cs-CZ" dirty="0" err="1" smtClean="0"/>
              <a:t>icon</a:t>
            </a:r>
            <a:r>
              <a:rPr lang="cs-CZ" dirty="0" smtClean="0"/>
              <a:t> New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16449" y="2668270"/>
            <a:ext cx="513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Empty form  of SO structure -&gt;Enter and </a:t>
            </a:r>
          </a:p>
          <a:p>
            <a:r>
              <a:rPr lang="en-GB" dirty="0" smtClean="0"/>
              <a:t>The new document number is created  automatically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1387"/>
            <a:ext cx="4615771" cy="11911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33185"/>
            <a:ext cx="6292598" cy="299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</a:t>
            </a:r>
            <a:r>
              <a:rPr lang="cs-CZ" dirty="0" smtClean="0"/>
              <a:t>S</a:t>
            </a:r>
            <a:r>
              <a:rPr lang="en-US" dirty="0" smtClean="0"/>
              <a:t>O) – new </a:t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(To enter data use F4 or mouse) 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52011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Fields with default data  are marked by orange </a:t>
            </a:r>
            <a:r>
              <a:rPr lang="en-GB" sz="4400" b="1" dirty="0" smtClean="0">
                <a:solidFill>
                  <a:srgbClr val="FFC000"/>
                </a:solidFill>
              </a:rPr>
              <a:t>*</a:t>
            </a:r>
            <a:r>
              <a:rPr lang="en-GB" sz="36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GB" dirty="0" smtClean="0"/>
              <a:t>Enter chosen Customer and confirm by key ENTER !</a:t>
            </a:r>
          </a:p>
          <a:p>
            <a:r>
              <a:rPr lang="en-GB" dirty="0" smtClean="0"/>
              <a:t>Enter type of the Sales Order line (by F4 or mouse) = Item !</a:t>
            </a:r>
          </a:p>
          <a:p>
            <a:r>
              <a:rPr lang="en-GB" dirty="0" smtClean="0"/>
              <a:t>Enter chosen item (Berlin chair 1936-S) and confirm by key ENTER ! </a:t>
            </a:r>
          </a:p>
          <a:p>
            <a:r>
              <a:rPr lang="en-GB" dirty="0" smtClean="0"/>
              <a:t>Enter quantity 10  and Stock location= </a:t>
            </a:r>
            <a:r>
              <a:rPr lang="en-GB" b="1" dirty="0" smtClean="0">
                <a:solidFill>
                  <a:srgbClr val="0070C0"/>
                </a:solidFill>
              </a:rPr>
              <a:t>BLUE !!!!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135344" y="152631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Mouse </a:t>
            </a:r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15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2" y="1628800"/>
            <a:ext cx="2367904" cy="413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6156176" y="126876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904639" y="879029"/>
            <a:ext cx="217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One customer record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(</a:t>
            </a:r>
            <a:r>
              <a:rPr lang="cs-CZ" dirty="0" smtClean="0"/>
              <a:t>S</a:t>
            </a:r>
            <a:r>
              <a:rPr lang="en-US" dirty="0" smtClean="0"/>
              <a:t>O)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4161905" cy="42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115616" y="1268760"/>
            <a:ext cx="665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will get probably a warning message ! Will </a:t>
            </a:r>
            <a:r>
              <a:rPr lang="en-GB" dirty="0" smtClean="0"/>
              <a:t>be </a:t>
            </a:r>
            <a:r>
              <a:rPr lang="en-GB" dirty="0" smtClean="0"/>
              <a:t>explained </a:t>
            </a:r>
            <a:r>
              <a:rPr lang="cs-CZ" dirty="0" smtClean="0"/>
              <a:t>by tutor</a:t>
            </a:r>
            <a:r>
              <a:rPr lang="en-GB" dirty="0" smtClean="0"/>
              <a:t>!</a:t>
            </a:r>
            <a:endParaRPr lang="en-GB" dirty="0" smtClean="0"/>
          </a:p>
          <a:p>
            <a:r>
              <a:rPr lang="en-GB" dirty="0" smtClean="0"/>
              <a:t>To continue push button YES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</a:t>
            </a:r>
            <a:r>
              <a:rPr lang="en-US" dirty="0"/>
              <a:t> Order (</a:t>
            </a:r>
            <a:r>
              <a:rPr lang="cs-CZ" dirty="0"/>
              <a:t>S</a:t>
            </a:r>
            <a:r>
              <a:rPr lang="en-US" dirty="0"/>
              <a:t>O)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" y="1422912"/>
            <a:ext cx="8316416" cy="438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483140" cy="13298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08920"/>
            <a:ext cx="3981751" cy="358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SO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79354" y="2276872"/>
            <a:ext cx="15498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57401" y="3136107"/>
            <a:ext cx="4710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Customer Ledger Entries 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Customer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Customer  30000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or Ctrl-F7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5" y="1380928"/>
            <a:ext cx="1933333" cy="140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9" y="1341403"/>
            <a:ext cx="1980952" cy="13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4" y="5085184"/>
            <a:ext cx="8280920" cy="142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Ledger Entries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4572000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4" y="1988840"/>
            <a:ext cx="82809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6918" y="6237312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 </a:t>
            </a:r>
            <a:r>
              <a:rPr lang="cs-CZ" dirty="0" err="1" smtClean="0">
                <a:solidFill>
                  <a:srgbClr val="0070C0"/>
                </a:solidFill>
              </a:rPr>
              <a:t>decreased</a:t>
            </a:r>
            <a:r>
              <a:rPr lang="en-ZA" dirty="0" smtClean="0">
                <a:solidFill>
                  <a:srgbClr val="0070C0"/>
                </a:solidFill>
              </a:rPr>
              <a:t> by 10 !! </a:t>
            </a:r>
            <a:endParaRPr lang="en-ZA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5" y="1268760"/>
            <a:ext cx="7828571" cy="366666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 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)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49687"/>
            <a:ext cx="8400000" cy="11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2856587" y="2701583"/>
            <a:ext cx="172819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Ctrl-F7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1" y="3853711"/>
            <a:ext cx="8666667" cy="29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364088" y="3052747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was decreased by 10 !!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</a:rPr>
              <a:t>home</a:t>
            </a:r>
            <a:r>
              <a:rPr lang="cs-CZ" sz="2400" dirty="0" smtClean="0">
                <a:solidFill>
                  <a:srgbClr val="C00000"/>
                </a:solidFill>
              </a:rPr>
              <a:t> study)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is it ?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400" dirty="0" smtClean="0"/>
              <a:t>A </a:t>
            </a:r>
            <a:r>
              <a:rPr lang="en-GB" sz="2400" b="1" dirty="0" smtClean="0"/>
              <a:t>general ledger</a:t>
            </a:r>
            <a:r>
              <a:rPr lang="en-GB" sz="2400" dirty="0" smtClean="0"/>
              <a:t> contains all the accounts for 	recording transactions relating to a company's assets, liabilities, owners' </a:t>
            </a:r>
            <a:r>
              <a:rPr lang="en-GB" sz="2400" dirty="0" err="1" smtClean="0"/>
              <a:t>equit</a:t>
            </a:r>
            <a:r>
              <a:rPr lang="cs-CZ" sz="2400" dirty="0" err="1" smtClean="0"/>
              <a:t>ies</a:t>
            </a:r>
            <a:r>
              <a:rPr lang="en-GB" sz="2400" dirty="0" smtClean="0"/>
              <a:t>, revenue</a:t>
            </a:r>
            <a:r>
              <a:rPr lang="cs-CZ" sz="2400" dirty="0" smtClean="0"/>
              <a:t>s</a:t>
            </a:r>
            <a:r>
              <a:rPr lang="en-GB" sz="2400" dirty="0" smtClean="0"/>
              <a:t>, and expenses.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In modern accounting software or ERP, the general ledger works as a central repository for	accounting data transferred from all sub</a:t>
            </a:r>
            <a:r>
              <a:rPr lang="cs-CZ" sz="2400" dirty="0" smtClean="0"/>
              <a:t>-</a:t>
            </a:r>
            <a:r>
              <a:rPr lang="en-GB" sz="2400" dirty="0" smtClean="0"/>
              <a:t>ledger</a:t>
            </a:r>
            <a:r>
              <a:rPr lang="cs-CZ" sz="2400" dirty="0" smtClean="0"/>
              <a:t>s</a:t>
            </a:r>
            <a:r>
              <a:rPr lang="en-GB" sz="2400" dirty="0" smtClean="0"/>
              <a:t> or modules like account payable, account receivable, cash management, fixed assets, purchasing and projects.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The general ledger is the backbone of any accounting system which holds financial and non-financial data for an organization. The collection of all accounts is known as the general ledger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5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Customers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104792"/>
            <a:ext cx="825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balance (calculated field ) and </a:t>
            </a:r>
            <a:r>
              <a:rPr lang="en-GB" dirty="0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en-GB" dirty="0" smtClean="0"/>
              <a:t>!  </a:t>
            </a:r>
            <a:r>
              <a:rPr lang="en-GB" dirty="0" smtClean="0"/>
              <a:t>See business history and explain </a:t>
            </a:r>
            <a:r>
              <a:rPr lang="cs-CZ" dirty="0" smtClean="0"/>
              <a:t>as </a:t>
            </a:r>
            <a:r>
              <a:rPr lang="cs-CZ" dirty="0" err="1" smtClean="0"/>
              <a:t>well</a:t>
            </a:r>
            <a:r>
              <a:rPr lang="en-GB" dirty="0" smtClean="0"/>
              <a:t>!</a:t>
            </a:r>
            <a:endParaRPr lang="en-GB" dirty="0" smtClean="0"/>
          </a:p>
          <a:p>
            <a:r>
              <a:rPr lang="en-GB" dirty="0" smtClean="0"/>
              <a:t>Use Edit </a:t>
            </a:r>
            <a:r>
              <a:rPr lang="cs-CZ" dirty="0" smtClean="0"/>
              <a:t>I</a:t>
            </a:r>
            <a:r>
              <a:rPr lang="en-GB" dirty="0" smtClean="0"/>
              <a:t>con </a:t>
            </a:r>
            <a:r>
              <a:rPr lang="en-GB" dirty="0" smtClean="0"/>
              <a:t>in order to open chosen customer card !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03232" cy="36871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51123"/>
            <a:ext cx="5948398" cy="785244"/>
          </a:xfrm>
          <a:prstGeom prst="rect">
            <a:avLst/>
          </a:prstGeom>
        </p:spPr>
      </p:pic>
      <p:sp>
        <p:nvSpPr>
          <p:cNvPr id="7" name="Pravá složená závorka 6"/>
          <p:cNvSpPr/>
          <p:nvPr/>
        </p:nvSpPr>
        <p:spPr>
          <a:xfrm>
            <a:off x="6804248" y="5751123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To open one </a:t>
            </a:r>
          </a:p>
          <a:p>
            <a:r>
              <a:rPr lang="en-ZA" sz="1200" dirty="0" smtClean="0"/>
              <a:t>chosen Customer</a:t>
            </a:r>
          </a:p>
          <a:p>
            <a:r>
              <a:rPr lang="en-ZA" sz="1200" dirty="0" smtClean="0"/>
              <a:t>Card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last line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G/L </a:t>
            </a:r>
            <a:r>
              <a:rPr lang="cs-CZ" dirty="0" err="1" smtClean="0"/>
              <a:t>register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66" y="5551571"/>
            <a:ext cx="2247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57200" y="5729926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646992"/>
            <a:ext cx="6390776" cy="18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240" y="-41180"/>
            <a:ext cx="8229600" cy="1143000"/>
          </a:xfrm>
        </p:spPr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Sales Retail </a:t>
            </a:r>
            <a:r>
              <a:rPr lang="cs-CZ" sz="1400" dirty="0" err="1" smtClean="0"/>
              <a:t>Domestic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Sales 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5610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2310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7" y="926832"/>
            <a:ext cx="8561905" cy="2066667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414990" y="4941168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</a:t>
            </a:r>
            <a:r>
              <a:rPr lang="cs-CZ" sz="1400" dirty="0" err="1" smtClean="0"/>
              <a:t>Discount</a:t>
            </a:r>
            <a:r>
              <a:rPr lang="cs-CZ" sz="1400" dirty="0" smtClean="0"/>
              <a:t> </a:t>
            </a:r>
            <a:r>
              <a:rPr lang="cs-CZ" sz="1400" dirty="0" err="1" smtClean="0"/>
              <a:t>granted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6910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1439,00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00354" y="388204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1 708,81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359,75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17,99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43968" y="555823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71,95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6646657" y="54637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236296" y="54643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4302"/>
              </p:ext>
            </p:extLst>
          </p:nvPr>
        </p:nvGraphicFramePr>
        <p:xfrm>
          <a:off x="2483768" y="4607772"/>
          <a:ext cx="2138970" cy="14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85">
                  <a:extLst>
                    <a:ext uri="{9D8B030D-6E8A-4147-A177-3AD203B41FA5}">
                      <a16:colId xmlns:a16="http://schemas.microsoft.com/office/drawing/2014/main" xmlns="" val="4275111075"/>
                    </a:ext>
                  </a:extLst>
                </a:gridCol>
                <a:gridCol w="1069485">
                  <a:extLst>
                    <a:ext uri="{9D8B030D-6E8A-4147-A177-3AD203B41FA5}">
                      <a16:colId xmlns:a16="http://schemas.microsoft.com/office/drawing/2014/main" xmlns="" val="3546310093"/>
                    </a:ext>
                  </a:extLst>
                </a:gridCol>
              </a:tblGrid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Debit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Credit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37299435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17,99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1439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00258288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71,95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359,75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15854384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1708,81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50394231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4790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 to Icon </a:t>
            </a:r>
            <a:r>
              <a:rPr lang="cs-CZ" dirty="0" err="1" smtClean="0"/>
              <a:t>Customer</a:t>
            </a:r>
            <a:r>
              <a:rPr lang="en-ZA" dirty="0" smtClean="0"/>
              <a:t> Ledger Entries (from the same working space</a:t>
            </a:r>
            <a:r>
              <a:rPr lang="cs-CZ" dirty="0" smtClean="0"/>
              <a:t> (General </a:t>
            </a:r>
            <a:r>
              <a:rPr lang="cs-CZ" dirty="0" err="1" smtClean="0"/>
              <a:t>Ledger</a:t>
            </a:r>
            <a:r>
              <a:rPr lang="cs-CZ" dirty="0" smtClean="0"/>
              <a:t>)</a:t>
            </a:r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6390776" cy="18801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15249"/>
            <a:ext cx="2247619" cy="10380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687423"/>
            <a:ext cx="2780000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of Navigate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42" y="1388023"/>
            <a:ext cx="8042715" cy="1895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17032"/>
            <a:ext cx="3456384" cy="2708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46241"/>
            <a:ext cx="2366392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056784" cy="5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smtClean="0"/>
              <a:t>  </a:t>
            </a:r>
            <a:r>
              <a:rPr lang="cs-CZ" smtClean="0"/>
              <a:t>SALES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US" sz="1600" b="1" dirty="0" smtClean="0">
                <a:solidFill>
                  <a:srgbClr val="0070C0"/>
                </a:solidFill>
              </a:rPr>
              <a:t> example and impacts (</a:t>
            </a:r>
            <a:r>
              <a:rPr lang="cs-CZ" sz="1600" b="1" dirty="0" smtClean="0">
                <a:solidFill>
                  <a:srgbClr val="0070C0"/>
                </a:solidFill>
              </a:rPr>
              <a:t>I</a:t>
            </a:r>
            <a:r>
              <a:rPr lang="en-US" sz="1600" b="1" dirty="0" err="1" smtClean="0">
                <a:solidFill>
                  <a:srgbClr val="0070C0"/>
                </a:solidFill>
              </a:rPr>
              <a:t>nventory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en-US" sz="1600" b="1" dirty="0" smtClean="0">
                <a:solidFill>
                  <a:srgbClr val="0070C0"/>
                </a:solidFill>
              </a:rPr>
              <a:t> Ledger Entries and General Ledge)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5269" y="1567620"/>
            <a:ext cx="8708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</a:t>
            </a:r>
            <a:r>
              <a:rPr lang="en-US" b="1" dirty="0" smtClean="0"/>
              <a:t>:</a:t>
            </a:r>
            <a:endParaRPr lang="cs-CZ" b="1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(Country (Region, Salesperson, Balance,</a:t>
            </a:r>
            <a:r>
              <a:rPr lang="cs-CZ" dirty="0" smtClean="0"/>
              <a:t> </a:t>
            </a:r>
            <a:r>
              <a:rPr lang="en-US" dirty="0" smtClean="0"/>
              <a:t>Credit limit,...)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(Posting groups- will part of the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(Payment terms- enter new one by use of </a:t>
            </a:r>
            <a:r>
              <a:rPr lang="en-US" b="1" dirty="0" smtClean="0">
                <a:solidFill>
                  <a:srgbClr val="0070C0"/>
                </a:solidFill>
              </a:rPr>
              <a:t>formula date</a:t>
            </a:r>
            <a:r>
              <a:rPr lang="en-US" dirty="0" smtClean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(Currency code and  Language)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65862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7308304" y="33569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020272" y="4491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1D, 2W,1M</a:t>
            </a:r>
            <a:r>
              <a:rPr lang="cs-CZ" dirty="0" smtClean="0"/>
              <a:t>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" y="2679521"/>
            <a:ext cx="6906907" cy="850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Customer</a:t>
            </a:r>
            <a:r>
              <a:rPr lang="en-ZA" dirty="0"/>
              <a:t> </a:t>
            </a:r>
          </a:p>
          <a:p>
            <a:r>
              <a:rPr lang="en-ZA" dirty="0"/>
              <a:t>Ledger</a:t>
            </a:r>
          </a:p>
          <a:p>
            <a:r>
              <a:rPr lang="en-ZA" dirty="0"/>
              <a:t>Entries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7452320" y="2376930"/>
            <a:ext cx="576064" cy="299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122167"/>
            <a:ext cx="6620578" cy="259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ovéPole 13"/>
          <p:cNvSpPr txBox="1"/>
          <p:nvPr/>
        </p:nvSpPr>
        <p:spPr>
          <a:xfrm>
            <a:off x="683569" y="356729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Customer Ledger Entries were created  due to posted documents </a:t>
            </a:r>
          </a:p>
          <a:p>
            <a:r>
              <a:rPr lang="en-ZA" sz="1400" dirty="0" smtClean="0"/>
              <a:t>such as invoices, credit memos, and payments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Working date, Payment condition and </a:t>
            </a:r>
            <a:r>
              <a:rPr lang="en-GB" sz="2400" b="1" dirty="0" smtClean="0">
                <a:solidFill>
                  <a:srgbClr val="FF0000"/>
                </a:solidFill>
              </a:rPr>
              <a:t>red marked </a:t>
            </a:r>
            <a:r>
              <a:rPr lang="en-GB" sz="2400" dirty="0" smtClean="0"/>
              <a:t>Customer Ledger Entries </a:t>
            </a:r>
            <a:endParaRPr lang="en-GB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643273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2028571" cy="300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585" y="4941168"/>
            <a:ext cx="4257143" cy="17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915816" y="3740566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6660232" y="1556792"/>
            <a:ext cx="360040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452320" y="3573016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0" name="Šipka dolů 9"/>
          <p:cNvSpPr/>
          <p:nvPr/>
        </p:nvSpPr>
        <p:spPr>
          <a:xfrm>
            <a:off x="3851920" y="4628800"/>
            <a:ext cx="290035" cy="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355976" y="4797152"/>
            <a:ext cx="376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 to Tab Payments od Customer 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Customer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Entries</a:t>
            </a:r>
            <a:r>
              <a:rPr lang="cs-CZ" sz="3200" dirty="0" smtClean="0"/>
              <a:t> 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FF0000"/>
                </a:solidFill>
              </a:rPr>
              <a:t>filtered</a:t>
            </a:r>
            <a:r>
              <a:rPr lang="cs-CZ" sz="1600" dirty="0" smtClean="0">
                <a:solidFill>
                  <a:srgbClr val="FF0000"/>
                </a:solidFill>
              </a:rPr>
              <a:t> to </a:t>
            </a:r>
            <a:r>
              <a:rPr lang="cs-CZ" sz="1600" dirty="0" err="1" smtClean="0">
                <a:solidFill>
                  <a:srgbClr val="FF0000"/>
                </a:solidFill>
              </a:rPr>
              <a:t>only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one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marked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invoice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entry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92" y="1484784"/>
            <a:ext cx="6570187" cy="88384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8158481" cy="10164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3974434"/>
            <a:ext cx="535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By use of Navigate tool you can see document (invoice)</a:t>
            </a:r>
            <a:endParaRPr lang="en-ZA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647340"/>
            <a:ext cx="2933333" cy="1190476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Invoice</a:t>
            </a:r>
            <a:r>
              <a:rPr lang="cs-CZ" dirty="0" smtClean="0"/>
              <a:t> in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3933927" cy="3307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38" y="1196752"/>
            <a:ext cx="5638462" cy="515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date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65920"/>
            <a:ext cx="2556787" cy="400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>
            <a:off x="2822243" y="2636912"/>
            <a:ext cx="3333933" cy="259228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653</Words>
  <Application>Microsoft Office PowerPoint</Application>
  <PresentationFormat>Předvádění na obrazovce (4:3)</PresentationFormat>
  <Paragraphs>142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Introduction to MS Dynamics NAV     Sales example and impacts (Inventory, Customer Ledger Entries and General Ledger) Assigned to students of courses BPH_EPS1,MPH_AOMA and MPH_AOPR   </vt:lpstr>
      <vt:lpstr>Customer  Card</vt:lpstr>
      <vt:lpstr>List of Customers</vt:lpstr>
      <vt:lpstr>Customer  Card</vt:lpstr>
      <vt:lpstr>Customer  Ledger Entries </vt:lpstr>
      <vt:lpstr>Working date, Payment condition and red marked Customer Ledger Entries </vt:lpstr>
      <vt:lpstr>Customer Ledger Entries  (filtered to only one red marked invoice entry)</vt:lpstr>
      <vt:lpstr>Invoice in question</vt:lpstr>
      <vt:lpstr>One day after due date</vt:lpstr>
      <vt:lpstr>Item list (use search window)</vt:lpstr>
      <vt:lpstr>Item Card</vt:lpstr>
      <vt:lpstr>Item Card</vt:lpstr>
      <vt:lpstr>Item Card</vt:lpstr>
      <vt:lpstr>Item Ledger Entries</vt:lpstr>
      <vt:lpstr>Sales Order creation</vt:lpstr>
      <vt:lpstr>Sales Order creation</vt:lpstr>
      <vt:lpstr>List of already existing Sales Orders</vt:lpstr>
      <vt:lpstr>Sales Order (SO) – new one</vt:lpstr>
      <vt:lpstr>Sales Order (SO) – new  (To enter data use F4 or mouse) </vt:lpstr>
      <vt:lpstr>Sales Order (SO)</vt:lpstr>
      <vt:lpstr>Sales Order (SO)</vt:lpstr>
      <vt:lpstr>Print (Preview) </vt:lpstr>
      <vt:lpstr>Post SO by use of key F9 (or icon)</vt:lpstr>
      <vt:lpstr>Customer Ledger Entries</vt:lpstr>
      <vt:lpstr>Item Ledger Entries</vt:lpstr>
      <vt:lpstr>Item Ledger Entries</vt:lpstr>
      <vt:lpstr>Item Ledger Entries</vt:lpstr>
      <vt:lpstr>General Ledger (home study)</vt:lpstr>
      <vt:lpstr>General Ledger (home study)</vt:lpstr>
      <vt:lpstr>Impacts in General Ledger</vt:lpstr>
      <vt:lpstr>Impacts in General Ledger</vt:lpstr>
      <vt:lpstr>Use of Navigate tool</vt:lpstr>
      <vt:lpstr>Use of Navigate tool</vt:lpstr>
      <vt:lpstr>Result of Navigation</vt:lpstr>
      <vt:lpstr>End of the section  SALES Sales example and impacts (Inventory, Customer Ledger Entries and General Ledge)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144</cp:revision>
  <dcterms:created xsi:type="dcterms:W3CDTF">2014-09-15T11:04:04Z</dcterms:created>
  <dcterms:modified xsi:type="dcterms:W3CDTF">2018-10-10T06:56:02Z</dcterms:modified>
</cp:coreProperties>
</file>