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1" r:id="rId3"/>
    <p:sldId id="257" r:id="rId4"/>
    <p:sldId id="313" r:id="rId5"/>
    <p:sldId id="314" r:id="rId6"/>
    <p:sldId id="272" r:id="rId7"/>
    <p:sldId id="310" r:id="rId8"/>
    <p:sldId id="312" r:id="rId9"/>
    <p:sldId id="258" r:id="rId10"/>
    <p:sldId id="315" r:id="rId11"/>
    <p:sldId id="296" r:id="rId12"/>
    <p:sldId id="259" r:id="rId13"/>
    <p:sldId id="316" r:id="rId14"/>
    <p:sldId id="317" r:id="rId15"/>
    <p:sldId id="278" r:id="rId16"/>
    <p:sldId id="282" r:id="rId17"/>
    <p:sldId id="320" r:id="rId18"/>
    <p:sldId id="321" r:id="rId19"/>
    <p:sldId id="322" r:id="rId20"/>
    <p:sldId id="323" r:id="rId21"/>
    <p:sldId id="324" r:id="rId22"/>
    <p:sldId id="325" r:id="rId23"/>
    <p:sldId id="260" r:id="rId24"/>
    <p:sldId id="262" r:id="rId25"/>
    <p:sldId id="263" r:id="rId26"/>
    <p:sldId id="264" r:id="rId27"/>
    <p:sldId id="273" r:id="rId28"/>
    <p:sldId id="274" r:id="rId29"/>
    <p:sldId id="265" r:id="rId30"/>
    <p:sldId id="298" r:id="rId31"/>
    <p:sldId id="318" r:id="rId32"/>
    <p:sldId id="297" r:id="rId33"/>
    <p:sldId id="304" r:id="rId34"/>
    <p:sldId id="319" r:id="rId35"/>
    <p:sldId id="306" r:id="rId36"/>
    <p:sldId id="266" r:id="rId37"/>
    <p:sldId id="279" r:id="rId38"/>
    <p:sldId id="270" r:id="rId39"/>
    <p:sldId id="283" r:id="rId40"/>
    <p:sldId id="271" r:id="rId41"/>
    <p:sldId id="275" r:id="rId42"/>
    <p:sldId id="276" r:id="rId43"/>
    <p:sldId id="309" r:id="rId44"/>
    <p:sldId id="277" r:id="rId45"/>
    <p:sldId id="326" r:id="rId46"/>
    <p:sldId id="302" r:id="rId47"/>
    <p:sldId id="327" r:id="rId48"/>
    <p:sldId id="303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18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C6969-ECF2-43EE-8108-473A0F14A19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14.11.2018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14.11.2018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14.11.2018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14.11.2018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14.11.2018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14.11.2018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ectrum.ieee.org/tech-history/space-age/apollo-13-we-have-a-solu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rezi.com/_ohiqi4xzcxt/tier-v-problems-and-solutions-on-apollo-13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Terminology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Importance=magnitude=level of influence</a:t>
            </a:r>
          </a:p>
          <a:p>
            <a:r>
              <a:rPr lang="en-US" dirty="0" smtClean="0"/>
              <a:t>Priority level</a:t>
            </a:r>
          </a:p>
          <a:p>
            <a:r>
              <a:rPr lang="en-US" dirty="0" smtClean="0"/>
              <a:t>Step-by –step approach </a:t>
            </a:r>
          </a:p>
          <a:p>
            <a:r>
              <a:rPr lang="en-US" b="1" dirty="0" smtClean="0"/>
              <a:t>Qu</a:t>
            </a:r>
            <a:r>
              <a:rPr lang="cs-CZ" b="1" dirty="0" smtClean="0"/>
              <a:t>e</a:t>
            </a:r>
            <a:r>
              <a:rPr lang="en-US" b="1" dirty="0" err="1" smtClean="0"/>
              <a:t>stions</a:t>
            </a:r>
            <a:endParaRPr lang="en-US" b="1" dirty="0" smtClean="0"/>
          </a:p>
          <a:p>
            <a:pPr lvl="1"/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Extent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73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en-US" sz="2100" dirty="0" smtClean="0"/>
              <a:t>(quality, used </a:t>
            </a:r>
            <a:r>
              <a:rPr lang="cs-CZ" sz="2100" dirty="0" smtClean="0"/>
              <a:t>OM </a:t>
            </a:r>
            <a:r>
              <a:rPr lang="en-US" sz="2100" dirty="0" smtClean="0"/>
              <a:t>methods</a:t>
            </a:r>
            <a:r>
              <a:rPr lang="cs-CZ" sz="2100" dirty="0" smtClean="0"/>
              <a:t>)</a:t>
            </a:r>
            <a:r>
              <a:rPr lang="en-US" sz="2100" dirty="0" smtClean="0"/>
              <a:t> </a:t>
            </a:r>
            <a:r>
              <a:rPr lang="en-US" sz="2100" i="1" dirty="0" smtClean="0"/>
              <a:t>  </a:t>
            </a:r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r>
              <a:rPr lang="cs-CZ" sz="2600" dirty="0" smtClean="0"/>
              <a:t> </a:t>
            </a:r>
            <a:r>
              <a:rPr lang="en-US" sz="2600" i="1" dirty="0" smtClean="0"/>
              <a:t>- goals</a:t>
            </a:r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assessment)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 of the previous text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Must-to-have</a:t>
            </a:r>
          </a:p>
          <a:p>
            <a:r>
              <a:rPr lang="en-US" dirty="0" smtClean="0"/>
              <a:t>Nice-to-have</a:t>
            </a:r>
          </a:p>
          <a:p>
            <a:r>
              <a:rPr lang="en-US" dirty="0" smtClean="0"/>
              <a:t>Importance factor =score (10-1</a:t>
            </a:r>
            <a:r>
              <a:rPr lang="en-US" sz="2400" dirty="0" smtClean="0"/>
              <a:t>)=satisfaction score</a:t>
            </a:r>
          </a:p>
          <a:p>
            <a:r>
              <a:rPr lang="en-US" dirty="0" smtClean="0"/>
              <a:t>Risks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25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Some statement of underestimation of  Information  Technology</a:t>
            </a:r>
            <a:endParaRPr lang="en-ZA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thin</a:t>
            </a:r>
            <a:r>
              <a:rPr lang="cs-CZ" sz="2400" dirty="0" smtClean="0"/>
              <a:t>k</a:t>
            </a:r>
            <a:r>
              <a:rPr lang="en-US" sz="2400" dirty="0" smtClean="0"/>
              <a:t> there is </a:t>
            </a:r>
            <a:r>
              <a:rPr lang="cs-CZ" sz="2400" dirty="0" smtClean="0"/>
              <a:t>a </a:t>
            </a:r>
            <a:r>
              <a:rPr lang="en-US" sz="2400" dirty="0" smtClean="0"/>
              <a:t>world market for maybe five computers  </a:t>
            </a:r>
            <a:r>
              <a:rPr lang="en-US" sz="1800" dirty="0" smtClean="0"/>
              <a:t>(IBM chairman 1943)</a:t>
            </a:r>
          </a:p>
          <a:p>
            <a:endParaRPr lang="en-US" sz="1800" dirty="0" smtClean="0"/>
          </a:p>
          <a:p>
            <a:r>
              <a:rPr lang="en-US" sz="2400" dirty="0" smtClean="0"/>
              <a:t>There is no reason anyone would want a computer in</a:t>
            </a:r>
            <a:r>
              <a:rPr lang="cs-CZ" sz="2400" dirty="0" smtClean="0"/>
              <a:t> his </a:t>
            </a:r>
            <a:r>
              <a:rPr lang="cs-CZ" sz="2400" dirty="0" err="1" smtClean="0"/>
              <a:t>of</a:t>
            </a:r>
            <a:r>
              <a:rPr lang="cs-CZ" sz="2400" dirty="0" smtClean="0"/>
              <a:t> her </a:t>
            </a:r>
            <a:r>
              <a:rPr lang="en-US" sz="2400" dirty="0" smtClean="0"/>
              <a:t>home </a:t>
            </a:r>
            <a:r>
              <a:rPr lang="en-US" sz="1800" dirty="0" smtClean="0"/>
              <a:t>(President of Digital Equipment 1977)  </a:t>
            </a:r>
          </a:p>
          <a:p>
            <a:endParaRPr lang="en-US" sz="2400" dirty="0" smtClean="0"/>
          </a:p>
          <a:p>
            <a:r>
              <a:rPr lang="en-US" sz="2400" dirty="0" smtClean="0"/>
              <a:t>I can assure you that data processing is a fad that won´t last out the year </a:t>
            </a:r>
            <a:r>
              <a:rPr lang="en-US" sz="1800" dirty="0" smtClean="0"/>
              <a:t> (Editor Prentice-Hall 1957) </a:t>
            </a:r>
            <a:endParaRPr lang="cs-CZ" sz="1800" dirty="0" smtClean="0"/>
          </a:p>
          <a:p>
            <a:endParaRPr lang="en-US" sz="1800" dirty="0" smtClean="0"/>
          </a:p>
          <a:p>
            <a:r>
              <a:rPr lang="en-US" sz="2400" dirty="0" smtClean="0"/>
              <a:t>Document management is nice-to-have, not must-to-have </a:t>
            </a:r>
            <a:r>
              <a:rPr lang="en-US" sz="1800" dirty="0" smtClean="0"/>
              <a:t>(director of the company still burdened in manual business process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07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255568" y="5373216"/>
            <a:ext cx="31328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453844" y="5763401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 38 and </a:t>
            </a:r>
            <a:r>
              <a:rPr lang="cs-CZ" sz="1400" b="1" dirty="0" err="1" smtClean="0">
                <a:solidFill>
                  <a:srgbClr val="FFFF00"/>
                </a:solidFill>
              </a:rPr>
              <a:t>then</a:t>
            </a:r>
            <a:r>
              <a:rPr lang="cs-CZ" sz="1400" b="1" dirty="0" smtClean="0">
                <a:solidFill>
                  <a:srgbClr val="FFFF00"/>
                </a:solidFill>
              </a:rPr>
              <a:t> </a:t>
            </a:r>
            <a:r>
              <a:rPr lang="cs-CZ" sz="1400" b="1" dirty="0" err="1" smtClean="0">
                <a:solidFill>
                  <a:srgbClr val="FFFF00"/>
                </a:solidFill>
              </a:rPr>
              <a:t>jump</a:t>
            </a:r>
            <a:r>
              <a:rPr lang="cs-CZ" sz="1400" b="1" dirty="0" smtClean="0">
                <a:solidFill>
                  <a:srgbClr val="FFFF00"/>
                </a:solidFill>
              </a:rPr>
              <a:t>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  <p:sp>
        <p:nvSpPr>
          <p:cNvPr id="6" name="Ovál 5"/>
          <p:cNvSpPr/>
          <p:nvPr/>
        </p:nvSpPr>
        <p:spPr>
          <a:xfrm>
            <a:off x="4293568" y="4725144"/>
            <a:ext cx="11602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err="1" smtClean="0"/>
              <a:t>Another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similar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problem</a:t>
            </a:r>
            <a:r>
              <a:rPr lang="cs-CZ" sz="3200" b="1" dirty="0" smtClean="0"/>
              <a:t> to </a:t>
            </a:r>
            <a:r>
              <a:rPr lang="cs-CZ" sz="3200" b="1" dirty="0" err="1" smtClean="0"/>
              <a:t>be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solved</a:t>
            </a:r>
            <a:r>
              <a:rPr lang="cs-CZ" sz="3200" b="1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29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7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1412776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/>
              <a:t>The formulation of a problem </a:t>
            </a:r>
            <a:r>
              <a:rPr lang="en-US" altLang="cs-CZ" b="1" dirty="0">
                <a:solidFill>
                  <a:srgbClr val="FF0000"/>
                </a:solidFill>
              </a:rPr>
              <a:t>is far more essential </a:t>
            </a:r>
            <a:r>
              <a:rPr lang="en-US" altLang="cs-CZ" b="1" dirty="0"/>
              <a:t>than its </a:t>
            </a:r>
            <a:r>
              <a:rPr lang="en-US" altLang="cs-CZ" b="1" dirty="0" smtClean="0"/>
              <a:t>solution</a:t>
            </a:r>
            <a:r>
              <a:rPr lang="cs-CZ" altLang="cs-CZ" b="1" dirty="0" smtClean="0"/>
              <a:t>,</a:t>
            </a:r>
            <a:r>
              <a:rPr lang="en-US" altLang="cs-CZ" b="1" dirty="0" smtClean="0"/>
              <a:t> </a:t>
            </a:r>
            <a:r>
              <a:rPr lang="en-US" altLang="cs-CZ" b="1" dirty="0"/>
              <a:t>which may be merely a matter of mathematical or experimental skill</a:t>
            </a:r>
            <a:r>
              <a:rPr lang="en-US" altLang="cs-CZ" b="1" dirty="0" smtClean="0"/>
              <a:t>”</a:t>
            </a:r>
            <a:endParaRPr lang="cs-CZ" altLang="cs-CZ" b="1" dirty="0" smtClean="0"/>
          </a:p>
          <a:p>
            <a:pPr>
              <a:buFontTx/>
              <a:buNone/>
            </a:pPr>
            <a:endParaRPr lang="en-US" altLang="cs-CZ" b="1" dirty="0"/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3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State the problem </a:t>
            </a:r>
            <a:r>
              <a:rPr lang="en-US" sz="2000" b="1" dirty="0" smtClean="0">
                <a:solidFill>
                  <a:srgbClr val="FF0000"/>
                </a:solidFill>
              </a:rPr>
              <a:t>(definition and description of the problem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600" dirty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cs-CZ" b="1" dirty="0" smtClean="0">
                <a:solidFill>
                  <a:srgbClr val="FF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who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and </a:t>
            </a:r>
            <a:r>
              <a:rPr lang="cs-CZ" b="1" dirty="0" err="1" smtClean="0">
                <a:solidFill>
                  <a:srgbClr val="FF0000"/>
                </a:solidFill>
              </a:rPr>
              <a:t>who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r>
              <a:rPr lang="cs-CZ" b="1" dirty="0" smtClean="0">
                <a:solidFill>
                  <a:srgbClr val="FF0000"/>
                </a:solidFill>
              </a:rPr>
              <a:t>…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ZA" sz="2600" dirty="0" smtClean="0"/>
              <a:t>Develop possible causes of the problem (similar to CRT or Ishikawa) -detection</a:t>
            </a:r>
          </a:p>
          <a:p>
            <a:r>
              <a:rPr lang="en-ZA" sz="2600" dirty="0" smtClean="0"/>
              <a:t>Test and verify possible causes </a:t>
            </a:r>
          </a:p>
          <a:p>
            <a:r>
              <a:rPr lang="en-ZA" sz="2600" dirty="0" smtClean="0"/>
              <a:t>Determine the most probable cause </a:t>
            </a:r>
            <a:r>
              <a:rPr lang="en-ZA" sz="2100" dirty="0" smtClean="0">
                <a:solidFill>
                  <a:srgbClr val="FF0000"/>
                </a:solidFill>
              </a:rPr>
              <a:t>(</a:t>
            </a:r>
            <a:r>
              <a:rPr lang="en-ZA" sz="2100" b="1" dirty="0" smtClean="0">
                <a:solidFill>
                  <a:srgbClr val="FF0000"/>
                </a:solidFill>
              </a:rPr>
              <a:t>root cause</a:t>
            </a:r>
            <a:r>
              <a:rPr lang="en-ZA" sz="21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ZA" sz="2600" dirty="0" smtClean="0"/>
              <a:t>Verify any assumptions </a:t>
            </a:r>
            <a:r>
              <a:rPr lang="en-ZA" sz="2600" i="1" dirty="0" smtClean="0"/>
              <a:t> </a:t>
            </a:r>
          </a:p>
          <a:p>
            <a:r>
              <a:rPr lang="en-ZA" sz="2600" dirty="0" smtClean="0"/>
              <a:t>Try the best possible solution and monitor what will be a situation after applied correctives step</a:t>
            </a:r>
            <a:endParaRPr lang="en-ZA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6" y="2518119"/>
            <a:ext cx="780579" cy="965043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Who</a:t>
            </a:r>
            <a:endParaRPr lang="cs-CZ" sz="1000" b="1" dirty="0" smtClean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What</a:t>
            </a:r>
            <a:endParaRPr lang="cs-CZ" sz="1000" b="1" dirty="0" smtClean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WhereWhenExtent</a:t>
            </a:r>
            <a:endParaRPr lang="cs-CZ" sz="1000" b="1" dirty="0">
              <a:solidFill>
                <a:srgbClr val="00B05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79" y="2780928"/>
            <a:ext cx="804627" cy="916744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Who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b="1" dirty="0" smtClean="0">
                <a:solidFill>
                  <a:srgbClr val="FF0000"/>
                </a:solidFill>
              </a:rPr>
              <a:t>and WHERE NOT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5695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</a:t>
            </a:r>
            <a:r>
              <a:rPr lang="cs-CZ" sz="1600" dirty="0" smtClean="0">
                <a:solidFill>
                  <a:srgbClr val="FF0000"/>
                </a:solidFill>
              </a:rPr>
              <a:t>, hard disk </a:t>
            </a:r>
            <a:r>
              <a:rPr lang="cs-CZ" sz="1600" dirty="0" err="1" smtClean="0">
                <a:solidFill>
                  <a:srgbClr val="FF0000"/>
                </a:solidFill>
              </a:rPr>
              <a:t>with</a:t>
            </a:r>
            <a:r>
              <a:rPr lang="cs-CZ" sz="1600" dirty="0" smtClean="0">
                <a:solidFill>
                  <a:srgbClr val="FF0000"/>
                </a:solidFill>
              </a:rPr>
              <a:t> database </a:t>
            </a:r>
            <a:r>
              <a:rPr lang="cs-CZ" sz="1600" dirty="0" err="1" smtClean="0">
                <a:solidFill>
                  <a:srgbClr val="FF0000"/>
                </a:solidFill>
              </a:rPr>
              <a:t>crashed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,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</a:t>
            </a:r>
            <a:r>
              <a:rPr lang="cs-CZ" sz="2000" dirty="0" smtClean="0">
                <a:solidFill>
                  <a:srgbClr val="FF0000"/>
                </a:solidFill>
              </a:rPr>
              <a:t>and not </a:t>
            </a:r>
            <a:r>
              <a:rPr lang="cs-CZ" sz="2000" dirty="0" err="1" smtClean="0">
                <a:solidFill>
                  <a:srgbClr val="FF0000"/>
                </a:solidFill>
              </a:rPr>
              <a:t>clear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problem </a:t>
            </a:r>
            <a:r>
              <a:rPr lang="en-US" sz="2000" dirty="0" smtClean="0">
                <a:solidFill>
                  <a:srgbClr val="FF0000"/>
                </a:solidFill>
              </a:rPr>
              <a:t>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r>
              <a:rPr lang="cs-CZ" sz="1600" b="1" dirty="0" smtClean="0">
                <a:solidFill>
                  <a:srgbClr val="00B050"/>
                </a:solidFill>
              </a:rPr>
              <a:t>Comment :</a:t>
            </a:r>
            <a:r>
              <a:rPr lang="cs-CZ" sz="1600" dirty="0" smtClean="0">
                <a:solidFill>
                  <a:srgbClr val="00B050"/>
                </a:solidFill>
              </a:rPr>
              <a:t> WHO </a:t>
            </a:r>
            <a:r>
              <a:rPr lang="cs-CZ" sz="1600" dirty="0" err="1" smtClean="0">
                <a:solidFill>
                  <a:srgbClr val="00B050"/>
                </a:solidFill>
              </a:rPr>
              <a:t>is</a:t>
            </a:r>
            <a:r>
              <a:rPr lang="cs-CZ" sz="1600" dirty="0" smtClean="0">
                <a:solidFill>
                  <a:srgbClr val="00B050"/>
                </a:solidFill>
              </a:rPr>
              <a:t> not </a:t>
            </a:r>
            <a:r>
              <a:rPr lang="cs-CZ" sz="1600" dirty="0" err="1" smtClean="0">
                <a:solidFill>
                  <a:srgbClr val="00B050"/>
                </a:solidFill>
              </a:rPr>
              <a:t>mentioned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here</a:t>
            </a:r>
            <a:r>
              <a:rPr lang="cs-CZ" sz="1600" dirty="0" smtClean="0">
                <a:solidFill>
                  <a:srgbClr val="00B050"/>
                </a:solidFill>
              </a:rPr>
              <a:t> but </a:t>
            </a:r>
            <a:r>
              <a:rPr lang="cs-CZ" sz="1600" dirty="0" err="1" smtClean="0">
                <a:solidFill>
                  <a:srgbClr val="00B050"/>
                </a:solidFill>
              </a:rPr>
              <a:t>could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be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smtClean="0">
                <a:solidFill>
                  <a:srgbClr val="00B050"/>
                </a:solidFill>
              </a:rPr>
              <a:t>: </a:t>
            </a:r>
            <a:r>
              <a:rPr lang="cs-CZ" sz="1600" dirty="0" err="1" smtClean="0">
                <a:solidFill>
                  <a:srgbClr val="00B050"/>
                </a:solidFill>
              </a:rPr>
              <a:t>Different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staff</a:t>
            </a:r>
            <a:r>
              <a:rPr lang="cs-CZ" sz="1600" dirty="0" smtClean="0">
                <a:solidFill>
                  <a:srgbClr val="00B050"/>
                </a:solidFill>
              </a:rPr>
              <a:t> (3 shift) –</a:t>
            </a:r>
            <a:r>
              <a:rPr lang="cs-CZ" sz="1600" dirty="0" err="1" smtClean="0">
                <a:solidFill>
                  <a:srgbClr val="00B050"/>
                </a:solidFill>
              </a:rPr>
              <a:t>see</a:t>
            </a:r>
            <a:r>
              <a:rPr lang="cs-CZ" sz="1600" dirty="0" smtClean="0">
                <a:solidFill>
                  <a:srgbClr val="00B050"/>
                </a:solidFill>
              </a:rPr>
              <a:t> table</a:t>
            </a:r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>
                <a:solidFill>
                  <a:srgbClr val="0070C0"/>
                </a:solidFill>
              </a:rPr>
              <a:t>Inventory Valuation Objects in </a:t>
            </a:r>
            <a:r>
              <a:rPr lang="en-US" sz="1200" b="1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>
                <a:solidFill>
                  <a:srgbClr val="0070C0"/>
                </a:solidFill>
              </a:rPr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</a:t>
            </a:r>
            <a:r>
              <a:rPr lang="en-ZA" sz="1200" dirty="0" smtClean="0"/>
              <a:t>see setup  of the database and see differences </a:t>
            </a:r>
          </a:p>
          <a:p>
            <a:r>
              <a:rPr lang="en-ZA" sz="1200" dirty="0" smtClean="0"/>
              <a:t>2-&gt;see algorithm used for calculation and parameter  used.</a:t>
            </a:r>
          </a:p>
          <a:p>
            <a:r>
              <a:rPr lang="en-ZA" sz="1200" dirty="0" smtClean="0"/>
              <a:t>      You can see , that in production calculation related </a:t>
            </a:r>
          </a:p>
          <a:p>
            <a:r>
              <a:rPr lang="en-ZA" sz="1200" dirty="0" smtClean="0"/>
              <a:t>      algorithm  is not functional </a:t>
            </a:r>
            <a:endParaRPr lang="en-ZA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90036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 Not </a:t>
            </a:r>
            <a:r>
              <a:rPr lang="en-US" b="1" dirty="0" smtClean="0"/>
              <a:t>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</a:t>
            </a:r>
            <a:r>
              <a:rPr lang="en-US" sz="1200" dirty="0" smtClean="0">
                <a:solidFill>
                  <a:srgbClr val="0070C0"/>
                </a:solidFill>
              </a:rPr>
              <a:t>Inventory Valuation Objects </a:t>
            </a:r>
            <a:r>
              <a:rPr lang="en-US" sz="1200" dirty="0" smtClean="0"/>
              <a:t>in </a:t>
            </a:r>
            <a:r>
              <a:rPr lang="en-US" sz="1200" b="1" dirty="0" smtClean="0">
                <a:solidFill>
                  <a:srgbClr val="FF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</a:t>
            </a:r>
            <a:r>
              <a:rPr lang="cs-CZ" sz="1200" dirty="0" smtClean="0"/>
              <a:t>     </a:t>
            </a:r>
            <a:r>
              <a:rPr lang="cs-CZ" sz="1200" dirty="0" err="1" smtClean="0"/>
              <a:t>Adjustment</a:t>
            </a:r>
            <a:r>
              <a:rPr lang="cs-CZ" sz="1200" dirty="0" smtClean="0"/>
              <a:t> </a:t>
            </a:r>
            <a:r>
              <a:rPr lang="cs-CZ" sz="1200" dirty="0" err="1" smtClean="0"/>
              <a:t>is</a:t>
            </a:r>
            <a:r>
              <a:rPr lang="cs-CZ" sz="1200" dirty="0" smtClean="0"/>
              <a:t> </a:t>
            </a:r>
            <a:r>
              <a:rPr lang="cs-CZ" sz="1200" dirty="0" err="1" smtClean="0"/>
              <a:t>working</a:t>
            </a:r>
            <a:r>
              <a:rPr lang="cs-CZ" sz="1200" dirty="0" smtClean="0"/>
              <a:t> – </a:t>
            </a:r>
            <a:r>
              <a:rPr lang="cs-CZ" sz="1200" dirty="0" err="1" smtClean="0"/>
              <a:t>good</a:t>
            </a:r>
            <a:r>
              <a:rPr lang="cs-CZ" sz="1200" dirty="0" smtClean="0"/>
              <a:t> </a:t>
            </a:r>
            <a:r>
              <a:rPr lang="cs-CZ" sz="1200" dirty="0" err="1" smtClean="0"/>
              <a:t>setup</a:t>
            </a:r>
            <a:r>
              <a:rPr lang="cs-CZ" sz="1200" dirty="0" smtClean="0"/>
              <a:t> </a:t>
            </a:r>
            <a:r>
              <a:rPr lang="cs-CZ" sz="1200" dirty="0" smtClean="0"/>
              <a:t>in </a:t>
            </a:r>
            <a:r>
              <a:rPr lang="cs-CZ" sz="1200" b="1" dirty="0" smtClean="0">
                <a:solidFill>
                  <a:srgbClr val="FF0000"/>
                </a:solidFill>
              </a:rPr>
              <a:t>database 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B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200" dirty="0" smtClean="0"/>
              <a:t>1 -&gt; Setup has another </a:t>
            </a:r>
            <a:r>
              <a:rPr lang="en-US" sz="1200" dirty="0" smtClean="0"/>
              <a:t>parameter</a:t>
            </a:r>
            <a:r>
              <a:rPr lang="cs-CZ" sz="1200" dirty="0" smtClean="0"/>
              <a:t>  </a:t>
            </a:r>
            <a:r>
              <a:rPr lang="en-US" sz="1200" b="1" dirty="0" smtClean="0"/>
              <a:t>O</a:t>
            </a:r>
            <a:r>
              <a:rPr lang="cs-CZ" sz="1200" b="1" dirty="0" smtClean="0"/>
              <a:t>N</a:t>
            </a:r>
            <a:endParaRPr lang="en-US" sz="1200" b="1" dirty="0" smtClean="0"/>
          </a:p>
          <a:p>
            <a:r>
              <a:rPr lang="en-US" sz="1200" dirty="0" smtClean="0"/>
              <a:t>2-&gt;  Algorithm is </a:t>
            </a:r>
            <a:r>
              <a:rPr lang="cs-CZ" sz="1200" dirty="0" smtClean="0"/>
              <a:t> </a:t>
            </a:r>
            <a:r>
              <a:rPr lang="cs-CZ" sz="1200" dirty="0" err="1" smtClean="0"/>
              <a:t>also</a:t>
            </a:r>
            <a:r>
              <a:rPr lang="cs-CZ" sz="1200" dirty="0" smtClean="0"/>
              <a:t>  </a:t>
            </a:r>
            <a:r>
              <a:rPr lang="en-US" sz="1200" dirty="0" smtClean="0"/>
              <a:t>used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en-US" sz="1200" dirty="0" smtClean="0"/>
              <a:t> </a:t>
            </a:r>
            <a:r>
              <a:rPr lang="en-US" sz="1200" dirty="0" smtClean="0"/>
              <a:t>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b="1" dirty="0" err="1" smtClean="0"/>
              <a:t>Kepner-Tregoe</a:t>
            </a:r>
            <a:r>
              <a:rPr lang="en-GB" dirty="0" smtClean="0"/>
              <a:t> (KT) </a:t>
            </a:r>
            <a:r>
              <a:rPr lang="en-GB" dirty="0" smtClean="0"/>
              <a:t>methodology</a:t>
            </a:r>
            <a:r>
              <a:rPr lang="cs-CZ" dirty="0" smtClean="0"/>
              <a:t>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</a:t>
            </a:r>
            <a:r>
              <a:rPr lang="cs-CZ" sz="3200" dirty="0" smtClean="0"/>
              <a:t>NAV s</a:t>
            </a:r>
            <a:r>
              <a:rPr lang="en-US" sz="3200" dirty="0" err="1" smtClean="0"/>
              <a:t>etup</a:t>
            </a:r>
            <a:r>
              <a:rPr lang="en-US" sz="3200" dirty="0" smtClean="0"/>
              <a:t> </a:t>
            </a:r>
            <a:r>
              <a:rPr lang="en-US" sz="3200" dirty="0" smtClean="0"/>
              <a:t>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Apology- we go back to this strange individual habits </a:t>
            </a:r>
            <a:endParaRPr lang="en-ZA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612132" cy="374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359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dirty="0" err="1" smtClean="0"/>
              <a:t>Back</a:t>
            </a:r>
            <a:r>
              <a:rPr lang="cs-CZ" sz="3100" dirty="0" smtClean="0"/>
              <a:t> to </a:t>
            </a:r>
            <a:r>
              <a:rPr lang="cs-CZ" sz="3100" dirty="0" err="1" smtClean="0"/>
              <a:t>vampires</a:t>
            </a:r>
            <a:r>
              <a:rPr lang="cs-CZ" dirty="0" smtClean="0"/>
              <a:t>: </a:t>
            </a:r>
            <a:r>
              <a:rPr lang="en-US" dirty="0" smtClean="0"/>
              <a:t>Problem </a:t>
            </a:r>
            <a:r>
              <a:rPr lang="en-US" dirty="0" smtClean="0"/>
              <a:t>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>
                <a:solidFill>
                  <a:srgbClr val="FF0000"/>
                </a:solidFill>
              </a:rPr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cs-CZ" sz="2400" dirty="0" err="1" smtClean="0"/>
              <a:t>could</a:t>
            </a:r>
            <a:r>
              <a:rPr lang="cs-CZ" sz="2400" dirty="0" smtClean="0"/>
              <a:t> </a:t>
            </a:r>
            <a:r>
              <a:rPr lang="en-US" sz="2400" dirty="0" smtClean="0"/>
              <a:t>the 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Healthy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35137" y="5300377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E</a:t>
            </a:r>
            <a:r>
              <a:rPr lang="en-US" dirty="0" err="1" smtClean="0"/>
              <a:t>xample</a:t>
            </a:r>
            <a:r>
              <a:rPr lang="en-US" dirty="0" smtClean="0"/>
              <a:t>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1468" y="144200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</a:t>
            </a:r>
            <a:r>
              <a:rPr lang="en-US" sz="2800" dirty="0"/>
              <a:t>product B  </a:t>
            </a:r>
            <a:r>
              <a:rPr lang="en-US" sz="2800" dirty="0" smtClean="0"/>
              <a:t>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X was sent the wrong product  so the object </a:t>
            </a:r>
            <a:r>
              <a:rPr lang="en-US" sz="2800" b="1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, but  </a:t>
            </a:r>
            <a:r>
              <a:rPr lang="en-US" sz="2800" b="1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</a:t>
            </a:r>
            <a:r>
              <a:rPr lang="en-US" sz="2800" b="1" dirty="0" smtClean="0">
                <a:solidFill>
                  <a:srgbClr val="0070C0"/>
                </a:solidFill>
              </a:rPr>
              <a:t>Y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  <p:sp>
        <p:nvSpPr>
          <p:cNvPr id="5" name="AutoShape 2" descr="Výsledek obrázku pro happy custom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08" y="3826897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22338" y="4810512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9664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631330" y="4123873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21" y="4603741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5940152" y="472514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2123728" y="4810512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03741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851238" y="5719900"/>
            <a:ext cx="11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Product</a:t>
            </a:r>
            <a:r>
              <a:rPr lang="cs-CZ" dirty="0" smtClean="0"/>
              <a:t> B 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633830" y="5692606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Customer</a:t>
            </a:r>
            <a:r>
              <a:rPr lang="cs-CZ" dirty="0" smtClean="0">
                <a:solidFill>
                  <a:srgbClr val="0070C0"/>
                </a:solidFill>
              </a:rPr>
              <a:t> 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05981" y="57199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r>
              <a:rPr lang="cs-CZ" dirty="0" smtClean="0">
                <a:solidFill>
                  <a:srgbClr val="FF0000"/>
                </a:solidFill>
              </a:rPr>
              <a:t> X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141277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/>
              <a:t>Customer X and Customer Y both use product B  but only customer X was sent the wrong product if Salesman Tony was on holiday in this time and Saleswomen  Linda was in charge, so the object  </a:t>
            </a:r>
            <a:r>
              <a:rPr lang="en-ZA" sz="2000" dirty="0" smtClean="0">
                <a:solidFill>
                  <a:srgbClr val="FF0000"/>
                </a:solidFill>
              </a:rPr>
              <a:t>IS</a:t>
            </a:r>
            <a:r>
              <a:rPr lang="en-ZA" sz="2000" dirty="0" smtClean="0"/>
              <a:t> Saleswomen Linda , but  </a:t>
            </a:r>
            <a:r>
              <a:rPr lang="en-ZA" sz="2000" dirty="0" smtClean="0">
                <a:solidFill>
                  <a:srgbClr val="FF0000"/>
                </a:solidFill>
              </a:rPr>
              <a:t>IS NOT </a:t>
            </a:r>
            <a:r>
              <a:rPr lang="en-ZA" sz="2000" dirty="0" smtClean="0"/>
              <a:t>Salesman Tony </a:t>
            </a:r>
            <a:endParaRPr lang="en-ZA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  <p:pic>
        <p:nvPicPr>
          <p:cNvPr id="5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47" y="2669489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152869" y="3567736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1" y="2876888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61861" y="2881097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60965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5570683" y="348236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>
            <a:off x="1754259" y="3567736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3360965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4653136"/>
            <a:ext cx="1538100" cy="8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61" y="4541917"/>
            <a:ext cx="1180758" cy="9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>
            <a:off x="5498673" y="5024581"/>
            <a:ext cx="14870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79" y="4653136"/>
            <a:ext cx="1550407" cy="10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2483768" y="5795715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Linda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715705" y="5795715"/>
            <a:ext cx="61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7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493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Another example for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>
                <a:solidFill>
                  <a:srgbClr val="00B050"/>
                </a:solidFill>
              </a:rPr>
              <a:t>hat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 smtClean="0">
                <a:solidFill>
                  <a:srgbClr val="00B050"/>
                </a:solidFill>
              </a:rPr>
              <a:t>What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IS </a:t>
            </a:r>
            <a:r>
              <a:rPr lang="en-US" sz="3200" b="1" dirty="0" smtClean="0">
                <a:solidFill>
                  <a:srgbClr val="FF0000"/>
                </a:solidFill>
              </a:rPr>
              <a:t>NOT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/>
              <a:t>as </a:t>
            </a:r>
            <a:r>
              <a:rPr lang="cs-CZ" sz="3200" dirty="0" err="1" smtClean="0"/>
              <a:t>well</a:t>
            </a:r>
            <a:r>
              <a:rPr lang="cs-CZ" sz="3200" dirty="0" smtClean="0"/>
              <a:t> as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 smtClean="0">
                <a:solidFill>
                  <a:srgbClr val="00B050"/>
                </a:solidFill>
              </a:rPr>
              <a:t>here</a:t>
            </a:r>
            <a:r>
              <a:rPr lang="en-US" sz="3200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 smtClean="0">
                <a:solidFill>
                  <a:srgbClr val="00B050"/>
                </a:solidFill>
              </a:rPr>
              <a:t>Where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IS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cs-CZ" sz="3200" dirty="0" smtClean="0"/>
              <a:t> </a:t>
            </a:r>
            <a:endParaRPr lang="en-US" sz="3200" dirty="0"/>
          </a:p>
        </p:txBody>
      </p:sp>
      <p:sp>
        <p:nvSpPr>
          <p:cNvPr id="3" name="Obdélník 2"/>
          <p:cNvSpPr/>
          <p:nvPr/>
        </p:nvSpPr>
        <p:spPr>
          <a:xfrm>
            <a:off x="735861" y="194192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 smtClean="0">
                <a:solidFill>
                  <a:srgbClr val="FF0000"/>
                </a:solidFill>
              </a:rPr>
              <a:t>IS</a:t>
            </a:r>
            <a:r>
              <a:rPr lang="en-ZA" sz="2400" dirty="0" smtClean="0"/>
              <a:t> girl Sarah visited  Dracula lower castle without a bunch of garlic, but </a:t>
            </a:r>
            <a:r>
              <a:rPr lang="en-ZA" sz="2400" b="1" dirty="0" smtClean="0">
                <a:solidFill>
                  <a:srgbClr val="FF0000"/>
                </a:solidFill>
              </a:rPr>
              <a:t>IS NOT </a:t>
            </a:r>
            <a:r>
              <a:rPr lang="en-ZA" sz="2400" dirty="0" err="1" smtClean="0"/>
              <a:t>not</a:t>
            </a:r>
            <a:r>
              <a:rPr lang="en-ZA" sz="2400" dirty="0" smtClean="0"/>
              <a:t> the one (Emily) having </a:t>
            </a:r>
            <a:r>
              <a:rPr lang="cs-CZ" sz="2400" dirty="0" smtClean="0"/>
              <a:t>a </a:t>
            </a:r>
            <a:r>
              <a:rPr lang="en-ZA" sz="2400" dirty="0" smtClean="0"/>
              <a:t>bunch </a:t>
            </a:r>
            <a:r>
              <a:rPr lang="en-ZA" sz="2400" dirty="0" smtClean="0"/>
              <a:t>of  garlic and visiting </a:t>
            </a:r>
            <a:r>
              <a:rPr lang="en-ZA" sz="2400" dirty="0" err="1" smtClean="0"/>
              <a:t>Špi</a:t>
            </a:r>
            <a:r>
              <a:rPr lang="cs-CZ" sz="2400" dirty="0" smtClean="0"/>
              <a:t>l</a:t>
            </a:r>
            <a:r>
              <a:rPr lang="en-ZA" sz="2400" dirty="0" smtClean="0"/>
              <a:t>berk castle in Brno </a:t>
            </a:r>
            <a:endParaRPr lang="en-ZA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74" y="3429000"/>
            <a:ext cx="1689918" cy="11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8" y="4797152"/>
            <a:ext cx="838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46864" y="5485194"/>
            <a:ext cx="110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Sarah</a:t>
            </a:r>
          </a:p>
          <a:p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3680" y="5052800"/>
            <a:ext cx="1100678" cy="121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803461" y="5518736"/>
            <a:ext cx="151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  Emily</a:t>
            </a:r>
          </a:p>
          <a:p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 NOT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7" name="Šipka nahoru 6"/>
          <p:cNvSpPr/>
          <p:nvPr/>
        </p:nvSpPr>
        <p:spPr>
          <a:xfrm>
            <a:off x="2201320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6643413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553005" y="3807889"/>
            <a:ext cx="156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Dracula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endParaRPr lang="cs-CZ" dirty="0" smtClean="0"/>
          </a:p>
          <a:p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Where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46042" y="3789910"/>
            <a:ext cx="163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Špilberk Brno</a:t>
            </a:r>
          </a:p>
          <a:p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Where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 NOT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6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41499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is </a:t>
            </a:r>
            <a:r>
              <a:rPr lang="en-US" dirty="0" smtClean="0"/>
              <a:t>very easy to meet </a:t>
            </a:r>
            <a:r>
              <a:rPr lang="cs-CZ" dirty="0" smtClean="0"/>
              <a:t>many</a:t>
            </a:r>
            <a:r>
              <a:rPr lang="en-US" dirty="0" smtClean="0"/>
              <a:t>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b="1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</a:t>
            </a:r>
            <a:r>
              <a:rPr lang="en-US" sz="2400" b="1" dirty="0" smtClean="0"/>
              <a:t>?</a:t>
            </a:r>
            <a:endParaRPr lang="cs-CZ" sz="2400" b="1" dirty="0" smtClean="0"/>
          </a:p>
          <a:p>
            <a:pPr lvl="1">
              <a:defRPr/>
            </a:pPr>
            <a:r>
              <a:rPr lang="cs-CZ" sz="2000" dirty="0" smtClean="0"/>
              <a:t>- </a:t>
            </a:r>
            <a:r>
              <a:rPr lang="en-US" sz="2000" dirty="0" smtClean="0"/>
              <a:t>Occurrences</a:t>
            </a:r>
            <a:r>
              <a:rPr lang="en-US" sz="2000" dirty="0"/>
              <a:t>?</a:t>
            </a:r>
          </a:p>
          <a:p>
            <a:pPr lvl="1">
              <a:defRPr/>
            </a:pPr>
            <a:r>
              <a:rPr lang="cs-CZ" sz="2000" dirty="0" smtClean="0"/>
              <a:t>- </a:t>
            </a:r>
            <a:r>
              <a:rPr lang="en-US" sz="2000" dirty="0" smtClean="0"/>
              <a:t>Size</a:t>
            </a:r>
            <a:r>
              <a:rPr lang="en-US" sz="2000" dirty="0"/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cs-CZ" sz="2400" b="1" dirty="0" smtClean="0"/>
              <a:t> </a:t>
            </a:r>
            <a:endParaRPr lang="en-US" sz="2400" b="1" dirty="0"/>
          </a:p>
          <a:p>
            <a:pPr lvl="1"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cs-CZ" sz="2000" dirty="0" smtClean="0"/>
              <a:t> </a:t>
            </a:r>
            <a:endParaRPr lang="en-US" sz="2400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Appolo</a:t>
            </a:r>
            <a:r>
              <a:rPr lang="cs-CZ" dirty="0" smtClean="0"/>
              <a:t> 13 – </a:t>
            </a:r>
            <a:r>
              <a:rPr lang="cs-CZ" dirty="0" err="1" smtClean="0"/>
              <a:t>description</a:t>
            </a:r>
            <a:r>
              <a:rPr lang="cs-CZ" dirty="0" smtClean="0"/>
              <a:t> </a:t>
            </a:r>
            <a:r>
              <a:rPr lang="cs-CZ" sz="2700" dirty="0" smtClean="0">
                <a:solidFill>
                  <a:srgbClr val="0070C0"/>
                </a:solidFill>
              </a:rPr>
              <a:t>(</a:t>
            </a:r>
            <a:r>
              <a:rPr lang="cs-CZ" sz="2700" dirty="0" err="1" smtClean="0">
                <a:solidFill>
                  <a:srgbClr val="0070C0"/>
                </a:solidFill>
              </a:rPr>
              <a:t>problem</a:t>
            </a:r>
            <a:r>
              <a:rPr lang="cs-CZ" sz="2700" dirty="0" smtClean="0">
                <a:solidFill>
                  <a:srgbClr val="0070C0"/>
                </a:solidFill>
              </a:rPr>
              <a:t> and </a:t>
            </a:r>
            <a:r>
              <a:rPr lang="cs-CZ" sz="2700" dirty="0" err="1" smtClean="0">
                <a:solidFill>
                  <a:srgbClr val="0070C0"/>
                </a:solidFill>
              </a:rPr>
              <a:t>solution</a:t>
            </a:r>
            <a:r>
              <a:rPr lang="cs-CZ" sz="2700" dirty="0" smtClean="0">
                <a:solidFill>
                  <a:srgbClr val="0070C0"/>
                </a:solidFill>
              </a:rPr>
              <a:t>)</a:t>
            </a:r>
            <a:endParaRPr lang="cs-CZ" sz="2700" dirty="0">
              <a:solidFill>
                <a:srgbClr val="0070C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39552" y="162880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spectrum.ieee.org/tech-history/space-age/apollo-13-we-have-a-solution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3674"/>
            <a:ext cx="31908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99592" y="43651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https://prezi.com/_ohiqi4xzcxt/tier-v-problems-and-solutions-on-apollo-13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383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</a:t>
            </a:r>
            <a:r>
              <a:rPr lang="en-US" b="1" dirty="0" smtClean="0">
                <a:solidFill>
                  <a:srgbClr val="FF0000"/>
                </a:solidFill>
              </a:rPr>
              <a:t>YES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three listed problems above, than you have a big problem, Huston !!!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</a:rPr>
              <a:t>Home study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2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181441"/>
            <a:ext cx="237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03467" y="5661248"/>
            <a:ext cx="7916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Comment:  specification is very simplified-&gt; all aircraft use li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 jackets regardless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the type of fly (over water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over land )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291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" y="3140968"/>
            <a:ext cx="4219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5064"/>
            <a:ext cx="4267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01" y="1052736"/>
            <a:ext cx="4352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9" y="3051268"/>
            <a:ext cx="3990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9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1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 </a:t>
            </a:r>
            <a:r>
              <a:rPr lang="cs-CZ" sz="1300" b="1" dirty="0" smtClean="0"/>
              <a:t>(</a:t>
            </a:r>
            <a:r>
              <a:rPr lang="cs-CZ" sz="1300" b="1" dirty="0" err="1" smtClean="0"/>
              <a:t>only</a:t>
            </a:r>
            <a:r>
              <a:rPr lang="cs-CZ" sz="1300" b="1" dirty="0" smtClean="0"/>
              <a:t> as </a:t>
            </a:r>
            <a:r>
              <a:rPr lang="cs-CZ" sz="1300" b="1" dirty="0" err="1" smtClean="0"/>
              <a:t>an</a:t>
            </a:r>
            <a:r>
              <a:rPr lang="cs-CZ" sz="1300" b="1" dirty="0" smtClean="0"/>
              <a:t> </a:t>
            </a:r>
            <a:r>
              <a:rPr lang="cs-CZ" sz="1300" b="1" dirty="0" err="1" smtClean="0"/>
              <a:t>interesting</a:t>
            </a:r>
            <a:r>
              <a:rPr lang="cs-CZ" sz="1300" b="1" dirty="0" smtClean="0"/>
              <a:t> </a:t>
            </a:r>
            <a:r>
              <a:rPr lang="cs-CZ" sz="1300" b="1" dirty="0" err="1" smtClean="0"/>
              <a:t>example</a:t>
            </a:r>
            <a:r>
              <a:rPr lang="cs-CZ" sz="1300" b="1" dirty="0" smtClean="0"/>
              <a:t>) 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270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47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18042" cy="29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1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0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Appolo</a:t>
            </a:r>
            <a:r>
              <a:rPr lang="cs-CZ" dirty="0"/>
              <a:t> 13 –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sz="2700" dirty="0">
                <a:solidFill>
                  <a:srgbClr val="0070C0"/>
                </a:solidFill>
              </a:rPr>
              <a:t>(</a:t>
            </a:r>
            <a:r>
              <a:rPr lang="cs-CZ" sz="2700" dirty="0" err="1">
                <a:solidFill>
                  <a:srgbClr val="0070C0"/>
                </a:solidFill>
              </a:rPr>
              <a:t>problem</a:t>
            </a:r>
            <a:r>
              <a:rPr lang="cs-CZ" sz="2700" dirty="0">
                <a:solidFill>
                  <a:srgbClr val="0070C0"/>
                </a:solidFill>
              </a:rPr>
              <a:t> and </a:t>
            </a:r>
            <a:r>
              <a:rPr lang="cs-CZ" sz="2700" dirty="0" err="1">
                <a:solidFill>
                  <a:srgbClr val="0070C0"/>
                </a:solidFill>
              </a:rPr>
              <a:t>solution</a:t>
            </a:r>
            <a:r>
              <a:rPr lang="cs-CZ" sz="2700" dirty="0">
                <a:solidFill>
                  <a:srgbClr val="0070C0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5" y="1484784"/>
            <a:ext cx="855186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02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-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(</a:t>
            </a:r>
            <a:r>
              <a:rPr lang="en-US" b="1" dirty="0" smtClean="0">
                <a:solidFill>
                  <a:srgbClr val="0070C0"/>
                </a:solidFill>
              </a:rPr>
              <a:t>finding best possible choice</a:t>
            </a:r>
            <a:r>
              <a:rPr lang="en-US" b="1" dirty="0" smtClean="0"/>
              <a:t>)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methodology for </a:t>
            </a:r>
            <a:r>
              <a:rPr lang="en-US" b="1" dirty="0" smtClean="0"/>
              <a:t>gathering information </a:t>
            </a:r>
            <a:r>
              <a:rPr lang="en-US" dirty="0" smtClean="0"/>
              <a:t>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also called </a:t>
            </a:r>
            <a:r>
              <a:rPr lang="en-US" dirty="0" smtClean="0"/>
              <a:t>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 dirty="0"/>
          </a:p>
        </p:txBody>
      </p:sp>
      <p:sp>
        <p:nvSpPr>
          <p:cNvPr id="5" name="Výbuch 2 4"/>
          <p:cNvSpPr/>
          <p:nvPr/>
        </p:nvSpPr>
        <p:spPr>
          <a:xfrm>
            <a:off x="444641" y="5132040"/>
            <a:ext cx="598967" cy="67322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043608" y="5503187"/>
            <a:ext cx="1258730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91880" y="5503183"/>
            <a:ext cx="936104" cy="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868144" y="5503184"/>
            <a:ext cx="936104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4427984" y="5503187"/>
            <a:ext cx="1440160" cy="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302338" y="5503183"/>
            <a:ext cx="1189542" cy="4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ěticípá hvězda 16"/>
          <p:cNvSpPr/>
          <p:nvPr/>
        </p:nvSpPr>
        <p:spPr>
          <a:xfrm>
            <a:off x="7075777" y="5132040"/>
            <a:ext cx="576064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2718477" y="5614245"/>
            <a:ext cx="432048" cy="50405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22" name="Šipka dolů 21"/>
          <p:cNvSpPr/>
          <p:nvPr/>
        </p:nvSpPr>
        <p:spPr>
          <a:xfrm>
            <a:off x="4932040" y="5614245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1043608" y="6453336"/>
            <a:ext cx="603216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868144" y="597944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81137" y="5820026"/>
            <a:ext cx="792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Incident</a:t>
            </a:r>
            <a:endParaRPr lang="cs-CZ" sz="14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251062" y="5131346"/>
            <a:ext cx="84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70C0"/>
                </a:solidFill>
              </a:rPr>
              <a:t>Detection</a:t>
            </a:r>
            <a:r>
              <a:rPr lang="cs-CZ" sz="1200" b="1" dirty="0" smtClean="0">
                <a:solidFill>
                  <a:srgbClr val="0070C0"/>
                </a:solidFill>
              </a:rPr>
              <a:t> </a:t>
            </a:r>
            <a:endParaRPr lang="cs-CZ" sz="1200" b="1" dirty="0">
              <a:solidFill>
                <a:srgbClr val="0070C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518361" y="609329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B050"/>
                </a:solidFill>
              </a:rPr>
              <a:t>Diagnosis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643499" y="514012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C00000"/>
                </a:solidFill>
              </a:rPr>
              <a:t>Repair</a:t>
            </a:r>
            <a:r>
              <a:rPr lang="cs-CZ" sz="1200" b="1" dirty="0" smtClean="0">
                <a:solidFill>
                  <a:srgbClr val="C00000"/>
                </a:solidFill>
              </a:rPr>
              <a:t> 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869105" y="609329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C00000"/>
                </a:solidFill>
              </a:rPr>
              <a:t>Repair</a:t>
            </a:r>
            <a:r>
              <a:rPr lang="cs-CZ" sz="1200" b="1" dirty="0" smtClean="0">
                <a:solidFill>
                  <a:srgbClr val="C00000"/>
                </a:solidFill>
              </a:rPr>
              <a:t> 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804248" y="5856331"/>
            <a:ext cx="1324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70C0"/>
                </a:solidFill>
              </a:rPr>
              <a:t>Solved</a:t>
            </a:r>
            <a:r>
              <a:rPr lang="cs-CZ" sz="1400" b="1" dirty="0" smtClean="0">
                <a:solidFill>
                  <a:srgbClr val="0070C0"/>
                </a:solidFill>
              </a:rPr>
              <a:t> incident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962559" y="4986237"/>
            <a:ext cx="75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70C0"/>
                </a:solidFill>
              </a:rPr>
              <a:t>Restore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960748" y="5614245"/>
            <a:ext cx="134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70C0"/>
                </a:solidFill>
              </a:rPr>
              <a:t>CRT</a:t>
            </a:r>
          </a:p>
          <a:p>
            <a:pPr algn="ctr"/>
            <a:r>
              <a:rPr lang="cs-CZ" sz="1200" b="1" dirty="0" smtClean="0">
                <a:solidFill>
                  <a:srgbClr val="0070C0"/>
                </a:solidFill>
              </a:rPr>
              <a:t>K-T </a:t>
            </a:r>
          </a:p>
          <a:p>
            <a:pPr algn="ctr"/>
            <a:r>
              <a:rPr lang="cs-CZ" sz="1200" b="1" dirty="0" err="1" smtClean="0">
                <a:solidFill>
                  <a:srgbClr val="0070C0"/>
                </a:solidFill>
              </a:rPr>
              <a:t>Ishikawa</a:t>
            </a:r>
            <a:r>
              <a:rPr lang="cs-CZ" sz="1200" b="1" dirty="0" smtClean="0">
                <a:solidFill>
                  <a:srgbClr val="0070C0"/>
                </a:solidFill>
              </a:rPr>
              <a:t> + </a:t>
            </a:r>
            <a:r>
              <a:rPr lang="cs-CZ" sz="1200" b="1" dirty="0" err="1" smtClean="0">
                <a:solidFill>
                  <a:srgbClr val="0070C0"/>
                </a:solidFill>
              </a:rPr>
              <a:t>Pareto</a:t>
            </a:r>
            <a:r>
              <a:rPr lang="cs-CZ" sz="1200" b="1" dirty="0" smtClean="0">
                <a:solidFill>
                  <a:srgbClr val="0070C0"/>
                </a:solidFill>
              </a:rPr>
              <a:t> </a:t>
            </a:r>
            <a:endParaRPr lang="cs-CZ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Kepner-Tregoe</a:t>
            </a:r>
            <a:r>
              <a:rPr lang="cs-CZ" dirty="0" smtClean="0"/>
              <a:t> </a:t>
            </a:r>
            <a:r>
              <a:rPr lang="cs-CZ" dirty="0" err="1" smtClean="0"/>
              <a:t>spheres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  <p:sp>
        <p:nvSpPr>
          <p:cNvPr id="4" name="Rovnoramenný trojúhelník 3"/>
          <p:cNvSpPr/>
          <p:nvPr/>
        </p:nvSpPr>
        <p:spPr>
          <a:xfrm>
            <a:off x="4806704" y="2962260"/>
            <a:ext cx="2292414" cy="137160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ovnoramenný trojúhelník 4"/>
          <p:cNvSpPr/>
          <p:nvPr/>
        </p:nvSpPr>
        <p:spPr>
          <a:xfrm>
            <a:off x="3549409" y="1589709"/>
            <a:ext cx="2384822" cy="136805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Other possible problem analysis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6" name="Rovnoramenný trojúhelník 5"/>
          <p:cNvSpPr/>
          <p:nvPr/>
        </p:nvSpPr>
        <p:spPr>
          <a:xfrm>
            <a:off x="2292114" y="2957764"/>
            <a:ext cx="2514590" cy="138059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Decision </a:t>
            </a:r>
          </a:p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analysis</a:t>
            </a:r>
            <a:endParaRPr lang="en-ZA" sz="14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8954" y="4657359"/>
            <a:ext cx="7761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        </a:t>
            </a:r>
          </a:p>
          <a:p>
            <a:pPr algn="ctr"/>
            <a:r>
              <a:rPr lang="cs-CZ" dirty="0" smtClean="0"/>
              <a:t>    1</a:t>
            </a:r>
            <a:r>
              <a:rPr lang="cs-CZ" b="1" dirty="0" smtClean="0"/>
              <a:t>.         </a:t>
            </a:r>
            <a:r>
              <a:rPr lang="en-ZA" b="1" dirty="0" smtClean="0"/>
              <a:t>Assessment (appraisal) </a:t>
            </a:r>
            <a:r>
              <a:rPr lang="en-ZA" dirty="0" smtClean="0"/>
              <a:t>– priorities assigned to  current situation</a:t>
            </a:r>
          </a:p>
          <a:p>
            <a:r>
              <a:rPr lang="en-ZA" b="1" dirty="0" smtClean="0">
                <a:solidFill>
                  <a:srgbClr val="0070C0"/>
                </a:solidFill>
              </a:rPr>
              <a:t>          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en-ZA" b="1" dirty="0" smtClean="0">
                <a:solidFill>
                  <a:srgbClr val="0070C0"/>
                </a:solidFill>
              </a:rPr>
              <a:t>2.         Existing Problem analysis – </a:t>
            </a:r>
            <a:r>
              <a:rPr lang="en-ZA" dirty="0" smtClean="0">
                <a:solidFill>
                  <a:srgbClr val="0070C0"/>
                </a:solidFill>
              </a:rPr>
              <a:t>to </a:t>
            </a:r>
            <a:r>
              <a:rPr lang="en-ZA" dirty="0" smtClean="0">
                <a:solidFill>
                  <a:srgbClr val="0070C0"/>
                </a:solidFill>
              </a:rPr>
              <a:t>fin</a:t>
            </a:r>
            <a:r>
              <a:rPr lang="cs-CZ" dirty="0" smtClean="0">
                <a:solidFill>
                  <a:srgbClr val="0070C0"/>
                </a:solidFill>
              </a:rPr>
              <a:t>d</a:t>
            </a:r>
            <a:r>
              <a:rPr lang="en-ZA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the</a:t>
            </a:r>
            <a:r>
              <a:rPr lang="en-ZA" dirty="0" smtClean="0">
                <a:solidFill>
                  <a:srgbClr val="0070C0"/>
                </a:solidFill>
              </a:rPr>
              <a:t> </a:t>
            </a:r>
            <a:r>
              <a:rPr lang="en-ZA" dirty="0" smtClean="0">
                <a:solidFill>
                  <a:srgbClr val="0070C0"/>
                </a:solidFill>
              </a:rPr>
              <a:t>root problem (cause)</a:t>
            </a:r>
          </a:p>
          <a:p>
            <a:r>
              <a:rPr lang="en-ZA" dirty="0" smtClean="0">
                <a:solidFill>
                  <a:srgbClr val="FF0000"/>
                </a:solidFill>
              </a:rPr>
              <a:t>          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ZA" dirty="0" smtClean="0">
                <a:solidFill>
                  <a:srgbClr val="FF0000"/>
                </a:solidFill>
              </a:rPr>
              <a:t>3.         </a:t>
            </a:r>
            <a:r>
              <a:rPr lang="en-ZA" b="1" dirty="0" smtClean="0">
                <a:solidFill>
                  <a:srgbClr val="FF0000"/>
                </a:solidFill>
              </a:rPr>
              <a:t>Decision analysis </a:t>
            </a:r>
            <a:r>
              <a:rPr lang="en-ZA" dirty="0" smtClean="0">
                <a:solidFill>
                  <a:srgbClr val="FF0000"/>
                </a:solidFill>
              </a:rPr>
              <a:t>– to select </a:t>
            </a:r>
            <a:r>
              <a:rPr lang="cs-CZ" dirty="0" smtClean="0">
                <a:solidFill>
                  <a:srgbClr val="FF0000"/>
                </a:solidFill>
              </a:rPr>
              <a:t>a </a:t>
            </a:r>
            <a:r>
              <a:rPr lang="en-ZA" dirty="0" smtClean="0">
                <a:solidFill>
                  <a:srgbClr val="FF0000"/>
                </a:solidFill>
              </a:rPr>
              <a:t>way </a:t>
            </a:r>
            <a:r>
              <a:rPr lang="en-ZA" dirty="0" smtClean="0">
                <a:solidFill>
                  <a:srgbClr val="FF0000"/>
                </a:solidFill>
              </a:rPr>
              <a:t>to react</a:t>
            </a:r>
            <a:endParaRPr lang="en-ZA" dirty="0" smtClean="0">
              <a:solidFill>
                <a:srgbClr val="0070C0"/>
              </a:solidFill>
            </a:endParaRPr>
          </a:p>
          <a:p>
            <a:r>
              <a:rPr lang="en-ZA" dirty="0" smtClean="0"/>
              <a:t>          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  <a:r>
              <a:rPr lang="en-ZA" b="1" dirty="0" smtClean="0">
                <a:solidFill>
                  <a:srgbClr val="C00000"/>
                </a:solidFill>
              </a:rPr>
              <a:t>4.</a:t>
            </a:r>
            <a:r>
              <a:rPr lang="en-ZA" dirty="0" smtClean="0"/>
              <a:t>	       </a:t>
            </a:r>
            <a:r>
              <a:rPr lang="en-ZA" b="1" dirty="0" smtClean="0">
                <a:solidFill>
                  <a:srgbClr val="C00000"/>
                </a:solidFill>
              </a:rPr>
              <a:t>Future problem analysis  </a:t>
            </a:r>
            <a:r>
              <a:rPr lang="cs-CZ" b="1" dirty="0" smtClean="0">
                <a:solidFill>
                  <a:srgbClr val="C00000"/>
                </a:solidFill>
              </a:rPr>
              <a:t>-</a:t>
            </a:r>
            <a:r>
              <a:rPr lang="en-ZA" dirty="0" smtClean="0">
                <a:solidFill>
                  <a:srgbClr val="C00000"/>
                </a:solidFill>
              </a:rPr>
              <a:t>risk analysis</a:t>
            </a:r>
            <a:endParaRPr lang="en-ZA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87747" y="333187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 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   </a:t>
            </a:r>
            <a:r>
              <a:rPr lang="en-ZA" sz="1400" b="1" dirty="0" smtClean="0">
                <a:solidFill>
                  <a:srgbClr val="0070C0"/>
                </a:solidFill>
              </a:rPr>
              <a:t>Existing</a:t>
            </a:r>
          </a:p>
          <a:p>
            <a:r>
              <a:rPr lang="en-ZA" sz="1400" b="1" dirty="0" smtClean="0">
                <a:solidFill>
                  <a:srgbClr val="0070C0"/>
                </a:solidFill>
              </a:rPr>
              <a:t>   problem  </a:t>
            </a:r>
          </a:p>
          <a:p>
            <a:r>
              <a:rPr lang="en-ZA" sz="1400" b="1" dirty="0" smtClean="0">
                <a:solidFill>
                  <a:srgbClr val="0070C0"/>
                </a:solidFill>
              </a:rPr>
              <a:t>    analysis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149781" y="310031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Assessment</a:t>
            </a:r>
          </a:p>
          <a:p>
            <a:r>
              <a:rPr lang="en-ZA" dirty="0" smtClean="0"/>
              <a:t> (Appraisal)</a:t>
            </a:r>
            <a:endParaRPr lang="en-ZA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5387747" y="3100318"/>
            <a:ext cx="565164" cy="3693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4149781" y="3964529"/>
            <a:ext cx="12379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721734" y="2780928"/>
            <a:ext cx="428047" cy="6887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874982" y="6431562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/>
              <a:t>Source : </a:t>
            </a:r>
            <a:r>
              <a:rPr lang="cs-CZ" sz="1100" dirty="0" err="1" smtClean="0"/>
              <a:t>Kepner-Tregoe</a:t>
            </a:r>
            <a:endParaRPr lang="cs-CZ" sz="11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71600" y="6431562"/>
            <a:ext cx="2825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Appraisal</a:t>
            </a:r>
            <a:r>
              <a:rPr lang="cs-CZ" sz="1200" dirty="0" smtClean="0"/>
              <a:t>=</a:t>
            </a:r>
            <a:r>
              <a:rPr lang="cs-CZ" sz="1200" dirty="0" err="1" smtClean="0"/>
              <a:t>review</a:t>
            </a:r>
            <a:r>
              <a:rPr lang="cs-CZ" sz="1200" dirty="0" smtClean="0"/>
              <a:t>= </a:t>
            </a:r>
            <a:r>
              <a:rPr lang="cs-CZ" sz="1200" dirty="0" err="1" smtClean="0"/>
              <a:t>assessment</a:t>
            </a:r>
            <a:r>
              <a:rPr lang="cs-CZ" sz="1200" dirty="0" smtClean="0"/>
              <a:t>=</a:t>
            </a:r>
            <a:r>
              <a:rPr lang="cs-CZ" sz="1200" dirty="0" err="1" smtClean="0"/>
              <a:t>evaluation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155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CRT-</a:t>
            </a:r>
            <a:r>
              <a:rPr lang="cs-CZ" dirty="0" err="1" smtClean="0"/>
              <a:t>Ishikawa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1382613"/>
            <a:ext cx="34877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7353648" y="2368451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sp>
        <p:nvSpPr>
          <p:cNvPr id="7" name="Ovál 6"/>
          <p:cNvSpPr/>
          <p:nvPr/>
        </p:nvSpPr>
        <p:spPr>
          <a:xfrm>
            <a:off x="4770364" y="285263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8" name="Ovál 7"/>
          <p:cNvSpPr/>
          <p:nvPr/>
        </p:nvSpPr>
        <p:spPr>
          <a:xfrm>
            <a:off x="4955728" y="2601813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9" name="Ovál 8"/>
          <p:cNvSpPr/>
          <p:nvPr/>
        </p:nvSpPr>
        <p:spPr>
          <a:xfrm>
            <a:off x="5634385" y="188426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0" name="Ovál 9"/>
          <p:cNvSpPr/>
          <p:nvPr/>
        </p:nvSpPr>
        <p:spPr>
          <a:xfrm>
            <a:off x="5868541" y="2133501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1" name="Ovál 10"/>
          <p:cNvSpPr/>
          <p:nvPr/>
        </p:nvSpPr>
        <p:spPr>
          <a:xfrm>
            <a:off x="4791423" y="191918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2" name="Ovál 11"/>
          <p:cNvSpPr/>
          <p:nvPr/>
        </p:nvSpPr>
        <p:spPr>
          <a:xfrm>
            <a:off x="5736778" y="2811363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sp>
        <p:nvSpPr>
          <p:cNvPr id="13" name="Ovál 12"/>
          <p:cNvSpPr/>
          <p:nvPr/>
        </p:nvSpPr>
        <p:spPr>
          <a:xfrm>
            <a:off x="1999754" y="335428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14" name="Ovál 13"/>
          <p:cNvSpPr/>
          <p:nvPr/>
        </p:nvSpPr>
        <p:spPr>
          <a:xfrm>
            <a:off x="1657648" y="2397819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2860909" y="156045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6" name="Ovál 15"/>
          <p:cNvSpPr/>
          <p:nvPr/>
        </p:nvSpPr>
        <p:spPr>
          <a:xfrm>
            <a:off x="2409843" y="2006302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7" name="Ovál 16"/>
          <p:cNvSpPr/>
          <p:nvPr/>
        </p:nvSpPr>
        <p:spPr>
          <a:xfrm>
            <a:off x="1225055" y="176361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8" name="Ovál 17"/>
          <p:cNvSpPr/>
          <p:nvPr/>
        </p:nvSpPr>
        <p:spPr>
          <a:xfrm>
            <a:off x="2424410" y="2813501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33974"/>
              </p:ext>
            </p:extLst>
          </p:nvPr>
        </p:nvGraphicFramePr>
        <p:xfrm>
          <a:off x="4491385" y="3717032"/>
          <a:ext cx="2539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39"/>
                <a:gridCol w="263864"/>
                <a:gridCol w="332291"/>
                <a:gridCol w="291735"/>
                <a:gridCol w="304419"/>
                <a:gridCol w="371011"/>
                <a:gridCol w="3678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John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Caroline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solidFill>
                            <a:srgbClr val="0033CC"/>
                          </a:solidFill>
                          <a:effectLst/>
                        </a:rPr>
                        <a:t>Mean</a:t>
                      </a:r>
                      <a:endParaRPr lang="cs-CZ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4630665" y="4717329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ovéPole 55"/>
          <p:cNvSpPr txBox="1">
            <a:spLocks noChangeArrowheads="1"/>
          </p:cNvSpPr>
          <p:nvPr/>
        </p:nvSpPr>
        <p:spPr bwMode="auto">
          <a:xfrm>
            <a:off x="5151365" y="4701454"/>
            <a:ext cx="3021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 </a:t>
            </a:r>
            <a:r>
              <a:rPr lang="en-US" altLang="cs-CZ" sz="1000" dirty="0" smtClean="0"/>
              <a:t>Nature (see, forest, mount</a:t>
            </a:r>
            <a:r>
              <a:rPr lang="cs-CZ" altLang="cs-CZ" sz="1000" dirty="0" smtClean="0"/>
              <a:t>a</a:t>
            </a:r>
            <a:r>
              <a:rPr lang="en-US" altLang="cs-CZ" sz="1000" dirty="0" smtClean="0"/>
              <a:t>ins, jungle, river,.</a:t>
            </a:r>
            <a:r>
              <a:rPr lang="cs-CZ" altLang="cs-CZ" sz="1000" dirty="0" smtClean="0"/>
              <a:t>.)</a:t>
            </a:r>
            <a:endParaRPr lang="cs-CZ" alt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4630665" y="504435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ovéPole 59"/>
          <p:cNvSpPr txBox="1">
            <a:spLocks noChangeArrowheads="1"/>
          </p:cNvSpPr>
          <p:nvPr/>
        </p:nvSpPr>
        <p:spPr bwMode="auto">
          <a:xfrm>
            <a:off x="5192640" y="5023716"/>
            <a:ext cx="135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cs-CZ" altLang="cs-CZ" sz="1000" dirty="0" smtClean="0"/>
              <a:t>Hotel type</a:t>
            </a:r>
            <a:endParaRPr lang="cs-CZ" alt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4657652" y="5395191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5197402" y="5330104"/>
            <a:ext cx="2758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Amenities (pool, golf course, wellness,.. </a:t>
            </a:r>
            <a:r>
              <a:rPr lang="cs-CZ" altLang="cs-CZ" sz="1000" dirty="0" smtClean="0"/>
              <a:t>)</a:t>
            </a:r>
            <a:endParaRPr lang="cs-CZ" altLang="cs-CZ" sz="1000" dirty="0"/>
          </a:p>
        </p:txBody>
      </p:sp>
      <p:sp>
        <p:nvSpPr>
          <p:cNvPr id="26" name="Obdélník 25"/>
          <p:cNvSpPr/>
          <p:nvPr/>
        </p:nvSpPr>
        <p:spPr>
          <a:xfrm>
            <a:off x="4648127" y="5725391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TextovéPole 63"/>
          <p:cNvSpPr txBox="1">
            <a:spLocks noChangeArrowheads="1"/>
          </p:cNvSpPr>
          <p:nvPr/>
        </p:nvSpPr>
        <p:spPr bwMode="auto">
          <a:xfrm>
            <a:off x="5197401" y="5677766"/>
            <a:ext cx="26463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Period (spring, summer, fall, winter).</a:t>
            </a:r>
            <a:endParaRPr lang="en-ZA" altLang="cs-CZ" sz="1000" dirty="0"/>
          </a:p>
        </p:txBody>
      </p:sp>
      <p:sp>
        <p:nvSpPr>
          <p:cNvPr id="28" name="Ovál 27"/>
          <p:cNvSpPr/>
          <p:nvPr/>
        </p:nvSpPr>
        <p:spPr>
          <a:xfrm>
            <a:off x="1911648" y="1052736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cxnSp>
        <p:nvCxnSpPr>
          <p:cNvPr id="30" name="Přímá spojnice se šipkou 29"/>
          <p:cNvCxnSpPr>
            <a:stCxn id="13" idx="0"/>
            <a:endCxn id="14" idx="4"/>
          </p:cNvCxnSpPr>
          <p:nvPr/>
        </p:nvCxnSpPr>
        <p:spPr>
          <a:xfrm flipH="1" flipV="1">
            <a:off x="1784648" y="2640707"/>
            <a:ext cx="342106" cy="71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endCxn id="17" idx="5"/>
          </p:cNvCxnSpPr>
          <p:nvPr/>
        </p:nvCxnSpPr>
        <p:spPr>
          <a:xfrm flipH="1" flipV="1">
            <a:off x="1441858" y="1969575"/>
            <a:ext cx="323343" cy="455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8" idx="3"/>
          </p:cNvCxnSpPr>
          <p:nvPr/>
        </p:nvCxnSpPr>
        <p:spPr>
          <a:xfrm flipV="1">
            <a:off x="1352056" y="1258698"/>
            <a:ext cx="622595" cy="53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28" idx="5"/>
          </p:cNvCxnSpPr>
          <p:nvPr/>
        </p:nvCxnSpPr>
        <p:spPr>
          <a:xfrm flipH="1" flipV="1">
            <a:off x="2278857" y="1258698"/>
            <a:ext cx="250598" cy="78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endCxn id="16" idx="4"/>
          </p:cNvCxnSpPr>
          <p:nvPr/>
        </p:nvCxnSpPr>
        <p:spPr>
          <a:xfrm flipV="1">
            <a:off x="2531963" y="2249189"/>
            <a:ext cx="5674" cy="54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3" idx="7"/>
            <a:endCxn id="18" idx="3"/>
          </p:cNvCxnSpPr>
          <p:nvPr/>
        </p:nvCxnSpPr>
        <p:spPr>
          <a:xfrm flipV="1">
            <a:off x="2216557" y="3020819"/>
            <a:ext cx="245283" cy="3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8" idx="7"/>
            <a:endCxn id="15" idx="4"/>
          </p:cNvCxnSpPr>
          <p:nvPr/>
        </p:nvCxnSpPr>
        <p:spPr>
          <a:xfrm flipV="1">
            <a:off x="2642568" y="1801758"/>
            <a:ext cx="345341" cy="104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2353702" y="1294036"/>
            <a:ext cx="507208" cy="31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4530651" y="1460105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240309" y="146050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4530650" y="3307414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5198252" y="3321825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Ovál 51"/>
          <p:cNvSpPr/>
          <p:nvPr/>
        </p:nvSpPr>
        <p:spPr>
          <a:xfrm>
            <a:off x="997811" y="4580804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5" name="Šipka doleva 54"/>
          <p:cNvSpPr/>
          <p:nvPr/>
        </p:nvSpPr>
        <p:spPr>
          <a:xfrm>
            <a:off x="2461840" y="3293098"/>
            <a:ext cx="436563" cy="322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2974316" y="3307414"/>
            <a:ext cx="11865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endParaRPr lang="cs-CZ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05731" y="5400767"/>
            <a:ext cx="18437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r>
              <a:rPr lang="cs-CZ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contrary</a:t>
            </a:r>
            <a:endParaRPr lang="cs-CZ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>
          <a:xfrm flipV="1">
            <a:off x="1124811" y="4931641"/>
            <a:ext cx="0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544935" y="414908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1544935" y="5021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621196" y="3806196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527618" y="3807906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65" name="Obdélník 64"/>
          <p:cNvSpPr/>
          <p:nvPr/>
        </p:nvSpPr>
        <p:spPr>
          <a:xfrm>
            <a:off x="2621196" y="413140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2665430" y="4992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67" name="Přímá spojnice se šipkou 66"/>
          <p:cNvCxnSpPr>
            <a:endCxn id="61" idx="3"/>
          </p:cNvCxnSpPr>
          <p:nvPr/>
        </p:nvCxnSpPr>
        <p:spPr>
          <a:xfrm flipH="1" flipV="1">
            <a:off x="2024360" y="4257030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2051395" y="5123546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1251812" y="4347305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H="1" flipV="1">
            <a:off x="1279739" y="4798744"/>
            <a:ext cx="199316" cy="25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43"/>
          <p:cNvSpPr>
            <a:spLocks/>
          </p:cNvSpPr>
          <p:nvPr/>
        </p:nvSpPr>
        <p:spPr bwMode="auto">
          <a:xfrm>
            <a:off x="3144855" y="4324497"/>
            <a:ext cx="1246287" cy="554832"/>
          </a:xfrm>
          <a:custGeom>
            <a:avLst/>
            <a:gdLst>
              <a:gd name="T0" fmla="*/ 696 w 1312"/>
              <a:gd name="T1" fmla="*/ 149 h 742"/>
              <a:gd name="T2" fmla="*/ 591 w 1312"/>
              <a:gd name="T3" fmla="*/ 65 h 742"/>
              <a:gd name="T4" fmla="*/ 519 w 1312"/>
              <a:gd name="T5" fmla="*/ 219 h 742"/>
              <a:gd name="T6" fmla="*/ 273 w 1312"/>
              <a:gd name="T7" fmla="*/ 125 h 742"/>
              <a:gd name="T8" fmla="*/ 327 w 1312"/>
              <a:gd name="T9" fmla="*/ 269 h 742"/>
              <a:gd name="T10" fmla="*/ 71 w 1312"/>
              <a:gd name="T11" fmla="*/ 284 h 742"/>
              <a:gd name="T12" fmla="*/ 239 w 1312"/>
              <a:gd name="T13" fmla="*/ 398 h 742"/>
              <a:gd name="T14" fmla="*/ 0 w 1312"/>
              <a:gd name="T15" fmla="*/ 442 h 742"/>
              <a:gd name="T16" fmla="*/ 202 w 1312"/>
              <a:gd name="T17" fmla="*/ 528 h 742"/>
              <a:gd name="T18" fmla="*/ 78 w 1312"/>
              <a:gd name="T19" fmla="*/ 612 h 742"/>
              <a:gd name="T20" fmla="*/ 292 w 1312"/>
              <a:gd name="T21" fmla="*/ 626 h 742"/>
              <a:gd name="T22" fmla="*/ 298 w 1312"/>
              <a:gd name="T23" fmla="*/ 742 h 742"/>
              <a:gd name="T24" fmla="*/ 457 w 1312"/>
              <a:gd name="T25" fmla="*/ 623 h 742"/>
              <a:gd name="T26" fmla="*/ 529 w 1312"/>
              <a:gd name="T27" fmla="*/ 676 h 742"/>
              <a:gd name="T28" fmla="*/ 600 w 1312"/>
              <a:gd name="T29" fmla="*/ 597 h 742"/>
              <a:gd name="T30" fmla="*/ 706 w 1312"/>
              <a:gd name="T31" fmla="*/ 647 h 742"/>
              <a:gd name="T32" fmla="*/ 740 w 1312"/>
              <a:gd name="T33" fmla="*/ 547 h 742"/>
              <a:gd name="T34" fmla="*/ 908 w 1312"/>
              <a:gd name="T35" fmla="*/ 597 h 742"/>
              <a:gd name="T36" fmla="*/ 889 w 1312"/>
              <a:gd name="T37" fmla="*/ 493 h 742"/>
              <a:gd name="T38" fmla="*/ 1147 w 1312"/>
              <a:gd name="T39" fmla="*/ 537 h 742"/>
              <a:gd name="T40" fmla="*/ 995 w 1312"/>
              <a:gd name="T41" fmla="*/ 423 h 742"/>
              <a:gd name="T42" fmla="*/ 1110 w 1312"/>
              <a:gd name="T43" fmla="*/ 387 h 742"/>
              <a:gd name="T44" fmla="*/ 1032 w 1312"/>
              <a:gd name="T45" fmla="*/ 323 h 742"/>
              <a:gd name="T46" fmla="*/ 1312 w 1312"/>
              <a:gd name="T47" fmla="*/ 228 h 742"/>
              <a:gd name="T48" fmla="*/ 995 w 1312"/>
              <a:gd name="T49" fmla="*/ 225 h 742"/>
              <a:gd name="T50" fmla="*/ 1093 w 1312"/>
              <a:gd name="T51" fmla="*/ 109 h 742"/>
              <a:gd name="T52" fmla="*/ 882 w 1312"/>
              <a:gd name="T53" fmla="*/ 198 h 742"/>
              <a:gd name="T54" fmla="*/ 898 w 1312"/>
              <a:gd name="T55" fmla="*/ 0 h 742"/>
              <a:gd name="T56" fmla="*/ 696 w 1312"/>
              <a:gd name="T57" fmla="*/ 149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12" h="742">
                <a:moveTo>
                  <a:pt x="696" y="149"/>
                </a:moveTo>
                <a:lnTo>
                  <a:pt x="591" y="65"/>
                </a:lnTo>
                <a:lnTo>
                  <a:pt x="519" y="219"/>
                </a:lnTo>
                <a:lnTo>
                  <a:pt x="273" y="125"/>
                </a:lnTo>
                <a:lnTo>
                  <a:pt x="327" y="269"/>
                </a:lnTo>
                <a:lnTo>
                  <a:pt x="71" y="284"/>
                </a:lnTo>
                <a:lnTo>
                  <a:pt x="239" y="398"/>
                </a:lnTo>
                <a:lnTo>
                  <a:pt x="0" y="442"/>
                </a:lnTo>
                <a:lnTo>
                  <a:pt x="202" y="528"/>
                </a:lnTo>
                <a:lnTo>
                  <a:pt x="78" y="612"/>
                </a:lnTo>
                <a:lnTo>
                  <a:pt x="292" y="626"/>
                </a:lnTo>
                <a:lnTo>
                  <a:pt x="298" y="742"/>
                </a:lnTo>
                <a:lnTo>
                  <a:pt x="457" y="623"/>
                </a:lnTo>
                <a:lnTo>
                  <a:pt x="529" y="676"/>
                </a:lnTo>
                <a:lnTo>
                  <a:pt x="600" y="597"/>
                </a:lnTo>
                <a:lnTo>
                  <a:pt x="706" y="647"/>
                </a:lnTo>
                <a:lnTo>
                  <a:pt x="740" y="547"/>
                </a:lnTo>
                <a:lnTo>
                  <a:pt x="908" y="597"/>
                </a:lnTo>
                <a:lnTo>
                  <a:pt x="889" y="493"/>
                </a:lnTo>
                <a:lnTo>
                  <a:pt x="1147" y="537"/>
                </a:lnTo>
                <a:lnTo>
                  <a:pt x="995" y="423"/>
                </a:lnTo>
                <a:lnTo>
                  <a:pt x="1110" y="387"/>
                </a:lnTo>
                <a:lnTo>
                  <a:pt x="1032" y="323"/>
                </a:lnTo>
                <a:lnTo>
                  <a:pt x="1312" y="228"/>
                </a:lnTo>
                <a:lnTo>
                  <a:pt x="995" y="225"/>
                </a:lnTo>
                <a:lnTo>
                  <a:pt x="1093" y="109"/>
                </a:lnTo>
                <a:lnTo>
                  <a:pt x="882" y="198"/>
                </a:lnTo>
                <a:lnTo>
                  <a:pt x="898" y="0"/>
                </a:lnTo>
                <a:lnTo>
                  <a:pt x="696" y="149"/>
                </a:lnTo>
                <a:close/>
              </a:path>
            </a:pathLst>
          </a:custGeom>
          <a:solidFill>
            <a:srgbClr val="FF0000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445109" y="448649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3310135" y="4008910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3326942" y="4931641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2</a:t>
            </a:r>
          </a:p>
          <a:p>
            <a:endParaRPr lang="cs-CZ" sz="800" dirty="0"/>
          </a:p>
        </p:txBody>
      </p:sp>
      <p:sp>
        <p:nvSpPr>
          <p:cNvPr id="82" name="Obdélník 81"/>
          <p:cNvSpPr/>
          <p:nvPr/>
        </p:nvSpPr>
        <p:spPr>
          <a:xfrm>
            <a:off x="3560501" y="1987006"/>
            <a:ext cx="50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1941592" y="4464055"/>
            <a:ext cx="442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Obdélník 85"/>
          <p:cNvSpPr/>
          <p:nvPr/>
        </p:nvSpPr>
        <p:spPr>
          <a:xfrm>
            <a:off x="896164" y="2540945"/>
            <a:ext cx="589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CRT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605731" y="6165304"/>
            <a:ext cx="763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Alternative means how to solve problem and what kind of pay-off you will get</a:t>
            </a:r>
            <a:endParaRPr lang="en-ZA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729266" y="4394838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2729266" y="4733204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 flipV="1">
            <a:off x="2729266" y="4601913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Identify concerns </a:t>
            </a:r>
            <a:r>
              <a:rPr lang="en-US" sz="2400" dirty="0" smtClean="0"/>
              <a:t>(problems) </a:t>
            </a:r>
            <a:r>
              <a:rPr lang="en-US" dirty="0" smtClean="0"/>
              <a:t>by listing them (</a:t>
            </a:r>
            <a:r>
              <a:rPr lang="en-US" b="1" dirty="0" smtClean="0">
                <a:solidFill>
                  <a:srgbClr val="0070C0"/>
                </a:solidFill>
              </a:rPr>
              <a:t>detection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Separate the level of concern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 </a:t>
            </a:r>
            <a:r>
              <a:rPr lang="en-US" sz="2400" dirty="0" smtClean="0"/>
              <a:t>and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 </a:t>
            </a:r>
          </a:p>
          <a:p>
            <a:r>
              <a:rPr lang="en-US" dirty="0" smtClean="0"/>
              <a:t>Set the </a:t>
            </a:r>
            <a:r>
              <a:rPr lang="en-US" b="1" dirty="0" smtClean="0"/>
              <a:t>priority level </a:t>
            </a:r>
            <a:r>
              <a:rPr lang="en-US" dirty="0" smtClean="0"/>
              <a:t>to measure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seriousness </a:t>
            </a:r>
            <a:r>
              <a:rPr lang="en-US" dirty="0" smtClean="0"/>
              <a:t>of impacts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en-US" dirty="0" smtClean="0"/>
              <a:t>, urgency and growth potential </a:t>
            </a:r>
          </a:p>
          <a:p>
            <a:r>
              <a:rPr lang="en-US" dirty="0" smtClean="0"/>
              <a:t>Decide what action to take next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for </a:t>
            </a:r>
            <a:r>
              <a:rPr lang="en-US" b="1" dirty="0" smtClean="0">
                <a:solidFill>
                  <a:srgbClr val="FF0000"/>
                </a:solidFill>
              </a:rPr>
              <a:t>who</a:t>
            </a:r>
            <a:r>
              <a:rPr lang="en-US" dirty="0" smtClean="0"/>
              <a:t> is involved, </a:t>
            </a:r>
            <a:r>
              <a:rPr lang="en-US" b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they will be doing, </a:t>
            </a:r>
            <a:r>
              <a:rPr lang="en-US" b="1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they will be involved,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the </a:t>
            </a:r>
            <a:r>
              <a:rPr lang="en-US" b="1" dirty="0" smtClean="0">
                <a:solidFill>
                  <a:srgbClr val="FF0000"/>
                </a:solidFill>
              </a:rPr>
              <a:t>extent</a:t>
            </a:r>
            <a:r>
              <a:rPr lang="en-US" b="1" dirty="0" smtClean="0"/>
              <a:t> </a:t>
            </a:r>
            <a:r>
              <a:rPr lang="en-US" dirty="0" smtClean="0"/>
              <a:t>of involvement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2580</Words>
  <Application>Microsoft Office PowerPoint</Application>
  <PresentationFormat>Předvádění na obrazovce (4:3)</PresentationFormat>
  <Paragraphs>505</Paragraphs>
  <Slides>48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Motiv systému Office</vt:lpstr>
      <vt:lpstr>Kepner-Tregoe Methodology</vt:lpstr>
      <vt:lpstr>Prezentace aplikace PowerPoint</vt:lpstr>
      <vt:lpstr>Apollo 13 – Houston, Houston, do you read me ?  We have a big problem….!</vt:lpstr>
      <vt:lpstr>Appolo 13 – description (problem and solution)</vt:lpstr>
      <vt:lpstr>Appolo 13 – description (problem and solution)</vt:lpstr>
      <vt:lpstr>What is it K-T methodology  ?</vt:lpstr>
      <vt:lpstr>Kepner-Tregoe spheres</vt:lpstr>
      <vt:lpstr>CRT-Ishikawa</vt:lpstr>
      <vt:lpstr>Access situation (situation appraisal)</vt:lpstr>
      <vt:lpstr>Terminology used </vt:lpstr>
      <vt:lpstr>WHO WHAT WHEN WHERE EXTENT</vt:lpstr>
      <vt:lpstr>Make decision (A choice between two or more alternatives)</vt:lpstr>
      <vt:lpstr>Conclusion of the previous text </vt:lpstr>
      <vt:lpstr>Some statement of underestimation of  Information  Technology</vt:lpstr>
      <vt:lpstr>Criteria rating </vt:lpstr>
      <vt:lpstr>Which car to buy 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NAV setup screens  (related to the problem specified recently)</vt:lpstr>
      <vt:lpstr>Apology- we go back to this strange individual habits </vt:lpstr>
      <vt:lpstr>Back to vampires: Problem Analysis - What</vt:lpstr>
      <vt:lpstr> Example for What IS and What IS NOT</vt:lpstr>
      <vt:lpstr>Example for When and IS and IS NOT</vt:lpstr>
      <vt:lpstr>Another example for What IS and What  IS NOT as well as Where IS and Where  IS NOT </vt:lpstr>
      <vt:lpstr>Problem Analysis - Where</vt:lpstr>
      <vt:lpstr>Problem Analysis - Extent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Results ????</vt:lpstr>
      <vt:lpstr>Problem analysis real table 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103</cp:revision>
  <dcterms:created xsi:type="dcterms:W3CDTF">2012-07-23T07:06:28Z</dcterms:created>
  <dcterms:modified xsi:type="dcterms:W3CDTF">2018-11-14T10:44:13Z</dcterms:modified>
</cp:coreProperties>
</file>