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42"/>
  </p:notesMasterIdLst>
  <p:handoutMasterIdLst>
    <p:handoutMasterId r:id="rId43"/>
  </p:handoutMasterIdLst>
  <p:sldIdLst>
    <p:sldId id="256" r:id="rId2"/>
    <p:sldId id="348" r:id="rId3"/>
    <p:sldId id="347" r:id="rId4"/>
    <p:sldId id="400" r:id="rId5"/>
    <p:sldId id="385" r:id="rId6"/>
    <p:sldId id="386" r:id="rId7"/>
    <p:sldId id="392" r:id="rId8"/>
    <p:sldId id="388" r:id="rId9"/>
    <p:sldId id="344" r:id="rId10"/>
    <p:sldId id="345" r:id="rId11"/>
    <p:sldId id="369" r:id="rId12"/>
    <p:sldId id="370" r:id="rId13"/>
    <p:sldId id="350" r:id="rId14"/>
    <p:sldId id="351" r:id="rId15"/>
    <p:sldId id="346" r:id="rId16"/>
    <p:sldId id="352" r:id="rId17"/>
    <p:sldId id="331" r:id="rId18"/>
    <p:sldId id="390" r:id="rId19"/>
    <p:sldId id="389" r:id="rId20"/>
    <p:sldId id="332" r:id="rId21"/>
    <p:sldId id="333" r:id="rId22"/>
    <p:sldId id="353" r:id="rId23"/>
    <p:sldId id="330" r:id="rId24"/>
    <p:sldId id="393" r:id="rId25"/>
    <p:sldId id="401" r:id="rId26"/>
    <p:sldId id="354" r:id="rId27"/>
    <p:sldId id="356" r:id="rId28"/>
    <p:sldId id="311" r:id="rId29"/>
    <p:sldId id="359" r:id="rId30"/>
    <p:sldId id="360" r:id="rId31"/>
    <p:sldId id="391" r:id="rId32"/>
    <p:sldId id="407" r:id="rId33"/>
    <p:sldId id="406" r:id="rId34"/>
    <p:sldId id="405" r:id="rId35"/>
    <p:sldId id="357" r:id="rId36"/>
    <p:sldId id="372" r:id="rId37"/>
    <p:sldId id="373" r:id="rId38"/>
    <p:sldId id="384" r:id="rId39"/>
    <p:sldId id="380" r:id="rId40"/>
    <p:sldId id="387" r:id="rId41"/>
  </p:sldIdLst>
  <p:sldSz cx="9144000" cy="6858000" type="screen4x3"/>
  <p:notesSz cx="6877050" cy="10001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99"/>
    <a:srgbClr val="FF33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80" autoAdjust="0"/>
    <p:restoredTop sz="90929"/>
  </p:normalViewPr>
  <p:slideViewPr>
    <p:cSldViewPr>
      <p:cViewPr varScale="1">
        <p:scale>
          <a:sx n="78" d="100"/>
          <a:sy n="78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19.xml"/><Relationship Id="rId18" Type="http://schemas.openxmlformats.org/officeDocument/2006/relationships/slide" Target="slides/slide24.xml"/><Relationship Id="rId26" Type="http://schemas.openxmlformats.org/officeDocument/2006/relationships/slide" Target="slides/slide33.xml"/><Relationship Id="rId3" Type="http://schemas.openxmlformats.org/officeDocument/2006/relationships/slide" Target="slides/slide5.xml"/><Relationship Id="rId21" Type="http://schemas.openxmlformats.org/officeDocument/2006/relationships/slide" Target="slides/slide28.xml"/><Relationship Id="rId7" Type="http://schemas.openxmlformats.org/officeDocument/2006/relationships/slide" Target="slides/slide10.xml"/><Relationship Id="rId12" Type="http://schemas.openxmlformats.org/officeDocument/2006/relationships/slide" Target="slides/slide18.xml"/><Relationship Id="rId17" Type="http://schemas.openxmlformats.org/officeDocument/2006/relationships/slide" Target="slides/slide23.xml"/><Relationship Id="rId25" Type="http://schemas.openxmlformats.org/officeDocument/2006/relationships/slide" Target="slides/slide32.xml"/><Relationship Id="rId2" Type="http://schemas.openxmlformats.org/officeDocument/2006/relationships/slide" Target="slides/slide2.xml"/><Relationship Id="rId16" Type="http://schemas.openxmlformats.org/officeDocument/2006/relationships/slide" Target="slides/slide22.xml"/><Relationship Id="rId20" Type="http://schemas.openxmlformats.org/officeDocument/2006/relationships/slide" Target="slides/slide27.xml"/><Relationship Id="rId29" Type="http://schemas.openxmlformats.org/officeDocument/2006/relationships/slide" Target="slides/slide37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7.xml"/><Relationship Id="rId24" Type="http://schemas.openxmlformats.org/officeDocument/2006/relationships/slide" Target="slides/slide31.xml"/><Relationship Id="rId32" Type="http://schemas.openxmlformats.org/officeDocument/2006/relationships/slide" Target="slides/slide40.xml"/><Relationship Id="rId5" Type="http://schemas.openxmlformats.org/officeDocument/2006/relationships/slide" Target="slides/slide7.xml"/><Relationship Id="rId15" Type="http://schemas.openxmlformats.org/officeDocument/2006/relationships/slide" Target="slides/slide21.xml"/><Relationship Id="rId23" Type="http://schemas.openxmlformats.org/officeDocument/2006/relationships/slide" Target="slides/slide30.xml"/><Relationship Id="rId28" Type="http://schemas.openxmlformats.org/officeDocument/2006/relationships/slide" Target="slides/slide36.xml"/><Relationship Id="rId10" Type="http://schemas.openxmlformats.org/officeDocument/2006/relationships/slide" Target="slides/slide16.xml"/><Relationship Id="rId19" Type="http://schemas.openxmlformats.org/officeDocument/2006/relationships/slide" Target="slides/slide26.xml"/><Relationship Id="rId31" Type="http://schemas.openxmlformats.org/officeDocument/2006/relationships/slide" Target="slides/slide39.xml"/><Relationship Id="rId4" Type="http://schemas.openxmlformats.org/officeDocument/2006/relationships/slide" Target="slides/slide6.xml"/><Relationship Id="rId9" Type="http://schemas.openxmlformats.org/officeDocument/2006/relationships/slide" Target="slides/slide15.xml"/><Relationship Id="rId14" Type="http://schemas.openxmlformats.org/officeDocument/2006/relationships/slide" Target="slides/slide20.xml"/><Relationship Id="rId22" Type="http://schemas.openxmlformats.org/officeDocument/2006/relationships/slide" Target="slides/slide29.xml"/><Relationship Id="rId27" Type="http://schemas.openxmlformats.org/officeDocument/2006/relationships/slide" Target="slides/slide35.xml"/><Relationship Id="rId30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79738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9501188"/>
            <a:ext cx="2979737" cy="500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593BB518-03E4-4F2F-AB95-0B79705D7B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2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2663" y="784225"/>
            <a:ext cx="4910137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81550"/>
            <a:ext cx="504190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83725"/>
            <a:ext cx="29797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9483725"/>
            <a:ext cx="297973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77" tIns="46538" rIns="93077" bIns="4653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577081ED-995B-4C79-99E3-95FA67106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7F475B-F96B-430A-991C-2B30068971F6}" type="slidenum">
              <a:rPr lang="cs-CZ" altLang="cs-CZ" smtClean="0"/>
              <a:pPr/>
              <a:t>36</a:t>
            </a:fld>
            <a:endParaRPr lang="cs-CZ" altLang="cs-CZ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42987F-FB7C-4759-832E-15CA17439E5B}" type="slidenum">
              <a:rPr lang="cs-CZ" altLang="cs-CZ" smtClean="0"/>
              <a:pPr/>
              <a:t>40</a:t>
            </a:fld>
            <a:endParaRPr lang="cs-CZ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26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1032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" name="Group 1033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7" name="Oval 1034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8" name="Oval 1035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9" name="Oval 1036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0" name="Oval 1037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1" name="Oval 1038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2" name="Oval 1039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3" name="Oval 1040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4" name="Oval 1041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5" name="Oval 1042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6" name="Oval 1043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7" name="Oval 1044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8" name="Oval 1045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19" name="Oval 1046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0" name="Oval 1047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1" name="Oval 1048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2" name="Oval 1049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3" name="Oval 1050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4" name="Oval 1051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5" name="Oval 1052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6" name="Oval 1053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7" name="Oval 1054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8" name="Oval 1055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29" name="Oval 1056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0" name="Oval 1057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1" name="Oval 1058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2" name="Oval 1059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3" name="Oval 1060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4" name="Oval 1061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5" name="Oval 1062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6" name="Oval 1063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37" name="Oval 1064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grpSp>
        <p:nvGrpSpPr>
          <p:cNvPr id="38" name="Group 1065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39" name="Oval 1066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0" name="Oval 1067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" name="Oval 1068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" name="Oval 1069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3" name="Oval 1070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4" name="Oval 1071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5" name="Oval 1072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6" name="Oval 1073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7" name="Oval 1074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8" name="Oval 1075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9" name="Oval 1076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0" name="Oval 1077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1" name="Oval 1078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2" name="Oval 1079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3" name="Oval 1080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4" name="Oval 1081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5" name="Oval 1082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6" name="Oval 1083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7" name="Oval 1084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8" name="Oval 1085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59" name="Oval 1086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0" name="Oval 1087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1" name="Oval 1088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2" name="Oval 1089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3" name="Oval 1090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4" name="Oval 1091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5" name="Oval 1092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6" name="Oval 1093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7" name="Oval 1094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8" name="Oval 1095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69" name="Oval 1096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182275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182276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0" name="Rectangle 102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" name="Rectangle 103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2" name="Rectangle 103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E0125-FA88-4296-87A0-1975C57E53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61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F9D2C-C4E0-4C07-BE45-341527C9C4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75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B359F-9482-446E-BD39-EA369723CF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25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9EF21-7A8F-469E-9938-B4A1C58EE2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3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DC22-1673-4FE9-BD6F-AE9F5452A4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649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6FDF-F2DA-4F49-9168-86EC24F083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46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CF95E-B9EB-4B31-B91A-885FF14441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05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01535-1D57-4DAE-A836-17C8359F7D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69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32A27-8ED5-403B-805E-5E142FEC95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53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AC0B9-1A02-4ACF-9FB4-61CEE43F67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321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8A07D-91C6-4F3E-B05E-3AAE24FC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24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8229600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80EA759-EB4C-4377-B1D5-4EE0606CE6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Ekonomická funkce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Projekt systému řízení podniku</a:t>
            </a:r>
          </a:p>
          <a:p>
            <a:pPr eaLnBrk="1" hangingPunct="1"/>
            <a:r>
              <a:rPr lang="cs-CZ" altLang="cs-CZ" dirty="0" smtClean="0"/>
              <a:t>2018/2019</a:t>
            </a:r>
          </a:p>
          <a:p>
            <a:pPr eaLnBrk="1" hangingPunct="1"/>
            <a:r>
              <a:rPr lang="cs-CZ" altLang="cs-CZ" sz="2400" dirty="0" smtClean="0">
                <a:solidFill>
                  <a:srgbClr val="CC0000"/>
                </a:solidFill>
              </a:rPr>
              <a:t>Podklady pro seminář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JUDr. Martin Landa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67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Sestavení </a:t>
            </a:r>
            <a:r>
              <a:rPr lang="cs-CZ" altLang="cs-CZ" u="sng" smtClean="0"/>
              <a:t>taktických a operativních</a:t>
            </a:r>
            <a:r>
              <a:rPr lang="cs-CZ" altLang="cs-CZ" smtClean="0"/>
              <a:t> plánů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Strukturu taktických a operativních finančních plánů tvoří: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roční rozpočet cash flow v členění na čtvrtletní období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roční rozpočty středisek v členění na čtvrtletní období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sestavení taktického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analýza výstupních hodnot strategického finančního plánu, definování operativních ekonomických cílů pro funkční oblasti podniku, sestavení základní verze jednotlivých dílčích rozpočtů, projednání základní verze na úrovni manažerů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implementace důsledků finančních záměrů do dílčích podnikových oblastí (marketing, odbyt, výroba, řízení podniku atd.)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chemeClr val="tx2"/>
                </a:solidFill>
              </a:rPr>
              <a:t>Metodický garant: oddělení controllingu ve spolupráci s oddělením strategického rozvoje a oddělením manažerského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077200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33400" y="6096000"/>
            <a:ext cx="7467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1400"/>
              <a:t>Zdroj: Petřík, T. Ekonomické a finanční řízení firmy. Manažerské účetnictví v praxi. Praha: Grada Publishing, a.s., 2005.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33400"/>
            <a:ext cx="8153400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6524625" cy="4759325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Nejsou určeny typy finančních cílů nebo tyto cíle jsou uvedeny jen velmi obecně</a:t>
            </a:r>
          </a:p>
          <a:p>
            <a:pPr eaLnBrk="1" hangingPunct="1"/>
            <a:r>
              <a:rPr lang="cs-CZ" altLang="cs-CZ" sz="2400" smtClean="0"/>
              <a:t>Nejsou definována plánovací období pro finanční strategii a pro finanční plánování (ale v jiných částech projektu jsou uvedena)</a:t>
            </a:r>
          </a:p>
          <a:p>
            <a:pPr eaLnBrk="1" hangingPunct="1"/>
            <a:r>
              <a:rPr lang="cs-CZ" altLang="cs-CZ" sz="2400" smtClean="0"/>
              <a:t>Pozornost je věnována buď strategickému finančnímu plánování nebo jen operativnímu plánování</a:t>
            </a:r>
          </a:p>
          <a:p>
            <a:pPr eaLnBrk="1" hangingPunct="1"/>
            <a:r>
              <a:rPr lang="cs-CZ" altLang="cs-CZ" sz="2400" smtClean="0"/>
              <a:t>Není určena struktura finančních/ekonomických plánů ve strategické, taktické a operativní úrovni</a:t>
            </a:r>
          </a:p>
          <a:p>
            <a:pPr eaLnBrk="1" hangingPunct="1"/>
            <a:r>
              <a:rPr lang="cs-CZ" altLang="cs-CZ" sz="2400" smtClean="0"/>
              <a:t>Není určen obsah plánovacích dokumentů.</a:t>
            </a:r>
          </a:p>
        </p:txBody>
      </p:sp>
      <p:graphicFrame>
        <p:nvGraphicFramePr>
          <p:cNvPr id="15364" name="Object 8"/>
          <p:cNvGraphicFramePr>
            <a:graphicFrameLocks/>
          </p:cNvGraphicFramePr>
          <p:nvPr/>
        </p:nvGraphicFramePr>
        <p:xfrm>
          <a:off x="7772400" y="3733800"/>
          <a:ext cx="1096963" cy="274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Clip" r:id="rId3" imgW="2114447" imgH="5781707" progId="MS_ClipArt_Gallery.2">
                  <p:embed/>
                </p:oleObj>
              </mc:Choice>
              <mc:Fallback>
                <p:oleObj name="Clip" r:id="rId3" imgW="2114447" imgH="5781707" progId="MS_ClipArt_Gallery.2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733800"/>
                        <a:ext cx="1096963" cy="274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Problémy s hodnocením a kontrolou ekonomické výkonnosti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04800" y="17430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Rentabilita aktiv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05000" y="219075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EVA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590800" y="27432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MVA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09600" y="41052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Index IN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648200" y="18288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Index IN95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590800" y="15240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Test bonity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33400" y="27336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Altmanův index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267075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EBT - Earnings before Tax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895600" y="3886200"/>
            <a:ext cx="1752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EBIT - Earnings before Interest and Tax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2514600" y="48768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Rentabilita tržeb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4800600" y="3810000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Nákladová náročnost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419600" y="2362200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Likvidita 1.-3. stupně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114800" y="3276600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Čistý pracovní kapitál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52400" y="47148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Rentabilita kapitálu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228600" y="5476875"/>
            <a:ext cx="175260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/>
              <a:t>Celková zadluženost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743200" y="5705475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Úrokové krytí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800600" y="5105400"/>
            <a:ext cx="1752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400"/>
              <a:t>Ukazatele aktivit</a:t>
            </a:r>
          </a:p>
        </p:txBody>
      </p:sp>
      <p:sp>
        <p:nvSpPr>
          <p:cNvPr id="16404" name="AutoShape 20"/>
          <p:cNvSpPr>
            <a:spLocks noChangeArrowheads="1"/>
          </p:cNvSpPr>
          <p:nvPr/>
        </p:nvSpPr>
        <p:spPr bwMode="auto">
          <a:xfrm>
            <a:off x="6781800" y="1295400"/>
            <a:ext cx="2133600" cy="4724400"/>
          </a:xfrm>
          <a:prstGeom prst="wedgeRoundRectCallout">
            <a:avLst>
              <a:gd name="adj1" fmla="val -10491"/>
              <a:gd name="adj2" fmla="val -2308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/>
              <a:t>Množinu dostupných finančních ukazatelů je nutné roztřídit do logických skupin a vybrat z nich ty ukazatele, které odpovídají podnikovým cílům na strategické, taktické a operativní úrovni</a:t>
            </a:r>
          </a:p>
          <a:p>
            <a:endParaRPr lang="cs-CZ" altLang="cs-CZ" sz="1400"/>
          </a:p>
          <a:p>
            <a:r>
              <a:rPr lang="cs-CZ" altLang="cs-CZ" sz="1400" b="1"/>
              <a:t>Základní skupiny ukazatelů:</a:t>
            </a:r>
          </a:p>
          <a:p>
            <a:r>
              <a:rPr lang="cs-CZ" altLang="cs-CZ" sz="1400"/>
              <a:t>- ziskovost</a:t>
            </a:r>
          </a:p>
          <a:p>
            <a:r>
              <a:rPr lang="cs-CZ" altLang="cs-CZ" sz="1400"/>
              <a:t>- likvidita</a:t>
            </a:r>
          </a:p>
          <a:p>
            <a:r>
              <a:rPr lang="cs-CZ" altLang="cs-CZ" sz="1400"/>
              <a:t>- rentabilita</a:t>
            </a:r>
          </a:p>
          <a:p>
            <a:r>
              <a:rPr lang="cs-CZ" altLang="cs-CZ" sz="1400"/>
              <a:t>- finanční stabilita</a:t>
            </a:r>
          </a:p>
          <a:p>
            <a:r>
              <a:rPr lang="cs-CZ" altLang="cs-CZ" sz="1400"/>
              <a:t>- aktivity</a:t>
            </a:r>
          </a:p>
          <a:p>
            <a:r>
              <a:rPr lang="cs-CZ" altLang="cs-CZ" sz="1400"/>
              <a:t>- bonita</a:t>
            </a:r>
          </a:p>
          <a:p>
            <a:r>
              <a:rPr lang="cs-CZ" altLang="cs-CZ" sz="1400"/>
              <a:t>- ekonomická hodnota</a:t>
            </a:r>
          </a:p>
        </p:txBody>
      </p:sp>
      <p:pic>
        <p:nvPicPr>
          <p:cNvPr id="16405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Hodnocení ekonomické výkonnosti a kontrola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Soustavu základních finančních ukazatelů pro hodnocení schopnosti realizovat stanovené finanční cíle tvoří ukazatele: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rentabilita kapitálu (vrcholový ukazatel)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finanční stabilita, ukazatele ziskovosti, ukazatele </a:t>
            </a:r>
            <a:r>
              <a:rPr lang="cs-CZ" altLang="cs-CZ" sz="2200" dirty="0" smtClean="0"/>
              <a:t>likvidity, ukazatele aktivit </a:t>
            </a:r>
            <a:r>
              <a:rPr lang="cs-CZ" altLang="cs-CZ" sz="2200" dirty="0" smtClean="0"/>
              <a:t>(dílčí ukazatele)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Nástroje hodnocení ekonomické výkonnosti: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čtvrtletní a roční zpráva o stavu a vývoji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měsíční zpráva o hospodaření podniku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měsíční zpráva o hospodaření vnitropodnikových útvarů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>
                <a:solidFill>
                  <a:schemeClr val="tx2"/>
                </a:solidFill>
              </a:rPr>
              <a:t>Zprávy sestavuje: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>
                <a:solidFill>
                  <a:schemeClr val="tx2"/>
                </a:solidFill>
              </a:rPr>
              <a:t>oddělení controllingu ve spolupráci s odd. finančního a manažerského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010400" cy="4759325"/>
          </a:xfrm>
        </p:spPr>
        <p:txBody>
          <a:bodyPr/>
          <a:lstStyle/>
          <a:p>
            <a:pPr eaLnBrk="1" hangingPunct="1"/>
            <a:r>
              <a:rPr lang="cs-CZ" altLang="cs-CZ" sz="2000" smtClean="0"/>
              <a:t>Vrcholové ukazatele neodpovídají konstrukci finančních cílů</a:t>
            </a:r>
          </a:p>
          <a:p>
            <a:pPr eaLnBrk="1" hangingPunct="1"/>
            <a:r>
              <a:rPr lang="cs-CZ" altLang="cs-CZ" sz="2000" smtClean="0"/>
              <a:t>V soustavě zvolených ukazatelů je příliš mnoho ukazatelů (= nepřehlednost kontrolních prostředků)</a:t>
            </a:r>
          </a:p>
          <a:p>
            <a:pPr eaLnBrk="1" hangingPunct="1"/>
            <a:r>
              <a:rPr lang="cs-CZ" altLang="cs-CZ" sz="2000" smtClean="0"/>
              <a:t>Není rozlišena strategická, taktická a operativní úroveň ukazatelů</a:t>
            </a:r>
          </a:p>
          <a:p>
            <a:pPr eaLnBrk="1" hangingPunct="1"/>
            <a:r>
              <a:rPr lang="cs-CZ" altLang="cs-CZ" sz="2000" smtClean="0"/>
              <a:t>Ukazatele jsou sice popsány, ale není zřejmé, pro jaké účely jsou použity</a:t>
            </a:r>
          </a:p>
          <a:p>
            <a:pPr eaLnBrk="1" hangingPunct="1"/>
            <a:r>
              <a:rPr lang="cs-CZ" altLang="cs-CZ" sz="2000" smtClean="0"/>
              <a:t>Zvolené ukazatele v ekonomické funkci nejsou konzistentní s jinými částmi projektu (výrobní funkce, odbytová funkce, zásobovací funkce)</a:t>
            </a:r>
          </a:p>
          <a:p>
            <a:pPr eaLnBrk="1" hangingPunct="1"/>
            <a:r>
              <a:rPr lang="cs-CZ" altLang="cs-CZ" sz="2000" smtClean="0"/>
              <a:t>Nejsou stanoveny formy a lhůty finančního reportingu.</a:t>
            </a:r>
          </a:p>
        </p:txBody>
      </p:sp>
      <p:graphicFrame>
        <p:nvGraphicFramePr>
          <p:cNvPr id="18436" name="Object 4"/>
          <p:cNvGraphicFramePr>
            <a:graphicFrameLocks/>
          </p:cNvGraphicFramePr>
          <p:nvPr/>
        </p:nvGraphicFramePr>
        <p:xfrm>
          <a:off x="7772400" y="3733800"/>
          <a:ext cx="1096963" cy="274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Clip" r:id="rId3" imgW="2114447" imgH="5781707" progId="MS_ClipArt_Gallery.2">
                  <p:embed/>
                </p:oleObj>
              </mc:Choice>
              <mc:Fallback>
                <p:oleObj name="Clip" r:id="rId3" imgW="2114447" imgH="5781707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733800"/>
                        <a:ext cx="1096963" cy="274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Volba forem financování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Volbou forem financování se rozumí (pro účely projektu) formulace návrhu na zásadní poměr mezi vlastním a cizím kapitálem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Základní možnosti: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financování vlastním kapitálem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financování cizím kapitálem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preference přiměřenosti mezi oběma složkami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Při formulaci návrhů je vhodné vzít v úvahu zejména cíle podniku a situaci v daném odvětví.</a:t>
            </a:r>
          </a:p>
        </p:txBody>
      </p:sp>
      <p:pic>
        <p:nvPicPr>
          <p:cNvPr id="1946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Volba forem financování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Podnik si jako jeden z finančních cílů stanovil cíl přiměřené finanční stability – závěry:</a:t>
            </a:r>
          </a:p>
          <a:p>
            <a:pPr lvl="1" eaLnBrk="1" hangingPunct="1"/>
            <a:r>
              <a:rPr lang="cs-CZ" altLang="cs-CZ" sz="2200" smtClean="0"/>
              <a:t>podnik používá pro své financování jak kapitál vlastní a cizí</a:t>
            </a:r>
          </a:p>
          <a:p>
            <a:pPr lvl="1" eaLnBrk="1" hangingPunct="1"/>
            <a:r>
              <a:rPr lang="cs-CZ" altLang="cs-CZ" sz="2200" smtClean="0"/>
              <a:t>z hlediska poměru obou složek podnik mírně preferuje vlastní kapitál (zejména základní kapitál a předpokládanou tvorbu nerozděleného zisku)</a:t>
            </a:r>
          </a:p>
          <a:p>
            <a:pPr lvl="1" eaLnBrk="1" hangingPunct="1"/>
            <a:r>
              <a:rPr lang="cs-CZ" altLang="cs-CZ" sz="2200" smtClean="0"/>
              <a:t>cizí kapitál tvoří jednak běžné krátkodobé závazky a dále bankovní úvěry – krátkodobé pro financování zejména zásob, dlouhodobé pro financování významných investic</a:t>
            </a:r>
          </a:p>
          <a:p>
            <a:pPr eaLnBrk="1" hangingPunct="1"/>
            <a:r>
              <a:rPr lang="cs-CZ" altLang="cs-CZ" sz="2600" smtClean="0">
                <a:solidFill>
                  <a:schemeClr val="tx2"/>
                </a:solidFill>
              </a:rPr>
              <a:t>Návrhy v oblasti forem financování sestavuje finanční ředitel a schvaluje vrcholový orgán/ vrcholový management.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Řízení pracovního kapitálu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Pracovní kapitál zahrnuje tři základní složky: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zásoby, pohledávky a finanční majetek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 projektu je nutné se (výběrově) zaměřit na tyto dílčí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zásoby (materiál, výrobky, polotovary, nedokončená výroba, zboží)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krátkodobé pohledávky obchodního typu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Řízení PK souvisí zejména s typem výroby, likviditou a krátkodobým finančním plánováním.</a:t>
            </a:r>
          </a:p>
        </p:txBody>
      </p:sp>
      <p:pic>
        <p:nvPicPr>
          <p:cNvPr id="2150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 ekonomické funkce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Ekonomická funkce v projektu - uspořádání ekonomických procesů v podniku, zejména: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koncepce finančního plánování (strategického, taktického a operativního) a kontrola ekonomických výsledků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řízení vnějších finančních vztahů (financování, řízení složek pracovního kapitálu a investičních projektů, dividendová politika)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řízení vnitřních ekonomických vztahů (nástroje řízení nákladů a zisku)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koncepce podnikového účetního systému (včetně ekonomické struktury)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V projektu je nutné rozpracovat procesní a organizační hledisko ekonomické funkce.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Systémy řízení zásob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Cílem řízení zásob je zajistit takový objem zásob, v takové struktuře a kvalitě, která zabezpečí plynulý a bezporuchový průběh podnikatelských aktivit, a to v potřebném čase, místě a s minimálními náklady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nástroje: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evidence stavu a vývoje složek zásob, optimalizace množství, dodacích lhůt …, analýza přiměřenosti stavu zásob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Při formulaci návrhů je nutné vycházet z textu Zásobovací funkce, ale prosadit i ekonomický pohled na zásoby v podobě finančních ukazatelů: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zejména jde o absolutní ukazatele složek zásob a o poměrové ukazatele (např. doba obratu složek zásob).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Systémy řízení pohledávek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355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Cílem řízení pohledávek je zajistit úhradu obchodních (resp. jiných) pohledávek ve lhůtě jejich splatnosti a minimalizaci rizika jejich neuhrazení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nástroje: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evidence stavu a vývoje typů pohledávek, stanovení limitů obchodních úvěrů, platebních podmínek, zajištění pohledávek (smlouvy, směnky, zástavní právo ...), analýza přiměřenosti stavu obchodních pohledávek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Při formulaci návrhů je nutné vycházet z textu Odbytové funkce, ale prosadit i ekonomický pohled na obchodní pohledávky v podobě finančních ukazatelů: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zejména jde o absolutní ukazatele vývoje pohledávek a o poměrové ukazatele (např. doba obratu obchodních pohledávek).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6746875" cy="47593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Řízení zásob (z hlediska finančního) není kompatibilní s postupy uvedenými v zásobovací funkci</a:t>
            </a:r>
          </a:p>
          <a:p>
            <a:pPr eaLnBrk="1" hangingPunct="1"/>
            <a:r>
              <a:rPr lang="cs-CZ" altLang="cs-CZ" sz="2800" smtClean="0"/>
              <a:t>Řízení pohledávek (z hlediska finančního) není kompatibilní s postupy uvedenými v odbytové funkci</a:t>
            </a:r>
          </a:p>
          <a:p>
            <a:pPr eaLnBrk="1" hangingPunct="1"/>
            <a:r>
              <a:rPr lang="cs-CZ" altLang="cs-CZ" sz="2800" smtClean="0"/>
              <a:t>Nejsou určeny konkrétní nástroje řízení zásob a obchodních pohledávek.</a:t>
            </a:r>
          </a:p>
        </p:txBody>
      </p:sp>
      <p:graphicFrame>
        <p:nvGraphicFramePr>
          <p:cNvPr id="24580" name="Object 4"/>
          <p:cNvGraphicFramePr>
            <a:graphicFrameLocks/>
          </p:cNvGraphicFramePr>
          <p:nvPr/>
        </p:nvGraphicFramePr>
        <p:xfrm>
          <a:off x="7772400" y="3733800"/>
          <a:ext cx="1096963" cy="274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Clip" r:id="rId3" imgW="2114447" imgH="5781707" progId="MS_ClipArt_Gallery.2">
                  <p:embed/>
                </p:oleObj>
              </mc:Choice>
              <mc:Fallback>
                <p:oleObj name="Clip" r:id="rId3" imgW="2114447" imgH="5781707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733800"/>
                        <a:ext cx="1096963" cy="274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Problematika investičních projektů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Cíl řídících aktivit: efektivní investování zdrojů do </a:t>
            </a:r>
            <a:r>
              <a:rPr lang="cs-CZ" altLang="cs-CZ" sz="2600" dirty="0" smtClean="0"/>
              <a:t>dlouhodobého </a:t>
            </a:r>
            <a:r>
              <a:rPr lang="cs-CZ" altLang="cs-CZ" sz="2600" dirty="0" smtClean="0"/>
              <a:t>majetku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Z hlediska použitých metod analýzy efektivnosti se zpravidla rozlišují dva typy projektů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„ziskové“ projekty (standardní </a:t>
            </a:r>
            <a:r>
              <a:rPr lang="cs-CZ" altLang="cs-CZ" sz="2200" dirty="0" err="1" smtClean="0"/>
              <a:t>inv</a:t>
            </a:r>
            <a:r>
              <a:rPr lang="cs-CZ" altLang="cs-CZ" sz="2200" dirty="0" smtClean="0"/>
              <a:t>. projekty včetně nových produktů) - možné typy kritérií: rentabilita, čistá současná hodnota, vnitřní míra výnosnosti, doba návratnosti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„neziskové“ projekty - možné typy kritérií: nákladové metody (hospodárnost), metoda analýzy nákladů a užitku (CBA), metoda hodnocení přínosů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 smtClean="0"/>
              <a:t>Věcná hlediska: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stanovení limitu pro hodnocení investičního projektu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 smtClean="0"/>
              <a:t>jak probíhá proces zpracování a hodnocení projektu?</a:t>
            </a:r>
          </a:p>
        </p:txBody>
      </p:sp>
      <p:pic>
        <p:nvPicPr>
          <p:cNvPr id="25604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Jaká jsou finanční kritéria hodnocení „ziskových“ projektů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Statické metody:</a:t>
            </a:r>
          </a:p>
          <a:p>
            <a:pPr lvl="1" eaLnBrk="1" hangingPunct="1"/>
            <a:r>
              <a:rPr lang="cs-CZ" altLang="cs-CZ" sz="2200" smtClean="0"/>
              <a:t>nákladová kritéria (u finančně nenáročných, resp. krátkodobých projektů)</a:t>
            </a:r>
          </a:p>
          <a:p>
            <a:pPr lvl="1" eaLnBrk="1" hangingPunct="1"/>
            <a:r>
              <a:rPr lang="cs-CZ" altLang="cs-CZ" sz="2200" smtClean="0"/>
              <a:t>zisková kritéria – např. porovnání průměrného/celkového zisku s hodnotou investice</a:t>
            </a:r>
          </a:p>
          <a:p>
            <a:pPr lvl="1" eaLnBrk="1" hangingPunct="1"/>
            <a:r>
              <a:rPr lang="cs-CZ" altLang="cs-CZ" sz="2200" smtClean="0"/>
              <a:t>doba návratnosti investice počítaná buď z upraveného zisku nebo z provozního cash flow</a:t>
            </a:r>
          </a:p>
          <a:p>
            <a:pPr eaLnBrk="1" hangingPunct="1"/>
            <a:r>
              <a:rPr lang="cs-CZ" altLang="cs-CZ" sz="2600" smtClean="0"/>
              <a:t>Dynamické metody založené na cash flow při zohlednění času a rizika:</a:t>
            </a:r>
          </a:p>
          <a:p>
            <a:pPr lvl="1" eaLnBrk="1" hangingPunct="1"/>
            <a:r>
              <a:rPr lang="cs-CZ" altLang="cs-CZ" sz="2200" smtClean="0"/>
              <a:t>vnitřní míra výnosnosti (Internal Rate of Return)</a:t>
            </a:r>
          </a:p>
          <a:p>
            <a:pPr lvl="1" eaLnBrk="1" hangingPunct="1"/>
            <a:r>
              <a:rPr lang="cs-CZ" altLang="cs-CZ" sz="2200" smtClean="0"/>
              <a:t>čistá současná hodnota (Net Present Value).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Klíčové metody hodnocení „neziskových“ projektů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Nákladové metody</a:t>
            </a:r>
          </a:p>
          <a:p>
            <a:pPr lvl="1"/>
            <a:r>
              <a:rPr lang="cs-CZ" altLang="cs-CZ" sz="2400" smtClean="0"/>
              <a:t>aplikace kritéria hospodárnosti, tj.  racionality vynakládání a spotřeby ekonomických zdrojů (je založena např. na porovnání nabídek více dodavatelů)</a:t>
            </a:r>
          </a:p>
          <a:p>
            <a:r>
              <a:rPr lang="cs-CZ" altLang="cs-CZ" smtClean="0"/>
              <a:t>Metoda hodnocení nákladů a užitku (CBA)</a:t>
            </a:r>
          </a:p>
          <a:p>
            <a:pPr lvl="1"/>
            <a:r>
              <a:rPr lang="cs-CZ" altLang="cs-CZ" sz="2400" smtClean="0"/>
              <a:t>podrobná analýza dopadů investice na zainteresované subjekty, kvantifikace těchto efektů a jejich převod na stejnou numerickou jednotku, nejlépe peněžní; následuje aplikace standardní dynamické metody (NPV).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Analýza investičních projektů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Podnik používá následující typy metod analýzy efektivnosti investičních projektů: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standardní investiční projekty (nad limit 250 tis. Kč investičních výdajů) – kritériem hodnocení je rentabilita, ČSH, doba návratnosti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nové produkty – používá se metoda kalkulace životního cyklu produktu + metody pro standardní projekty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projekty s obtížně stanovitelnými příjmy – nákladová metoda nebo metoda analýza nákladů a užitku (podle typu projektu)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>
                <a:solidFill>
                  <a:schemeClr val="tx2"/>
                </a:solidFill>
              </a:rPr>
              <a:t>Řešení organizačních souvislostí: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>
                <a:solidFill>
                  <a:schemeClr val="tx2"/>
                </a:solidFill>
              </a:rPr>
              <a:t>navrhuje ředitel úseku/ředitel divize, ekonomické hodnocení zpracovává finanční úsek ve spolupráci s útvarem strategického rozvoje, schvaluje generální ředitel.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6746875" cy="4759325"/>
          </a:xfrm>
        </p:spPr>
        <p:txBody>
          <a:bodyPr/>
          <a:lstStyle/>
          <a:p>
            <a:pPr eaLnBrk="1" hangingPunct="1"/>
            <a:r>
              <a:rPr lang="cs-CZ" altLang="cs-CZ" sz="2400" smtClean="0"/>
              <a:t>Nejsou definovány typy investičních projektů, které v daném podniku přichází v úvahu</a:t>
            </a:r>
          </a:p>
          <a:p>
            <a:pPr eaLnBrk="1" hangingPunct="1"/>
            <a:r>
              <a:rPr lang="cs-CZ" altLang="cs-CZ" sz="2400" smtClean="0"/>
              <a:t>Nejsou definovány návrhy finančních limitů pro hodnocení určité akce jako investiční projekt</a:t>
            </a:r>
          </a:p>
          <a:p>
            <a:pPr eaLnBrk="1" hangingPunct="1"/>
            <a:r>
              <a:rPr lang="cs-CZ" altLang="cs-CZ" sz="2400" smtClean="0"/>
              <a:t>Pro hlavní typy projektů jsou určeny všechny teoreticky možné metody hodnocení efektivnosti (vzniká tak „informační zmatek“)</a:t>
            </a:r>
          </a:p>
          <a:p>
            <a:pPr eaLnBrk="1" hangingPunct="1"/>
            <a:r>
              <a:rPr lang="cs-CZ" altLang="cs-CZ" sz="2400" smtClean="0"/>
              <a:t>Není určena odpovědnost za přípravu, hodnocení a schvalování projektů.</a:t>
            </a:r>
          </a:p>
        </p:txBody>
      </p:sp>
      <p:graphicFrame>
        <p:nvGraphicFramePr>
          <p:cNvPr id="29700" name="Object 1028"/>
          <p:cNvGraphicFramePr>
            <a:graphicFrameLocks/>
          </p:cNvGraphicFramePr>
          <p:nvPr/>
        </p:nvGraphicFramePr>
        <p:xfrm>
          <a:off x="7772400" y="3733800"/>
          <a:ext cx="1096963" cy="274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1" name="Clip" r:id="rId3" imgW="2114447" imgH="5781707" progId="MS_ClipArt_Gallery.2">
                  <p:embed/>
                </p:oleObj>
              </mc:Choice>
              <mc:Fallback>
                <p:oleObj name="Clip" r:id="rId3" imgW="2114447" imgH="5781707" progId="MS_ClipArt_Gallery.2">
                  <p:embed/>
                  <p:pic>
                    <p:nvPicPr>
                      <p:cNvPr id="0" name="Object 102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733800"/>
                        <a:ext cx="1096963" cy="274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Operativní a strategické řízení nákladů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Operativní řízení nákladů zejména zahrnuje:</a:t>
            </a:r>
          </a:p>
          <a:p>
            <a:pPr lvl="1" eaLnBrk="1" hangingPunct="1"/>
            <a:r>
              <a:rPr lang="cs-CZ" altLang="cs-CZ" sz="2200" dirty="0" smtClean="0"/>
              <a:t>klasifikaci a identifikaci nákladů (jednicové – režijní / přímé – nepřímé / variabilní </a:t>
            </a:r>
            <a:r>
              <a:rPr lang="cs-CZ" altLang="cs-CZ" sz="2200" dirty="0"/>
              <a:t>– fixní </a:t>
            </a:r>
            <a:r>
              <a:rPr lang="cs-CZ" altLang="cs-CZ" sz="2200" dirty="0" smtClean="0"/>
              <a:t>…)</a:t>
            </a:r>
          </a:p>
          <a:p>
            <a:pPr lvl="1" eaLnBrk="1" hangingPunct="1"/>
            <a:r>
              <a:rPr lang="cs-CZ" altLang="cs-CZ" sz="2200" dirty="0" smtClean="0"/>
              <a:t>definování nositelů nákladů (organizační útvar, produkt, zákazníci, proces …)</a:t>
            </a:r>
          </a:p>
          <a:p>
            <a:pPr lvl="1" eaLnBrk="1" hangingPunct="1"/>
            <a:r>
              <a:rPr lang="cs-CZ" altLang="cs-CZ" sz="2200" dirty="0" smtClean="0"/>
              <a:t>způsoby alokace nákladů na jejich nositele (kalkulační vzorce a metody, sestavení a kontrola vnitropodnikových rozpočtů)</a:t>
            </a:r>
          </a:p>
          <a:p>
            <a:pPr eaLnBrk="1" hangingPunct="1"/>
            <a:r>
              <a:rPr lang="cs-CZ" altLang="cs-CZ" sz="2600" dirty="0" smtClean="0"/>
              <a:t>Strategické řízení nákladů zahrnuje aplikaci vybraných ekonomických metod - např.</a:t>
            </a:r>
          </a:p>
          <a:p>
            <a:pPr lvl="1" eaLnBrk="1" hangingPunct="1"/>
            <a:r>
              <a:rPr lang="cs-CZ" altLang="cs-CZ" sz="2200" dirty="0" smtClean="0"/>
              <a:t>kalkulace cílových nákladů</a:t>
            </a:r>
          </a:p>
          <a:p>
            <a:pPr lvl="1" eaLnBrk="1" hangingPunct="1"/>
            <a:r>
              <a:rPr lang="cs-CZ" altLang="cs-CZ" sz="2200" dirty="0" smtClean="0"/>
              <a:t>kalkulace životního cyklu produktu.</a:t>
            </a:r>
          </a:p>
        </p:txBody>
      </p:sp>
      <p:pic>
        <p:nvPicPr>
          <p:cNvPr id="30724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Identifikace nákladů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Klasifikace nákladů: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kromě druhového členění používá podnik účelové členění nákladů: jednicové náklady na produkty, přímá a nepřímá výrobní režie, zásobovací režie, odbytová režie, správní režie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Základní hledisko identifikace a přiřazení nákladů a výnosů: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místo vzniku (primární hledisko pro běžné řízení nákladů)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hledisko odpovědnosti (doplňkové hledisko u vybraných zakázek a pro účely hmotné zainteresovanosti)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Nositelé nákladů: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1. stupeň: organizační útvar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2. stupeň: produkt.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Předmět semináře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457325"/>
            <a:ext cx="8229600" cy="4335463"/>
          </a:xfrm>
        </p:spPr>
        <p:txBody>
          <a:bodyPr/>
          <a:lstStyle/>
          <a:p>
            <a:pPr eaLnBrk="1" hangingPunct="1"/>
            <a:r>
              <a:rPr lang="cs-CZ" altLang="cs-CZ" sz="2600" smtClean="0"/>
              <a:t>Věcné a organizační řešení vybraných procesů spadajících do ekonomické funkce:</a:t>
            </a:r>
          </a:p>
          <a:p>
            <a:pPr lvl="1" eaLnBrk="1" hangingPunct="1"/>
            <a:r>
              <a:rPr lang="cs-CZ" altLang="cs-CZ" sz="2200" smtClean="0"/>
              <a:t>formulace finanční strategie a finančních cílů podniku</a:t>
            </a:r>
          </a:p>
          <a:p>
            <a:pPr lvl="1" eaLnBrk="1" hangingPunct="1"/>
            <a:r>
              <a:rPr lang="cs-CZ" altLang="cs-CZ" sz="2200" smtClean="0"/>
              <a:t>finanční plánování (operativní a strategické)</a:t>
            </a:r>
          </a:p>
          <a:p>
            <a:pPr lvl="1" eaLnBrk="1" hangingPunct="1"/>
            <a:r>
              <a:rPr lang="cs-CZ" altLang="cs-CZ" sz="2200" smtClean="0"/>
              <a:t>hodnocení a kontrola ekonomických výsledků</a:t>
            </a:r>
          </a:p>
          <a:p>
            <a:pPr lvl="1" eaLnBrk="1" hangingPunct="1"/>
            <a:r>
              <a:rPr lang="cs-CZ" altLang="cs-CZ" sz="2200" smtClean="0"/>
              <a:t>přístupy k určení forem financování podnikových aktivit</a:t>
            </a:r>
          </a:p>
          <a:p>
            <a:pPr lvl="1" eaLnBrk="1" hangingPunct="1"/>
            <a:r>
              <a:rPr lang="cs-CZ" altLang="cs-CZ" sz="2200" smtClean="0"/>
              <a:t>řízení vybraných složek pracovního kapitálu</a:t>
            </a:r>
          </a:p>
          <a:p>
            <a:pPr lvl="1" eaLnBrk="1" hangingPunct="1"/>
            <a:r>
              <a:rPr lang="cs-CZ" altLang="cs-CZ" sz="2200" smtClean="0"/>
              <a:t>hodnocení investičních projektů</a:t>
            </a:r>
          </a:p>
          <a:p>
            <a:pPr lvl="1" eaLnBrk="1" hangingPunct="1"/>
            <a:r>
              <a:rPr lang="cs-CZ" altLang="cs-CZ" sz="2200" smtClean="0"/>
              <a:t>koncepce vnitřního ekonomického řízení</a:t>
            </a:r>
          </a:p>
          <a:p>
            <a:pPr lvl="1" eaLnBrk="1" hangingPunct="1"/>
            <a:r>
              <a:rPr lang="cs-CZ" altLang="cs-CZ" sz="2200" smtClean="0"/>
              <a:t>koncepce podnikového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Alokace nákladů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Postupy alokace nákladů na organizační útvary: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hlavním hlediskem je místo vzniku, doplňkovým hlediskem je hledisko odpovědnosti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přiřazení nákladů provádí odd. finančního účetnictví (náklady prvotní) a odd. manažerského účetnictví (náklady druhotné)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Postupy alokace nákladů na produkty: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typy používaných kalkulací: propočtová, operativní, výsledná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typy kalkulačních vzorců: standardní vzorec, pro cenová rozhodování se používá retrográdní vzorec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Hlavní metody alokace: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přímá identifikace nákladů, prostá kalkulace dělením (výrobní materiál), dělení s poměrovým číslem (jednicové mzdy a přímá výrobní režie), kalkulace podle aktivit (vybrané položky přímé výrobní režie), přirážková metoda (režijní náklady).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Kalkulační systém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 smtClean="0"/>
              <a:t>Kalkulační systém u zvoleného podniku tvoří: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vlastních nákladů produktů: cílem je ocenění zásob vytvářených vlastní činností (nedokončená výroba, polotovary a výrobky) na bázi neúplných nákladů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úplných nákladů produktů: cílem je identifikace celkových nákladů produktu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propočtová kalkulace: cílem kalkulace je získání informací pro předběžné posouzení nákladovosti produktu nebo navrhované ceny (nebo úprav cen) v daném časovém období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kalkulace životního cyklu produktu: cílem je zpracování podkladů pro posouzení časového vývoje výnosů, nákladů a ziskovosti nově zaváděného produktu.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Organizační vs. ekonomická struktura podniku</a:t>
            </a:r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Organizační struktura:</a:t>
            </a:r>
          </a:p>
          <a:p>
            <a:pPr lvl="1" eaLnBrk="1" hangingPunct="1"/>
            <a:r>
              <a:rPr lang="cs-CZ" altLang="cs-CZ" sz="2200" smtClean="0"/>
              <a:t>liniová</a:t>
            </a:r>
          </a:p>
          <a:p>
            <a:pPr lvl="1" eaLnBrk="1" hangingPunct="1"/>
            <a:r>
              <a:rPr lang="cs-CZ" altLang="cs-CZ" sz="2200" smtClean="0"/>
              <a:t>liniově štábní</a:t>
            </a:r>
          </a:p>
          <a:p>
            <a:pPr lvl="1" eaLnBrk="1" hangingPunct="1"/>
            <a:r>
              <a:rPr lang="cs-CZ" altLang="cs-CZ" sz="2200" smtClean="0"/>
              <a:t>maticová</a:t>
            </a:r>
          </a:p>
          <a:p>
            <a:pPr lvl="1" eaLnBrk="1" hangingPunct="1"/>
            <a:r>
              <a:rPr lang="cs-CZ" altLang="cs-CZ" sz="2200" smtClean="0"/>
              <a:t>divizionální ...</a:t>
            </a:r>
          </a:p>
          <a:p>
            <a:pPr eaLnBrk="1" hangingPunct="1"/>
            <a:r>
              <a:rPr lang="cs-CZ" altLang="cs-CZ" sz="2600" smtClean="0"/>
              <a:t>Výsledkem je organizační uspořádání podniku (z hlediska řízení)</a:t>
            </a:r>
          </a:p>
        </p:txBody>
      </p:sp>
      <p:sp>
        <p:nvSpPr>
          <p:cNvPr id="91146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Ekonomická struktura:</a:t>
            </a:r>
          </a:p>
          <a:p>
            <a:pPr lvl="1" eaLnBrk="1" hangingPunct="1"/>
            <a:r>
              <a:rPr lang="cs-CZ" altLang="cs-CZ" sz="2200" smtClean="0"/>
              <a:t>nákladové středisko</a:t>
            </a:r>
          </a:p>
          <a:p>
            <a:pPr lvl="1" eaLnBrk="1" hangingPunct="1"/>
            <a:r>
              <a:rPr lang="cs-CZ" altLang="cs-CZ" sz="2200" smtClean="0"/>
              <a:t>výnosové středisko</a:t>
            </a:r>
          </a:p>
          <a:p>
            <a:pPr lvl="1" eaLnBrk="1" hangingPunct="1"/>
            <a:r>
              <a:rPr lang="cs-CZ" altLang="cs-CZ" sz="2200" smtClean="0"/>
              <a:t>ziskové středisko</a:t>
            </a:r>
          </a:p>
          <a:p>
            <a:pPr lvl="1" eaLnBrk="1" hangingPunct="1"/>
            <a:r>
              <a:rPr lang="cs-CZ" altLang="cs-CZ" sz="2200" smtClean="0"/>
              <a:t>rentabilní středisko</a:t>
            </a:r>
          </a:p>
          <a:p>
            <a:pPr eaLnBrk="1" hangingPunct="1"/>
            <a:r>
              <a:rPr lang="cs-CZ" altLang="cs-CZ" sz="2600" smtClean="0"/>
              <a:t>Výsledkem je uspořádání podniku z hlediska odpovědnosti za ekonomické výsledky.</a:t>
            </a:r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>
            <a:off x="4038600" y="5486400"/>
            <a:ext cx="914400" cy="609600"/>
          </a:xfrm>
          <a:prstGeom prst="leftRightArrow">
            <a:avLst>
              <a:gd name="adj1" fmla="val 50000"/>
              <a:gd name="adj2" fmla="val 3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pic>
        <p:nvPicPr>
          <p:cNvPr id="3994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1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1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1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1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1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1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1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1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5" grpId="0" build="p" autoUpdateAnimBg="0" advAuto="0"/>
      <p:bldP spid="91146" grpId="0" build="p" autoUpdateAnimBg="0" advAuto="0"/>
      <p:bldP spid="9114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Ekonomická struktura - typy středisek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Nákladové středisko</a:t>
            </a:r>
            <a:r>
              <a:rPr lang="cs-CZ" altLang="cs-CZ" sz="1800" smtClean="0"/>
              <a:t>: je nejnižším útvarem, za které se zjišťují náklady z hlediska odpovědnosti; základním nástrojem řízení ekonomických procesů je rozpočet ovlivnitelných nákladů, které jsou předmětem kontroly (příklad: útvar správy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Výnosové středisko</a:t>
            </a:r>
            <a:r>
              <a:rPr lang="cs-CZ" altLang="cs-CZ" sz="1800" smtClean="0"/>
              <a:t>: základním ekonomickým úkolem je dosažení určitého objemu tržeb (výnosů) – příkladem je obchodní úsek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Ziskové středisko</a:t>
            </a:r>
            <a:r>
              <a:rPr lang="cs-CZ" altLang="cs-CZ" sz="1800" smtClean="0"/>
              <a:t>: odpovídá jak za náklady, tak i za výnosy, vynaložené, resp. dosažené v rámci činnosti střediska; pracovníci střediska však musí mít pravomoc ovládat činitele, které působí na náklady prodaných výkonů a výnosy z prodeje (např. prodejní divize výrobního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b="1" smtClean="0"/>
              <a:t>Rentabilní středisko</a:t>
            </a:r>
            <a:r>
              <a:rPr lang="cs-CZ" altLang="cs-CZ" sz="1800" smtClean="0"/>
              <a:t>: středisko odpovídá nejen za náklady a výnosy, ale do jisté míry i za výši střediskem vázaného pracovního kapitálu; tento předpoklad je splněn u hierarchicky výše postavených útvarů, ve kterých odpovědní pracovníci ovlivňují zejména výši zásob, ale v některých případech i výši pohledávek a závazků (příkladem je místně odloučený závod zabývající se výrobou a prodejem určitého uceleného souboru produktů podniku).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2133600" cy="45720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altLang="cs-CZ" smtClean="0"/>
              <a:t>MPH_EKRP/MKH_EKRP</a:t>
            </a:r>
          </a:p>
        </p:txBody>
      </p:sp>
      <p:pic>
        <p:nvPicPr>
          <p:cNvPr id="41987" name="Picture 10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153400" cy="514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Organizační a ekonomické schéma (příklad)</a:t>
            </a:r>
          </a:p>
        </p:txBody>
      </p:sp>
      <p:sp>
        <p:nvSpPr>
          <p:cNvPr id="169989" name="Rectangle 1029"/>
          <p:cNvSpPr>
            <a:spLocks noChangeArrowheads="1"/>
          </p:cNvSpPr>
          <p:nvPr/>
        </p:nvSpPr>
        <p:spPr bwMode="auto">
          <a:xfrm>
            <a:off x="685800" y="2514600"/>
            <a:ext cx="1676400" cy="228600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/>
          </a:p>
        </p:txBody>
      </p:sp>
      <p:sp>
        <p:nvSpPr>
          <p:cNvPr id="41990" name="Text Box 1032"/>
          <p:cNvSpPr txBox="1">
            <a:spLocks noChangeArrowheads="1"/>
          </p:cNvSpPr>
          <p:nvPr/>
        </p:nvSpPr>
        <p:spPr bwMode="auto">
          <a:xfrm>
            <a:off x="4953000" y="6172200"/>
            <a:ext cx="1219200" cy="2698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>
                    <a:alpha val="50195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000" b="1"/>
              <a:t>nákladové stř.</a:t>
            </a:r>
          </a:p>
        </p:txBody>
      </p:sp>
      <p:sp>
        <p:nvSpPr>
          <p:cNvPr id="41991" name="Text Box 1033"/>
          <p:cNvSpPr txBox="1">
            <a:spLocks noChangeArrowheads="1"/>
          </p:cNvSpPr>
          <p:nvPr/>
        </p:nvSpPr>
        <p:spPr bwMode="auto">
          <a:xfrm>
            <a:off x="6324600" y="6172200"/>
            <a:ext cx="1219200" cy="254000"/>
          </a:xfrm>
          <a:prstGeom prst="rect">
            <a:avLst/>
          </a:prstGeom>
          <a:solidFill>
            <a:srgbClr val="FF6600">
              <a:alpha val="50195"/>
            </a:srgb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000" b="1"/>
              <a:t>výnosové stř.</a:t>
            </a:r>
          </a:p>
        </p:txBody>
      </p:sp>
      <p:grpSp>
        <p:nvGrpSpPr>
          <p:cNvPr id="170002" name="Group 1042"/>
          <p:cNvGrpSpPr>
            <a:grpSpLocks/>
          </p:cNvGrpSpPr>
          <p:nvPr/>
        </p:nvGrpSpPr>
        <p:grpSpPr bwMode="auto">
          <a:xfrm>
            <a:off x="685800" y="1295400"/>
            <a:ext cx="8153400" cy="2362200"/>
            <a:chOff x="432" y="816"/>
            <a:chExt cx="5136" cy="1488"/>
          </a:xfrm>
        </p:grpSpPr>
        <p:sp>
          <p:nvSpPr>
            <p:cNvPr id="41997" name="Rectangle 1030"/>
            <p:cNvSpPr>
              <a:spLocks noChangeArrowheads="1"/>
            </p:cNvSpPr>
            <p:nvPr/>
          </p:nvSpPr>
          <p:spPr bwMode="auto">
            <a:xfrm>
              <a:off x="1536" y="816"/>
              <a:ext cx="2880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998" name="Rectangle 1034"/>
            <p:cNvSpPr>
              <a:spLocks noChangeArrowheads="1"/>
            </p:cNvSpPr>
            <p:nvPr/>
          </p:nvSpPr>
          <p:spPr bwMode="auto">
            <a:xfrm>
              <a:off x="432" y="1776"/>
              <a:ext cx="1056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999" name="Rectangle 1035"/>
            <p:cNvSpPr>
              <a:spLocks noChangeArrowheads="1"/>
            </p:cNvSpPr>
            <p:nvPr/>
          </p:nvSpPr>
          <p:spPr bwMode="auto">
            <a:xfrm>
              <a:off x="1584" y="1584"/>
              <a:ext cx="1056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000" name="Rectangle 1036"/>
            <p:cNvSpPr>
              <a:spLocks noChangeArrowheads="1"/>
            </p:cNvSpPr>
            <p:nvPr/>
          </p:nvSpPr>
          <p:spPr bwMode="auto">
            <a:xfrm>
              <a:off x="3408" y="1584"/>
              <a:ext cx="960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2001" name="Rectangle 1037"/>
            <p:cNvSpPr>
              <a:spLocks noChangeArrowheads="1"/>
            </p:cNvSpPr>
            <p:nvPr/>
          </p:nvSpPr>
          <p:spPr bwMode="auto">
            <a:xfrm>
              <a:off x="4608" y="1584"/>
              <a:ext cx="960" cy="528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>
                      <a:alpha val="50195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  <p:sp>
        <p:nvSpPr>
          <p:cNvPr id="41993" name="Text Box 1038"/>
          <p:cNvSpPr txBox="1">
            <a:spLocks noChangeArrowheads="1"/>
          </p:cNvSpPr>
          <p:nvPr/>
        </p:nvSpPr>
        <p:spPr bwMode="auto">
          <a:xfrm>
            <a:off x="7696200" y="6172200"/>
            <a:ext cx="1219200" cy="269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80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000" b="1"/>
              <a:t>ziskové stř.</a:t>
            </a:r>
          </a:p>
        </p:txBody>
      </p:sp>
      <p:grpSp>
        <p:nvGrpSpPr>
          <p:cNvPr id="170003" name="Group 1043"/>
          <p:cNvGrpSpPr>
            <a:grpSpLocks/>
          </p:cNvGrpSpPr>
          <p:nvPr/>
        </p:nvGrpSpPr>
        <p:grpSpPr bwMode="auto">
          <a:xfrm>
            <a:off x="685800" y="4191000"/>
            <a:ext cx="7315200" cy="2362200"/>
            <a:chOff x="432" y="2640"/>
            <a:chExt cx="4608" cy="1488"/>
          </a:xfrm>
        </p:grpSpPr>
        <p:sp>
          <p:nvSpPr>
            <p:cNvPr id="41995" name="Rectangle 1039"/>
            <p:cNvSpPr>
              <a:spLocks noChangeArrowheads="1"/>
            </p:cNvSpPr>
            <p:nvPr/>
          </p:nvSpPr>
          <p:spPr bwMode="auto">
            <a:xfrm>
              <a:off x="432" y="2640"/>
              <a:ext cx="2304" cy="14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80">
                      <a:alpha val="50195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  <p:sp>
          <p:nvSpPr>
            <p:cNvPr id="41996" name="Rectangle 1040"/>
            <p:cNvSpPr>
              <a:spLocks noChangeArrowheads="1"/>
            </p:cNvSpPr>
            <p:nvPr/>
          </p:nvSpPr>
          <p:spPr bwMode="auto">
            <a:xfrm>
              <a:off x="2736" y="2640"/>
              <a:ext cx="2304" cy="11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80">
                      <a:alpha val="50195"/>
                    </a:srgb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cs-CZ" alt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6746875" cy="4759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Nejsou uvedeny typy vnitropodnikového členění nákladů ve vztahu k produktům, střediskům nebo kalkulacím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Nejsou definovány stupně nositelů nákladů (středisko, produkt, proces ...)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Nejsou uvedeny postupy alokace nákladů na jejich nositele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Nejsou uvedeny typy kalkulací používané pro různé manažerské úlohy (vztah k ostatním funkcím).</a:t>
            </a:r>
          </a:p>
        </p:txBody>
      </p:sp>
      <p:graphicFrame>
        <p:nvGraphicFramePr>
          <p:cNvPr id="43012" name="Object 4"/>
          <p:cNvGraphicFramePr>
            <a:graphicFrameLocks/>
          </p:cNvGraphicFramePr>
          <p:nvPr/>
        </p:nvGraphicFramePr>
        <p:xfrm>
          <a:off x="7772400" y="3733800"/>
          <a:ext cx="1096963" cy="274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Clip" r:id="rId3" imgW="2114447" imgH="5781707" progId="MS_ClipArt_Gallery.2">
                  <p:embed/>
                </p:oleObj>
              </mc:Choice>
              <mc:Fallback>
                <p:oleObj name="Clip" r:id="rId3" imgW="2114447" imgH="5781707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733800"/>
                        <a:ext cx="1096963" cy="274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Řešení problémů u podnikového účetnictví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Při návrhu koncepce podnikového účetnictví je nutné z hlediska projektu vyřešit tyto klíčové otázky:</a:t>
            </a:r>
          </a:p>
          <a:p>
            <a:pPr lvl="1" eaLnBrk="1" hangingPunct="1"/>
            <a:r>
              <a:rPr lang="cs-CZ" altLang="cs-CZ" sz="2200" smtClean="0"/>
              <a:t>finanční účetnictví:</a:t>
            </a:r>
          </a:p>
          <a:p>
            <a:pPr lvl="2" eaLnBrk="1" hangingPunct="1"/>
            <a:r>
              <a:rPr lang="cs-CZ" altLang="cs-CZ" sz="2100" smtClean="0"/>
              <a:t>volba účetní soustavy a rozsahu vedení účetnictví</a:t>
            </a:r>
          </a:p>
          <a:p>
            <a:pPr lvl="2" eaLnBrk="1" hangingPunct="1"/>
            <a:r>
              <a:rPr lang="cs-CZ" altLang="cs-CZ" sz="2100" smtClean="0"/>
              <a:t>určení struktury účetní závěrky a pravidel auditu, resp. zveřejnění účetní závěrky</a:t>
            </a:r>
          </a:p>
          <a:p>
            <a:pPr lvl="1" eaLnBrk="1" hangingPunct="1"/>
            <a:r>
              <a:rPr lang="cs-CZ" altLang="cs-CZ" sz="2200" smtClean="0"/>
              <a:t>manažerské/vnitropodnikové účetnictví:</a:t>
            </a:r>
          </a:p>
          <a:p>
            <a:pPr lvl="2" eaLnBrk="1" hangingPunct="1"/>
            <a:r>
              <a:rPr lang="cs-CZ" altLang="cs-CZ" sz="2100" smtClean="0"/>
              <a:t>ekonomická struktura společnosti</a:t>
            </a:r>
          </a:p>
          <a:p>
            <a:pPr lvl="2" eaLnBrk="1" hangingPunct="1"/>
            <a:r>
              <a:rPr lang="cs-CZ" altLang="cs-CZ" sz="2100" smtClean="0"/>
              <a:t>koncepce rozpočtového a kalkulačního systému</a:t>
            </a:r>
          </a:p>
          <a:p>
            <a:pPr lvl="2" eaLnBrk="1" hangingPunct="1"/>
            <a:r>
              <a:rPr lang="cs-CZ" altLang="cs-CZ" sz="2100" smtClean="0"/>
              <a:t>techniky vedení vnitropodnikového účetnictví</a:t>
            </a:r>
          </a:p>
          <a:p>
            <a:pPr lvl="1" eaLnBrk="1" hangingPunct="1"/>
            <a:r>
              <a:rPr lang="cs-CZ" altLang="cs-CZ" sz="2200" smtClean="0"/>
              <a:t>centralizace/decentralizace výkonu účetních agend.</a:t>
            </a:r>
          </a:p>
        </p:txBody>
      </p:sp>
      <p:pic>
        <p:nvPicPr>
          <p:cNvPr id="44036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finančního účetnictví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b="1" smtClean="0"/>
              <a:t>Účetní soustava</a:t>
            </a:r>
            <a:r>
              <a:rPr lang="cs-CZ" altLang="cs-CZ" sz="2000" smtClean="0"/>
              <a:t>: účetnictví (podvojné) vzhledem k právní formě podniku; rozsah vedení účetnictví: účetnictví je vedeno v plném rozsahu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účetních metod a postupů </a:t>
            </a:r>
            <a:r>
              <a:rPr lang="cs-CZ" altLang="cs-CZ" sz="2000" smtClean="0"/>
              <a:t>je realizováno: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plněním zákonných povinností podle zákona o účetnictví a prováděcí vyhlášky pro podnikatele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sestavením a realizací vnitropodnikových postupů (viz účetní dokumentace podniku)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Stanovení pravidel sestavení a auditu </a:t>
            </a:r>
            <a:r>
              <a:rPr lang="cs-CZ" altLang="cs-CZ" sz="2000" b="1" smtClean="0"/>
              <a:t>účetní závěrky</a:t>
            </a:r>
            <a:r>
              <a:rPr lang="cs-CZ" altLang="cs-CZ" sz="200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základní pravidla a postupy sestavení účetní závěrky jsou převzata do vnitřní normotvorby podniku (interní směrnice)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1800" smtClean="0"/>
              <a:t>účetní závěrku tvoří: rozvaha a výkaz zisku a ztráty (v plném rozsahu), přehled o peněžních tocích a přehled o změnách vlastního kapitálu a příloha; podnik splňuje zákonná kritéria povinného auditu a sestavuje výroční zprávu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Určení </a:t>
            </a:r>
            <a:r>
              <a:rPr lang="cs-CZ" altLang="cs-CZ" sz="2000" b="1" smtClean="0"/>
              <a:t>základní odpovědnosti </a:t>
            </a:r>
            <a:r>
              <a:rPr lang="cs-CZ" altLang="cs-CZ" sz="2000" smtClean="0"/>
              <a:t>za kvalitu účetnictví a jeho výstupů v rámci organizační struktury podniku - podnik používá částečně decentralizované finanční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Základní parametry vnitropodnikového účetnictví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Východiska tvorby </a:t>
            </a:r>
            <a:r>
              <a:rPr lang="cs-CZ" altLang="cs-CZ" sz="2400" b="1" smtClean="0"/>
              <a:t>ekonomické struktury</a:t>
            </a:r>
            <a:r>
              <a:rPr lang="cs-CZ" altLang="cs-CZ" sz="2400" smtClean="0"/>
              <a:t>: střediska nákladová, výnosová a zisková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Používané metody a postupy ve vztahu k ekonomické funkci: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rozvrhování nákladů a výnosů na střediska (tvorba rozpočtů středisek, měsíční reporty)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základní objekt - místo vzniku - tomu jsou uzpůsobena vnitřní zúčtovací pravidla a kalkulační postupy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kompletní rozvržení nákladů na střediska umožní oceňování zásob a tvorbu požadovaných kalkulací a rozpočtů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Technika VPÚ: </a:t>
            </a:r>
            <a:r>
              <a:rPr lang="cs-CZ" altLang="cs-CZ" sz="2400" b="1" smtClean="0"/>
              <a:t>dvouokruhové účetnictví </a:t>
            </a:r>
            <a:r>
              <a:rPr lang="cs-CZ" altLang="cs-CZ" sz="2400" smtClean="0"/>
              <a:t>s použitím účtové třídy 8 a 9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Určení základní odpovědnosti za kvalitu VPÚ – podnik používá </a:t>
            </a:r>
            <a:r>
              <a:rPr lang="cs-CZ" altLang="cs-CZ" sz="2400" b="1" smtClean="0"/>
              <a:t>centralizované </a:t>
            </a:r>
            <a:r>
              <a:rPr lang="cs-CZ" altLang="cs-CZ" sz="2400" smtClean="0"/>
              <a:t>manažerské účetnictví.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Nejčastější chyby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6746875" cy="4759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 projektu je řešena pouze koncepce finančního účetnictví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Problém manažerského účetnictví je řešen povrchně a bez vazby na jiné funkce v projektu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Není řešena otázka centralizace, resp. decentralizace účetních procesů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Nejsou definovány typy středisek z hlediska ekonomické struktury; resp. je použita ekonomická struktura, která neodpovídá jiným funkcím podniku.</a:t>
            </a:r>
          </a:p>
        </p:txBody>
      </p:sp>
      <p:graphicFrame>
        <p:nvGraphicFramePr>
          <p:cNvPr id="47108" name="Object 4"/>
          <p:cNvGraphicFramePr>
            <a:graphicFrameLocks/>
          </p:cNvGraphicFramePr>
          <p:nvPr/>
        </p:nvGraphicFramePr>
        <p:xfrm>
          <a:off x="7772400" y="3733800"/>
          <a:ext cx="1096963" cy="274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Clip" r:id="rId3" imgW="2114447" imgH="5781707" progId="MS_ClipArt_Gallery.2">
                  <p:embed/>
                </p:oleObj>
              </mc:Choice>
              <mc:Fallback>
                <p:oleObj name="Clip" r:id="rId3" imgW="2114447" imgH="5781707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733800"/>
                        <a:ext cx="1096963" cy="274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Dva možné přístupy k finanční strategii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Strategicko-manažerský pohled:</a:t>
            </a:r>
          </a:p>
          <a:p>
            <a:pPr lvl="1" eaLnBrk="1" hangingPunct="1"/>
            <a:r>
              <a:rPr lang="cs-CZ" altLang="cs-CZ" smtClean="0"/>
              <a:t>finanční strategie je chápána jako jedna z </a:t>
            </a:r>
            <a:r>
              <a:rPr lang="cs-CZ" altLang="cs-CZ" u="sng" smtClean="0"/>
              <a:t>funkčních strategií</a:t>
            </a:r>
            <a:r>
              <a:rPr lang="cs-CZ" altLang="cs-CZ" smtClean="0"/>
              <a:t> v rámci procesu tvorby celkové podnikové strategie</a:t>
            </a:r>
          </a:p>
          <a:p>
            <a:pPr lvl="1" eaLnBrk="1" hangingPunct="1"/>
            <a:r>
              <a:rPr lang="cs-CZ" altLang="cs-CZ" smtClean="0"/>
              <a:t>složky strategie – viz prezentace k přednášce</a:t>
            </a:r>
          </a:p>
          <a:p>
            <a:pPr eaLnBrk="1" hangingPunct="1"/>
            <a:r>
              <a:rPr lang="cs-CZ" altLang="cs-CZ" smtClean="0"/>
              <a:t>Tradiční finanční pohled:</a:t>
            </a:r>
          </a:p>
          <a:p>
            <a:pPr lvl="1" eaLnBrk="1" hangingPunct="1"/>
            <a:r>
              <a:rPr lang="cs-CZ" altLang="cs-CZ" smtClean="0"/>
              <a:t>finanční strategii tvoří soubor </a:t>
            </a:r>
            <a:r>
              <a:rPr lang="cs-CZ" altLang="cs-CZ" u="sng" smtClean="0"/>
              <a:t>finančních politik</a:t>
            </a:r>
            <a:r>
              <a:rPr lang="cs-CZ" altLang="cs-CZ" smtClean="0"/>
              <a:t> typu dluhová, úvěrová, likviditní, daňová, dividendová politika a politika v oblasti podnikového účetnictví.</a:t>
            </a:r>
          </a:p>
        </p:txBody>
      </p:sp>
      <p:pic>
        <p:nvPicPr>
          <p:cNvPr id="6148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848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Útvarové začlenění ekonomické funkce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Základní východisko ve vzorovém projektu: odpovědnost za realizaci převážné části finančně/ ekonomických procesů je delegována na finančního ředitele, který je přímo podřízen generálnímu řediteli</a:t>
            </a:r>
          </a:p>
          <a:p>
            <a:pPr eaLnBrk="1" hangingPunct="1"/>
            <a:r>
              <a:rPr lang="cs-CZ" altLang="cs-CZ" sz="2600" smtClean="0"/>
              <a:t>Finanční ředitel řídí finanční úsek, který je štábním útvarem generálního ředitele; s použitím principu funkční specializace se finanční úsek vnitřně člení na tyto dílčí útvary:</a:t>
            </a:r>
          </a:p>
          <a:p>
            <a:pPr lvl="1" eaLnBrk="1" hangingPunct="1"/>
            <a:r>
              <a:rPr lang="cs-CZ" altLang="cs-CZ" sz="2400" smtClean="0"/>
              <a:t>oddělení finančního účetnictví</a:t>
            </a:r>
          </a:p>
          <a:p>
            <a:pPr lvl="1" eaLnBrk="1" hangingPunct="1"/>
            <a:r>
              <a:rPr lang="cs-CZ" altLang="cs-CZ" sz="2400" smtClean="0"/>
              <a:t>oddělení manažerského účetnictví</a:t>
            </a:r>
          </a:p>
          <a:p>
            <a:pPr lvl="1" eaLnBrk="1" hangingPunct="1"/>
            <a:r>
              <a:rPr lang="cs-CZ" altLang="cs-CZ" sz="2400" smtClean="0"/>
              <a:t>oddělení controllingu.</a:t>
            </a:r>
          </a:p>
        </p:txBody>
      </p:sp>
      <p:pic>
        <p:nvPicPr>
          <p:cNvPr id="4813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Definování finančních cílů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Definování finančních cílů probíhá zejména v procesu tvorby finanční strategie a cíle jsou konkretizovány v rámci sestavení finančních plánů</a:t>
            </a:r>
          </a:p>
          <a:p>
            <a:pPr eaLnBrk="1" hangingPunct="1"/>
            <a:r>
              <a:rPr lang="cs-CZ" altLang="cs-CZ" smtClean="0"/>
              <a:t>Při definování finančních cílů je nutné vzít v úvahu tyto faktory:</a:t>
            </a:r>
          </a:p>
          <a:p>
            <a:pPr lvl="1" eaLnBrk="1" hangingPunct="1"/>
            <a:r>
              <a:rPr lang="cs-CZ" altLang="cs-CZ" smtClean="0"/>
              <a:t>pojetí cílů: strategické/taktické/operativní (soustava cílů)</a:t>
            </a:r>
          </a:p>
          <a:p>
            <a:pPr lvl="1" eaLnBrk="1" hangingPunct="1"/>
            <a:r>
              <a:rPr lang="cs-CZ" altLang="cs-CZ" smtClean="0"/>
              <a:t>zájem kterého subjektu mají finanční cíle vyjadřovat.</a:t>
            </a:r>
          </a:p>
        </p:txBody>
      </p:sp>
      <p:pic>
        <p:nvPicPr>
          <p:cNvPr id="7172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 definování finančních cílů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Oblast strategického finančního řízení </a:t>
            </a:r>
            <a:r>
              <a:rPr lang="cs-CZ" altLang="cs-CZ" sz="2600" dirty="0" smtClean="0">
                <a:solidFill>
                  <a:srgbClr val="CC0000"/>
                </a:solidFill>
              </a:rPr>
              <a:t>(příklad)</a:t>
            </a:r>
            <a:r>
              <a:rPr lang="cs-CZ" altLang="cs-CZ" sz="2600" dirty="0" smtClean="0"/>
              <a:t>:</a:t>
            </a:r>
          </a:p>
          <a:p>
            <a:pPr lvl="1" eaLnBrk="1" hangingPunct="1"/>
            <a:r>
              <a:rPr lang="cs-CZ" altLang="cs-CZ" sz="2000" dirty="0" smtClean="0"/>
              <a:t>průběžné zvyšování zisku/rentability kapitálu/ekonomické hodnoty (</a:t>
            </a:r>
            <a:r>
              <a:rPr lang="cs-CZ" altLang="cs-CZ" sz="2000" b="1" dirty="0" smtClean="0">
                <a:solidFill>
                  <a:srgbClr val="CC0000"/>
                </a:solidFill>
              </a:rPr>
              <a:t>?</a:t>
            </a:r>
            <a:r>
              <a:rPr lang="cs-CZ" altLang="cs-CZ" sz="2000" dirty="0" smtClean="0"/>
              <a:t>)</a:t>
            </a:r>
          </a:p>
          <a:p>
            <a:pPr lvl="1" eaLnBrk="1" hangingPunct="1"/>
            <a:r>
              <a:rPr lang="cs-CZ" altLang="cs-CZ" sz="2000" dirty="0" smtClean="0"/>
              <a:t>přiměřená finanční stabilita</a:t>
            </a:r>
          </a:p>
          <a:p>
            <a:pPr lvl="1" eaLnBrk="1" hangingPunct="1"/>
            <a:r>
              <a:rPr lang="cs-CZ" altLang="cs-CZ" sz="2000" dirty="0" smtClean="0"/>
              <a:t>efektivní investování do dlouhodobého </a:t>
            </a:r>
            <a:r>
              <a:rPr lang="cs-CZ" altLang="cs-CZ" sz="2000" dirty="0" smtClean="0"/>
              <a:t>majetku</a:t>
            </a:r>
          </a:p>
          <a:p>
            <a:pPr lvl="1" eaLnBrk="1" hangingPunct="1"/>
            <a:r>
              <a:rPr lang="cs-CZ" altLang="cs-CZ" sz="2000" dirty="0"/>
              <a:t>zajištění požadované míry vyplácených </a:t>
            </a:r>
            <a:r>
              <a:rPr lang="cs-CZ" altLang="cs-CZ" sz="2000" dirty="0" smtClean="0"/>
              <a:t>dividend</a:t>
            </a:r>
            <a:endParaRPr lang="cs-CZ" altLang="cs-CZ" sz="2000" dirty="0" smtClean="0"/>
          </a:p>
          <a:p>
            <a:pPr eaLnBrk="1" hangingPunct="1"/>
            <a:r>
              <a:rPr lang="cs-CZ" altLang="cs-CZ" sz="2600" dirty="0" smtClean="0"/>
              <a:t>Oblast taktického/operativního finančního řízení </a:t>
            </a:r>
            <a:r>
              <a:rPr lang="cs-CZ" altLang="cs-CZ" sz="2600" dirty="0" smtClean="0">
                <a:solidFill>
                  <a:srgbClr val="CC0000"/>
                </a:solidFill>
              </a:rPr>
              <a:t>(příklad)</a:t>
            </a:r>
            <a:r>
              <a:rPr lang="cs-CZ" altLang="cs-CZ" sz="2600" dirty="0" smtClean="0"/>
              <a:t>:</a:t>
            </a:r>
          </a:p>
          <a:p>
            <a:pPr lvl="1" eaLnBrk="1" hangingPunct="1"/>
            <a:r>
              <a:rPr lang="cs-CZ" altLang="cs-CZ" sz="2000" dirty="0" smtClean="0"/>
              <a:t>dosažení požadované míry výnosů, nákladů a ziskovosti</a:t>
            </a:r>
          </a:p>
          <a:p>
            <a:pPr lvl="1" eaLnBrk="1" hangingPunct="1"/>
            <a:r>
              <a:rPr lang="cs-CZ" altLang="cs-CZ" sz="2000" dirty="0" smtClean="0"/>
              <a:t>zajištění přiměřené likvidity</a:t>
            </a:r>
          </a:p>
          <a:p>
            <a:pPr eaLnBrk="1" hangingPunct="1"/>
            <a:r>
              <a:rPr lang="cs-CZ" altLang="cs-CZ" sz="2600" dirty="0" smtClean="0">
                <a:solidFill>
                  <a:schemeClr val="tx2"/>
                </a:solidFill>
              </a:rPr>
              <a:t>Finanční </a:t>
            </a:r>
            <a:r>
              <a:rPr lang="cs-CZ" altLang="cs-CZ" sz="2600" dirty="0" smtClean="0">
                <a:solidFill>
                  <a:schemeClr val="tx2"/>
                </a:solidFill>
              </a:rPr>
              <a:t>cíle navrhuje finanční ředitel a schvaluje vrcholový orgán/vrcholový management.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Hlavní typy finančních plánů/rozpočtů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Časové hledisko:</a:t>
            </a:r>
          </a:p>
          <a:p>
            <a:pPr lvl="1" eaLnBrk="1" hangingPunct="1"/>
            <a:r>
              <a:rPr lang="cs-CZ" altLang="cs-CZ" sz="2200" smtClean="0"/>
              <a:t>krátkodobé (taktické/operativní) plány</a:t>
            </a:r>
          </a:p>
          <a:p>
            <a:pPr lvl="1" eaLnBrk="1" hangingPunct="1"/>
            <a:r>
              <a:rPr lang="cs-CZ" altLang="cs-CZ" sz="2200" smtClean="0"/>
              <a:t>středně a dlouhodobé (strategické) plány</a:t>
            </a:r>
          </a:p>
          <a:p>
            <a:pPr eaLnBrk="1" hangingPunct="1"/>
            <a:r>
              <a:rPr lang="cs-CZ" altLang="cs-CZ" sz="2600" smtClean="0"/>
              <a:t>Hledisko struktury:</a:t>
            </a:r>
          </a:p>
          <a:p>
            <a:pPr lvl="1" eaLnBrk="1" hangingPunct="1"/>
            <a:r>
              <a:rPr lang="cs-CZ" altLang="cs-CZ" sz="2200" smtClean="0"/>
              <a:t>pevné, resp. přepočtené plány</a:t>
            </a:r>
          </a:p>
          <a:p>
            <a:pPr lvl="1" eaLnBrk="1" hangingPunct="1"/>
            <a:r>
              <a:rPr lang="cs-CZ" altLang="cs-CZ" sz="2200" smtClean="0"/>
              <a:t>klouzavé plány</a:t>
            </a:r>
          </a:p>
          <a:p>
            <a:pPr eaLnBrk="1" hangingPunct="1"/>
            <a:r>
              <a:rPr lang="cs-CZ" altLang="cs-CZ" sz="2600" smtClean="0"/>
              <a:t>Hledisko rozsahu rozpočtů:</a:t>
            </a:r>
          </a:p>
          <a:p>
            <a:pPr lvl="1" eaLnBrk="1" hangingPunct="1"/>
            <a:r>
              <a:rPr lang="cs-CZ" altLang="cs-CZ" sz="2200" smtClean="0"/>
              <a:t>rozpočty vnitropodnikových útvarů</a:t>
            </a:r>
          </a:p>
          <a:p>
            <a:pPr lvl="1" eaLnBrk="1" hangingPunct="1"/>
            <a:r>
              <a:rPr lang="cs-CZ" altLang="cs-CZ" sz="2200" smtClean="0"/>
              <a:t>krátkodobý finanční rozpočet likvidity</a:t>
            </a:r>
          </a:p>
          <a:p>
            <a:pPr lvl="1" eaLnBrk="1" hangingPunct="1"/>
            <a:r>
              <a:rPr lang="cs-CZ" altLang="cs-CZ" sz="2200" smtClean="0"/>
              <a:t>komplexní rozpočet (Master Budget)</a:t>
            </a:r>
          </a:p>
          <a:p>
            <a:pPr eaLnBrk="1" hangingPunct="1"/>
            <a:r>
              <a:rPr lang="cs-CZ" altLang="cs-CZ" sz="2600" smtClean="0"/>
              <a:t>Věcné postupy při tvorbě plánů/rozpočtů?</a:t>
            </a:r>
          </a:p>
        </p:txBody>
      </p:sp>
      <p:pic>
        <p:nvPicPr>
          <p:cNvPr id="9220" name="Picture 4" descr="C:\Program Files\Microsoft Office\Clipart\standard\stddir2\DD00427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463" y="322263"/>
            <a:ext cx="452437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Struktura finančních rozpočtů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7696200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67600" cy="1096962"/>
          </a:xfrm>
        </p:spPr>
        <p:txBody>
          <a:bodyPr/>
          <a:lstStyle/>
          <a:p>
            <a:pPr eaLnBrk="1" hangingPunct="1"/>
            <a:r>
              <a:rPr lang="cs-CZ" altLang="cs-CZ" smtClean="0"/>
              <a:t>Sestavení </a:t>
            </a:r>
            <a:r>
              <a:rPr lang="cs-CZ" altLang="cs-CZ" u="sng" smtClean="0"/>
              <a:t>strategického</a:t>
            </a:r>
            <a:r>
              <a:rPr lang="cs-CZ" altLang="cs-CZ" smtClean="0"/>
              <a:t> finančního plánu </a:t>
            </a:r>
            <a:r>
              <a:rPr lang="cs-CZ" altLang="cs-CZ" smtClean="0">
                <a:solidFill>
                  <a:srgbClr val="CC0000"/>
                </a:solidFill>
              </a:rPr>
              <a:t>(příklad)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Základní funkcí strategického finančního plánu je zajistit konzistenci vytyčených finančních cílů s ostatními strategickými cíli a ověřit reálnost celkové podnikové strategie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Proces sestavení strategického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sběr podstatných prvků podnikové strategie, sestavení předběžné verze, případná úprava vstupních údajů, analýza rizika, projednání základní verze na úrovni představenstva, případné změny nebo upřesnění rozpočtu, seznámení vedoucích pracovníků s definitivní podobou finančního plánu a jeho implementace do dílčích oblastí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Obsah strategického finančního plánu: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smtClean="0"/>
              <a:t>plánovaná rozvaha, výsledovky, plánované cash flow, výpočet finančních ukazatelů + komentář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solidFill>
                  <a:schemeClr val="tx2"/>
                </a:solidFill>
              </a:rPr>
              <a:t>Metodický garant: odd. strategického rozvoje.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tisk">
  <a:themeElements>
    <a:clrScheme name="prezentace_tis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prezentace_tis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_tis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_tis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_tis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C:\Users\landa\AppData\Roaming\Microsoft\Šablony\prezentace_tisk.pot</Template>
  <TotalTime>6990</TotalTime>
  <Words>2880</Words>
  <Application>Microsoft Office PowerPoint</Application>
  <PresentationFormat>Předvádění na obrazovce (4:3)</PresentationFormat>
  <Paragraphs>293</Paragraphs>
  <Slides>40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2" baseType="lpstr">
      <vt:lpstr>prezentace_tisk</vt:lpstr>
      <vt:lpstr>Clip</vt:lpstr>
      <vt:lpstr>Ekonomická funkce</vt:lpstr>
      <vt:lpstr>Obsah ekonomické funkce</vt:lpstr>
      <vt:lpstr>Předmět semináře</vt:lpstr>
      <vt:lpstr>Dva možné přístupy k finanční strategii</vt:lpstr>
      <vt:lpstr>Definování finančních cílů</vt:lpstr>
      <vt:lpstr>Příklady definování finančních cílů</vt:lpstr>
      <vt:lpstr>Hlavní typy finančních plánů/rozpočtů</vt:lpstr>
      <vt:lpstr>Struktura finančních rozpočtů</vt:lpstr>
      <vt:lpstr>Sestavení strategického finančního plánu (příklad)</vt:lpstr>
      <vt:lpstr>Sestavení taktických a operativních plánů (příklad)</vt:lpstr>
      <vt:lpstr>Prezentace aplikace PowerPoint</vt:lpstr>
      <vt:lpstr>Prezentace aplikace PowerPoint</vt:lpstr>
      <vt:lpstr>Nejčastější chyby</vt:lpstr>
      <vt:lpstr>Problémy s hodnocením a kontrolou ekonomické výkonnosti</vt:lpstr>
      <vt:lpstr>Hodnocení ekonomické výkonnosti a kontrola (příklad)</vt:lpstr>
      <vt:lpstr>Nejčastější chyby</vt:lpstr>
      <vt:lpstr>Volba forem financování</vt:lpstr>
      <vt:lpstr>Volba forem financování (příklad)</vt:lpstr>
      <vt:lpstr>Řízení pracovního kapitálu</vt:lpstr>
      <vt:lpstr>Systémy řízení zásob (příklad)</vt:lpstr>
      <vt:lpstr>Systémy řízení pohledávek (příklad)</vt:lpstr>
      <vt:lpstr>Nejčastější chyby</vt:lpstr>
      <vt:lpstr>Problematika investičních projektů</vt:lpstr>
      <vt:lpstr>Jaká jsou finanční kritéria hodnocení „ziskových“ projektů</vt:lpstr>
      <vt:lpstr>Klíčové metody hodnocení „neziskových“ projektů</vt:lpstr>
      <vt:lpstr>Analýza investičních projektů (příklad)</vt:lpstr>
      <vt:lpstr>Nejčastější chyby</vt:lpstr>
      <vt:lpstr>Operativní a strategické řízení nákladů</vt:lpstr>
      <vt:lpstr>Identifikace nákladů (příklad)</vt:lpstr>
      <vt:lpstr>Alokace nákladů (příklad)</vt:lpstr>
      <vt:lpstr>Kalkulační systém (příklad)</vt:lpstr>
      <vt:lpstr>Organizační vs. ekonomická struktura podniku</vt:lpstr>
      <vt:lpstr>Ekonomická struktura - typy středisek</vt:lpstr>
      <vt:lpstr>Organizační a ekonomické schéma (příklad)</vt:lpstr>
      <vt:lpstr>Nejčastější chyby</vt:lpstr>
      <vt:lpstr>Řešení problémů u podnikového účetnictví</vt:lpstr>
      <vt:lpstr>Základní parametry finančního účetnictví (příklad)</vt:lpstr>
      <vt:lpstr>Základní parametry vnitropodnikového účetnictví (příklad)</vt:lpstr>
      <vt:lpstr>Nejčastější chyby</vt:lpstr>
      <vt:lpstr>Útvarové začlenění ekonomické funkce</vt:lpstr>
    </vt:vector>
  </TitlesOfParts>
  <Company>JUDr. Martin Landa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a správní funkce</dc:title>
  <dc:creator>Martin Landa</dc:creator>
  <cp:lastModifiedBy>Martin Landa</cp:lastModifiedBy>
  <cp:revision>549</cp:revision>
  <cp:lastPrinted>1601-01-01T00:00:00Z</cp:lastPrinted>
  <dcterms:created xsi:type="dcterms:W3CDTF">2005-09-13T18:24:57Z</dcterms:created>
  <dcterms:modified xsi:type="dcterms:W3CDTF">2018-09-19T15:03:52Z</dcterms:modified>
</cp:coreProperties>
</file>