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9" r:id="rId2"/>
    <p:sldId id="278" r:id="rId3"/>
    <p:sldId id="288" r:id="rId4"/>
    <p:sldId id="292" r:id="rId5"/>
    <p:sldId id="290" r:id="rId6"/>
    <p:sldId id="294" r:id="rId7"/>
    <p:sldId id="293" r:id="rId8"/>
    <p:sldId id="295" r:id="rId9"/>
    <p:sldId id="296" r:id="rId10"/>
    <p:sldId id="297" r:id="rId11"/>
    <p:sldId id="298" r:id="rId12"/>
    <p:sldId id="286" r:id="rId13"/>
    <p:sldId id="257" r:id="rId14"/>
    <p:sldId id="320" r:id="rId15"/>
    <p:sldId id="335" r:id="rId16"/>
    <p:sldId id="336" r:id="rId17"/>
    <p:sldId id="337" r:id="rId18"/>
    <p:sldId id="338" r:id="rId19"/>
    <p:sldId id="321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80" r:id="rId39"/>
    <p:sldId id="350" r:id="rId40"/>
    <p:sldId id="351" r:id="rId41"/>
    <p:sldId id="352" r:id="rId42"/>
    <p:sldId id="281" r:id="rId43"/>
    <p:sldId id="282" r:id="rId44"/>
    <p:sldId id="283" r:id="rId45"/>
    <p:sldId id="284" r:id="rId46"/>
    <p:sldId id="355" r:id="rId47"/>
    <p:sldId id="353" r:id="rId48"/>
    <p:sldId id="354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9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90819-739D-4447-BA2E-D594E731C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C3C9A8-0AB3-44D4-9429-9201EBC6E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B58655-27AC-4060-9C9D-5B0A838C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383CC1-4E13-46F9-B07A-E61157AC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4F85E5-AD72-4559-BC50-EBA801C6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37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96CF6-7065-47CA-8D1F-996032B2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190474-82D4-40D9-AA57-DFC2A42C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4EC7C9-66D5-4FF7-8206-2FED4354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2D9801-9F51-4B8E-BA0A-98F518EF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91DFEC-4441-47C7-9A71-89D9D182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55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7D4635-30BD-42B1-87F7-08D8A8621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DA6A4E-A2E4-4895-B7FD-45110990F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C4DE24-3501-4475-A244-EBCFA840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94507E-4EFC-44DE-88D9-58AA9735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BD64B0-831C-47FC-A1C5-15975588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20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D3C76-DF70-490D-BA9C-1F01E772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43BC19-98DF-4350-BE7A-6E5DD880E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AB456-14AC-4D5E-B5FC-AB3C034F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6ACB2A-1A81-4B35-8ED9-9D6597F2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350268-408A-424D-B0F3-D80CC89E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39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DD3F5-095B-40BA-9E66-A0A60821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C39F3A3-DFA0-455B-9BFC-797EAAFC2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C69DB8-2880-409A-A65D-D18CFF97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FC15B7-D87B-4A36-8C20-9727D966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91A474-FE1E-42C6-88BB-9F05A53D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14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276F2-79F8-4355-8AD1-9CC2FD50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65DB2F-5187-4205-BE4F-ABCEA3C65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385F554-0F12-4B78-A0C9-20D9F8AD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56CB21-5B73-4F27-B5C6-59625AE3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308143-C49E-4867-AA54-ADBAF0D2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D8F76C-9420-4B3B-BD5A-69F0468E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55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1AC1E-9FE8-454F-AFC5-A46A7A89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A2C4BA-51E6-4E89-83D8-25FD6EBC4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59E9EAE-CEB2-4BA6-A707-9DA791B7F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A3B6E11-F1B1-49CC-AAA6-B63DD7407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D61F6DE-1DB0-4210-AFE9-E83C472CC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46F581-1ABA-424E-B9D2-DCEEAB30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75F9C2-2E80-4FC8-BB2F-E6661533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9B8250E-0D60-4A9C-85F4-0385774B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89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02B55-679E-4C47-BD16-4FBC180E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6538B6-76D3-4084-902B-8BC233F3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9733A6-01F7-4A93-B42C-2ACB2CB5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2ABC88-C9B4-49BE-B139-71A9EDB3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82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F1D94F-5C36-49AF-B641-420EB783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664A8B-4E6D-471E-BC4A-34B7E01C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4BD912-1FEB-457E-BF9A-33F82C48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9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A9970-8797-4AC6-8DB4-94741FDB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F98312-AAB1-4F1E-BECB-E36E05100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3C5B88-81A0-4427-96F7-9AAEAE533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A55377-EB48-479E-BE67-48168B2B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C60C5C-21E5-4649-BC1B-285DDA06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FADB6A-04E6-47DC-A6EA-88F233C7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12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552FF-1255-4F0C-80D3-BE7061A3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85C1936-D442-4BFF-8DD1-3FE8A2FF5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07C99F2-6E5E-4F1E-A2FD-701657C62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1E99BA-DE85-4719-A408-D65D8334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D96253-7526-4BD8-8894-9F9A1C9A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65FC7E-33BB-410A-9ACD-5D970CEC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74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015B70-BD6D-49D2-9317-987EBE2B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843AFDE-8158-44AB-B9CB-57588ACBA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0C3EED-1F14-4CC6-A2AC-F9B6E99D7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0321-6685-4CFD-89E7-4B1D1DD1341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081FB8-F0DC-40A2-B8A1-BE6E7BEBD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80B9F6-F52C-406F-9AAC-1C85F30DF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7FB40-2184-46E4-917F-A6038C324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Využití </a:t>
            </a:r>
            <a:r>
              <a:rPr lang="cs-CZ" dirty="0" err="1"/>
              <a:t>stakeholderského</a:t>
            </a:r>
            <a:r>
              <a:rPr lang="cs-CZ" dirty="0"/>
              <a:t> přístupu ve strategickém řízení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MKH_MAN2</a:t>
            </a:r>
          </a:p>
        </p:txBody>
      </p:sp>
    </p:spTree>
    <p:extLst>
      <p:ext uri="{BB962C8B-B14F-4D97-AF65-F5344CB8AC3E}">
        <p14:creationId xmlns:p14="http://schemas.microsoft.com/office/powerpoint/2010/main" val="366212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18" y="2"/>
            <a:ext cx="761087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4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0"/>
            <a:ext cx="7584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05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92" y="215836"/>
            <a:ext cx="9142909" cy="641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91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ED586-9937-4778-AD65-B516E918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Fáze 1: Vymezení systému a určení </a:t>
            </a:r>
            <a:r>
              <a:rPr lang="cs-CZ" b="1" dirty="0" err="1"/>
              <a:t>stakeholderů</a:t>
            </a:r>
            <a:r>
              <a:rPr lang="cs-CZ" b="1" dirty="0"/>
              <a:t> k analýze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861D15-9D4D-488B-9B68-09E35D3E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		identifikace </a:t>
            </a:r>
            <a:r>
              <a:rPr lang="cs-CZ" dirty="0" err="1"/>
              <a:t>stakeholderů</a:t>
            </a:r>
            <a:endParaRPr lang="cs-CZ" dirty="0"/>
          </a:p>
          <a:p>
            <a:r>
              <a:rPr lang="cs-CZ" dirty="0"/>
              <a:t>Vodítka:	každý </a:t>
            </a:r>
            <a:r>
              <a:rPr lang="cs-CZ" dirty="0" err="1"/>
              <a:t>stakeholder</a:t>
            </a:r>
            <a:r>
              <a:rPr lang="cs-CZ" dirty="0"/>
              <a:t> disponuje vztahem k podniku na základě 		smluvním nebo právním (vztah nabývá explicitního 			vymezení), systémové pojetí (soubor vstupů a výstupů)</a:t>
            </a:r>
          </a:p>
          <a:p>
            <a:r>
              <a:rPr lang="cs-CZ" dirty="0"/>
              <a:t>Nástroj:	analýza interních dokumentů, rozhovor s vedením, 			expertní odhad, stratifikace (oblastní výběr)</a:t>
            </a:r>
          </a:p>
          <a:p>
            <a:r>
              <a:rPr lang="cs-CZ" dirty="0"/>
              <a:t>Výstup:	určení </a:t>
            </a:r>
            <a:r>
              <a:rPr lang="cs-CZ" dirty="0" err="1"/>
              <a:t>stakeholderů</a:t>
            </a:r>
            <a:r>
              <a:rPr lang="cs-CZ" dirty="0"/>
              <a:t>, na které je nutné se dle jejich 			důležitosti při analýze zaměřit</a:t>
            </a:r>
          </a:p>
        </p:txBody>
      </p:sp>
    </p:spTree>
    <p:extLst>
      <p:ext uri="{BB962C8B-B14F-4D97-AF65-F5344CB8AC3E}">
        <p14:creationId xmlns:p14="http://schemas.microsoft.com/office/powerpoint/2010/main" val="334978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cs-CZ" dirty="0"/>
              <a:t>Směna hodnot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973285"/>
              </p:ext>
            </p:extLst>
          </p:nvPr>
        </p:nvGraphicFramePr>
        <p:xfrm>
          <a:off x="0" y="1366982"/>
          <a:ext cx="12192000" cy="54910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7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2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27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Vstup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Výstup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Trh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Vlastník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vlastní kapitál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podíl na zisku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finanční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Věřitel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cizí zdroje (jejich část)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nákladové úroky a splátky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úvěrový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Zaměstnanec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práce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mzdy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práce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Odběratel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tržby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produkty a služby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odbytový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34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Dodavatel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dlouhodobý majetek, materiál, zboží,…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platby za vstupy (náklady)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výrobních faktorů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27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Stát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infrastruktura</a:t>
                      </a:r>
                      <a:r>
                        <a:rPr lang="cs-CZ" sz="2400" dirty="0">
                          <a:effectLst/>
                        </a:rPr>
                        <a:t>,…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daně a poplatky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státu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816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spokojenosti </a:t>
            </a:r>
            <a:r>
              <a:rPr lang="cs-CZ" dirty="0" err="1"/>
              <a:t>stakeholderů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err="1"/>
              <a:t>Neumaierová</a:t>
            </a:r>
            <a:r>
              <a:rPr lang="cs-CZ" i="1" dirty="0"/>
              <a:t> Inka, </a:t>
            </a:r>
            <a:r>
              <a:rPr lang="cs-CZ" i="1" dirty="0" err="1"/>
              <a:t>Neumaier</a:t>
            </a:r>
            <a:r>
              <a:rPr lang="cs-CZ" i="1" dirty="0"/>
              <a:t> Ivan</a:t>
            </a:r>
            <a:endParaRPr lang="cs-CZ" dirty="0"/>
          </a:p>
          <a:p>
            <a:r>
              <a:rPr lang="pl-PL" dirty="0"/>
              <a:t>Podpora strategického rozhodování při řízení podniku.</a:t>
            </a:r>
            <a:endParaRPr lang="cs-CZ" dirty="0"/>
          </a:p>
          <a:p>
            <a:r>
              <a:rPr lang="cs-CZ" dirty="0"/>
              <a:t>Systémově dynamický přístup.</a:t>
            </a:r>
          </a:p>
          <a:p>
            <a:r>
              <a:rPr lang="cs-CZ" dirty="0"/>
              <a:t>Zkoumání chování podniku prostřednictvím zkoumání vztahů mezi </a:t>
            </a:r>
            <a:r>
              <a:rPr lang="cs-CZ" dirty="0" err="1"/>
              <a:t>stakeholdery</a:t>
            </a:r>
            <a:r>
              <a:rPr lang="cs-CZ" dirty="0"/>
              <a:t>.</a:t>
            </a:r>
          </a:p>
          <a:p>
            <a:r>
              <a:rPr lang="pl-PL" dirty="0"/>
              <a:t>Řízení jejich spokojenosti tak, aby bylo dosaženo co nejlepšího řízení hodnoty společnosti.</a:t>
            </a:r>
            <a:endParaRPr lang="cs-CZ" dirty="0"/>
          </a:p>
          <a:p>
            <a:r>
              <a:rPr lang="cs-CZ" dirty="0"/>
              <a:t>Propojení finančních a nefinančních veličin.</a:t>
            </a:r>
          </a:p>
          <a:p>
            <a:r>
              <a:rPr lang="cs-CZ" dirty="0"/>
              <a:t>Cílem maximalizace budoucího vývoje tržeb.</a:t>
            </a:r>
          </a:p>
          <a:p>
            <a:r>
              <a:rPr lang="cs-CZ" dirty="0"/>
              <a:t>Střet myšlení vlastníka, zaměstnance a zákazníka oproti vlivům podnětů z okolí (chování konkurence, ostatních zaměstnavatelů, jiných investičních příležitostí, atd.).</a:t>
            </a:r>
          </a:p>
        </p:txBody>
      </p:sp>
    </p:spTree>
    <p:extLst>
      <p:ext uri="{BB962C8B-B14F-4D97-AF65-F5344CB8AC3E}">
        <p14:creationId xmlns:p14="http://schemas.microsoft.com/office/powerpoint/2010/main" val="242873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88" y="692697"/>
            <a:ext cx="8889357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38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667100"/>
            <a:ext cx="9036497" cy="54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46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649"/>
            <a:ext cx="9144000" cy="630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191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-99392"/>
            <a:ext cx="9144000" cy="69573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∑HC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HC</a:t>
            </a:r>
            <a:r>
              <a:rPr lang="cs-CZ" sz="1600" dirty="0"/>
              <a:t> [Základní kapitál (A. I.) + Kapitálové fondy (A. II.) + Fondy ze zisku (A. III.) + Výsledek hospodaření minulých let (A. IV.) + Výsledek hospodaření běžného účetního období (A. V. 1.) + Rozhodnuto o zálohách na výplatu podílu na zisku (A. V. 2.) = Vlastní kapitál (A.) + Závazky ke společníkům (B. II. 4.) + Závazky ke společníkům (B. III. 4.)] + </a:t>
            </a:r>
            <a:r>
              <a:rPr lang="cs-CZ" sz="1600" b="1" dirty="0"/>
              <a:t>VE</a:t>
            </a:r>
            <a:r>
              <a:rPr lang="cs-CZ" sz="1600" b="1" baseline="-25000" dirty="0"/>
              <a:t>HC</a:t>
            </a:r>
            <a:r>
              <a:rPr lang="cs-CZ" sz="1600" dirty="0"/>
              <a:t> [Vydané dluhopisy (B. II. 5.) + Dlouhodobé směnky k úhradě (B. II. 6.) + Vydané dluhopisy (B. III. 9.) + Bankovní úvěry a výpomoci (B. IV.)] + </a:t>
            </a:r>
            <a:r>
              <a:rPr lang="cs-CZ" sz="1600" b="1" dirty="0"/>
              <a:t>ZAM</a:t>
            </a:r>
            <a:r>
              <a:rPr lang="cs-CZ" sz="1600" b="1" baseline="-25000" dirty="0"/>
              <a:t>HC(nepřímo)</a:t>
            </a:r>
            <a:r>
              <a:rPr lang="cs-CZ" sz="1600" dirty="0"/>
              <a:t> [Produktivita </a:t>
            </a:r>
            <a:r>
              <a:rPr lang="cs-CZ" sz="1600" dirty="0" err="1"/>
              <a:t>práce</a:t>
            </a:r>
            <a:r>
              <a:rPr lang="cs-CZ" sz="1600" baseline="-25000" dirty="0" err="1"/>
              <a:t>peněžně</a:t>
            </a:r>
            <a:r>
              <a:rPr lang="cs-CZ" sz="1600" dirty="0"/>
              <a:t> = tržby z prodeje výrobků a služeb / mzdové náklady] + </a:t>
            </a:r>
            <a:r>
              <a:rPr lang="cs-CZ" sz="1600" b="1" dirty="0"/>
              <a:t>ODB</a:t>
            </a:r>
            <a:r>
              <a:rPr lang="cs-CZ" sz="1600" b="1" baseline="-25000" dirty="0"/>
              <a:t>HC</a:t>
            </a:r>
            <a:r>
              <a:rPr lang="cs-CZ" sz="1600" dirty="0"/>
              <a:t> [Tržby za prodej zboží (I.) + Tržby za prodej vlastních výrobků a služeb (II. 1.) + Tržby z prodeje dlouhodobého majetku a materiálu (III. 1. + III. 2.) + Tržby z prodeje cenných papírů a podílů (VI.) + Výnosy z dlouhodobého finančního majetku (VII) + Výnosy z krátkodobého finančního majetku (VIII.) + Výnosy příštích období (C. I. 2.)] + </a:t>
            </a:r>
            <a:r>
              <a:rPr lang="cs-CZ" sz="1600" b="1" dirty="0"/>
              <a:t>DOD</a:t>
            </a:r>
            <a:r>
              <a:rPr lang="cs-CZ" sz="1600" b="1" baseline="-25000" dirty="0"/>
              <a:t>HC</a:t>
            </a:r>
            <a:r>
              <a:rPr lang="cs-CZ" sz="1600" dirty="0"/>
              <a:t> [Dodané vstupy (dlouhodobý majetek, zboží, materiál,…)] +</a:t>
            </a:r>
            <a:r>
              <a:rPr lang="cs-CZ" sz="1600" b="1" dirty="0"/>
              <a:t> ST</a:t>
            </a:r>
            <a:r>
              <a:rPr lang="cs-CZ" sz="1600" b="1" baseline="-25000" dirty="0"/>
              <a:t>HC(nepřímo)</a:t>
            </a:r>
            <a:r>
              <a:rPr lang="cs-CZ" sz="1600" dirty="0"/>
              <a:t> [Infrastruktura]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∑HC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VE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ZAM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ODB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DOD</a:t>
            </a:r>
            <a:r>
              <a:rPr lang="cs-CZ" sz="1600" b="1" baseline="-25000" dirty="0"/>
              <a:t>HC</a:t>
            </a:r>
            <a:r>
              <a:rPr lang="cs-CZ" sz="1600" dirty="0"/>
              <a:t> +</a:t>
            </a:r>
            <a:r>
              <a:rPr lang="cs-CZ" sz="1600" b="1" dirty="0"/>
              <a:t> ST</a:t>
            </a:r>
            <a:r>
              <a:rPr lang="cs-CZ" sz="1600" b="1" baseline="-25000" dirty="0"/>
              <a:t>HC	</a:t>
            </a:r>
            <a:r>
              <a:rPr lang="cs-CZ" sz="1600" b="1" dirty="0"/>
              <a:t>(HC = hodnota čerpaná od </a:t>
            </a:r>
            <a:r>
              <a:rPr lang="cs-CZ" sz="1600" b="1" dirty="0" err="1"/>
              <a:t>stakeholderů</a:t>
            </a:r>
            <a:r>
              <a:rPr lang="cs-CZ" sz="1600" b="1" dirty="0"/>
              <a:t> - VSTUPY)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∑HP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HP</a:t>
            </a:r>
            <a:r>
              <a:rPr lang="cs-CZ" sz="1600" dirty="0"/>
              <a:t> [Zisk po zdanění (***) + Převod podílu na výsledku hospodaření společníkům (T.)] + </a:t>
            </a:r>
            <a:r>
              <a:rPr lang="cs-CZ" sz="1600" b="1" dirty="0"/>
              <a:t>VE</a:t>
            </a:r>
            <a:r>
              <a:rPr lang="cs-CZ" sz="1600" b="1" baseline="-25000" dirty="0"/>
              <a:t>HP</a:t>
            </a:r>
            <a:r>
              <a:rPr lang="cs-CZ" sz="1600" dirty="0"/>
              <a:t> [Nákladové úroky (N.) + Splátky dluhu] + </a:t>
            </a:r>
            <a:r>
              <a:rPr lang="cs-CZ" sz="1600" b="1" dirty="0"/>
              <a:t>ZAM</a:t>
            </a:r>
            <a:r>
              <a:rPr lang="cs-CZ" sz="1600" b="1" baseline="-25000" dirty="0"/>
              <a:t>HP</a:t>
            </a:r>
            <a:r>
              <a:rPr lang="cs-CZ" sz="1600" dirty="0"/>
              <a:t> [Mzdové náklady (C. 1) + Sociální náklady (C. 4) + Závazky k zaměstnancům (B. III. 5.)] + </a:t>
            </a:r>
            <a:r>
              <a:rPr lang="cs-CZ" sz="1600" b="1" dirty="0"/>
              <a:t>ODB</a:t>
            </a:r>
            <a:r>
              <a:rPr lang="cs-CZ" sz="1600" b="1" baseline="-25000" dirty="0"/>
              <a:t>HP</a:t>
            </a:r>
            <a:r>
              <a:rPr lang="cs-CZ" sz="1600" dirty="0"/>
              <a:t> [Náklady vynaložené na prodané zboží (A.) + Změna stavu zásob vlastní činnosti (II. 2.) + Aktivace (II. 3) + Výkonová spotřeba (B.) + Odpisy dlouhodobého nehmotného a hmotného majetku (E)] + </a:t>
            </a:r>
            <a:r>
              <a:rPr lang="cs-CZ" sz="1600" b="1" dirty="0"/>
              <a:t>DOD</a:t>
            </a:r>
            <a:r>
              <a:rPr lang="cs-CZ" sz="1600" b="1" baseline="-25000" dirty="0"/>
              <a:t>HP</a:t>
            </a:r>
            <a:r>
              <a:rPr lang="cs-CZ" sz="1600" dirty="0"/>
              <a:t> [Rezervy (B. I.) + Závazky z obchodních vztahů (B. II. 1.) + Dohadné účty pasivní (B. II. 8) + Závazky z obchodních vztahů (B. III. 1.) + Dohadné účty pasivní (B. III. 10) + Výdaje příštích období (C. I. 2.)] +</a:t>
            </a:r>
            <a:r>
              <a:rPr lang="cs-CZ" sz="1600" b="1" dirty="0"/>
              <a:t> ST</a:t>
            </a:r>
            <a:r>
              <a:rPr lang="cs-CZ" sz="1600" b="1" baseline="-25000" dirty="0"/>
              <a:t>HP</a:t>
            </a:r>
            <a:r>
              <a:rPr lang="cs-CZ" sz="1600" dirty="0"/>
              <a:t> [Náklady na sociální zabezpečení a zdravotní pojištění (C. 3) + Daně a poplatky (D.) + Daň z příjmů za běžnou činnost (Q.) + Daň z příjmu z mimořádné činnosti (S.) + Odložený daňový závazek (B. II. 10.) + Závazky za sociální zabezpečení a zdravotní pojištění (B. III. 6.) + Stát – daňové závazky a dotace </a:t>
            </a:r>
            <a:br>
              <a:rPr lang="cs-CZ" sz="1600" dirty="0"/>
            </a:br>
            <a:r>
              <a:rPr lang="cs-CZ" sz="1600" dirty="0"/>
              <a:t>(B. III. 7.)]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0" indent="0">
              <a:buNone/>
            </a:pPr>
            <a:r>
              <a:rPr lang="cs-CZ" sz="1600" b="1" dirty="0"/>
              <a:t>∑HP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VE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ZAM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ODB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DOD</a:t>
            </a:r>
            <a:r>
              <a:rPr lang="cs-CZ" sz="1600" b="1" baseline="-25000" dirty="0"/>
              <a:t>HP</a:t>
            </a:r>
            <a:r>
              <a:rPr lang="cs-CZ" sz="1600" dirty="0"/>
              <a:t> +</a:t>
            </a:r>
            <a:r>
              <a:rPr lang="cs-CZ" sz="1600" b="1" dirty="0"/>
              <a:t> ST</a:t>
            </a:r>
            <a:r>
              <a:rPr lang="cs-CZ" sz="1600" b="1" baseline="-25000" dirty="0"/>
              <a:t>HP  </a:t>
            </a:r>
            <a:r>
              <a:rPr lang="cs-CZ" sz="1600" b="1" dirty="0"/>
              <a:t>(HP = hodnota poskytovaná </a:t>
            </a:r>
            <a:r>
              <a:rPr lang="cs-CZ" sz="1600" b="1" dirty="0" err="1"/>
              <a:t>stakeholderům</a:t>
            </a:r>
            <a:r>
              <a:rPr lang="cs-CZ" sz="1600" b="1" dirty="0"/>
              <a:t> - VÝSTUPY)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5021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FB877-FBD9-4885-9F25-4F327847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strategie (z 40 definic)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EC2C55-A8B4-4C93-BE68-29C6EC61F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Stanovení základních a dlouhodobých cílů organizace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[2]; N2; [3]; N4; N5; [7]; [8]; [9]; [10]; [13]; [14]; [17]; [19]; [21]; [R4]; [R5].</a:t>
            </a:r>
          </a:p>
          <a:p>
            <a:pPr lvl="0"/>
            <a:r>
              <a:rPr lang="cs-CZ" b="1" dirty="0"/>
              <a:t>Rozpracování postupů a scénářů pro dosažení cílů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N1; [2]; N2; [3]; N4; N6; N5; [5]; N3; [6]; [7]; [8]; [9]; [10]; [11]; [13]; [14]; [15]; [16]; [20]; [R2]; [R5]; [R6].</a:t>
            </a:r>
          </a:p>
          <a:p>
            <a:pPr lvl="0"/>
            <a:r>
              <a:rPr lang="cs-CZ" b="1" dirty="0"/>
              <a:t>Rozhodnutí o alokaci zdrojů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N1; [2]; [3]; N3; N4; [8]; [10]; [13]; [14]; 16; [18]; [21]; [R1]; [R2]; [R3]; [R7]; [R8].</a:t>
            </a:r>
          </a:p>
          <a:p>
            <a:pPr lvl="0"/>
            <a:r>
              <a:rPr lang="cs-CZ" b="1" dirty="0"/>
              <a:t>Identifikace významných faktorů v relevantním prostředí podniku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[3]; [4]; [5]; [6]; [7]; [8]; [9]; [10]; [11]; [12]; [14]; [16]; [21]; [R1]; [R3]; [R4].</a:t>
            </a:r>
          </a:p>
          <a:p>
            <a:pPr lvl="0"/>
            <a:r>
              <a:rPr lang="cs-CZ" b="1" dirty="0"/>
              <a:t>Uspokojení očekávání zainteresovaných skupin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N4; [6]; [8]; [10]; [12]; [14]; [18]; [R1]; [R2].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574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2068ED1E-A0D3-4CE1-8C5B-609175B5C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375521"/>
              </p:ext>
            </p:extLst>
          </p:nvPr>
        </p:nvGraphicFramePr>
        <p:xfrm>
          <a:off x="0" y="0"/>
          <a:ext cx="12192003" cy="6858005"/>
        </p:xfrm>
        <a:graphic>
          <a:graphicData uri="http://schemas.openxmlformats.org/drawingml/2006/table">
            <a:tbl>
              <a:tblPr firstRow="1" firstCol="1" bandRow="1"/>
              <a:tblGrid>
                <a:gridCol w="1960755">
                  <a:extLst>
                    <a:ext uri="{9D8B030D-6E8A-4147-A177-3AD203B41FA5}">
                      <a16:colId xmlns:a16="http://schemas.microsoft.com/office/drawing/2014/main" val="2243097330"/>
                    </a:ext>
                  </a:extLst>
                </a:gridCol>
                <a:gridCol w="2576058">
                  <a:extLst>
                    <a:ext uri="{9D8B030D-6E8A-4147-A177-3AD203B41FA5}">
                      <a16:colId xmlns:a16="http://schemas.microsoft.com/office/drawing/2014/main" val="2653489298"/>
                    </a:ext>
                  </a:extLst>
                </a:gridCol>
                <a:gridCol w="2576058">
                  <a:extLst>
                    <a:ext uri="{9D8B030D-6E8A-4147-A177-3AD203B41FA5}">
                      <a16:colId xmlns:a16="http://schemas.microsoft.com/office/drawing/2014/main" val="3068369687"/>
                    </a:ext>
                  </a:extLst>
                </a:gridCol>
                <a:gridCol w="1813232">
                  <a:extLst>
                    <a:ext uri="{9D8B030D-6E8A-4147-A177-3AD203B41FA5}">
                      <a16:colId xmlns:a16="http://schemas.microsoft.com/office/drawing/2014/main" val="1763700763"/>
                    </a:ext>
                  </a:extLst>
                </a:gridCol>
                <a:gridCol w="326590">
                  <a:extLst>
                    <a:ext uri="{9D8B030D-6E8A-4147-A177-3AD203B41FA5}">
                      <a16:colId xmlns:a16="http://schemas.microsoft.com/office/drawing/2014/main" val="3267379908"/>
                    </a:ext>
                  </a:extLst>
                </a:gridCol>
                <a:gridCol w="326590">
                  <a:extLst>
                    <a:ext uri="{9D8B030D-6E8A-4147-A177-3AD203B41FA5}">
                      <a16:colId xmlns:a16="http://schemas.microsoft.com/office/drawing/2014/main" val="2726916310"/>
                    </a:ext>
                  </a:extLst>
                </a:gridCol>
                <a:gridCol w="326590">
                  <a:extLst>
                    <a:ext uri="{9D8B030D-6E8A-4147-A177-3AD203B41FA5}">
                      <a16:colId xmlns:a16="http://schemas.microsoft.com/office/drawing/2014/main" val="1680095073"/>
                    </a:ext>
                  </a:extLst>
                </a:gridCol>
                <a:gridCol w="326590">
                  <a:extLst>
                    <a:ext uri="{9D8B030D-6E8A-4147-A177-3AD203B41FA5}">
                      <a16:colId xmlns:a16="http://schemas.microsoft.com/office/drawing/2014/main" val="1382776263"/>
                    </a:ext>
                  </a:extLst>
                </a:gridCol>
                <a:gridCol w="326590">
                  <a:extLst>
                    <a:ext uri="{9D8B030D-6E8A-4147-A177-3AD203B41FA5}">
                      <a16:colId xmlns:a16="http://schemas.microsoft.com/office/drawing/2014/main" val="994191106"/>
                    </a:ext>
                  </a:extLst>
                </a:gridCol>
                <a:gridCol w="326590">
                  <a:extLst>
                    <a:ext uri="{9D8B030D-6E8A-4147-A177-3AD203B41FA5}">
                      <a16:colId xmlns:a16="http://schemas.microsoft.com/office/drawing/2014/main" val="3717590413"/>
                    </a:ext>
                  </a:extLst>
                </a:gridCol>
                <a:gridCol w="326590">
                  <a:extLst>
                    <a:ext uri="{9D8B030D-6E8A-4147-A177-3AD203B41FA5}">
                      <a16:colId xmlns:a16="http://schemas.microsoft.com/office/drawing/2014/main" val="2900051966"/>
                    </a:ext>
                  </a:extLst>
                </a:gridCol>
                <a:gridCol w="326590">
                  <a:extLst>
                    <a:ext uri="{9D8B030D-6E8A-4147-A177-3AD203B41FA5}">
                      <a16:colId xmlns:a16="http://schemas.microsoft.com/office/drawing/2014/main" val="2155882029"/>
                    </a:ext>
                  </a:extLst>
                </a:gridCol>
                <a:gridCol w="326590">
                  <a:extLst>
                    <a:ext uri="{9D8B030D-6E8A-4147-A177-3AD203B41FA5}">
                      <a16:colId xmlns:a16="http://schemas.microsoft.com/office/drawing/2014/main" val="4259007033"/>
                    </a:ext>
                  </a:extLst>
                </a:gridCol>
                <a:gridCol w="326590">
                  <a:extLst>
                    <a:ext uri="{9D8B030D-6E8A-4147-A177-3AD203B41FA5}">
                      <a16:colId xmlns:a16="http://schemas.microsoft.com/office/drawing/2014/main" val="3813715851"/>
                    </a:ext>
                  </a:extLst>
                </a:gridCol>
              </a:tblGrid>
              <a:tr h="64810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Stakeholdeři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Konkretizace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Hodnota kritéria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Důležitost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75272"/>
                  </a:ext>
                </a:extLst>
              </a:tr>
              <a:tr h="310495">
                <a:tc rowSpan="5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Vlastníci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Vlastník (i-n)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16452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Vlastník (i-n)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111289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Vlastník (i-n)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0178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Vlastník (i-n)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(i-n)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311373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Vlastník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(i-n)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970449"/>
                  </a:ext>
                </a:extLst>
              </a:tr>
              <a:tr h="310495">
                <a:tc rowSpan="3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Zaměstnanci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Zaměstnanec (i-n)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(i-n)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63779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Zaměstnanec (i-n)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261780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Zaměstnanec (i-n)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289403"/>
                  </a:ext>
                </a:extLst>
              </a:tr>
              <a:tr h="310495">
                <a:tc rowSpan="5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Odběratelé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Odběratel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(i-n)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613312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Odběratel (i-n)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0588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Odběratel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983446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Odběratel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383664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Odběratel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60790"/>
                  </a:ext>
                </a:extLst>
              </a:tr>
              <a:tr h="310495">
                <a:tc rowSpan="4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Dodavatelé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07389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05756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35099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575905"/>
                  </a:ext>
                </a:extLst>
              </a:tr>
              <a:tr h="310495">
                <a:tc rowSpan="2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Věřitelé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Věřitel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13248"/>
                  </a:ext>
                </a:extLst>
              </a:tr>
              <a:tr h="310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Věřitel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660590"/>
                  </a:ext>
                </a:extLst>
              </a:tr>
              <a:tr h="31049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Stát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Stát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(i-n)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658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665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F47ED72-1539-4200-8AC5-9A34A68F8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21661"/>
              </p:ext>
            </p:extLst>
          </p:nvPr>
        </p:nvGraphicFramePr>
        <p:xfrm>
          <a:off x="0" y="0"/>
          <a:ext cx="12192002" cy="6858006"/>
        </p:xfrm>
        <a:graphic>
          <a:graphicData uri="http://schemas.openxmlformats.org/drawingml/2006/table">
            <a:tbl>
              <a:tblPr firstRow="1" firstCol="1" bandRow="1"/>
              <a:tblGrid>
                <a:gridCol w="2032008">
                  <a:extLst>
                    <a:ext uri="{9D8B030D-6E8A-4147-A177-3AD203B41FA5}">
                      <a16:colId xmlns:a16="http://schemas.microsoft.com/office/drawing/2014/main" val="277876555"/>
                    </a:ext>
                  </a:extLst>
                </a:gridCol>
                <a:gridCol w="2032008">
                  <a:extLst>
                    <a:ext uri="{9D8B030D-6E8A-4147-A177-3AD203B41FA5}">
                      <a16:colId xmlns:a16="http://schemas.microsoft.com/office/drawing/2014/main" val="2153516821"/>
                    </a:ext>
                  </a:extLst>
                </a:gridCol>
                <a:gridCol w="2669672">
                  <a:extLst>
                    <a:ext uri="{9D8B030D-6E8A-4147-A177-3AD203B41FA5}">
                      <a16:colId xmlns:a16="http://schemas.microsoft.com/office/drawing/2014/main" val="2789338725"/>
                    </a:ext>
                  </a:extLst>
                </a:gridCol>
                <a:gridCol w="1879124">
                  <a:extLst>
                    <a:ext uri="{9D8B030D-6E8A-4147-A177-3AD203B41FA5}">
                      <a16:colId xmlns:a16="http://schemas.microsoft.com/office/drawing/2014/main" val="3544666672"/>
                    </a:ext>
                  </a:extLst>
                </a:gridCol>
                <a:gridCol w="357919">
                  <a:extLst>
                    <a:ext uri="{9D8B030D-6E8A-4147-A177-3AD203B41FA5}">
                      <a16:colId xmlns:a16="http://schemas.microsoft.com/office/drawing/2014/main" val="3116136042"/>
                    </a:ext>
                  </a:extLst>
                </a:gridCol>
                <a:gridCol w="357919">
                  <a:extLst>
                    <a:ext uri="{9D8B030D-6E8A-4147-A177-3AD203B41FA5}">
                      <a16:colId xmlns:a16="http://schemas.microsoft.com/office/drawing/2014/main" val="749526773"/>
                    </a:ext>
                  </a:extLst>
                </a:gridCol>
                <a:gridCol w="357919">
                  <a:extLst>
                    <a:ext uri="{9D8B030D-6E8A-4147-A177-3AD203B41FA5}">
                      <a16:colId xmlns:a16="http://schemas.microsoft.com/office/drawing/2014/main" val="3888822204"/>
                    </a:ext>
                  </a:extLst>
                </a:gridCol>
                <a:gridCol w="357919">
                  <a:extLst>
                    <a:ext uri="{9D8B030D-6E8A-4147-A177-3AD203B41FA5}">
                      <a16:colId xmlns:a16="http://schemas.microsoft.com/office/drawing/2014/main" val="1724830613"/>
                    </a:ext>
                  </a:extLst>
                </a:gridCol>
                <a:gridCol w="357919">
                  <a:extLst>
                    <a:ext uri="{9D8B030D-6E8A-4147-A177-3AD203B41FA5}">
                      <a16:colId xmlns:a16="http://schemas.microsoft.com/office/drawing/2014/main" val="2316662928"/>
                    </a:ext>
                  </a:extLst>
                </a:gridCol>
                <a:gridCol w="357919">
                  <a:extLst>
                    <a:ext uri="{9D8B030D-6E8A-4147-A177-3AD203B41FA5}">
                      <a16:colId xmlns:a16="http://schemas.microsoft.com/office/drawing/2014/main" val="2389016354"/>
                    </a:ext>
                  </a:extLst>
                </a:gridCol>
                <a:gridCol w="357919">
                  <a:extLst>
                    <a:ext uri="{9D8B030D-6E8A-4147-A177-3AD203B41FA5}">
                      <a16:colId xmlns:a16="http://schemas.microsoft.com/office/drawing/2014/main" val="2565033023"/>
                    </a:ext>
                  </a:extLst>
                </a:gridCol>
                <a:gridCol w="357919">
                  <a:extLst>
                    <a:ext uri="{9D8B030D-6E8A-4147-A177-3AD203B41FA5}">
                      <a16:colId xmlns:a16="http://schemas.microsoft.com/office/drawing/2014/main" val="1054678697"/>
                    </a:ext>
                  </a:extLst>
                </a:gridCol>
                <a:gridCol w="357919">
                  <a:extLst>
                    <a:ext uri="{9D8B030D-6E8A-4147-A177-3AD203B41FA5}">
                      <a16:colId xmlns:a16="http://schemas.microsoft.com/office/drawing/2014/main" val="2782460265"/>
                    </a:ext>
                  </a:extLst>
                </a:gridCol>
                <a:gridCol w="357919">
                  <a:extLst>
                    <a:ext uri="{9D8B030D-6E8A-4147-A177-3AD203B41FA5}">
                      <a16:colId xmlns:a16="http://schemas.microsoft.com/office/drawing/2014/main" val="498907117"/>
                    </a:ext>
                  </a:extLst>
                </a:gridCol>
              </a:tblGrid>
              <a:tr h="67326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Stakeholdeři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Konkretizace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Hodnota kritéria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Důležitost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250821"/>
                  </a:ext>
                </a:extLst>
              </a:tr>
              <a:tr h="322548">
                <a:tc rowSpan="3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Vlastníci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Vlastník M1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 na vlastním kapitálu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99281"/>
                  </a:ext>
                </a:extLst>
              </a:tr>
              <a:tr h="322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Vlastník M2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666787"/>
                  </a:ext>
                </a:extLst>
              </a:tr>
              <a:tr h="322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Vlastník M3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988764"/>
                  </a:ext>
                </a:extLst>
              </a:tr>
              <a:tr h="322548">
                <a:tc rowSpan="3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Zaměstnanci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 na výkonech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584278"/>
                  </a:ext>
                </a:extLst>
              </a:tr>
              <a:tr h="322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THP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696543"/>
                  </a:ext>
                </a:extLst>
              </a:tr>
              <a:tr h="6732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Operátoři výroby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249669"/>
                  </a:ext>
                </a:extLst>
              </a:tr>
              <a:tr h="322548">
                <a:tc rowSpan="5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Odběratelé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 O1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 na obratu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585924"/>
                  </a:ext>
                </a:extLst>
              </a:tr>
              <a:tr h="322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 O2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679290"/>
                  </a:ext>
                </a:extLst>
              </a:tr>
              <a:tr h="322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 O3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71762"/>
                  </a:ext>
                </a:extLst>
              </a:tr>
              <a:tr h="322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 O4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415589"/>
                  </a:ext>
                </a:extLst>
              </a:tr>
              <a:tr h="322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 ostatní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60164"/>
                  </a:ext>
                </a:extLst>
              </a:tr>
              <a:tr h="322548">
                <a:tc rowSpan="4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Dodavatelé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 D1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 na dodávkách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780182"/>
                  </a:ext>
                </a:extLst>
              </a:tr>
              <a:tr h="322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 D2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206278"/>
                  </a:ext>
                </a:extLst>
              </a:tr>
              <a:tr h="322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 D3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169233"/>
                  </a:ext>
                </a:extLst>
              </a:tr>
              <a:tr h="322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 ostatní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79062"/>
                  </a:ext>
                </a:extLst>
              </a:tr>
              <a:tr h="322548">
                <a:tc rowSpan="2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Věřitelé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 na cizích zdrojích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584945"/>
                  </a:ext>
                </a:extLst>
              </a:tr>
              <a:tr h="3507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475724"/>
                  </a:ext>
                </a:extLst>
              </a:tr>
              <a:tr h="32254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Stát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2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16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145BF-12EB-4549-B773-11C74461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Fáze 2: Analýza vztahu – určení faktorů podmiňujících vztah a jejich hodnocení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BBFD55-566C-4C7F-A6B1-F94F451D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Cíl:		určení determinantů vztahu a jejich hodnocení</a:t>
            </a:r>
          </a:p>
          <a:p>
            <a:r>
              <a:rPr lang="cs-CZ" dirty="0"/>
              <a:t>Vodítka:	fakta získaná od podniku, odborná podnikohospodářská 			literatura (v zahraniční aplikovaná mikroekonomie)</a:t>
            </a:r>
          </a:p>
          <a:p>
            <a:r>
              <a:rPr lang="cs-CZ" dirty="0"/>
              <a:t>Nástroj:	rozhovor, dotazování, kritické události, matice důležitost – 		spokojenost (jako hodnotový soud)</a:t>
            </a:r>
          </a:p>
          <a:p>
            <a:r>
              <a:rPr lang="cs-CZ" dirty="0"/>
              <a:t>Výstup:	přehled ohodnocených determinantů vztahu za jednotlivé 		skupiny </a:t>
            </a:r>
            <a:r>
              <a:rPr lang="cs-CZ" dirty="0" err="1"/>
              <a:t>stakeholderů</a:t>
            </a:r>
            <a:r>
              <a:rPr lang="cs-CZ" dirty="0"/>
              <a:t> (určení faktorů podmiňujících vztah a 		jejich hodnocení)</a:t>
            </a:r>
          </a:p>
        </p:txBody>
      </p:sp>
    </p:spTree>
    <p:extLst>
      <p:ext uri="{BB962C8B-B14F-4D97-AF65-F5344CB8AC3E}">
        <p14:creationId xmlns:p14="http://schemas.microsoft.com/office/powerpoint/2010/main" val="3335739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D0A8E-E74B-449B-B17F-C9B311B5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Fáze 2: Analýza vztahu – určení faktorů podmiňujících vztah a jejich hodnocení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1CACAE-718D-4230-834A-190513248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Uveďte faktory, které jsou pro Vás ve vztahu s podnikem nejdůležitější (např. výše zhodnocení vkladu, výše mzdy, včasnost plateb atd.) a ohodnoťte důležitost tohoto faktoru a spokojenost s aktuálním působením daného faktoru.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0BEFEAD-19FB-474C-A618-86AE5DC48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2976"/>
              </p:ext>
            </p:extLst>
          </p:nvPr>
        </p:nvGraphicFramePr>
        <p:xfrm>
          <a:off x="838200" y="3691215"/>
          <a:ext cx="10515600" cy="2485748"/>
        </p:xfrm>
        <a:graphic>
          <a:graphicData uri="http://schemas.openxmlformats.org/drawingml/2006/table">
            <a:tbl>
              <a:tblPr firstRow="1" firstCol="1" bandRow="1"/>
              <a:tblGrid>
                <a:gridCol w="3504538">
                  <a:extLst>
                    <a:ext uri="{9D8B030D-6E8A-4147-A177-3AD203B41FA5}">
                      <a16:colId xmlns:a16="http://schemas.microsoft.com/office/drawing/2014/main" val="2809108699"/>
                    </a:ext>
                  </a:extLst>
                </a:gridCol>
                <a:gridCol w="3505531">
                  <a:extLst>
                    <a:ext uri="{9D8B030D-6E8A-4147-A177-3AD203B41FA5}">
                      <a16:colId xmlns:a16="http://schemas.microsoft.com/office/drawing/2014/main" val="1759006328"/>
                    </a:ext>
                  </a:extLst>
                </a:gridCol>
                <a:gridCol w="3505531">
                  <a:extLst>
                    <a:ext uri="{9D8B030D-6E8A-4147-A177-3AD203B41FA5}">
                      <a16:colId xmlns:a16="http://schemas.microsoft.com/office/drawing/2014/main" val="1725288708"/>
                    </a:ext>
                  </a:extLst>
                </a:gridCol>
              </a:tblGrid>
              <a:tr h="621437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Faktor</a:t>
                      </a:r>
                      <a:endParaRPr lang="cs-CZ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Důležitost faktoru</a:t>
                      </a:r>
                      <a:endParaRPr lang="cs-CZ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Spokojenost</a:t>
                      </a:r>
                      <a:endParaRPr lang="cs-CZ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789744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46762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483154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61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764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2E59B-4EEE-4DBC-8FE2-707D6868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determinantů vztahu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1CD415-4CA6-41D5-A885-FA47F7E1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03"/>
            <a:ext cx="10515600" cy="4587860"/>
          </a:xfrm>
        </p:spPr>
        <p:txBody>
          <a:bodyPr/>
          <a:lstStyle/>
          <a:p>
            <a:r>
              <a:rPr lang="cs-CZ" b="1" dirty="0"/>
              <a:t>F</a:t>
            </a:r>
            <a:r>
              <a:rPr lang="cs-CZ" b="1" baseline="-25000" dirty="0"/>
              <a:t>01</a:t>
            </a:r>
            <a:r>
              <a:rPr lang="cs-CZ" dirty="0"/>
              <a:t>-</a:t>
            </a:r>
            <a:r>
              <a:rPr lang="cs-CZ" b="1" dirty="0"/>
              <a:t>F</a:t>
            </a:r>
            <a:r>
              <a:rPr lang="cs-CZ" b="1" baseline="-25000" dirty="0"/>
              <a:t>n</a:t>
            </a:r>
            <a:r>
              <a:rPr lang="cs-CZ" dirty="0"/>
              <a:t> = faktor, </a:t>
            </a:r>
            <a:r>
              <a:rPr lang="cs-CZ" b="1" dirty="0"/>
              <a:t>D</a:t>
            </a:r>
            <a:r>
              <a:rPr lang="cs-CZ" dirty="0"/>
              <a:t> = důležitost, </a:t>
            </a:r>
            <a:r>
              <a:rPr lang="cs-CZ" b="1" dirty="0"/>
              <a:t>S</a:t>
            </a:r>
            <a:r>
              <a:rPr lang="cs-CZ" dirty="0"/>
              <a:t> = spokojenost a </a:t>
            </a:r>
            <a:r>
              <a:rPr lang="cs-CZ" b="1" dirty="0"/>
              <a:t>r</a:t>
            </a:r>
            <a:r>
              <a:rPr lang="cs-CZ" dirty="0"/>
              <a:t> = rozdíl:</a:t>
            </a:r>
          </a:p>
          <a:p>
            <a:r>
              <a:rPr lang="cs-CZ" b="1" dirty="0"/>
              <a:t>r = S – D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0959B32-93B3-4959-B8EA-FA940A19D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8631"/>
              </p:ext>
            </p:extLst>
          </p:nvPr>
        </p:nvGraphicFramePr>
        <p:xfrm>
          <a:off x="0" y="2929631"/>
          <a:ext cx="12191999" cy="3928372"/>
        </p:xfrm>
        <a:graphic>
          <a:graphicData uri="http://schemas.openxmlformats.org/drawingml/2006/table">
            <a:tbl>
              <a:tblPr firstRow="1" firstCol="1" bandRow="1"/>
              <a:tblGrid>
                <a:gridCol w="1103240">
                  <a:extLst>
                    <a:ext uri="{9D8B030D-6E8A-4147-A177-3AD203B41FA5}">
                      <a16:colId xmlns:a16="http://schemas.microsoft.com/office/drawing/2014/main" val="1613599645"/>
                    </a:ext>
                  </a:extLst>
                </a:gridCol>
                <a:gridCol w="842097">
                  <a:extLst>
                    <a:ext uri="{9D8B030D-6E8A-4147-A177-3AD203B41FA5}">
                      <a16:colId xmlns:a16="http://schemas.microsoft.com/office/drawing/2014/main" val="2659306940"/>
                    </a:ext>
                  </a:extLst>
                </a:gridCol>
                <a:gridCol w="842097">
                  <a:extLst>
                    <a:ext uri="{9D8B030D-6E8A-4147-A177-3AD203B41FA5}">
                      <a16:colId xmlns:a16="http://schemas.microsoft.com/office/drawing/2014/main" val="627766976"/>
                    </a:ext>
                  </a:extLst>
                </a:gridCol>
                <a:gridCol w="843247">
                  <a:extLst>
                    <a:ext uri="{9D8B030D-6E8A-4147-A177-3AD203B41FA5}">
                      <a16:colId xmlns:a16="http://schemas.microsoft.com/office/drawing/2014/main" val="1875625070"/>
                    </a:ext>
                  </a:extLst>
                </a:gridCol>
                <a:gridCol w="842097">
                  <a:extLst>
                    <a:ext uri="{9D8B030D-6E8A-4147-A177-3AD203B41FA5}">
                      <a16:colId xmlns:a16="http://schemas.microsoft.com/office/drawing/2014/main" val="3081114803"/>
                    </a:ext>
                  </a:extLst>
                </a:gridCol>
                <a:gridCol w="842097">
                  <a:extLst>
                    <a:ext uri="{9D8B030D-6E8A-4147-A177-3AD203B41FA5}">
                      <a16:colId xmlns:a16="http://schemas.microsoft.com/office/drawing/2014/main" val="4114926364"/>
                    </a:ext>
                  </a:extLst>
                </a:gridCol>
                <a:gridCol w="843247">
                  <a:extLst>
                    <a:ext uri="{9D8B030D-6E8A-4147-A177-3AD203B41FA5}">
                      <a16:colId xmlns:a16="http://schemas.microsoft.com/office/drawing/2014/main" val="1637338492"/>
                    </a:ext>
                  </a:extLst>
                </a:gridCol>
                <a:gridCol w="842097">
                  <a:extLst>
                    <a:ext uri="{9D8B030D-6E8A-4147-A177-3AD203B41FA5}">
                      <a16:colId xmlns:a16="http://schemas.microsoft.com/office/drawing/2014/main" val="1487194197"/>
                    </a:ext>
                  </a:extLst>
                </a:gridCol>
                <a:gridCol w="842097">
                  <a:extLst>
                    <a:ext uri="{9D8B030D-6E8A-4147-A177-3AD203B41FA5}">
                      <a16:colId xmlns:a16="http://schemas.microsoft.com/office/drawing/2014/main" val="3419330474"/>
                    </a:ext>
                  </a:extLst>
                </a:gridCol>
                <a:gridCol w="843247">
                  <a:extLst>
                    <a:ext uri="{9D8B030D-6E8A-4147-A177-3AD203B41FA5}">
                      <a16:colId xmlns:a16="http://schemas.microsoft.com/office/drawing/2014/main" val="2821836127"/>
                    </a:ext>
                  </a:extLst>
                </a:gridCol>
                <a:gridCol w="842097">
                  <a:extLst>
                    <a:ext uri="{9D8B030D-6E8A-4147-A177-3AD203B41FA5}">
                      <a16:colId xmlns:a16="http://schemas.microsoft.com/office/drawing/2014/main" val="2632869685"/>
                    </a:ext>
                  </a:extLst>
                </a:gridCol>
                <a:gridCol w="842097">
                  <a:extLst>
                    <a:ext uri="{9D8B030D-6E8A-4147-A177-3AD203B41FA5}">
                      <a16:colId xmlns:a16="http://schemas.microsoft.com/office/drawing/2014/main" val="1144619973"/>
                    </a:ext>
                  </a:extLst>
                </a:gridCol>
                <a:gridCol w="843247">
                  <a:extLst>
                    <a:ext uri="{9D8B030D-6E8A-4147-A177-3AD203B41FA5}">
                      <a16:colId xmlns:a16="http://schemas.microsoft.com/office/drawing/2014/main" val="1977212750"/>
                    </a:ext>
                  </a:extLst>
                </a:gridCol>
                <a:gridCol w="978995">
                  <a:extLst>
                    <a:ext uri="{9D8B030D-6E8A-4147-A177-3AD203B41FA5}">
                      <a16:colId xmlns:a16="http://schemas.microsoft.com/office/drawing/2014/main" val="1432710975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cs-CZ" sz="3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cs-CZ" sz="3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cs-CZ" sz="3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cs-CZ" sz="3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787303"/>
                  </a:ext>
                </a:extLst>
              </a:tr>
              <a:tr h="561196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∑r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169189"/>
                  </a:ext>
                </a:extLst>
              </a:tr>
              <a:tr h="561196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S01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373147"/>
                  </a:ext>
                </a:extLst>
              </a:tr>
              <a:tr h="561196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S02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550368"/>
                  </a:ext>
                </a:extLst>
              </a:tr>
              <a:tr h="561196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S03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322077"/>
                  </a:ext>
                </a:extLst>
              </a:tr>
              <a:tr h="561196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S04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949137"/>
                  </a:ext>
                </a:extLst>
              </a:tr>
              <a:tr h="561196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∑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33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412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394E6-0EA1-4E79-96BD-AA3C4BD6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determinantů vztahu – př.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2014847-4EBB-458A-B472-43DA0AF40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248766"/>
              </p:ext>
            </p:extLst>
          </p:nvPr>
        </p:nvGraphicFramePr>
        <p:xfrm>
          <a:off x="0" y="1589104"/>
          <a:ext cx="12192002" cy="5304759"/>
        </p:xfrm>
        <a:graphic>
          <a:graphicData uri="http://schemas.openxmlformats.org/drawingml/2006/table">
            <a:tbl>
              <a:tblPr firstRow="1" firstCol="1" bandRow="1"/>
              <a:tblGrid>
                <a:gridCol w="976695">
                  <a:extLst>
                    <a:ext uri="{9D8B030D-6E8A-4147-A177-3AD203B41FA5}">
                      <a16:colId xmlns:a16="http://schemas.microsoft.com/office/drawing/2014/main" val="2008868451"/>
                    </a:ext>
                  </a:extLst>
                </a:gridCol>
                <a:gridCol w="852451">
                  <a:extLst>
                    <a:ext uri="{9D8B030D-6E8A-4147-A177-3AD203B41FA5}">
                      <a16:colId xmlns:a16="http://schemas.microsoft.com/office/drawing/2014/main" val="3686427559"/>
                    </a:ext>
                  </a:extLst>
                </a:gridCol>
                <a:gridCol w="853601">
                  <a:extLst>
                    <a:ext uri="{9D8B030D-6E8A-4147-A177-3AD203B41FA5}">
                      <a16:colId xmlns:a16="http://schemas.microsoft.com/office/drawing/2014/main" val="505288608"/>
                    </a:ext>
                  </a:extLst>
                </a:gridCol>
                <a:gridCol w="852451">
                  <a:extLst>
                    <a:ext uri="{9D8B030D-6E8A-4147-A177-3AD203B41FA5}">
                      <a16:colId xmlns:a16="http://schemas.microsoft.com/office/drawing/2014/main" val="1042693473"/>
                    </a:ext>
                  </a:extLst>
                </a:gridCol>
                <a:gridCol w="853601">
                  <a:extLst>
                    <a:ext uri="{9D8B030D-6E8A-4147-A177-3AD203B41FA5}">
                      <a16:colId xmlns:a16="http://schemas.microsoft.com/office/drawing/2014/main" val="3740475907"/>
                    </a:ext>
                  </a:extLst>
                </a:gridCol>
                <a:gridCol w="852451">
                  <a:extLst>
                    <a:ext uri="{9D8B030D-6E8A-4147-A177-3AD203B41FA5}">
                      <a16:colId xmlns:a16="http://schemas.microsoft.com/office/drawing/2014/main" val="2796836562"/>
                    </a:ext>
                  </a:extLst>
                </a:gridCol>
                <a:gridCol w="853601">
                  <a:extLst>
                    <a:ext uri="{9D8B030D-6E8A-4147-A177-3AD203B41FA5}">
                      <a16:colId xmlns:a16="http://schemas.microsoft.com/office/drawing/2014/main" val="733315226"/>
                    </a:ext>
                  </a:extLst>
                </a:gridCol>
                <a:gridCol w="852451">
                  <a:extLst>
                    <a:ext uri="{9D8B030D-6E8A-4147-A177-3AD203B41FA5}">
                      <a16:colId xmlns:a16="http://schemas.microsoft.com/office/drawing/2014/main" val="1997818364"/>
                    </a:ext>
                  </a:extLst>
                </a:gridCol>
                <a:gridCol w="853601">
                  <a:extLst>
                    <a:ext uri="{9D8B030D-6E8A-4147-A177-3AD203B41FA5}">
                      <a16:colId xmlns:a16="http://schemas.microsoft.com/office/drawing/2014/main" val="1061703996"/>
                    </a:ext>
                  </a:extLst>
                </a:gridCol>
                <a:gridCol w="852451">
                  <a:extLst>
                    <a:ext uri="{9D8B030D-6E8A-4147-A177-3AD203B41FA5}">
                      <a16:colId xmlns:a16="http://schemas.microsoft.com/office/drawing/2014/main" val="101706882"/>
                    </a:ext>
                  </a:extLst>
                </a:gridCol>
                <a:gridCol w="853601">
                  <a:extLst>
                    <a:ext uri="{9D8B030D-6E8A-4147-A177-3AD203B41FA5}">
                      <a16:colId xmlns:a16="http://schemas.microsoft.com/office/drawing/2014/main" val="3438470961"/>
                    </a:ext>
                  </a:extLst>
                </a:gridCol>
                <a:gridCol w="852451">
                  <a:extLst>
                    <a:ext uri="{9D8B030D-6E8A-4147-A177-3AD203B41FA5}">
                      <a16:colId xmlns:a16="http://schemas.microsoft.com/office/drawing/2014/main" val="2344271560"/>
                    </a:ext>
                  </a:extLst>
                </a:gridCol>
                <a:gridCol w="853601">
                  <a:extLst>
                    <a:ext uri="{9D8B030D-6E8A-4147-A177-3AD203B41FA5}">
                      <a16:colId xmlns:a16="http://schemas.microsoft.com/office/drawing/2014/main" val="3765644611"/>
                    </a:ext>
                  </a:extLst>
                </a:gridCol>
                <a:gridCol w="978995">
                  <a:extLst>
                    <a:ext uri="{9D8B030D-6E8A-4147-A177-3AD203B41FA5}">
                      <a16:colId xmlns:a16="http://schemas.microsoft.com/office/drawing/2014/main" val="1852753052"/>
                    </a:ext>
                  </a:extLst>
                </a:gridCol>
              </a:tblGrid>
              <a:tr h="46017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cs-CZ" sz="28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cs-CZ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cs-CZ" sz="28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cs-CZ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cs-CZ" sz="28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cs-CZ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cs-CZ" sz="28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cs-CZ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05736"/>
                  </a:ext>
                </a:extLst>
              </a:tr>
              <a:tr h="423604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∑r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727019"/>
                  </a:ext>
                </a:extLst>
              </a:tr>
              <a:tr h="884197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S01</a:t>
                      </a:r>
                      <a:endParaRPr lang="cs-CZ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- 5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- 6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35877"/>
                  </a:ext>
                </a:extLst>
              </a:tr>
              <a:tr h="884197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S02</a:t>
                      </a:r>
                      <a:endParaRPr lang="cs-CZ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807522"/>
                  </a:ext>
                </a:extLst>
              </a:tr>
              <a:tr h="884197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S03</a:t>
                      </a:r>
                      <a:endParaRPr lang="cs-CZ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- 6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158023"/>
                  </a:ext>
                </a:extLst>
              </a:tr>
              <a:tr h="884197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S04</a:t>
                      </a:r>
                      <a:endParaRPr lang="cs-CZ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645922"/>
                  </a:ext>
                </a:extLst>
              </a:tr>
              <a:tr h="884197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∑</a:t>
                      </a:r>
                      <a:endParaRPr lang="cs-CZ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- 9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727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094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B2601-C68C-4178-B5D7-BA835571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Fáze 2: Analýza vztahu – rozšiřující nástroj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9BFED-15A6-4CFB-A64B-6BF0320C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r>
              <a:rPr lang="cs-CZ" sz="4000" b="1" u="sng" dirty="0"/>
              <a:t>Kdo chce něco získat, musí mít co nabídnout</a:t>
            </a:r>
          </a:p>
          <a:p>
            <a:r>
              <a:rPr lang="cs-CZ" b="1" dirty="0"/>
              <a:t>Jaké unikátní schopnosti a dispozice přináší nebo může přinést daný </a:t>
            </a:r>
            <a:r>
              <a:rPr lang="cs-CZ" b="1" dirty="0" err="1"/>
              <a:t>stakeholder</a:t>
            </a:r>
            <a:r>
              <a:rPr lang="cs-CZ" b="1" dirty="0"/>
              <a:t> podniku?</a:t>
            </a:r>
            <a:r>
              <a:rPr lang="cs-CZ" dirty="0"/>
              <a:t> </a:t>
            </a:r>
            <a:r>
              <a:rPr lang="cs-CZ" b="1" dirty="0"/>
              <a:t>(identifikace budoucího potenciálu)</a:t>
            </a:r>
            <a:endParaRPr lang="cs-CZ" u="sng" dirty="0"/>
          </a:p>
          <a:p>
            <a:pPr lvl="0"/>
            <a:r>
              <a:rPr lang="cs-CZ" dirty="0"/>
              <a:t>Schopnost – specifická schopnost </a:t>
            </a:r>
            <a:r>
              <a:rPr lang="cs-CZ" dirty="0" err="1"/>
              <a:t>stakeholdera</a:t>
            </a:r>
            <a:r>
              <a:rPr lang="cs-CZ" dirty="0"/>
              <a:t>, která představuje potenciální přínos pro podnik do budoucna.</a:t>
            </a:r>
          </a:p>
          <a:p>
            <a:pPr lvl="0"/>
            <a:r>
              <a:rPr lang="cs-CZ" dirty="0"/>
              <a:t>Dispozice – potřeba schopnost pro využití v podniku rozvinout (budoucí dispozice) nebo schopnost ihned využitelná (současná dispozice).</a:t>
            </a:r>
          </a:p>
          <a:p>
            <a:pPr lvl="0"/>
            <a:r>
              <a:rPr lang="cs-CZ" dirty="0"/>
              <a:t>Soulad s faktory – provázanost s určenými směrodatnými faktory, kdy schopnost přináší využití faktoru nebo zlepšení jeho působení pro podnik.</a:t>
            </a:r>
          </a:p>
          <a:p>
            <a:pPr lvl="0"/>
            <a:r>
              <a:rPr lang="cs-CZ" dirty="0"/>
              <a:t>Náročnost rozvoje – ohodnocení celkové náročnosti rozvoje schopnosti na požadovanou úroveň využitelnou podnikem.</a:t>
            </a:r>
          </a:p>
          <a:p>
            <a:pPr lvl="0"/>
            <a:r>
              <a:rPr lang="cs-CZ" dirty="0"/>
              <a:t>Protihodnota – charakter poskytnuté protihodnoty </a:t>
            </a:r>
            <a:r>
              <a:rPr lang="cs-CZ" dirty="0" err="1"/>
              <a:t>stakeholderovi</a:t>
            </a:r>
            <a:r>
              <a:rPr lang="cs-CZ" dirty="0"/>
              <a:t> za přínos podniku.</a:t>
            </a:r>
          </a:p>
          <a:p>
            <a:pPr lvl="0"/>
            <a:r>
              <a:rPr lang="cs-CZ" dirty="0"/>
              <a:t>Propojení přínosu – identifikace </a:t>
            </a:r>
            <a:r>
              <a:rPr lang="cs-CZ" dirty="0" err="1"/>
              <a:t>stakeholderů</a:t>
            </a:r>
            <a:r>
              <a:rPr lang="cs-CZ" dirty="0"/>
              <a:t>, kterých se dotkne rozvoj schopností a jejich využití.</a:t>
            </a:r>
          </a:p>
          <a:p>
            <a:r>
              <a:rPr lang="cs-CZ" dirty="0"/>
              <a:t>K doplnění po zpracování 4. fáze.</a:t>
            </a:r>
          </a:p>
          <a:p>
            <a:pPr marL="0" indent="0">
              <a:buNone/>
            </a:pPr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567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24FEA-F1ED-4600-8CA3-43B20E13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Fáze 2: Analýza vztahu</a:t>
            </a:r>
            <a:endParaRPr lang="cs-CZ" dirty="0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35551531-4859-4323-B5BA-96ED936948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265879"/>
              </p:ext>
            </p:extLst>
          </p:nvPr>
        </p:nvGraphicFramePr>
        <p:xfrm>
          <a:off x="0" y="1553592"/>
          <a:ext cx="12192000" cy="5304408"/>
        </p:xfrm>
        <a:graphic>
          <a:graphicData uri="http://schemas.openxmlformats.org/drawingml/2006/table">
            <a:tbl>
              <a:tblPr firstRow="1" firstCol="1" bandRow="1"/>
              <a:tblGrid>
                <a:gridCol w="2571156">
                  <a:extLst>
                    <a:ext uri="{9D8B030D-6E8A-4147-A177-3AD203B41FA5}">
                      <a16:colId xmlns:a16="http://schemas.microsoft.com/office/drawing/2014/main" val="2010998841"/>
                    </a:ext>
                  </a:extLst>
                </a:gridCol>
                <a:gridCol w="3206180">
                  <a:extLst>
                    <a:ext uri="{9D8B030D-6E8A-4147-A177-3AD203B41FA5}">
                      <a16:colId xmlns:a16="http://schemas.microsoft.com/office/drawing/2014/main" val="4183729605"/>
                    </a:ext>
                  </a:extLst>
                </a:gridCol>
                <a:gridCol w="3207332">
                  <a:extLst>
                    <a:ext uri="{9D8B030D-6E8A-4147-A177-3AD203B41FA5}">
                      <a16:colId xmlns:a16="http://schemas.microsoft.com/office/drawing/2014/main" val="1246721202"/>
                    </a:ext>
                  </a:extLst>
                </a:gridCol>
                <a:gridCol w="3207332">
                  <a:extLst>
                    <a:ext uri="{9D8B030D-6E8A-4147-A177-3AD203B41FA5}">
                      <a16:colId xmlns:a16="http://schemas.microsoft.com/office/drawing/2014/main" val="540422993"/>
                    </a:ext>
                  </a:extLst>
                </a:gridCol>
              </a:tblGrid>
              <a:tr h="42953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Vlastník M01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Zaměstnanec B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 02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915728"/>
                  </a:ext>
                </a:extLst>
              </a:tr>
              <a:tr h="89657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Schopnost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Zajištění zdrojů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Vývoj nových technologií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Výzkum a vývoj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184446"/>
                  </a:ext>
                </a:extLst>
              </a:tr>
              <a:tr h="42953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Dispozice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Současná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Budoucí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Současná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704739"/>
                  </a:ext>
                </a:extLst>
              </a:tr>
              <a:tr h="89657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Soulad s faktory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3,5,8,9,11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1,2,4,7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3,5,8,10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596924"/>
                  </a:ext>
                </a:extLst>
              </a:tr>
              <a:tr h="89657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Náročnost rozvoje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382947"/>
                  </a:ext>
                </a:extLst>
              </a:tr>
              <a:tr h="42953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Protihodnota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Výnosnost, moc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Odměna, rozvoj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Odbyt, financování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722753"/>
                  </a:ext>
                </a:extLst>
              </a:tr>
              <a:tr h="42953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přínosu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Kapitálový, expanze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Kvalifikace, expanze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Sortiment, expanze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489629"/>
                  </a:ext>
                </a:extLst>
              </a:tr>
              <a:tr h="89657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Propojení přínosu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Z, O, S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V, O, D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V, Z, S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07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944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607D9-8382-475E-9543-93BCD979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Fáze 3: Tržní analýza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2429C8-54F3-4696-BE94-AAABE7272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		určení </a:t>
            </a:r>
            <a:r>
              <a:rPr lang="cs-CZ" dirty="0" err="1"/>
              <a:t>stakeholderů</a:t>
            </a:r>
            <a:r>
              <a:rPr lang="cs-CZ" dirty="0"/>
              <a:t> a konkurentů na trhu, transakčních			nákladů</a:t>
            </a:r>
          </a:p>
          <a:p>
            <a:r>
              <a:rPr lang="cs-CZ" dirty="0"/>
              <a:t>Vodítka:	zprávy hodnověrných institucí (např. MPO, ČSÚ), 				podnikové údaje, výzkum trhu</a:t>
            </a:r>
          </a:p>
          <a:p>
            <a:r>
              <a:rPr lang="cs-CZ" dirty="0"/>
              <a:t>Nástroj:	data </a:t>
            </a:r>
            <a:r>
              <a:rPr lang="cs-CZ" dirty="0" err="1"/>
              <a:t>mining</a:t>
            </a:r>
            <a:r>
              <a:rPr lang="cs-CZ" dirty="0"/>
              <a:t>, práce v terénu, analýza</a:t>
            </a:r>
          </a:p>
          <a:p>
            <a:r>
              <a:rPr lang="cs-CZ" dirty="0"/>
              <a:t>Výstup:	identifikace a zpracování přehledu vztahů dominantně 			kooperativních, indiferentních a kompetitivních, vhodných 		alternativ a jejich podmínek s transakčními náklady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226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6A02C-71D8-46BA-BC3A-339A91C7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Fáze 3: Tržní analýza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208B9C-4D1F-4463-97E6-6CB887E8E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060"/>
            <a:ext cx="10515600" cy="4729903"/>
          </a:xfrm>
        </p:spPr>
        <p:txBody>
          <a:bodyPr/>
          <a:lstStyle/>
          <a:p>
            <a:pPr lvl="0"/>
            <a:r>
              <a:rPr lang="cs-CZ" dirty="0"/>
              <a:t>Kooperativní vztahy</a:t>
            </a:r>
          </a:p>
          <a:p>
            <a:pPr lvl="0"/>
            <a:r>
              <a:rPr lang="cs-CZ" dirty="0"/>
              <a:t>Indiferentní vztahy</a:t>
            </a:r>
          </a:p>
          <a:p>
            <a:pPr lvl="1"/>
            <a:r>
              <a:rPr lang="cs-CZ" dirty="0"/>
              <a:t>(respektování a vědomí existence)</a:t>
            </a:r>
          </a:p>
          <a:p>
            <a:pPr lvl="0"/>
            <a:r>
              <a:rPr lang="cs-CZ" dirty="0"/>
              <a:t>Kompetitivní vztahy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CC7AEAA-0D1F-4D0C-BD3F-EB2753900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00997"/>
              </p:ext>
            </p:extLst>
          </p:nvPr>
        </p:nvGraphicFramePr>
        <p:xfrm>
          <a:off x="0" y="3622088"/>
          <a:ext cx="12192001" cy="3235912"/>
        </p:xfrm>
        <a:graphic>
          <a:graphicData uri="http://schemas.openxmlformats.org/drawingml/2006/table">
            <a:tbl>
              <a:tblPr firstRow="1" firstCol="1" bandRow="1"/>
              <a:tblGrid>
                <a:gridCol w="3546326">
                  <a:extLst>
                    <a:ext uri="{9D8B030D-6E8A-4147-A177-3AD203B41FA5}">
                      <a16:colId xmlns:a16="http://schemas.microsoft.com/office/drawing/2014/main" val="4170348895"/>
                    </a:ext>
                  </a:extLst>
                </a:gridCol>
                <a:gridCol w="4725751">
                  <a:extLst>
                    <a:ext uri="{9D8B030D-6E8A-4147-A177-3AD203B41FA5}">
                      <a16:colId xmlns:a16="http://schemas.microsoft.com/office/drawing/2014/main" val="1013608293"/>
                    </a:ext>
                  </a:extLst>
                </a:gridCol>
                <a:gridCol w="3919924">
                  <a:extLst>
                    <a:ext uri="{9D8B030D-6E8A-4147-A177-3AD203B41FA5}">
                      <a16:colId xmlns:a16="http://schemas.microsoft.com/office/drawing/2014/main" val="4076749982"/>
                    </a:ext>
                  </a:extLst>
                </a:gridCol>
              </a:tblGrid>
              <a:tr h="80897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Kooperativní vztah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Indiferentní vztah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Kompetitivní vztah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886752"/>
                  </a:ext>
                </a:extLst>
              </a:tr>
              <a:tr h="80897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 ABC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 Z </a:t>
                      </a:r>
                    </a:p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(potenciální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Podnik Q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061228"/>
                  </a:ext>
                </a:extLst>
              </a:tr>
              <a:tr h="80897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 BCA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 ZZ </a:t>
                      </a:r>
                    </a:p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(potenciální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Podnik 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221744"/>
                  </a:ext>
                </a:extLst>
              </a:tr>
              <a:tr h="80897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Dodavatel CBA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Podnik W </a:t>
                      </a:r>
                    </a:p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(potenciální konkurent)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Podnik X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15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59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Fakta o aktuálním podnikatelském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772817"/>
            <a:ext cx="9753600" cy="4609510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Převaha nabídky nad poptávkou.</a:t>
            </a:r>
          </a:p>
          <a:p>
            <a:pPr lvl="1"/>
            <a:r>
              <a:rPr lang="cs-CZ" dirty="0"/>
              <a:t>Vyostřování konkurence. </a:t>
            </a:r>
          </a:p>
          <a:p>
            <a:pPr lvl="1"/>
            <a:r>
              <a:rPr lang="cs-CZ" dirty="0"/>
              <a:t>Vytváření sítí s relativitou rolí.</a:t>
            </a:r>
          </a:p>
          <a:p>
            <a:pPr lvl="0"/>
            <a:r>
              <a:rPr lang="cs-CZ" dirty="0"/>
              <a:t>Ekonomickou výkonností opodstatněné </a:t>
            </a:r>
            <a:r>
              <a:rPr lang="cs-CZ" dirty="0" err="1"/>
              <a:t>stakeholderské</a:t>
            </a:r>
            <a:r>
              <a:rPr lang="cs-CZ" dirty="0"/>
              <a:t> řízení:</a:t>
            </a:r>
          </a:p>
          <a:p>
            <a:pPr lvl="1"/>
            <a:r>
              <a:rPr lang="cs-CZ" dirty="0"/>
              <a:t>Rais a </a:t>
            </a:r>
            <a:r>
              <a:rPr lang="cs-CZ" dirty="0" err="1"/>
              <a:t>Goedegebuure</a:t>
            </a:r>
            <a:r>
              <a:rPr lang="cs-CZ" dirty="0"/>
              <a:t> (2009, s. 62 – 75)</a:t>
            </a:r>
          </a:p>
          <a:p>
            <a:pPr lvl="1"/>
            <a:r>
              <a:rPr lang="cs-CZ" dirty="0" err="1"/>
              <a:t>Choi</a:t>
            </a:r>
            <a:r>
              <a:rPr lang="cs-CZ" dirty="0"/>
              <a:t> a </a:t>
            </a:r>
            <a:r>
              <a:rPr lang="cs-CZ" dirty="0" err="1"/>
              <a:t>Wang</a:t>
            </a:r>
            <a:r>
              <a:rPr lang="cs-CZ" dirty="0"/>
              <a:t> (2009, s. 895 – 907)</a:t>
            </a:r>
          </a:p>
          <a:p>
            <a:pPr lvl="1"/>
            <a:r>
              <a:rPr lang="cs-CZ" dirty="0"/>
              <a:t>Blažek, Částek (2009, s. 91 – 106)</a:t>
            </a:r>
          </a:p>
          <a:p>
            <a:pPr lvl="1"/>
            <a:r>
              <a:rPr lang="cs-CZ" dirty="0"/>
              <a:t>De </a:t>
            </a:r>
            <a:r>
              <a:rPr lang="cs-CZ" dirty="0" err="1"/>
              <a:t>Bussy</a:t>
            </a:r>
            <a:r>
              <a:rPr lang="cs-CZ" dirty="0"/>
              <a:t>, </a:t>
            </a:r>
            <a:r>
              <a:rPr lang="cs-CZ" dirty="0" err="1"/>
              <a:t>Suprawan</a:t>
            </a:r>
            <a:r>
              <a:rPr lang="cs-CZ" dirty="0"/>
              <a:t> (2012, s. 179 – 338)</a:t>
            </a:r>
          </a:p>
          <a:p>
            <a:pPr lvl="0"/>
            <a:r>
              <a:rPr lang="cs-CZ" dirty="0"/>
              <a:t>Sofistikovanější prostředí vyžaduje sofistikovanější nástroje.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652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0B8F0-4AEC-4CFF-A658-7083376D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Fáze 3: Tržní analýza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3BC4C82-E418-48E4-BCA3-AF8D9F8E8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016824"/>
              </p:ext>
            </p:extLst>
          </p:nvPr>
        </p:nvGraphicFramePr>
        <p:xfrm>
          <a:off x="0" y="1615737"/>
          <a:ext cx="12192000" cy="5242260"/>
        </p:xfrm>
        <a:graphic>
          <a:graphicData uri="http://schemas.openxmlformats.org/drawingml/2006/table">
            <a:tbl>
              <a:tblPr firstRow="1" firstCol="1" bandRow="1"/>
              <a:tblGrid>
                <a:gridCol w="1910202">
                  <a:extLst>
                    <a:ext uri="{9D8B030D-6E8A-4147-A177-3AD203B41FA5}">
                      <a16:colId xmlns:a16="http://schemas.microsoft.com/office/drawing/2014/main" val="3054185058"/>
                    </a:ext>
                  </a:extLst>
                </a:gridCol>
                <a:gridCol w="2038004">
                  <a:extLst>
                    <a:ext uri="{9D8B030D-6E8A-4147-A177-3AD203B41FA5}">
                      <a16:colId xmlns:a16="http://schemas.microsoft.com/office/drawing/2014/main" val="1194889595"/>
                    </a:ext>
                  </a:extLst>
                </a:gridCol>
                <a:gridCol w="1718923">
                  <a:extLst>
                    <a:ext uri="{9D8B030D-6E8A-4147-A177-3AD203B41FA5}">
                      <a16:colId xmlns:a16="http://schemas.microsoft.com/office/drawing/2014/main" val="4254877478"/>
                    </a:ext>
                  </a:extLst>
                </a:gridCol>
                <a:gridCol w="3402419">
                  <a:extLst>
                    <a:ext uri="{9D8B030D-6E8A-4147-A177-3AD203B41FA5}">
                      <a16:colId xmlns:a16="http://schemas.microsoft.com/office/drawing/2014/main" val="8745654"/>
                    </a:ext>
                  </a:extLst>
                </a:gridCol>
                <a:gridCol w="1301460">
                  <a:extLst>
                    <a:ext uri="{9D8B030D-6E8A-4147-A177-3AD203B41FA5}">
                      <a16:colId xmlns:a16="http://schemas.microsoft.com/office/drawing/2014/main" val="1990972271"/>
                    </a:ext>
                  </a:extLst>
                </a:gridCol>
                <a:gridCol w="1820992">
                  <a:extLst>
                    <a:ext uri="{9D8B030D-6E8A-4147-A177-3AD203B41FA5}">
                      <a16:colId xmlns:a16="http://schemas.microsoft.com/office/drawing/2014/main" val="642604973"/>
                    </a:ext>
                  </a:extLst>
                </a:gridCol>
              </a:tblGrid>
              <a:tr h="576876">
                <a:tc rowSpan="2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Množství alternativ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Nabídka podmínek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Transakční náklady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123827"/>
                  </a:ext>
                </a:extLst>
              </a:tr>
              <a:tr h="6272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Hodnocení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Celkové hodnocení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Oblasti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74015"/>
                  </a:ext>
                </a:extLst>
              </a:tr>
              <a:tr h="576876">
                <a:tc rowSpan="5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S01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Velmi lepší podmínky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641859"/>
                  </a:ext>
                </a:extLst>
              </a:tr>
              <a:tr h="5768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Lepší podmínky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963345"/>
                  </a:ext>
                </a:extLst>
              </a:tr>
              <a:tr h="5768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Totožné podmínky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189821"/>
                  </a:ext>
                </a:extLst>
              </a:tr>
              <a:tr h="5768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Horší podmínky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72011"/>
                  </a:ext>
                </a:extLst>
              </a:tr>
              <a:tr h="5768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Výrazně horší podmínky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17723"/>
                  </a:ext>
                </a:extLst>
              </a:tr>
              <a:tr h="576876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S02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953537"/>
                  </a:ext>
                </a:extLst>
              </a:tr>
              <a:tr h="576876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S03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568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799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7151E-F17D-43AA-A8EE-2D77C66D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Fáze 4: Určení směrodatných faktorů a tvorba scénářů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F041A7-D944-4715-A79E-8A1A65C5D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		určení směrodatných faktorů a tvorba scénářů</a:t>
            </a:r>
          </a:p>
          <a:p>
            <a:r>
              <a:rPr lang="cs-CZ" dirty="0"/>
              <a:t>Vodítka:	predikce a zprávy hodnověrných institucí (např. MPO, ČSÚ)</a:t>
            </a:r>
          </a:p>
          <a:p>
            <a:r>
              <a:rPr lang="cs-CZ" dirty="0"/>
              <a:t>Nástroj:	data </a:t>
            </a:r>
            <a:r>
              <a:rPr lang="cs-CZ" dirty="0" err="1"/>
              <a:t>mining</a:t>
            </a:r>
            <a:r>
              <a:rPr lang="cs-CZ" dirty="0"/>
              <a:t>, analýza</a:t>
            </a:r>
          </a:p>
          <a:p>
            <a:r>
              <a:rPr lang="cs-CZ" dirty="0"/>
              <a:t>Výstup:	utříděný soubor směrodatných faktorů </a:t>
            </a:r>
          </a:p>
        </p:txBody>
      </p:sp>
    </p:spTree>
    <p:extLst>
      <p:ext uri="{BB962C8B-B14F-4D97-AF65-F5344CB8AC3E}">
        <p14:creationId xmlns:p14="http://schemas.microsoft.com/office/powerpoint/2010/main" val="2142276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8E060-3897-44C6-86C6-2E300B73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690688"/>
          </a:xfrm>
        </p:spPr>
        <p:txBody>
          <a:bodyPr/>
          <a:lstStyle/>
          <a:p>
            <a:r>
              <a:rPr lang="cs-CZ" b="1" dirty="0"/>
              <a:t>Fáze 4: Určení směrodatných faktorů a tvorba scénářů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7A88F04-02DF-4FE3-8B88-3CFA2B886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003062"/>
              </p:ext>
            </p:extLst>
          </p:nvPr>
        </p:nvGraphicFramePr>
        <p:xfrm>
          <a:off x="-1" y="1535837"/>
          <a:ext cx="12191999" cy="2443992"/>
        </p:xfrm>
        <a:graphic>
          <a:graphicData uri="http://schemas.openxmlformats.org/drawingml/2006/table">
            <a:tbl>
              <a:tblPr firstRow="1" firstCol="1" bandRow="1"/>
              <a:tblGrid>
                <a:gridCol w="3546324">
                  <a:extLst>
                    <a:ext uri="{9D8B030D-6E8A-4147-A177-3AD203B41FA5}">
                      <a16:colId xmlns:a16="http://schemas.microsoft.com/office/drawing/2014/main" val="3997336456"/>
                    </a:ext>
                  </a:extLst>
                </a:gridCol>
                <a:gridCol w="4725750">
                  <a:extLst>
                    <a:ext uri="{9D8B030D-6E8A-4147-A177-3AD203B41FA5}">
                      <a16:colId xmlns:a16="http://schemas.microsoft.com/office/drawing/2014/main" val="674438379"/>
                    </a:ext>
                  </a:extLst>
                </a:gridCol>
                <a:gridCol w="3919925">
                  <a:extLst>
                    <a:ext uri="{9D8B030D-6E8A-4147-A177-3AD203B41FA5}">
                      <a16:colId xmlns:a16="http://schemas.microsoft.com/office/drawing/2014/main" val="594462362"/>
                    </a:ext>
                  </a:extLst>
                </a:gridCol>
              </a:tblGrid>
              <a:tr h="407332"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Směrodatné faktory pro trh __________________________________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450540"/>
                  </a:ext>
                </a:extLst>
              </a:tr>
              <a:tr h="40733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785989"/>
                  </a:ext>
                </a:extLst>
              </a:tr>
              <a:tr h="40733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43097"/>
                  </a:ext>
                </a:extLst>
              </a:tr>
              <a:tr h="407332"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Směrodatné faktory pro trh __________________________________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11058"/>
                  </a:ext>
                </a:extLst>
              </a:tr>
              <a:tr h="40733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993151"/>
                  </a:ext>
                </a:extLst>
              </a:tr>
              <a:tr h="40733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03553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BAEEA0A-6D8D-4C12-9C77-67BE4254C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037785"/>
              </p:ext>
            </p:extLst>
          </p:nvPr>
        </p:nvGraphicFramePr>
        <p:xfrm>
          <a:off x="0" y="4414008"/>
          <a:ext cx="12191999" cy="2443992"/>
        </p:xfrm>
        <a:graphic>
          <a:graphicData uri="http://schemas.openxmlformats.org/drawingml/2006/table">
            <a:tbl>
              <a:tblPr firstRow="1" firstCol="1" bandRow="1"/>
              <a:tblGrid>
                <a:gridCol w="3546325">
                  <a:extLst>
                    <a:ext uri="{9D8B030D-6E8A-4147-A177-3AD203B41FA5}">
                      <a16:colId xmlns:a16="http://schemas.microsoft.com/office/drawing/2014/main" val="1632314298"/>
                    </a:ext>
                  </a:extLst>
                </a:gridCol>
                <a:gridCol w="4725750">
                  <a:extLst>
                    <a:ext uri="{9D8B030D-6E8A-4147-A177-3AD203B41FA5}">
                      <a16:colId xmlns:a16="http://schemas.microsoft.com/office/drawing/2014/main" val="3430054414"/>
                    </a:ext>
                  </a:extLst>
                </a:gridCol>
                <a:gridCol w="3919924">
                  <a:extLst>
                    <a:ext uri="{9D8B030D-6E8A-4147-A177-3AD203B41FA5}">
                      <a16:colId xmlns:a16="http://schemas.microsoft.com/office/drawing/2014/main" val="1055362254"/>
                    </a:ext>
                  </a:extLst>
                </a:gridCol>
              </a:tblGrid>
              <a:tr h="597944"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Směrodatné faktory pro trh dodavatelů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2355"/>
                  </a:ext>
                </a:extLst>
              </a:tr>
              <a:tr h="597944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Tlak na ↑ cen vstupů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Státní omezování (environmentální)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Možné technologické změny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759647"/>
                  </a:ext>
                </a:extLst>
              </a:tr>
              <a:tr h="1248104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32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650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D7716-50ED-4486-A712-00420853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cs-CZ" b="1" dirty="0"/>
              <a:t>Fáze 4: Určení směrodatných faktorů a tvorba scénářů</a:t>
            </a:r>
            <a:endParaRPr lang="cs-CZ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9E80A4B9-523A-444D-A1AD-C3222DC29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284116"/>
              </p:ext>
            </p:extLst>
          </p:nvPr>
        </p:nvGraphicFramePr>
        <p:xfrm>
          <a:off x="0" y="1979721"/>
          <a:ext cx="12192000" cy="4900145"/>
        </p:xfrm>
        <a:graphic>
          <a:graphicData uri="http://schemas.openxmlformats.org/drawingml/2006/table">
            <a:tbl>
              <a:tblPr firstRow="1" firstCol="1" bandRow="1"/>
              <a:tblGrid>
                <a:gridCol w="870614">
                  <a:extLst>
                    <a:ext uri="{9D8B030D-6E8A-4147-A177-3AD203B41FA5}">
                      <a16:colId xmlns:a16="http://schemas.microsoft.com/office/drawing/2014/main" val="4270934348"/>
                    </a:ext>
                  </a:extLst>
                </a:gridCol>
                <a:gridCol w="1955661">
                  <a:extLst>
                    <a:ext uri="{9D8B030D-6E8A-4147-A177-3AD203B41FA5}">
                      <a16:colId xmlns:a16="http://schemas.microsoft.com/office/drawing/2014/main" val="2808430547"/>
                    </a:ext>
                  </a:extLst>
                </a:gridCol>
                <a:gridCol w="2861440">
                  <a:extLst>
                    <a:ext uri="{9D8B030D-6E8A-4147-A177-3AD203B41FA5}">
                      <a16:colId xmlns:a16="http://schemas.microsoft.com/office/drawing/2014/main" val="1261332738"/>
                    </a:ext>
                  </a:extLst>
                </a:gridCol>
                <a:gridCol w="2583532">
                  <a:extLst>
                    <a:ext uri="{9D8B030D-6E8A-4147-A177-3AD203B41FA5}">
                      <a16:colId xmlns:a16="http://schemas.microsoft.com/office/drawing/2014/main" val="7368214"/>
                    </a:ext>
                  </a:extLst>
                </a:gridCol>
                <a:gridCol w="2007125">
                  <a:extLst>
                    <a:ext uri="{9D8B030D-6E8A-4147-A177-3AD203B41FA5}">
                      <a16:colId xmlns:a16="http://schemas.microsoft.com/office/drawing/2014/main" val="3441416191"/>
                    </a:ext>
                  </a:extLst>
                </a:gridCol>
                <a:gridCol w="1913628">
                  <a:extLst>
                    <a:ext uri="{9D8B030D-6E8A-4147-A177-3AD203B41FA5}">
                      <a16:colId xmlns:a16="http://schemas.microsoft.com/office/drawing/2014/main" val="355451644"/>
                    </a:ext>
                  </a:extLst>
                </a:gridCol>
              </a:tblGrid>
              <a:tr h="785663">
                <a:tc gridSpan="2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Směrodatný faktor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Predikovatelnost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Indikátory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Predikce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082781"/>
                  </a:ext>
                </a:extLst>
              </a:tr>
              <a:tr h="136420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Expertní odhad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890040"/>
                  </a:ext>
                </a:extLst>
              </a:tr>
              <a:tr h="136420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Statistika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86065"/>
                  </a:ext>
                </a:extLst>
              </a:tr>
              <a:tr h="136420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Predikce MPO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40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159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73C2E-D69D-4458-8CE5-DF364A7B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cs-CZ" dirty="0"/>
              <a:t>Pravděpodobnostní matice s vlivem dopadu směrodatných faktorů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A99F99E-E494-42CC-8AEE-5EF86E010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439383"/>
              </p:ext>
            </p:extLst>
          </p:nvPr>
        </p:nvGraphicFramePr>
        <p:xfrm>
          <a:off x="0" y="1690688"/>
          <a:ext cx="12192001" cy="5167314"/>
        </p:xfrm>
        <a:graphic>
          <a:graphicData uri="http://schemas.openxmlformats.org/drawingml/2006/table">
            <a:tbl>
              <a:tblPr firstRow="1" firstCol="1" bandRow="1"/>
              <a:tblGrid>
                <a:gridCol w="2896721">
                  <a:extLst>
                    <a:ext uri="{9D8B030D-6E8A-4147-A177-3AD203B41FA5}">
                      <a16:colId xmlns:a16="http://schemas.microsoft.com/office/drawing/2014/main" val="754860637"/>
                    </a:ext>
                  </a:extLst>
                </a:gridCol>
                <a:gridCol w="1859056">
                  <a:extLst>
                    <a:ext uri="{9D8B030D-6E8A-4147-A177-3AD203B41FA5}">
                      <a16:colId xmlns:a16="http://schemas.microsoft.com/office/drawing/2014/main" val="1718793681"/>
                    </a:ext>
                  </a:extLst>
                </a:gridCol>
                <a:gridCol w="1859056">
                  <a:extLst>
                    <a:ext uri="{9D8B030D-6E8A-4147-A177-3AD203B41FA5}">
                      <a16:colId xmlns:a16="http://schemas.microsoft.com/office/drawing/2014/main" val="1375096169"/>
                    </a:ext>
                  </a:extLst>
                </a:gridCol>
                <a:gridCol w="1859056">
                  <a:extLst>
                    <a:ext uri="{9D8B030D-6E8A-4147-A177-3AD203B41FA5}">
                      <a16:colId xmlns:a16="http://schemas.microsoft.com/office/drawing/2014/main" val="292355124"/>
                    </a:ext>
                  </a:extLst>
                </a:gridCol>
                <a:gridCol w="1859056">
                  <a:extLst>
                    <a:ext uri="{9D8B030D-6E8A-4147-A177-3AD203B41FA5}">
                      <a16:colId xmlns:a16="http://schemas.microsoft.com/office/drawing/2014/main" val="1162603419"/>
                    </a:ext>
                  </a:extLst>
                </a:gridCol>
                <a:gridCol w="1859056">
                  <a:extLst>
                    <a:ext uri="{9D8B030D-6E8A-4147-A177-3AD203B41FA5}">
                      <a16:colId xmlns:a16="http://schemas.microsoft.com/office/drawing/2014/main" val="3246059394"/>
                    </a:ext>
                  </a:extLst>
                </a:gridCol>
              </a:tblGrid>
              <a:tr h="86121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Pravděpodobnost dopadu/vliv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Nízká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Střední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Vysoká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741459"/>
                  </a:ext>
                </a:extLst>
              </a:tr>
              <a:tr h="86121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Vysoký vliv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7926"/>
                  </a:ext>
                </a:extLst>
              </a:tr>
              <a:tr h="86121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12664"/>
                  </a:ext>
                </a:extLst>
              </a:tr>
              <a:tr h="86121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Střední vliv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70036"/>
                  </a:ext>
                </a:extLst>
              </a:tr>
              <a:tr h="86121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92045"/>
                  </a:ext>
                </a:extLst>
              </a:tr>
              <a:tr h="86121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Nízký vliv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238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780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4E99E-9E87-4FBE-8C5B-EC1167B9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cs-CZ" dirty="0"/>
              <a:t>Zvážení důsledků působení směrodatných faktorů na podnik, </a:t>
            </a:r>
            <a:r>
              <a:rPr lang="cs-CZ" dirty="0" err="1"/>
              <a:t>stakeholdery</a:t>
            </a:r>
            <a:r>
              <a:rPr lang="cs-CZ" dirty="0"/>
              <a:t> a konkurenty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6CA26D2-DBF9-430E-9D70-04D5E6E71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885021"/>
              </p:ext>
            </p:extLst>
          </p:nvPr>
        </p:nvGraphicFramePr>
        <p:xfrm>
          <a:off x="0" y="1580226"/>
          <a:ext cx="12192001" cy="5277775"/>
        </p:xfrm>
        <a:graphic>
          <a:graphicData uri="http://schemas.openxmlformats.org/drawingml/2006/table">
            <a:tbl>
              <a:tblPr firstRow="1" firstCol="1" bandRow="1"/>
              <a:tblGrid>
                <a:gridCol w="3047137">
                  <a:extLst>
                    <a:ext uri="{9D8B030D-6E8A-4147-A177-3AD203B41FA5}">
                      <a16:colId xmlns:a16="http://schemas.microsoft.com/office/drawing/2014/main" val="2632031324"/>
                    </a:ext>
                  </a:extLst>
                </a:gridCol>
                <a:gridCol w="3048288">
                  <a:extLst>
                    <a:ext uri="{9D8B030D-6E8A-4147-A177-3AD203B41FA5}">
                      <a16:colId xmlns:a16="http://schemas.microsoft.com/office/drawing/2014/main" val="576848079"/>
                    </a:ext>
                  </a:extLst>
                </a:gridCol>
                <a:gridCol w="3048288">
                  <a:extLst>
                    <a:ext uri="{9D8B030D-6E8A-4147-A177-3AD203B41FA5}">
                      <a16:colId xmlns:a16="http://schemas.microsoft.com/office/drawing/2014/main" val="1915791427"/>
                    </a:ext>
                  </a:extLst>
                </a:gridCol>
                <a:gridCol w="3048288">
                  <a:extLst>
                    <a:ext uri="{9D8B030D-6E8A-4147-A177-3AD203B41FA5}">
                      <a16:colId xmlns:a16="http://schemas.microsoft.com/office/drawing/2014/main" val="791725496"/>
                    </a:ext>
                  </a:extLst>
                </a:gridCol>
              </a:tblGrid>
              <a:tr h="1055555">
                <a:tc rowSpan="2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Směrodatný faktor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Důsledky působení směrodatného faktoru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35541"/>
                  </a:ext>
                </a:extLst>
              </a:tr>
              <a:tr h="10555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Chování podniku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Chování stakeholderů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Chování konkurentů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056220"/>
                  </a:ext>
                </a:extLst>
              </a:tr>
              <a:tr h="105555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F01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659578"/>
                  </a:ext>
                </a:extLst>
              </a:tr>
              <a:tr h="105555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F02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536456"/>
                  </a:ext>
                </a:extLst>
              </a:tr>
              <a:tr h="105555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F03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71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901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A82FE-BCA4-4D47-80DA-8C0183A0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cs-CZ" b="1" dirty="0"/>
              <a:t>Fáze 4: Určení směrodatných faktorů a tvorba scénářů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02C656A-7740-486D-8A05-922E9A689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166361"/>
              </p:ext>
            </p:extLst>
          </p:nvPr>
        </p:nvGraphicFramePr>
        <p:xfrm>
          <a:off x="0" y="1420427"/>
          <a:ext cx="12191998" cy="5437575"/>
        </p:xfrm>
        <a:graphic>
          <a:graphicData uri="http://schemas.openxmlformats.org/drawingml/2006/table">
            <a:tbl>
              <a:tblPr firstRow="1" firstCol="1" bandRow="1"/>
              <a:tblGrid>
                <a:gridCol w="2081084">
                  <a:extLst>
                    <a:ext uri="{9D8B030D-6E8A-4147-A177-3AD203B41FA5}">
                      <a16:colId xmlns:a16="http://schemas.microsoft.com/office/drawing/2014/main" val="4142571025"/>
                    </a:ext>
                  </a:extLst>
                </a:gridCol>
                <a:gridCol w="2527441">
                  <a:extLst>
                    <a:ext uri="{9D8B030D-6E8A-4147-A177-3AD203B41FA5}">
                      <a16:colId xmlns:a16="http://schemas.microsoft.com/office/drawing/2014/main" val="741867815"/>
                    </a:ext>
                  </a:extLst>
                </a:gridCol>
                <a:gridCol w="2527441">
                  <a:extLst>
                    <a:ext uri="{9D8B030D-6E8A-4147-A177-3AD203B41FA5}">
                      <a16:colId xmlns:a16="http://schemas.microsoft.com/office/drawing/2014/main" val="2966886611"/>
                    </a:ext>
                  </a:extLst>
                </a:gridCol>
                <a:gridCol w="2527441">
                  <a:extLst>
                    <a:ext uri="{9D8B030D-6E8A-4147-A177-3AD203B41FA5}">
                      <a16:colId xmlns:a16="http://schemas.microsoft.com/office/drawing/2014/main" val="2653689387"/>
                    </a:ext>
                  </a:extLst>
                </a:gridCol>
                <a:gridCol w="2528591">
                  <a:extLst>
                    <a:ext uri="{9D8B030D-6E8A-4147-A177-3AD203B41FA5}">
                      <a16:colId xmlns:a16="http://schemas.microsoft.com/office/drawing/2014/main" val="3629163913"/>
                    </a:ext>
                  </a:extLst>
                </a:gridCol>
              </a:tblGrid>
              <a:tr h="108751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Projev faktoru 01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Projev faktoru 02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Projev faktoru 03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Projev faktoru 04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714398"/>
                  </a:ext>
                </a:extLst>
              </a:tr>
              <a:tr h="108751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Scénář A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913722"/>
                  </a:ext>
                </a:extLst>
              </a:tr>
              <a:tr h="108751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Scénář B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519672"/>
                  </a:ext>
                </a:extLst>
              </a:tr>
              <a:tr h="108751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Scénář C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686589"/>
                  </a:ext>
                </a:extLst>
              </a:tr>
              <a:tr h="108751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Scénář D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2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462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80736-EC02-4BD9-810C-DB213A65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Fáze 5: Tvorba strategických variant a výběr optimální strategie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EED607-B873-4134-ADDD-821DFB8A9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Cíl:		zpracování různorodých strategických opatření a strategií 		s posouzením dopadu na podnik a </a:t>
            </a:r>
            <a:r>
              <a:rPr lang="cs-CZ" dirty="0" err="1"/>
              <a:t>stakeholdery</a:t>
            </a:r>
            <a:r>
              <a:rPr lang="cs-CZ" dirty="0"/>
              <a:t> v intencích 		hraní her s kladným součtem a aplikací teorie rozhodování</a:t>
            </a:r>
          </a:p>
          <a:p>
            <a:r>
              <a:rPr lang="cs-CZ" dirty="0"/>
              <a:t>Vodítka:	kreativní přístup, De </a:t>
            </a:r>
            <a:r>
              <a:rPr lang="cs-CZ" dirty="0" err="1"/>
              <a:t>Bonova</a:t>
            </a:r>
            <a:r>
              <a:rPr lang="cs-CZ" dirty="0"/>
              <a:t> koncepce kritického myšlení</a:t>
            </a:r>
          </a:p>
          <a:p>
            <a:r>
              <a:rPr lang="cs-CZ" dirty="0"/>
              <a:t>Nástroj:	cyklus získávání znalostí </a:t>
            </a:r>
            <a:r>
              <a:rPr lang="cs-CZ" dirty="0" err="1"/>
              <a:t>Septimus</a:t>
            </a:r>
            <a:r>
              <a:rPr lang="cs-CZ" dirty="0"/>
              <a:t>, </a:t>
            </a:r>
            <a:r>
              <a:rPr lang="cs-CZ" dirty="0" err="1"/>
              <a:t>win</a:t>
            </a:r>
            <a:r>
              <a:rPr lang="cs-CZ" dirty="0"/>
              <a:t>-lose matice, teorie 		her, teorie rozhodování</a:t>
            </a:r>
          </a:p>
          <a:p>
            <a:r>
              <a:rPr lang="cs-CZ" dirty="0"/>
              <a:t>Výstup:	varianty strategie posouzené dle jejich vlivu na kontrakt 			mezi podnikem a </a:t>
            </a:r>
            <a:r>
              <a:rPr lang="cs-CZ" dirty="0" err="1"/>
              <a:t>stakeholdery</a:t>
            </a:r>
            <a:r>
              <a:rPr lang="cs-CZ" dirty="0"/>
              <a:t>, včetně predikce podmínění 		souvisejících efektů na základě obeznámenosti 				s relevantními souvislostmi podnikatelského prostředí dle 		předcházejících fází analýzy; určení optimální strategie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32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3FE82-BF76-4F61-A3AE-884D51DD4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cs-CZ" dirty="0"/>
              <a:t>Septim – cyklus získávání znalostí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2BF3EBFD-5E99-4C76-80D0-358F35121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252480"/>
              </p:ext>
            </p:extLst>
          </p:nvPr>
        </p:nvGraphicFramePr>
        <p:xfrm>
          <a:off x="0" y="2041863"/>
          <a:ext cx="12178941" cy="5073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3" imgW="6642883" imgH="2767682" progId="Word.Document.12">
                  <p:embed/>
                </p:oleObj>
              </mc:Choice>
              <mc:Fallback>
                <p:oleObj name="Document" r:id="rId3" imgW="6642883" imgH="27676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041863"/>
                        <a:ext cx="12178941" cy="5073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497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2399"/>
          </a:xfrm>
        </p:spPr>
        <p:txBody>
          <a:bodyPr/>
          <a:lstStyle/>
          <a:p>
            <a:r>
              <a:rPr lang="cs-CZ" dirty="0"/>
              <a:t>Generování 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2400"/>
            <a:ext cx="10855036" cy="5435600"/>
          </a:xfrm>
        </p:spPr>
        <p:txBody>
          <a:bodyPr>
            <a:normAutofit fontScale="40000" lnSpcReduction="20000"/>
          </a:bodyPr>
          <a:lstStyle/>
          <a:p>
            <a:r>
              <a:rPr lang="cs-CZ" sz="4500" dirty="0"/>
              <a:t>Nařízení komise (ES) č. 244/2009</a:t>
            </a:r>
          </a:p>
          <a:p>
            <a:r>
              <a:rPr lang="cs-CZ" sz="4500" dirty="0"/>
              <a:t>1. září 2009: Zákaz všech žárovek s matnou baňkou, zákaz žárovek 100W a více. </a:t>
            </a:r>
          </a:p>
          <a:p>
            <a:r>
              <a:rPr lang="cs-CZ" sz="4500" dirty="0"/>
              <a:t>1. září 2010: Zákaz žárovek 75W a více.  1. září 2011: Zákaz žárovek 60W a více. </a:t>
            </a:r>
          </a:p>
          <a:p>
            <a:r>
              <a:rPr lang="cs-CZ" sz="4500" dirty="0"/>
              <a:t>1. září 2012: Zákaz všech žárovek (světelných zdrojů horší třídy C, obyčejné  E). </a:t>
            </a:r>
          </a:p>
          <a:p>
            <a:r>
              <a:rPr lang="cs-CZ" sz="4500" dirty="0"/>
              <a:t>1. září 2018: Zákaz všech světelných zdrojů horší třídy než B (Tedy i halogenové žárovky, protože jsou C až D). </a:t>
            </a:r>
          </a:p>
          <a:p>
            <a:pPr lvl="0"/>
            <a:endParaRPr lang="cs-CZ" sz="4500" dirty="0"/>
          </a:p>
          <a:p>
            <a:pPr lvl="0"/>
            <a:r>
              <a:rPr lang="cs-CZ" sz="4500" dirty="0"/>
              <a:t>[V1] Ukončení výroby.</a:t>
            </a:r>
          </a:p>
          <a:p>
            <a:r>
              <a:rPr lang="cs-CZ" sz="4500" dirty="0"/>
              <a:t>[V2] Zavedení výroby úsporných svítidel.</a:t>
            </a:r>
          </a:p>
          <a:p>
            <a:r>
              <a:rPr lang="cs-CZ" sz="4500" dirty="0"/>
              <a:t>[V3] Outsourcing a produkce pro zahraniční trhy.</a:t>
            </a:r>
          </a:p>
          <a:p>
            <a:r>
              <a:rPr lang="cs-CZ" sz="4500" dirty="0"/>
              <a:t>[V4] Výroba topných těles.</a:t>
            </a:r>
          </a:p>
          <a:p>
            <a:pPr lvl="0"/>
            <a:r>
              <a:rPr lang="cs-CZ" sz="4500" dirty="0"/>
              <a:t>[V5] Přetvoření podniku jako výrobní divize zahraniční značky.</a:t>
            </a:r>
          </a:p>
          <a:p>
            <a:pPr lvl="0"/>
            <a:r>
              <a:rPr lang="cs-CZ" sz="4500" dirty="0"/>
              <a:t>[V6] Změna oboru podnikání s realokací zdrojů.</a:t>
            </a:r>
          </a:p>
          <a:p>
            <a:pPr marL="0" indent="0">
              <a:buNone/>
            </a:pPr>
            <a:endParaRPr lang="cs-CZ" sz="4500" dirty="0"/>
          </a:p>
          <a:p>
            <a:pPr lvl="0"/>
            <a:r>
              <a:rPr lang="cs-CZ" sz="4500" dirty="0"/>
              <a:t>Komplementární [1]	→	</a:t>
            </a:r>
            <a:r>
              <a:rPr lang="cs-CZ" sz="4500" b="1" dirty="0"/>
              <a:t>P</a:t>
            </a:r>
          </a:p>
          <a:p>
            <a:r>
              <a:rPr lang="cs-CZ" sz="4500" dirty="0"/>
              <a:t>Indiferentní [0]		→	</a:t>
            </a:r>
            <a:r>
              <a:rPr lang="cs-CZ" sz="4500" b="1" dirty="0"/>
              <a:t>I</a:t>
            </a:r>
          </a:p>
          <a:p>
            <a:r>
              <a:rPr lang="cs-CZ" sz="4500" dirty="0"/>
              <a:t>Konkurenční [- 1]		→	</a:t>
            </a:r>
            <a:r>
              <a:rPr lang="cs-CZ" sz="4500" b="1" dirty="0"/>
              <a:t>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41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916"/>
          </a:xfrm>
        </p:spPr>
        <p:txBody>
          <a:bodyPr>
            <a:normAutofit/>
          </a:bodyPr>
          <a:lstStyle/>
          <a:p>
            <a:r>
              <a:rPr lang="cs-CZ" dirty="0"/>
              <a:t>Podnikatelské prostředí v tradičním a </a:t>
            </a:r>
            <a:r>
              <a:rPr lang="cs-CZ" dirty="0" err="1"/>
              <a:t>stakeholderském</a:t>
            </a:r>
            <a:r>
              <a:rPr lang="cs-CZ" dirty="0"/>
              <a:t> pojetí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898199"/>
              </p:ext>
            </p:extLst>
          </p:nvPr>
        </p:nvGraphicFramePr>
        <p:xfrm>
          <a:off x="0" y="1589103"/>
          <a:ext cx="12192000" cy="52688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6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6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Tradiční pojetí</a:t>
                      </a:r>
                      <a:endParaRPr lang="cs-CZ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b="1" dirty="0" err="1">
                          <a:effectLst/>
                        </a:rPr>
                        <a:t>Stakeholderské</a:t>
                      </a:r>
                      <a:r>
                        <a:rPr lang="cs-CZ" sz="3200" b="1" dirty="0">
                          <a:effectLst/>
                        </a:rPr>
                        <a:t> pojetí</a:t>
                      </a:r>
                      <a:endParaRPr lang="cs-CZ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Prostředí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Strukturace podnikatelského prostředí pomocí úrovní.</a:t>
                      </a:r>
                      <a:endParaRPr lang="cs-CZ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Strukturace podnikatelského prostředí pomocí trhů.</a:t>
                      </a:r>
                      <a:endParaRPr lang="cs-CZ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Konkurence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Zjednodušená (pouze na trhu výrobků a služeb).</a:t>
                      </a:r>
                      <a:endParaRPr lang="cs-CZ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Komplexní (vícedimenzionální dle trhů).</a:t>
                      </a:r>
                      <a:endParaRPr lang="cs-CZ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Dynamika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Vztahy pevně dány.</a:t>
                      </a:r>
                      <a:endParaRPr lang="cs-CZ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Relativita rolí.</a:t>
                      </a:r>
                      <a:endParaRPr lang="cs-CZ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5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Informace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Dominance informací z trhu výrobků a služeb.</a:t>
                      </a:r>
                      <a:endParaRPr lang="cs-CZ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Reflexe informací z jednotlivých trhů dle jejich směrodatnosti.</a:t>
                      </a:r>
                      <a:endParaRPr lang="cs-CZ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610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cs-CZ" dirty="0"/>
              <a:t>Dopad variant strategií na </a:t>
            </a:r>
            <a:r>
              <a:rPr lang="cs-CZ" dirty="0" err="1"/>
              <a:t>stakeholdery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660885"/>
              </p:ext>
            </p:extLst>
          </p:nvPr>
        </p:nvGraphicFramePr>
        <p:xfrm>
          <a:off x="0" y="1579418"/>
          <a:ext cx="12192001" cy="52785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2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2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509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PODNIK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5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Varianta 1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Varianta 2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Varianta 3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Varianta 4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Varianta 5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Varianta 6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Vlastníci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 [- 1]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 [- 1]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 [1]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 [1]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 [- 1]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 [- 1]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Zaměstnanci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 [- 1]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 [- 1]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 [0]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 [1]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 [1]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 [-</a:t>
                      </a:r>
                      <a:r>
                        <a:rPr lang="cs-CZ" sz="2400" baseline="0" dirty="0">
                          <a:effectLst/>
                        </a:rPr>
                        <a:t> 1</a:t>
                      </a:r>
                      <a:r>
                        <a:rPr lang="cs-CZ" sz="2400" dirty="0">
                          <a:effectLst/>
                        </a:rPr>
                        <a:t>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Odběratelé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 [- 1]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 [0]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 [- 1]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 [1]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 [-</a:t>
                      </a:r>
                      <a:r>
                        <a:rPr lang="cs-CZ" sz="2400" baseline="0" dirty="0">
                          <a:effectLst/>
                        </a:rPr>
                        <a:t> 1</a:t>
                      </a:r>
                      <a:r>
                        <a:rPr lang="cs-CZ" sz="2400" dirty="0">
                          <a:effectLst/>
                        </a:rPr>
                        <a:t>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 [- 1]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Dodavatelé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 [- 1]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 [- 1]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 [0]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 [1]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 [1]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 [-</a:t>
                      </a:r>
                      <a:r>
                        <a:rPr lang="cs-CZ" sz="2400" baseline="0" dirty="0">
                          <a:effectLst/>
                        </a:rPr>
                        <a:t> 1</a:t>
                      </a:r>
                      <a:r>
                        <a:rPr lang="cs-CZ" sz="2400" dirty="0">
                          <a:effectLst/>
                        </a:rPr>
                        <a:t>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Věřitelé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 [-</a:t>
                      </a:r>
                      <a:r>
                        <a:rPr lang="cs-CZ" sz="2400" baseline="0" dirty="0">
                          <a:effectLst/>
                        </a:rPr>
                        <a:t> 1</a:t>
                      </a:r>
                      <a:r>
                        <a:rPr lang="cs-CZ" sz="2400" dirty="0">
                          <a:effectLst/>
                        </a:rPr>
                        <a:t>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 [0]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 [0]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 [1]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 [0]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 [1]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Stát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I [0]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I [0]</a:t>
                      </a:r>
                      <a:endParaRPr lang="cs-CZ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 [0]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 [0]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 [1]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 [-</a:t>
                      </a:r>
                      <a:r>
                        <a:rPr lang="cs-CZ" sz="2400" baseline="0" dirty="0">
                          <a:effectLst/>
                        </a:rPr>
                        <a:t> 1</a:t>
                      </a:r>
                      <a:r>
                        <a:rPr lang="cs-CZ" sz="2400" dirty="0">
                          <a:effectLst/>
                        </a:rPr>
                        <a:t>]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50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∑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- 5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- 3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5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- 4</a:t>
                      </a:r>
                      <a:endParaRPr lang="cs-CZ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768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cs-CZ" dirty="0"/>
              <a:t>Aktuální přístup výrobců = V</a:t>
            </a:r>
            <a:r>
              <a:rPr lang="cs-CZ" baseline="-25000" dirty="0"/>
              <a:t>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772816"/>
            <a:ext cx="6661727" cy="4608512"/>
          </a:xfrm>
        </p:spPr>
        <p:txBody>
          <a:bodyPr>
            <a:normAutofit fontScale="85000" lnSpcReduction="20000"/>
          </a:bodyPr>
          <a:lstStyle/>
          <a:p>
            <a:r>
              <a:rPr lang="cs-CZ" sz="3000" dirty="0"/>
              <a:t>Topné těleso.</a:t>
            </a:r>
          </a:p>
          <a:p>
            <a:r>
              <a:rPr lang="cs-CZ" sz="3000" dirty="0"/>
              <a:t>Tepelná koule.</a:t>
            </a:r>
          </a:p>
          <a:p>
            <a:r>
              <a:rPr lang="cs-CZ" sz="3000" dirty="0" err="1"/>
              <a:t>Convector</a:t>
            </a:r>
            <a:r>
              <a:rPr lang="cs-CZ" sz="3000" dirty="0"/>
              <a:t>. </a:t>
            </a:r>
          </a:p>
          <a:p>
            <a:r>
              <a:rPr lang="cs-CZ" sz="3000" dirty="0"/>
              <a:t>Přímotop.</a:t>
            </a:r>
          </a:p>
          <a:p>
            <a:r>
              <a:rPr lang="cs-CZ" sz="3000" dirty="0"/>
              <a:t>Vyhřívací zařízení.</a:t>
            </a:r>
          </a:p>
          <a:p>
            <a:r>
              <a:rPr lang="cs-CZ" sz="3000" dirty="0"/>
              <a:t>Těleso pro experimentální účely.</a:t>
            </a:r>
          </a:p>
          <a:p>
            <a:r>
              <a:rPr lang="cs-CZ" sz="3000" dirty="0" err="1"/>
              <a:t>Sněžítko</a:t>
            </a:r>
            <a:r>
              <a:rPr lang="cs-CZ" sz="3000" dirty="0"/>
              <a:t>: model Sahara.</a:t>
            </a:r>
          </a:p>
          <a:p>
            <a:r>
              <a:rPr lang="cs-CZ" sz="3000" dirty="0"/>
              <a:t>Funkční replika pro sběratele.</a:t>
            </a:r>
          </a:p>
          <a:p>
            <a:r>
              <a:rPr lang="cs-CZ" sz="3000" dirty="0" err="1"/>
              <a:t>Otřesuvzdorná</a:t>
            </a:r>
            <a:r>
              <a:rPr lang="cs-CZ" sz="3000" dirty="0"/>
              <a:t> žárovka.</a:t>
            </a:r>
          </a:p>
          <a:p>
            <a:r>
              <a:rPr lang="cs-CZ" sz="3000" dirty="0"/>
              <a:t>100W pro průmyslové použití dle ES 244/2009 není vhodná pro osvětlení v domácnosti!</a:t>
            </a:r>
          </a:p>
          <a:p>
            <a:endParaRPr lang="cs-CZ" dirty="0"/>
          </a:p>
        </p:txBody>
      </p:sp>
      <p:pic>
        <p:nvPicPr>
          <p:cNvPr id="4" name="Picture 2" descr="http://www.zarovky.cz/obrazky/344/100w-zarovka-clas-a60-cl-e27-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93" y="1340768"/>
            <a:ext cx="2947782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142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806B9-FF1F-4191-8F43-08DCCD07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cs-CZ" dirty="0" err="1"/>
              <a:t>Win</a:t>
            </a:r>
            <a:r>
              <a:rPr lang="cs-CZ" dirty="0"/>
              <a:t>-lose matice: </a:t>
            </a:r>
            <a:br>
              <a:rPr lang="cs-CZ" dirty="0"/>
            </a:br>
            <a:r>
              <a:rPr lang="cs-CZ" dirty="0"/>
              <a:t>Posouzení strategických opatření podle teorie her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7ABC3B08-BBB0-4596-9CA9-0F2B3AAEA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63988"/>
              </p:ext>
            </p:extLst>
          </p:nvPr>
        </p:nvGraphicFramePr>
        <p:xfrm>
          <a:off x="-2324" y="1788342"/>
          <a:ext cx="12194324" cy="5464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3" imgW="6642883" imgH="2976061" progId="Word.Document.12">
                  <p:embed/>
                </p:oleObj>
              </mc:Choice>
              <mc:Fallback>
                <p:oleObj name="Document" r:id="rId3" imgW="6642883" imgH="2976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24" y="1788342"/>
                        <a:ext cx="12194324" cy="5464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960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8A419-3D14-442B-89B1-8244C2AB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cs-CZ" dirty="0"/>
              <a:t>Předjímání reakcí konkurentů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D76C826-848E-4FBC-9E88-B3F3F6B83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939181"/>
              </p:ext>
            </p:extLst>
          </p:nvPr>
        </p:nvGraphicFramePr>
        <p:xfrm>
          <a:off x="-1" y="4296792"/>
          <a:ext cx="12192001" cy="277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Document" r:id="rId3" imgW="6642883" imgH="1512365" progId="Word.Document.12">
                  <p:embed/>
                </p:oleObj>
              </mc:Choice>
              <mc:Fallback>
                <p:oleObj name="Document" r:id="rId3" imgW="6642883" imgH="1512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4296792"/>
                        <a:ext cx="12192001" cy="2771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8CC0F629-884A-4950-B6E5-AF5495B44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066526"/>
              </p:ext>
            </p:extLst>
          </p:nvPr>
        </p:nvGraphicFramePr>
        <p:xfrm>
          <a:off x="0" y="1690688"/>
          <a:ext cx="12192000" cy="277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Document" r:id="rId5" imgW="6642883" imgH="1512365" progId="Word.Document.12">
                  <p:embed/>
                </p:oleObj>
              </mc:Choice>
              <mc:Fallback>
                <p:oleObj name="Document" r:id="rId5" imgW="6642883" imgH="1512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690688"/>
                        <a:ext cx="12192000" cy="2777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696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1CBB9-F96C-4096-B867-C4F021BA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cs-CZ" dirty="0"/>
              <a:t>Inspirace válečnými strategiemi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98C075-11F9-4B2F-86E7-4FEEE700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typologické strategie jako konceptuální modely pro další rozpracování s reflexí specifických podmínek daných podniků</a:t>
            </a:r>
          </a:p>
          <a:p>
            <a:pPr lvl="0"/>
            <a:r>
              <a:rPr lang="cs-CZ" dirty="0"/>
              <a:t> </a:t>
            </a:r>
            <a:r>
              <a:rPr lang="cs-CZ" b="1" dirty="0"/>
              <a:t>Von </a:t>
            </a:r>
            <a:r>
              <a:rPr lang="cs-CZ" b="1" dirty="0" err="1"/>
              <a:t>Trenckova</a:t>
            </a:r>
            <a:r>
              <a:rPr lang="cs-CZ" b="1" dirty="0"/>
              <a:t> agresivní strategie </a:t>
            </a:r>
            <a:r>
              <a:rPr lang="cs-CZ" dirty="0"/>
              <a:t>– odvážný útok na jakkoliv silného nepřítele s využitím kvalitních </a:t>
            </a:r>
            <a:r>
              <a:rPr lang="cs-CZ" dirty="0" err="1"/>
              <a:t>stakeholderských</a:t>
            </a:r>
            <a:r>
              <a:rPr lang="cs-CZ" dirty="0"/>
              <a:t> vztahů jako jádra úspěchu.</a:t>
            </a:r>
          </a:p>
          <a:p>
            <a:pPr lvl="1"/>
            <a:r>
              <a:rPr lang="cs-CZ" dirty="0"/>
              <a:t>Vhodná pro </a:t>
            </a:r>
            <a:r>
              <a:rPr lang="cs-CZ" dirty="0" err="1"/>
              <a:t>rozhodovatele</a:t>
            </a:r>
            <a:r>
              <a:rPr lang="cs-CZ" dirty="0"/>
              <a:t> vyhledávající riziko.</a:t>
            </a:r>
          </a:p>
          <a:p>
            <a:pPr lvl="0"/>
            <a:r>
              <a:rPr lang="cs-CZ" b="1" dirty="0"/>
              <a:t>Sun C rozvážná strategie </a:t>
            </a:r>
            <a:r>
              <a:rPr lang="cs-CZ" dirty="0"/>
              <a:t>– precizní posuzování výsledků střetů s využitím odhadů reakce nepřítele pro variantnost vedení bitvy.</a:t>
            </a:r>
          </a:p>
          <a:p>
            <a:pPr lvl="1"/>
            <a:r>
              <a:rPr lang="cs-CZ" dirty="0"/>
              <a:t>Vhodná pro </a:t>
            </a:r>
            <a:r>
              <a:rPr lang="cs-CZ" dirty="0" err="1"/>
              <a:t>rozhodovatele</a:t>
            </a:r>
            <a:r>
              <a:rPr lang="cs-CZ" dirty="0"/>
              <a:t> s averzí k riziku.</a:t>
            </a:r>
          </a:p>
          <a:p>
            <a:pPr lvl="0"/>
            <a:r>
              <a:rPr lang="cs-CZ" b="1" dirty="0" err="1"/>
              <a:t>Clausewitzova</a:t>
            </a:r>
            <a:r>
              <a:rPr lang="cs-CZ" b="1" dirty="0"/>
              <a:t> obranná strategie </a:t>
            </a:r>
            <a:r>
              <a:rPr lang="cs-CZ" dirty="0"/>
              <a:t>– uplatnění obrany do dosažení kulminačního bodu pro následující útok.</a:t>
            </a:r>
          </a:p>
          <a:p>
            <a:pPr lvl="1"/>
            <a:r>
              <a:rPr lang="cs-CZ" dirty="0"/>
              <a:t>Vhodná pro </a:t>
            </a:r>
            <a:r>
              <a:rPr lang="cs-CZ" dirty="0" err="1"/>
              <a:t>rozhodovatele</a:t>
            </a:r>
            <a:r>
              <a:rPr lang="cs-CZ" dirty="0"/>
              <a:t> s indiferentním vztahem k riziku.</a:t>
            </a:r>
          </a:p>
          <a:p>
            <a:pPr lvl="0"/>
            <a:r>
              <a:rPr lang="cs-CZ" b="1" dirty="0"/>
              <a:t>Machiavelliho vladařská strategie</a:t>
            </a:r>
            <a:r>
              <a:rPr lang="cs-CZ" dirty="0"/>
              <a:t> – udržení pozice na trhu za každou cenu, s využitím jakýchkoliv prostředků.</a:t>
            </a:r>
          </a:p>
          <a:p>
            <a:pPr lvl="1"/>
            <a:r>
              <a:rPr lang="cs-CZ" dirty="0"/>
              <a:t>Ve vztahu k riziku nevyhraněná, záleží na způsobu uplatnění.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9176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CFC51-F890-474F-B712-2401D409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</p:spPr>
        <p:txBody>
          <a:bodyPr/>
          <a:lstStyle/>
          <a:p>
            <a:r>
              <a:rPr lang="cs-CZ" dirty="0"/>
              <a:t>Posouzení variant strategií: Působení variant strategií na efekty faktorů při scénáři S1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48F820-72BA-4510-AE20-C24353EC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5"/>
            <a:ext cx="12192000" cy="4351338"/>
          </a:xfrm>
        </p:spPr>
        <p:txBody>
          <a:bodyPr/>
          <a:lstStyle/>
          <a:p>
            <a:r>
              <a:rPr lang="cs-CZ" b="1" dirty="0"/>
              <a:t>Všechny strategie musí být schopné realizace za všech scénářů (s přirozenou rozdílností hodnot dle přijatých kritérií úspěšnosti</a:t>
            </a:r>
          </a:p>
          <a:p>
            <a:endParaRPr lang="cs-CZ" b="1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F2A374A-EB04-4B15-B310-447BF7DA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92160"/>
              </p:ext>
            </p:extLst>
          </p:nvPr>
        </p:nvGraphicFramePr>
        <p:xfrm>
          <a:off x="-1" y="2965145"/>
          <a:ext cx="12192001" cy="3892858"/>
        </p:xfrm>
        <a:graphic>
          <a:graphicData uri="http://schemas.openxmlformats.org/drawingml/2006/table">
            <a:tbl>
              <a:tblPr firstRow="1" firstCol="1" bandRow="1"/>
              <a:tblGrid>
                <a:gridCol w="2158487">
                  <a:extLst>
                    <a:ext uri="{9D8B030D-6E8A-4147-A177-3AD203B41FA5}">
                      <a16:colId xmlns:a16="http://schemas.microsoft.com/office/drawing/2014/main" val="3549754530"/>
                    </a:ext>
                  </a:extLst>
                </a:gridCol>
                <a:gridCol w="2158487">
                  <a:extLst>
                    <a:ext uri="{9D8B030D-6E8A-4147-A177-3AD203B41FA5}">
                      <a16:colId xmlns:a16="http://schemas.microsoft.com/office/drawing/2014/main" val="1755545852"/>
                    </a:ext>
                  </a:extLst>
                </a:gridCol>
                <a:gridCol w="2158487">
                  <a:extLst>
                    <a:ext uri="{9D8B030D-6E8A-4147-A177-3AD203B41FA5}">
                      <a16:colId xmlns:a16="http://schemas.microsoft.com/office/drawing/2014/main" val="4262504130"/>
                    </a:ext>
                  </a:extLst>
                </a:gridCol>
                <a:gridCol w="2159582">
                  <a:extLst>
                    <a:ext uri="{9D8B030D-6E8A-4147-A177-3AD203B41FA5}">
                      <a16:colId xmlns:a16="http://schemas.microsoft.com/office/drawing/2014/main" val="214546888"/>
                    </a:ext>
                  </a:extLst>
                </a:gridCol>
                <a:gridCol w="2159582">
                  <a:extLst>
                    <a:ext uri="{9D8B030D-6E8A-4147-A177-3AD203B41FA5}">
                      <a16:colId xmlns:a16="http://schemas.microsoft.com/office/drawing/2014/main" val="2389730288"/>
                    </a:ext>
                  </a:extLst>
                </a:gridCol>
                <a:gridCol w="1397376">
                  <a:extLst>
                    <a:ext uri="{9D8B030D-6E8A-4147-A177-3AD203B41FA5}">
                      <a16:colId xmlns:a16="http://schemas.microsoft.com/office/drawing/2014/main" val="4128736584"/>
                    </a:ext>
                  </a:extLst>
                </a:gridCol>
              </a:tblGrid>
              <a:tr h="101548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cs-CZ" sz="2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při </a:t>
                      </a:r>
                      <a:r>
                        <a:rPr lang="cs-CZ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cs-CZ" sz="28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Projev faktoru 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Projev faktoru 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Projev faktoru 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Projev faktoru 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322222"/>
                  </a:ext>
                </a:extLst>
              </a:tr>
              <a:tr h="479562">
                <a:tc rowSpan="2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439374"/>
                  </a:ext>
                </a:extLst>
              </a:tr>
              <a:tr h="4795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Verb. popis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030470"/>
                  </a:ext>
                </a:extLst>
              </a:tr>
              <a:tr h="47956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768250"/>
                  </a:ext>
                </a:extLst>
              </a:tr>
              <a:tr h="47956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125194"/>
                  </a:ext>
                </a:extLst>
              </a:tr>
              <a:tr h="47956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081031"/>
                  </a:ext>
                </a:extLst>
              </a:tr>
              <a:tr h="47956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498910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DB80F639-2C4F-44D5-9FA2-2FEC46FB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3216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59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FB877-FBD9-4885-9F25-4F327847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strategie (z 40 definic)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EC2C55-A8B4-4C93-BE68-29C6EC61F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Stanovení základních a dlouhodobých cílů organizace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[2]; N2; [3]; N4; N5; [7]; [8]; [9]; [10]; [13]; [14]; [17]; [19]; [21]; [R4]; [R5].</a:t>
            </a:r>
          </a:p>
          <a:p>
            <a:pPr lvl="0"/>
            <a:r>
              <a:rPr lang="cs-CZ" b="1" dirty="0"/>
              <a:t>Rozpracování postupů a scénářů pro dosažení cílů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N1; [2]; N2; [3]; N4; N6; N5; [5]; N3; [6]; [7]; [8]; [9]; [10]; [11]; [13]; [14]; [15]; [16]; [20]; [R2]; [R5]; [R6].</a:t>
            </a:r>
          </a:p>
          <a:p>
            <a:pPr lvl="0"/>
            <a:r>
              <a:rPr lang="cs-CZ" b="1" dirty="0"/>
              <a:t>Rozhodnutí o alokaci zdrojů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N1; [2]; [3]; N3; N4; [8]; [10]; [13]; [14]; 16; [18]; [21]; [R1]; [R2]; [R3]; [R7]; [R8].</a:t>
            </a:r>
          </a:p>
          <a:p>
            <a:pPr lvl="0"/>
            <a:r>
              <a:rPr lang="cs-CZ" b="1" dirty="0"/>
              <a:t>Identifikace významných faktorů v relevantním prostředí podniku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[3]; [4]; [5]; [6]; [7]; [8]; [9]; [10]; [11]; [12]; [14]; [16]; [21]; [R1]; [R3]; [R4].</a:t>
            </a:r>
          </a:p>
          <a:p>
            <a:pPr lvl="0"/>
            <a:r>
              <a:rPr lang="cs-CZ" b="1" dirty="0"/>
              <a:t>Uspokojení očekávání zainteresovaných skupin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N4; [6]; [8]; [10]; [12]; [14]; [18]; [R1]; [R2].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851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Implikace pro moderní pojetí konkurence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Implikace v potřebě přijetí nového chápání konkurence v kontextu podnikatelského prostředí:</a:t>
            </a:r>
          </a:p>
          <a:p>
            <a:pPr lvl="1"/>
            <a:r>
              <a:rPr lang="cs-CZ" sz="3200" dirty="0"/>
              <a:t>Podnik je souborem vztahů.</a:t>
            </a:r>
          </a:p>
          <a:p>
            <a:pPr lvl="1"/>
            <a:r>
              <a:rPr lang="cs-CZ" sz="3200" dirty="0"/>
              <a:t>Podnik je souborem konkurenčních střetů.</a:t>
            </a:r>
          </a:p>
          <a:p>
            <a:pPr lvl="1"/>
            <a:r>
              <a:rPr lang="cs-CZ" sz="3200" dirty="0"/>
              <a:t>Podniky si konkurují prostřednictvím </a:t>
            </a:r>
            <a:r>
              <a:rPr lang="cs-CZ" sz="3200" dirty="0" err="1"/>
              <a:t>stakeholderů</a:t>
            </a:r>
            <a:r>
              <a:rPr lang="cs-CZ" sz="3200" dirty="0"/>
              <a:t>.</a:t>
            </a:r>
          </a:p>
          <a:p>
            <a:pPr lvl="1"/>
            <a:r>
              <a:rPr lang="cs-CZ" sz="3200" dirty="0"/>
              <a:t>Hodnotou jsou vztahy. </a:t>
            </a:r>
          </a:p>
          <a:p>
            <a:pPr lvl="1"/>
            <a:r>
              <a:rPr lang="cs-CZ" sz="3200" dirty="0"/>
              <a:t>Nástrojem podniku pro konkurenční působení jsou vstupy a výstupy v podobě optimalizace transferu hodnot.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123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781" y="44624"/>
            <a:ext cx="9555019" cy="1008112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781" y="1124744"/>
            <a:ext cx="11148291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BARTES, František. </a:t>
            </a:r>
            <a:r>
              <a:rPr lang="cs-CZ" b="1" i="1" dirty="0" err="1"/>
              <a:t>Competitive</a:t>
            </a:r>
            <a:r>
              <a:rPr lang="cs-CZ" b="1" i="1" dirty="0"/>
              <a:t> </a:t>
            </a:r>
            <a:r>
              <a:rPr lang="cs-CZ" b="1" i="1" dirty="0" err="1"/>
              <a:t>intelligence</a:t>
            </a:r>
            <a:r>
              <a:rPr lang="cs-CZ" b="1" i="1" dirty="0"/>
              <a:t>: základ pro strategické rozhodování podniku</a:t>
            </a:r>
            <a:r>
              <a:rPr lang="cs-CZ" b="1" dirty="0"/>
              <a:t>. Vyd. 1. Ostrava: </a:t>
            </a:r>
            <a:r>
              <a:rPr lang="cs-CZ" b="1" dirty="0" err="1"/>
              <a:t>Key</a:t>
            </a:r>
            <a:r>
              <a:rPr lang="cs-CZ" b="1" dirty="0"/>
              <a:t> </a:t>
            </a:r>
            <a:r>
              <a:rPr lang="cs-CZ" b="1" dirty="0" err="1"/>
              <a:t>Publishing</a:t>
            </a:r>
            <a:r>
              <a:rPr lang="cs-CZ" b="1" dirty="0"/>
              <a:t>, 2012. ISBN 978-80-7418-113-9.</a:t>
            </a:r>
          </a:p>
          <a:p>
            <a:pPr marL="0" indent="0">
              <a:buNone/>
            </a:pPr>
            <a:r>
              <a:rPr lang="cs-CZ" b="1" dirty="0"/>
              <a:t>BLAŽEK, Ladislav a Jaromír MAZEL. </a:t>
            </a:r>
            <a:r>
              <a:rPr lang="cs-CZ" b="1" i="1" dirty="0"/>
              <a:t>Podkladový materiál pro zpracování metodiky vysokoškolské výuky strategického managementu</a:t>
            </a:r>
            <a:r>
              <a:rPr lang="cs-CZ" b="1" dirty="0"/>
              <a:t>. Interní materiál. Brno: Masarykova univerzita, 2015.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BLAŽEK, Ladislav, ČÁSTEK, Ondřej. </a:t>
            </a:r>
            <a:r>
              <a:rPr lang="cs-CZ" i="1" dirty="0" err="1"/>
              <a:t>Stakeholder</a:t>
            </a:r>
            <a:r>
              <a:rPr lang="cs-CZ" i="1" dirty="0"/>
              <a:t> </a:t>
            </a:r>
            <a:r>
              <a:rPr lang="cs-CZ" i="1" dirty="0" err="1"/>
              <a:t>Approach</a:t>
            </a:r>
            <a:r>
              <a:rPr lang="cs-CZ" i="1" dirty="0"/>
              <a:t>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Corporate</a:t>
            </a:r>
            <a:r>
              <a:rPr lang="cs-CZ" i="1" dirty="0"/>
              <a:t> </a:t>
            </a:r>
            <a:r>
              <a:rPr lang="cs-CZ" i="1" dirty="0" err="1"/>
              <a:t>Financial</a:t>
            </a:r>
            <a:r>
              <a:rPr lang="cs-CZ" i="1" dirty="0"/>
              <a:t> Performance</a:t>
            </a:r>
            <a:r>
              <a:rPr lang="cs-CZ" dirty="0"/>
              <a:t>. In: </a:t>
            </a:r>
            <a:r>
              <a:rPr lang="cs-CZ" i="1" dirty="0" err="1"/>
              <a:t>Review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Economic</a:t>
            </a:r>
            <a:r>
              <a:rPr lang="cs-CZ" i="1" dirty="0"/>
              <a:t> </a:t>
            </a:r>
            <a:r>
              <a:rPr lang="cs-CZ" i="1" dirty="0" err="1"/>
              <a:t>Perspectives</a:t>
            </a:r>
            <a:r>
              <a:rPr lang="cs-CZ" dirty="0"/>
              <a:t>. 2009. </a:t>
            </a:r>
            <a:r>
              <a:rPr lang="cs-CZ" dirty="0" err="1"/>
              <a:t>Issue</a:t>
            </a:r>
            <a:r>
              <a:rPr lang="cs-CZ" dirty="0"/>
              <a:t> 2009/2, p. 91 – 106. DOI:10.2478/v10135-009-0002-7.</a:t>
            </a:r>
          </a:p>
          <a:p>
            <a:pPr marL="0" indent="0">
              <a:buNone/>
            </a:pPr>
            <a:r>
              <a:rPr lang="cs-CZ" b="1" dirty="0"/>
              <a:t>CENEK, Martin. </a:t>
            </a:r>
            <a:r>
              <a:rPr lang="cs-CZ" b="1" i="1" dirty="0"/>
              <a:t>Konkurence ve strategické analýze podnikatelského prostředí dle </a:t>
            </a:r>
            <a:r>
              <a:rPr lang="cs-CZ" b="1" i="1" dirty="0" err="1"/>
              <a:t>stakeholderského</a:t>
            </a:r>
            <a:r>
              <a:rPr lang="cs-CZ" b="1" i="1" dirty="0"/>
              <a:t> pojetí</a:t>
            </a:r>
            <a:r>
              <a:rPr lang="cs-CZ" b="1" dirty="0"/>
              <a:t>. In </a:t>
            </a:r>
            <a:r>
              <a:rPr lang="cs-CZ" b="1" i="1" dirty="0" err="1"/>
              <a:t>Aktuálne</a:t>
            </a:r>
            <a:r>
              <a:rPr lang="cs-CZ" b="1" i="1" dirty="0"/>
              <a:t> problémy </a:t>
            </a:r>
            <a:r>
              <a:rPr lang="cs-CZ" b="1" i="1" dirty="0" err="1"/>
              <a:t>podnikovej</a:t>
            </a:r>
            <a:r>
              <a:rPr lang="cs-CZ" b="1" i="1" dirty="0"/>
              <a:t> sféry 2016</a:t>
            </a:r>
            <a:r>
              <a:rPr lang="cs-CZ" b="1" dirty="0"/>
              <a:t>. 1. vyd. Bratislava: Vydavatelstvo EKONÓM, 2016. s. 108-116, 9 s. ISBN 978-80-225-4245-6.</a:t>
            </a:r>
          </a:p>
          <a:p>
            <a:pPr marL="0" indent="0">
              <a:buNone/>
            </a:pPr>
            <a:r>
              <a:rPr lang="cs-CZ" b="1" dirty="0"/>
              <a:t>ČÁSTEK, Ondřej. Využití teorie her při strategickém rozhodování. In </a:t>
            </a:r>
            <a:r>
              <a:rPr lang="cs-CZ" b="1" i="1" dirty="0"/>
              <a:t>Teorie řízení podniku - sborník prací studentů doktorského studia</a:t>
            </a:r>
            <a:r>
              <a:rPr lang="cs-CZ" b="1" dirty="0"/>
              <a:t>. 1. vyd. Brno: Masarykova univerzita, 2005. s. 50-69, 20 s. ISBN 80-210-3698-2.</a:t>
            </a:r>
          </a:p>
          <a:p>
            <a:pPr marL="0" indent="0">
              <a:buNone/>
            </a:pPr>
            <a:r>
              <a:rPr lang="cs-CZ" dirty="0"/>
              <a:t>ČÁSTEK, Ondřej.: </a:t>
            </a:r>
            <a:r>
              <a:rPr lang="cs-CZ" i="1" dirty="0"/>
              <a:t>Návrh využití </a:t>
            </a:r>
            <a:r>
              <a:rPr lang="cs-CZ" i="1" dirty="0" err="1"/>
              <a:t>stakeholderského</a:t>
            </a:r>
            <a:r>
              <a:rPr lang="cs-CZ" i="1" dirty="0"/>
              <a:t> přístupu při strategické analýze podniku</a:t>
            </a:r>
            <a:r>
              <a:rPr lang="cs-CZ" dirty="0"/>
              <a:t>. Brno: Ekonomicko-správní fakulta MU. 2010.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FREEMAN, R. E. </a:t>
            </a:r>
            <a:r>
              <a:rPr lang="cs-CZ" i="1" dirty="0" err="1"/>
              <a:t>Strategic</a:t>
            </a:r>
            <a:r>
              <a:rPr lang="cs-CZ" i="1" dirty="0"/>
              <a:t> management: A </a:t>
            </a:r>
            <a:r>
              <a:rPr lang="cs-CZ" i="1" dirty="0" err="1"/>
              <a:t>stakeholder</a:t>
            </a:r>
            <a:r>
              <a:rPr lang="cs-CZ" i="1" dirty="0"/>
              <a:t> </a:t>
            </a:r>
            <a:r>
              <a:rPr lang="cs-CZ" i="1" dirty="0" err="1"/>
              <a:t>approach</a:t>
            </a:r>
            <a:r>
              <a:rPr lang="cs-CZ" i="1" dirty="0"/>
              <a:t>.</a:t>
            </a:r>
            <a:r>
              <a:rPr lang="cs-CZ" dirty="0"/>
              <a:t> 1. </a:t>
            </a:r>
            <a:r>
              <a:rPr lang="cs-CZ" dirty="0" err="1"/>
              <a:t>edition</a:t>
            </a:r>
            <a:r>
              <a:rPr lang="cs-CZ" dirty="0"/>
              <a:t>. Boston: </a:t>
            </a:r>
            <a:r>
              <a:rPr lang="cs-CZ" dirty="0" err="1"/>
              <a:t>Harper</a:t>
            </a:r>
            <a:r>
              <a:rPr lang="cs-CZ" dirty="0"/>
              <a:t> </a:t>
            </a:r>
            <a:r>
              <a:rPr lang="cs-CZ" dirty="0" err="1"/>
              <a:t>Collins</a:t>
            </a:r>
            <a:r>
              <a:rPr lang="cs-CZ" dirty="0"/>
              <a:t>, 1984. 275 p. ISBN 978-0273019138.</a:t>
            </a:r>
          </a:p>
          <a:p>
            <a:pPr marL="0" indent="0">
              <a:buNone/>
            </a:pPr>
            <a:r>
              <a:rPr lang="cs-CZ" dirty="0"/>
              <a:t>GRANT, Robert M.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: Text and </a:t>
            </a:r>
            <a:r>
              <a:rPr lang="cs-CZ" dirty="0" err="1"/>
              <a:t>Cases</a:t>
            </a:r>
            <a:r>
              <a:rPr lang="cs-CZ" dirty="0"/>
              <a:t>. 9th </a:t>
            </a:r>
            <a:r>
              <a:rPr lang="cs-CZ" dirty="0" err="1"/>
              <a:t>Edition</a:t>
            </a:r>
            <a:r>
              <a:rPr lang="cs-CZ" dirty="0"/>
              <a:t>. </a:t>
            </a:r>
            <a:r>
              <a:rPr lang="cs-CZ" dirty="0" err="1"/>
              <a:t>Wiley</a:t>
            </a:r>
            <a:r>
              <a:rPr lang="cs-CZ" dirty="0"/>
              <a:t>. 2016, 776 p. ISBN 978-1119-120-841.</a:t>
            </a:r>
          </a:p>
          <a:p>
            <a:pPr marL="0" indent="0">
              <a:buNone/>
            </a:pPr>
            <a:r>
              <a:rPr lang="cs-CZ" dirty="0"/>
              <a:t>GRASSEOVÁ, Monika a Bohumil BRECHTA. </a:t>
            </a:r>
            <a:r>
              <a:rPr lang="cs-CZ" i="1" dirty="0"/>
              <a:t>Efektivní rozhodování: analyzování, rozhodování, implementace a hodnocení</a:t>
            </a:r>
            <a:r>
              <a:rPr lang="cs-CZ" dirty="0"/>
              <a:t>. 1. vyd. Brno: </a:t>
            </a:r>
            <a:r>
              <a:rPr lang="cs-CZ" dirty="0" err="1"/>
              <a:t>Edika</a:t>
            </a:r>
            <a:r>
              <a:rPr lang="cs-CZ" dirty="0"/>
              <a:t>, 2013. ISBN 978-80-266-0179-1., s. 43.</a:t>
            </a:r>
          </a:p>
          <a:p>
            <a:pPr marL="0" indent="0">
              <a:buNone/>
            </a:pPr>
            <a:r>
              <a:rPr lang="cs-CZ" b="1" dirty="0"/>
              <a:t>JIRÁSEK, Jaroslav. </a:t>
            </a:r>
            <a:r>
              <a:rPr lang="cs-CZ" b="1" i="1" dirty="0"/>
              <a:t>Strategie: umění podnikatelských vítězství</a:t>
            </a:r>
            <a:r>
              <a:rPr lang="cs-CZ" b="1" dirty="0"/>
              <a:t>. 2. vyd. Praha: Professional </a:t>
            </a:r>
            <a:r>
              <a:rPr lang="cs-CZ" b="1" dirty="0" err="1"/>
              <a:t>Publishing</a:t>
            </a:r>
            <a:r>
              <a:rPr lang="cs-CZ" b="1" dirty="0"/>
              <a:t>, 2003. ISBN 80-86419-46-0.</a:t>
            </a:r>
          </a:p>
          <a:p>
            <a:pPr marL="0" indent="0">
              <a:buNone/>
            </a:pPr>
            <a:r>
              <a:rPr lang="cs-CZ" dirty="0"/>
              <a:t>KEŘKOVSKÝ, Miloslav a Oldřich VYKYPĚL. </a:t>
            </a:r>
            <a:r>
              <a:rPr lang="cs-CZ" i="1" dirty="0"/>
              <a:t>Strategické řízení: teorie pro praxi</a:t>
            </a:r>
            <a:r>
              <a:rPr lang="cs-CZ" dirty="0"/>
              <a:t>. 2. vyd. Praha: C.H. Beck, 2006. ISBN 80-7179-453-8., s. 53 – 56.</a:t>
            </a:r>
          </a:p>
          <a:p>
            <a:pPr marL="0" indent="0">
              <a:buNone/>
            </a:pPr>
            <a:r>
              <a:rPr lang="cs-CZ" dirty="0"/>
              <a:t>MAGRETTA, Joan. </a:t>
            </a:r>
            <a:r>
              <a:rPr lang="cs-CZ" i="1" dirty="0"/>
              <a:t>Michael Porter jasně a srozumitelně: o konkurenci a strategii</a:t>
            </a:r>
            <a:r>
              <a:rPr lang="cs-CZ" dirty="0"/>
              <a:t>. Praha: Management </a:t>
            </a:r>
            <a:r>
              <a:rPr lang="cs-CZ" dirty="0" err="1"/>
              <a:t>Press</a:t>
            </a:r>
            <a:r>
              <a:rPr lang="cs-CZ" dirty="0"/>
              <a:t>, 2012. ISBN 978-80-7261-251-2.</a:t>
            </a:r>
          </a:p>
          <a:p>
            <a:pPr marL="0" indent="0">
              <a:buNone/>
            </a:pPr>
            <a:r>
              <a:rPr lang="cs-CZ" b="1" dirty="0"/>
              <a:t>SUCHÁNEK, Petr. </a:t>
            </a:r>
            <a:r>
              <a:rPr lang="cs-CZ" b="1" i="1" dirty="0"/>
              <a:t>Hodnocení konkurenceschopnosti podniku</a:t>
            </a:r>
            <a:r>
              <a:rPr lang="cs-CZ" b="1" dirty="0"/>
              <a:t>. In: </a:t>
            </a:r>
            <a:r>
              <a:rPr lang="x-none" b="1" dirty="0"/>
              <a:t>BLAŽEK, Ladislav. </a:t>
            </a:r>
            <a:r>
              <a:rPr lang="x-none" b="1" i="1" dirty="0"/>
              <a:t>Vývojové tendence podniků: specifický výzkum Katedry podnikového hospodářství</a:t>
            </a:r>
            <a:r>
              <a:rPr lang="x-none" b="1" dirty="0"/>
              <a:t>. Brno: Masarykova univerzita, 2005. ISBN 80-210-3847-0.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ŠIŠKA, Ladislav. </a:t>
            </a:r>
            <a:r>
              <a:rPr lang="cs-CZ" b="1" i="1" dirty="0"/>
              <a:t>Vztahy k věřitelům</a:t>
            </a:r>
            <a:r>
              <a:rPr lang="cs-CZ" b="1" dirty="0"/>
              <a:t>. In: BLAŽEK, Ladislav. </a:t>
            </a:r>
            <a:r>
              <a:rPr lang="cs-CZ" b="1" i="1" dirty="0"/>
              <a:t>Vývojové tendence podniků: specifický výzkum Katedry podnikového hospodářství</a:t>
            </a:r>
            <a:r>
              <a:rPr lang="cs-CZ" b="1" dirty="0"/>
              <a:t>. Brno: Masarykova univerzita, 2005. ISBN 80-210-3847-0.</a:t>
            </a:r>
          </a:p>
        </p:txBody>
      </p:sp>
    </p:spTree>
    <p:extLst>
      <p:ext uri="{BB962C8B-B14F-4D97-AF65-F5344CB8AC3E}">
        <p14:creationId xmlns:p14="http://schemas.microsoft.com/office/powerpoint/2010/main" val="63538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cs-CZ" dirty="0"/>
              <a:t>Tradiční členění prostředí podniku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17" y="1286674"/>
            <a:ext cx="7756765" cy="54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27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2810"/>
            <a:ext cx="9144000" cy="68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30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Konkurenční působení podniku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06" y="1556793"/>
            <a:ext cx="5721997" cy="300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95601" y="4937393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</a:t>
            </a:r>
            <a:r>
              <a:rPr lang="cs-CZ" sz="2000" dirty="0"/>
              <a:t> = podnik				</a:t>
            </a:r>
            <a:r>
              <a:rPr lang="cs-CZ" sz="2000" b="1" dirty="0"/>
              <a:t>PK</a:t>
            </a:r>
            <a:r>
              <a:rPr lang="cs-CZ" sz="2000" dirty="0"/>
              <a:t> = konkurenční podnik	</a:t>
            </a:r>
          </a:p>
          <a:p>
            <a:r>
              <a:rPr lang="cs-CZ" sz="2000" b="1" dirty="0"/>
              <a:t>SP</a:t>
            </a:r>
            <a:r>
              <a:rPr lang="cs-CZ" sz="2000" dirty="0"/>
              <a:t> = </a:t>
            </a:r>
            <a:r>
              <a:rPr lang="cs-CZ" sz="2000" dirty="0" err="1"/>
              <a:t>stakeholder</a:t>
            </a:r>
            <a:r>
              <a:rPr lang="cs-CZ" sz="2000" dirty="0"/>
              <a:t> podniku			</a:t>
            </a:r>
            <a:r>
              <a:rPr lang="cs-CZ" sz="2000" b="1" dirty="0"/>
              <a:t>SPK</a:t>
            </a:r>
            <a:r>
              <a:rPr lang="cs-CZ" sz="2000" dirty="0"/>
              <a:t> = </a:t>
            </a:r>
            <a:r>
              <a:rPr lang="cs-CZ" sz="2000" dirty="0" err="1"/>
              <a:t>stakeholder</a:t>
            </a:r>
            <a:r>
              <a:rPr lang="cs-CZ" sz="2000" dirty="0"/>
              <a:t> 						konkurenčního podniku</a:t>
            </a:r>
          </a:p>
        </p:txBody>
      </p:sp>
    </p:spTree>
    <p:extLst>
      <p:ext uri="{BB962C8B-B14F-4D97-AF65-F5344CB8AC3E}">
        <p14:creationId xmlns:p14="http://schemas.microsoft.com/office/powerpoint/2010/main" val="579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4" y="395289"/>
            <a:ext cx="58578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6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47626"/>
            <a:ext cx="6684963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2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2267</Words>
  <Application>Microsoft Office PowerPoint</Application>
  <PresentationFormat>Širokoúhlá obrazovka</PresentationFormat>
  <Paragraphs>1178</Paragraphs>
  <Slides>48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Motiv Office</vt:lpstr>
      <vt:lpstr>Document</vt:lpstr>
      <vt:lpstr>Využití stakeholderského přístupu ve strategickém řízení</vt:lpstr>
      <vt:lpstr>Podstata strategie (z 40 definic)</vt:lpstr>
      <vt:lpstr>Fakta o aktuálním podnikatelském prostředí</vt:lpstr>
      <vt:lpstr>Podnikatelské prostředí v tradičním a stakeholderském pojetí</vt:lpstr>
      <vt:lpstr>Tradiční členění prostředí podniku</vt:lpstr>
      <vt:lpstr>Prezentace aplikace PowerPoint</vt:lpstr>
      <vt:lpstr>Konkurenční působení podniku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Fáze 1: Vymezení systému a určení stakeholderů k analýze</vt:lpstr>
      <vt:lpstr>Směna hodnot</vt:lpstr>
      <vt:lpstr>Řízení spokojenosti stakeholderů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Fáze 2: Analýza vztahu – určení faktorů podmiňujících vztah a jejich hodnocení</vt:lpstr>
      <vt:lpstr>Fáze 2: Analýza vztahu – určení faktorů podmiňujících vztah a jejich hodnocení</vt:lpstr>
      <vt:lpstr>Hodnocení determinantů vztahu</vt:lpstr>
      <vt:lpstr>Hodnocení determinantů vztahu – př.</vt:lpstr>
      <vt:lpstr>Fáze 2: Analýza vztahu – rozšiřující nástroj</vt:lpstr>
      <vt:lpstr>Fáze 2: Analýza vztahu</vt:lpstr>
      <vt:lpstr>Fáze 3: Tržní analýza</vt:lpstr>
      <vt:lpstr>Fáze 3: Tržní analýza</vt:lpstr>
      <vt:lpstr>Fáze 3: Tržní analýza</vt:lpstr>
      <vt:lpstr>Fáze 4: Určení směrodatných faktorů a tvorba scénářů</vt:lpstr>
      <vt:lpstr>Fáze 4: Určení směrodatných faktorů a tvorba scénářů</vt:lpstr>
      <vt:lpstr>Fáze 4: Určení směrodatných faktorů a tvorba scénářů</vt:lpstr>
      <vt:lpstr>Pravděpodobnostní matice s vlivem dopadu směrodatných faktorů</vt:lpstr>
      <vt:lpstr>Zvážení důsledků působení směrodatných faktorů na podnik, stakeholdery a konkurenty</vt:lpstr>
      <vt:lpstr>Fáze 4: Určení směrodatných faktorů a tvorba scénářů</vt:lpstr>
      <vt:lpstr>Fáze 5: Tvorba strategických variant a výběr optimální strategie</vt:lpstr>
      <vt:lpstr>Septim – cyklus získávání znalostí</vt:lpstr>
      <vt:lpstr>Generování strategií</vt:lpstr>
      <vt:lpstr>Dopad variant strategií na stakeholdery</vt:lpstr>
      <vt:lpstr>Aktuální přístup výrobců = V4</vt:lpstr>
      <vt:lpstr>Win-lose matice:  Posouzení strategických opatření podle teorie her</vt:lpstr>
      <vt:lpstr>Předjímání reakcí konkurentů</vt:lpstr>
      <vt:lpstr>Inspirace válečnými strategiemi</vt:lpstr>
      <vt:lpstr>Posouzení variant strategií: Působení variant strategií na efekty faktorů při scénáři S1</vt:lpstr>
      <vt:lpstr>Podstata strategie (z 40 definic)</vt:lpstr>
      <vt:lpstr>Implikace pro moderní pojetí konkurence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kanec.4d@gmail.com</dc:creator>
  <cp:lastModifiedBy>kanec.4d@gmail.com</cp:lastModifiedBy>
  <cp:revision>20</cp:revision>
  <dcterms:created xsi:type="dcterms:W3CDTF">2018-11-18T14:54:46Z</dcterms:created>
  <dcterms:modified xsi:type="dcterms:W3CDTF">2018-11-26T12:24:10Z</dcterms:modified>
</cp:coreProperties>
</file>