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8" r:id="rId3"/>
    <p:sldId id="350" r:id="rId4"/>
    <p:sldId id="351" r:id="rId5"/>
    <p:sldId id="352" r:id="rId6"/>
    <p:sldId id="355" r:id="rId7"/>
    <p:sldId id="353" r:id="rId8"/>
    <p:sldId id="354" r:id="rId9"/>
    <p:sldId id="313" r:id="rId10"/>
    <p:sldId id="314" r:id="rId11"/>
    <p:sldId id="325" r:id="rId12"/>
    <p:sldId id="288" r:id="rId13"/>
    <p:sldId id="331" r:id="rId14"/>
    <p:sldId id="328" r:id="rId15"/>
    <p:sldId id="332" r:id="rId16"/>
    <p:sldId id="333" r:id="rId17"/>
    <p:sldId id="334" r:id="rId18"/>
    <p:sldId id="360" r:id="rId19"/>
    <p:sldId id="358" r:id="rId20"/>
    <p:sldId id="359" r:id="rId21"/>
    <p:sldId id="356" r:id="rId22"/>
    <p:sldId id="340" r:id="rId23"/>
    <p:sldId id="357" r:id="rId24"/>
    <p:sldId id="347" r:id="rId25"/>
    <p:sldId id="348" r:id="rId26"/>
    <p:sldId id="349" r:id="rId27"/>
    <p:sldId id="322" r:id="rId28"/>
    <p:sldId id="342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696" autoAdjust="0"/>
  </p:normalViewPr>
  <p:slideViewPr>
    <p:cSldViewPr>
      <p:cViewPr>
        <p:scale>
          <a:sx n="70" d="100"/>
          <a:sy n="70" d="100"/>
        </p:scale>
        <p:origin x="-2778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0744-E429-4224-9D19-42F124228777}" type="datetimeFigureOut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B353-3119-4D02-84C5-E2ABAB41F5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40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7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5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35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 the content is more general, not specific to the case study.</a:t>
            </a:r>
          </a:p>
          <a:p>
            <a:r>
              <a:rPr lang="en-US" altLang="zh-CN" dirty="0" smtClean="0"/>
              <a:t>There is a related</a:t>
            </a:r>
            <a:r>
              <a:rPr lang="en-US" altLang="zh-CN" baseline="0" dirty="0" smtClean="0"/>
              <a:t> concept, base of the pyramid.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Portable Ultrasound Device need to be connected to a computer. It</a:t>
            </a:r>
            <a:r>
              <a:rPr lang="en-US" altLang="zh-CN" baseline="0" dirty="0" smtClean="0"/>
              <a:t> uses the computing capability of a computer, so the price can be </a:t>
            </a:r>
            <a:r>
              <a:rPr lang="en-US" altLang="zh-CN" baseline="0" smtClean="0"/>
              <a:t>significantly reduced.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adaptation is also called local customization.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B353-3119-4D02-84C5-E2ABAB41F51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0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407D-1EE2-4972-ABA3-D6FC8F80011D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54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E1E7-DA10-4F0F-8616-2FB3DF252D00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4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4207-A867-4A8D-AF55-01410F253B97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6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AD13-73CD-433F-B98E-9B2056E3429F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58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B9-844B-4DCB-93D8-F21F35B0048D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6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E0DB-3BC4-49BA-A1C2-B14918606170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6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F2AC-F53D-4E8D-B84F-0E34623CCBCA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33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F9D5-6069-4C47-8834-CA69DD1F8CF7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5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278-988C-46EC-9827-0834036FCBF4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2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9D51-1A3D-4D51-931A-56E43D95B536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5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C4FF-52E5-49B9-92C6-05630E0C5A34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86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F812-A211-4CA5-A3EF-187F1C627802}" type="datetime1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96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International Trade – A Marketing Perspective</a:t>
            </a:r>
            <a:endParaRPr lang="zh-CN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Guest Lecture for </a:t>
            </a:r>
            <a:r>
              <a:rPr lang="en-US" altLang="zh-C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Masaryk University</a:t>
            </a:r>
          </a:p>
          <a:p>
            <a:endParaRPr lang="en-US" altLang="zh-CN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en-US" altLang="zh-C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Liu</a:t>
            </a:r>
          </a:p>
          <a:p>
            <a:r>
              <a:rPr lang="en-US" altLang="zh-C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Queen’s Management School</a:t>
            </a:r>
          </a:p>
          <a:p>
            <a:r>
              <a:rPr lang="en-US" altLang="zh-C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y.liu@qub.ac.uk</a:t>
            </a:r>
            <a:endParaRPr lang="zh-CN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9552" y="31409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Group Discussion</a:t>
            </a:r>
            <a:endParaRPr lang="en-US" altLang="zh-C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83568" y="1844824"/>
            <a:ext cx="7848872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Choose one or two products/services you know. Discuss the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following issues: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Is the product/service globally standardized or locally customized?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Why?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Yang Liu\Desktop\untitle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1" y="4188797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Yang Liu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Product Standardization-adaptation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83568" y="1844824"/>
            <a:ext cx="8352928" cy="4810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 strategic fit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theory (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Katsikeas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et al., 2006;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Schmid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Kotulla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, 2011): MNEs’ strategic choices between product global standardization and local adaptation depend on </a:t>
            </a: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situational factors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including: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Market demand homogeneity across countries.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Cost of product modification.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Price 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elasticity of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demand.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Potential for economies of scale.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Each factor is positively related to standardization (e.g. high demand homogeneity -&gt; high standardization).</a:t>
            </a:r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019" y="4077072"/>
            <a:ext cx="2290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 smtClean="0"/>
              <a:t>However, one important factor is missing here!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30397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The Effect of Brands on Product S-A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3650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General Motors – The biggest automaker in the U.S.</a:t>
            </a: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It has many brands with distinct brand images.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Yang Liu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88" y="1104550"/>
            <a:ext cx="815908" cy="8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Yang Liu\Desktop\QQ截图20161123171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1048"/>
            <a:ext cx="9041719" cy="8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Yang Liu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The Effect of Brands on Product S-A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2484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Car bodies are customized in different regions to fit with </a:t>
            </a: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brand images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For example, Opel (Vauxhall) Astra in Europe and Chevrolet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Cruze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in the U.S. have same chassis, but different car bodies.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C:\Users\Yang Liu\Desktop\280px-Opel_Astra_Design_Edition_(J)_–_Frontansicht_(1),_14__August_2011,_Heiligenha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89" y="4408251"/>
            <a:ext cx="2826753" cy="16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ang Liu\Desktop\2011_Chevrolet_Cruze_LT_--_07-07-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52" y="4442962"/>
            <a:ext cx="2736304" cy="15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Yang Liu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Managing Dual Pressures in NPD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83568" y="1844824"/>
            <a:ext cx="8352928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new product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development, engineers face dual pressures – standardization and adaptation of products. They adopt certain practices to handle the pressures: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Compromise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Overdesign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Modularity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Managing Dual Pressures in NPD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83568" y="1844824"/>
            <a:ext cx="770485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Compromise: A requirement is abandoned or compromised to deliver an “acceptable” rather than “ideal” product.</a:t>
            </a:r>
          </a:p>
          <a:p>
            <a:pPr>
              <a:spcAft>
                <a:spcPts val="1800"/>
              </a:spcAft>
            </a:pP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Yang Liu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53" y="3212975"/>
            <a:ext cx="1605359" cy="160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Yang Liu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2304752" cy="15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右箭头 14"/>
          <p:cNvSpPr>
            <a:spLocks noChangeArrowheads="1"/>
          </p:cNvSpPr>
          <p:nvPr/>
        </p:nvSpPr>
        <p:spPr bwMode="auto">
          <a:xfrm>
            <a:off x="4211638" y="4097610"/>
            <a:ext cx="576262" cy="10683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 b="1">
              <a:ea typeface="宋体" charset="-122"/>
            </a:endParaRPr>
          </a:p>
        </p:txBody>
      </p:sp>
      <p:pic>
        <p:nvPicPr>
          <p:cNvPr id="16" name="Picture 3" descr="C:\Users\Yang Liu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328876" cy="16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Yang Liu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Managing Dual Pressures in NPD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83568" y="1844824"/>
            <a:ext cx="7992888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Overdesign: Product features (required by one country) are offered globally even if they are not required by others.</a:t>
            </a:r>
          </a:p>
        </p:txBody>
      </p:sp>
      <p:pic>
        <p:nvPicPr>
          <p:cNvPr id="10" name="Picture 2" descr="C:\Users\Yang Liu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29" y="3212976"/>
            <a:ext cx="2281046" cy="171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Yang Liu\Desktop\2008081617179556299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91" y="4923110"/>
            <a:ext cx="232698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右箭头 14"/>
          <p:cNvSpPr>
            <a:spLocks noChangeArrowheads="1"/>
          </p:cNvSpPr>
          <p:nvPr/>
        </p:nvSpPr>
        <p:spPr bwMode="auto">
          <a:xfrm>
            <a:off x="4211638" y="4059510"/>
            <a:ext cx="576262" cy="10683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600" b="1">
              <a:ea typeface="宋体" charset="-122"/>
            </a:endParaRPr>
          </a:p>
        </p:txBody>
      </p:sp>
      <p:pic>
        <p:nvPicPr>
          <p:cNvPr id="16" name="Picture 2" descr="C:\Users\Yang Liu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280047" cy="170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Yang Liu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Managing Dual Pressures in NPD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83568" y="1844824"/>
            <a:ext cx="792088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Modularity: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Some components are designed to be modular in order to be shared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even if other components are changed.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Yang Liu\Desktop\engine-drive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10" y="3834284"/>
            <a:ext cx="37719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Yang Liu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23" y="3594571"/>
            <a:ext cx="15065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Yang Liu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Brand Standardization-adaptation</a:t>
            </a:r>
            <a:endParaRPr lang="en-US" altLang="zh-C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60851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Should a company adopt a single-brand strategy or multiple brand strategy for different countries.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Brand standardization: More advertising needed in foreign countries; easy to be identified when customers are travelling across countries; less complexity.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Brand adaptation (different brands locally via acquisitions): Easy to be recognized by local customers; difficult to identify when customers are travelling; more complexity.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ng Liu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00517"/>
            <a:ext cx="1368152" cy="15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Brand Standardization-adaptation</a:t>
            </a:r>
            <a:endParaRPr lang="en-US" altLang="zh-C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60851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Unilever’s laundry detergent business has different brands in different countries due to </a:t>
            </a:r>
            <a:r>
              <a:rPr lang="en-US" altLang="zh-CN" sz="2400" u="sng" dirty="0">
                <a:latin typeface="Arial" pitchFamily="34" charset="0"/>
                <a:cs typeface="Arial" pitchFamily="34" charset="0"/>
              </a:rPr>
              <a:t>local </a:t>
            </a:r>
            <a:r>
              <a:rPr lang="en-US" altLang="zh-CN" sz="2400" u="sng" dirty="0" smtClean="0">
                <a:latin typeface="Arial" pitchFamily="34" charset="0"/>
                <a:cs typeface="Arial" pitchFamily="34" charset="0"/>
              </a:rPr>
              <a:t>acquisitions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Acquiring local brands helped Unilever to capture local markets easily and quickly.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However, it also caused complexity and confusion for customers.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In around 2002, it conducted unification of brands.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 descr="C:\Users\Yang Liu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 marketing perspective in the international context.</a:t>
            </a:r>
          </a:p>
          <a:p>
            <a:pPr>
              <a:spcAft>
                <a:spcPts val="1800"/>
              </a:spcAft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 marketing environment.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 product standardization-adaptation strategy.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Serving emerging markets.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Brand Standardization-adaptation</a:t>
            </a:r>
            <a:endParaRPr lang="en-US" altLang="zh-C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475656" y="1785345"/>
            <a:ext cx="6336704" cy="1786234"/>
            <a:chOff x="1475656" y="1785345"/>
            <a:chExt cx="6336704" cy="1786234"/>
          </a:xfrm>
        </p:grpSpPr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347" y="1800245"/>
              <a:ext cx="1370013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296" y="1795960"/>
              <a:ext cx="1173121" cy="170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785345"/>
              <a:ext cx="1001961" cy="171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Yang Liu\Desktop\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684" y="1809454"/>
              <a:ext cx="1485900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971600" y="4581128"/>
            <a:ext cx="6905607" cy="2041532"/>
            <a:chOff x="219097" y="4411804"/>
            <a:chExt cx="6905607" cy="2041532"/>
          </a:xfrm>
        </p:grpSpPr>
        <p:pic>
          <p:nvPicPr>
            <p:cNvPr id="3076" name="Picture 4" descr="C:\Users\Yang Liu\Desktop\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97" y="4411804"/>
              <a:ext cx="2000250" cy="200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Yang Liu\Desktop\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281" y="4451548"/>
              <a:ext cx="2001788" cy="200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Yang Liu\Desktop\5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484327"/>
              <a:ext cx="1936229" cy="1936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Yang Liu\Desktop\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4" y="4787203"/>
              <a:ext cx="1581150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下箭头 7"/>
          <p:cNvSpPr/>
          <p:nvPr/>
        </p:nvSpPr>
        <p:spPr>
          <a:xfrm>
            <a:off x="4136256" y="3670438"/>
            <a:ext cx="871488" cy="79208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6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Emerging Markets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3650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Emerging markets: Developing countries that are more affluent, e.g. BRICs countries.</a:t>
            </a: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Characteristics: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here are a large number of lower class people. Middle class is rising.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There are big business opportunities there.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 lot of people with low purchasing power, calling for special strategies/innovations.</a:t>
            </a:r>
          </a:p>
          <a:p>
            <a:pPr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 case study – Microsoft in India (Hill, 2012)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g Liu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27" y="62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Case Study –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Microsoft in India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How is the Indian market different from western countries like the US?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More people with low income. They cannot afford Microsoft software.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Pirated software and free software (Linux) used by many people.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Some small companies use mobile phones instead of computers.</a:t>
            </a:r>
          </a:p>
          <a:p>
            <a:pPr lvl="1">
              <a:spcAft>
                <a:spcPts val="1800"/>
              </a:spcAft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ng Liu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27" y="62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Case Study –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Microsoft in India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What steps did Microsoft take for the Indian market?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It developed Windows XP Starter (a simplified version) which is sold at less than half of the original price.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It offered online monthly subscription of Office software at low price.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It developed Multipoint computers (with multiple mice), allowing multiple people to use one computer simultaneously.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It offered text-messaging services for firms using mobile phones. With the services, firms can check order status and inventories.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Serving Emerging Markets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Product simplification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: Complex functions of products sold in developed countries are removed for lower costs in developing countries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High-cost premium products are still sold in developing countries. Thus developing countries can have more products variants.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Yang Liu\Desktop\untitled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Yang Liu\Desktop\untitled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2" y="4446637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Serving Emerging Markets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Product retaining: Products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phased-out in developed countries can still be sold in developing countries with lower prices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It means longer product life cycles in developing countries, but new products can also be sold.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Yang Liu\Desktop\untitl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659486"/>
            <a:ext cx="2312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Yang Liu\Desktop\untitled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4653136"/>
            <a:ext cx="21574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Serving Emerging Markets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Reverse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innovation (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Immelt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et al., 2009):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Low cost innovations are made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specifically for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developing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countries (designed from scratch).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It can 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be popular in developed countries as well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. The (low-cost) environment of developing countries facilitates such innovations.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Yang Liu\Desktop\untitled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68" y="4293096"/>
            <a:ext cx="2311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4209" y="5877272"/>
            <a:ext cx="295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Traditional Ultrasound Device</a:t>
            </a:r>
          </a:p>
          <a:p>
            <a:pPr algn="ctr"/>
            <a:r>
              <a:rPr lang="en-US" altLang="zh-CN" dirty="0" smtClean="0"/>
              <a:t>$ 100K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5877272"/>
            <a:ext cx="274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Portable Ultrasound Device</a:t>
            </a:r>
          </a:p>
          <a:p>
            <a:pPr algn="ctr"/>
            <a:r>
              <a:rPr lang="en-US" altLang="zh-CN" dirty="0" smtClean="0"/>
              <a:t>$ 15K</a:t>
            </a:r>
            <a:endParaRPr lang="zh-CN" altLang="en-US" dirty="0"/>
          </a:p>
        </p:txBody>
      </p:sp>
      <p:pic>
        <p:nvPicPr>
          <p:cNvPr id="1026" name="Picture 2" descr="C:\Users\Yang Liu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16566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Learning Points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Marketing is about serving customers.</a:t>
            </a: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In the international context, market requirements are different in four aspects.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There are situational factors affecting product standardization-adaptation in a firm.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Emerging market requirements need to be handled through special strategies.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References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91201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Katsikeas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C. S.,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Samiee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S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Theodosiou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M. (2006). Strategy fit and performance consequences of international marketing standardization. Strategic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Management Journal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27(9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): pp. 867-890.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Kotler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P., Armstrong, G., Harris, L. and Piercy, N. (2017). Principles of marketing. 7th European edition. Harlow: Pearson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Hill, C. W. L. (2012). International business: Competing in the global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arketplace. 9th Global edition. NY: McGraw-Hill.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Immelt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J. R.,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Govindarajan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V., &amp; Trimble, C. (2009). How GE is disrupting itself. Harvard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eview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87(10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): pp. 56-65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.</a:t>
            </a: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Schmid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S. &amp; </a:t>
            </a:r>
            <a:r>
              <a:rPr lang="en-US" altLang="zh-CN" sz="2400" dirty="0" err="1">
                <a:latin typeface="Arial" pitchFamily="34" charset="0"/>
                <a:cs typeface="Arial" pitchFamily="34" charset="0"/>
              </a:rPr>
              <a:t>Kotulla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, T. (2011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). 50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years of research on international standardization and adaptation—From a systematic literature analysis to a theoretical framework”. International Business Review, 20(5):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pp. 491-507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.</a:t>
            </a: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Marketing Perspective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Marketing is a process by which companies create value for </a:t>
            </a:r>
            <a:r>
              <a:rPr lang="en-US" altLang="zh-CN" sz="2400" b="1" dirty="0">
                <a:latin typeface="Arial" pitchFamily="34" charset="0"/>
                <a:cs typeface="Arial" pitchFamily="34" charset="0"/>
              </a:rPr>
              <a:t>customers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and build strong customer relationships to capture value from customers in return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600" dirty="0" err="1">
                <a:latin typeface="Arial" pitchFamily="34" charset="0"/>
                <a:cs typeface="Arial" pitchFamily="34" charset="0"/>
              </a:rPr>
              <a:t>Kotler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 et al., 2017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marketing process: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C:\Users\Yang Li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g01_01w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262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左大括号 13"/>
          <p:cNvSpPr/>
          <p:nvPr/>
        </p:nvSpPr>
        <p:spPr>
          <a:xfrm rot="16200000">
            <a:off x="1439019" y="5120557"/>
            <a:ext cx="432049" cy="1801464"/>
          </a:xfrm>
          <a:prstGeom prst="leftBrace">
            <a:avLst>
              <a:gd name="adj1" fmla="val 24111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Perspective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4P marketing mix: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62" y="-27383"/>
            <a:ext cx="3616197" cy="10081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 descr="fig02_05w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22737"/>
            <a:ext cx="5112568" cy="44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2160" y="2564904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the international context, a key issue is marketing </a:t>
            </a:r>
            <a:r>
              <a:rPr lang="en-US" altLang="zh-CN" b="1" dirty="0"/>
              <a:t>standardization-adaptation</a:t>
            </a:r>
            <a:r>
              <a:rPr lang="en-US" altLang="zh-CN" dirty="0"/>
              <a:t> (</a:t>
            </a:r>
            <a:r>
              <a:rPr lang="en-US" altLang="zh-CN" dirty="0" err="1"/>
              <a:t>Katsikeas</a:t>
            </a:r>
            <a:r>
              <a:rPr lang="en-US" altLang="zh-CN" dirty="0"/>
              <a:t> et al., 2006</a:t>
            </a:r>
            <a:r>
              <a:rPr lang="en-US" altLang="zh-CN" dirty="0" smtClean="0"/>
              <a:t>).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27584" y="2222737"/>
            <a:ext cx="1656184" cy="185433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7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Market Requirements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Across Countries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Market requirements can be different across countries, depending on the industry.</a:t>
            </a: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There are different aspects: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ustomer taste/habits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ocal environmental conditions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Regulations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(Purchasing power)</a:t>
            </a:r>
          </a:p>
          <a:p>
            <a:pPr>
              <a:spcAft>
                <a:spcPts val="1800"/>
              </a:spcAft>
            </a:pP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62" y="-27383"/>
            <a:ext cx="3616197" cy="10081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Market Requirements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Across Countries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Customer tastes/habits (e.g. refrigerator types).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In some industries, they are gradually converging, but differences still remain.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62" y="-27383"/>
            <a:ext cx="3616197" cy="10081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-36512" y="3816336"/>
            <a:ext cx="9080244" cy="1925527"/>
            <a:chOff x="-36512" y="3816336"/>
            <a:chExt cx="9080244" cy="1925527"/>
          </a:xfrm>
        </p:grpSpPr>
        <p:pic>
          <p:nvPicPr>
            <p:cNvPr id="14" name="Picture 2" descr="C:\Users\Yang Liu\Desktop\untitled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923764"/>
              <a:ext cx="1412671" cy="1412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Yang Liu\Desktop\untitled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713" y="4137666"/>
              <a:ext cx="1178888" cy="117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Yang Liu\Desktop\untitled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934396"/>
              <a:ext cx="1355398" cy="135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Yang Liu\Desktop\untitled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985208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Yang Liu\Desktop\QQ截图2016112022215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3816336"/>
              <a:ext cx="655308" cy="155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Yang Liu\Desktop\QQ截图2016112022213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576" y="3836638"/>
              <a:ext cx="886077" cy="146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550292" y="5336435"/>
              <a:ext cx="928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Europe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719556" y="5354632"/>
              <a:ext cx="1646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North America</a:t>
              </a:r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5148064" y="5363924"/>
              <a:ext cx="1685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South America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7754917" y="5372531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Asia</a:t>
              </a:r>
              <a:endParaRPr lang="zh-CN" altLang="en-US" dirty="0"/>
            </a:p>
          </p:txBody>
        </p:sp>
        <p:pic>
          <p:nvPicPr>
            <p:cNvPr id="25" name="Picture 2" descr="C:\Users\Yang Liu\Desktop\untitled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636" y="3923763"/>
              <a:ext cx="1315908" cy="135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9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Market Requirements Across Countries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Local environmental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conditions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include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local weather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(e.g. temperature and humidity) and local infrastructure (e.g. road and energy).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They are not converging significantly.</a:t>
            </a:r>
          </a:p>
          <a:p>
            <a:pPr>
              <a:spcAft>
                <a:spcPts val="1800"/>
              </a:spcAft>
            </a:pP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62" y="-27383"/>
            <a:ext cx="3616197" cy="10081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306741" y="4077072"/>
            <a:ext cx="4929555" cy="2097524"/>
            <a:chOff x="2306741" y="4077072"/>
            <a:chExt cx="4929555" cy="2097524"/>
          </a:xfrm>
        </p:grpSpPr>
        <p:pic>
          <p:nvPicPr>
            <p:cNvPr id="14" name="图片 13" descr="C:\Users\Yang Liu\Desktop\untitled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328" y="4077072"/>
              <a:ext cx="2847975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2306741" y="5805264"/>
              <a:ext cx="492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Octane Ratings of </a:t>
              </a:r>
              <a:r>
                <a:rPr lang="en-US" altLang="zh-CN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Petroleum in North America</a:t>
              </a:r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3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Market Requirements Across Countries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28133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Regulations/standards are compulsory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firms to meet in a country (e.g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. car crashing tests and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light configurations).</a:t>
            </a:r>
          </a:p>
          <a:p>
            <a:pPr lvl="1">
              <a:spcAft>
                <a:spcPts val="18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They have greatly converged at the regional level, but not so at the global level.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62" y="-27383"/>
            <a:ext cx="3616197" cy="100811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287977" y="4211796"/>
            <a:ext cx="5070619" cy="2097524"/>
            <a:chOff x="2287977" y="4005064"/>
            <a:chExt cx="5070619" cy="2097524"/>
          </a:xfrm>
        </p:grpSpPr>
        <p:pic>
          <p:nvPicPr>
            <p:cNvPr id="14" name="图片 13" descr="C:\Users\Yang Liu\Desktop\2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792" y="4016896"/>
              <a:ext cx="2019300" cy="15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图片 14" descr="C:\Users\Yang Liu\Desktop\3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016" y="4005064"/>
              <a:ext cx="1727200" cy="15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2287977" y="5733256"/>
              <a:ext cx="50706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Side Marker: American vs. European Standards</a:t>
              </a:r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4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Product Standardization-adaptation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zh-CN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3568" y="1412775"/>
            <a:ext cx="7704856" cy="45719"/>
            <a:chOff x="467544" y="1412776"/>
            <a:chExt cx="7985033" cy="447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67544" y="1412776"/>
              <a:ext cx="79850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67544" y="1457488"/>
              <a:ext cx="20162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6655668"/>
            <a:ext cx="9144000" cy="202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83568" y="1844824"/>
            <a:ext cx="828092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Global standardization: The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roduct design is similar globally. Low costs due to economies of scale.</a:t>
            </a:r>
          </a:p>
          <a:p>
            <a:pPr>
              <a:spcAft>
                <a:spcPts val="1800"/>
              </a:spcAft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Local adaptation: Products are customized for different requirements locally. More appealing to local customers.</a:t>
            </a:r>
          </a:p>
        </p:txBody>
      </p:sp>
      <p:sp>
        <p:nvSpPr>
          <p:cNvPr id="3" name="矩形 2"/>
          <p:cNvSpPr/>
          <p:nvPr/>
        </p:nvSpPr>
        <p:spPr>
          <a:xfrm>
            <a:off x="2662059" y="4006805"/>
            <a:ext cx="3998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It is a continuum. MNEs make choices somewhere between the two.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2123728" y="494116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9344" y="4654877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High</a:t>
            </a:r>
          </a:p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standardization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4653136"/>
            <a:ext cx="1261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High</a:t>
            </a:r>
          </a:p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adaptation</a:t>
            </a:r>
            <a:endParaRPr lang="zh-CN" altLang="en-US" dirty="0"/>
          </a:p>
        </p:txBody>
      </p:sp>
      <p:pic>
        <p:nvPicPr>
          <p:cNvPr id="16" name="Picture 4" descr="C:\Users\Yang Liu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90" y="224871"/>
            <a:ext cx="3227462" cy="6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</TotalTime>
  <Words>1400</Words>
  <Application>Microsoft Office PowerPoint</Application>
  <PresentationFormat>Předvádění na obrazovce (4:3)</PresentationFormat>
  <Paragraphs>178</Paragraphs>
  <Slides>28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主题​​</vt:lpstr>
      <vt:lpstr>International Trade – A Marketing Perspective</vt:lpstr>
      <vt:lpstr>Agenda</vt:lpstr>
      <vt:lpstr>Marketing Perspective</vt:lpstr>
      <vt:lpstr>Marketing Perspective</vt:lpstr>
      <vt:lpstr>Market Requirements Across Countries</vt:lpstr>
      <vt:lpstr>Market Requirements Across Countries</vt:lpstr>
      <vt:lpstr>Market Requirements Across Countries</vt:lpstr>
      <vt:lpstr>Market Requirements Across Countries</vt:lpstr>
      <vt:lpstr>Product Standardization-adaptation</vt:lpstr>
      <vt:lpstr>Group Discussion</vt:lpstr>
      <vt:lpstr>Product Standardization-adaptation</vt:lpstr>
      <vt:lpstr>The Effect of Brands on Product S-A</vt:lpstr>
      <vt:lpstr>The Effect of Brands on Product S-A</vt:lpstr>
      <vt:lpstr>Managing Dual Pressures in NPD</vt:lpstr>
      <vt:lpstr>Managing Dual Pressures in NPD</vt:lpstr>
      <vt:lpstr>Managing Dual Pressures in NPD</vt:lpstr>
      <vt:lpstr>Managing Dual Pressures in NPD</vt:lpstr>
      <vt:lpstr>Brand Standardization-adaptation</vt:lpstr>
      <vt:lpstr>Brand Standardization-adaptation</vt:lpstr>
      <vt:lpstr>Brand Standardization-adaptation</vt:lpstr>
      <vt:lpstr>Emerging Markets</vt:lpstr>
      <vt:lpstr>Case Study – Microsoft in India</vt:lpstr>
      <vt:lpstr>Case Study – Microsoft in India</vt:lpstr>
      <vt:lpstr>Serving Emerging Markets</vt:lpstr>
      <vt:lpstr>Serving Emerging Markets</vt:lpstr>
      <vt:lpstr>Serving Emerging Markets</vt:lpstr>
      <vt:lpstr>Learning Points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 Liu</dc:creator>
  <cp:lastModifiedBy>Pirožek Petr</cp:lastModifiedBy>
  <cp:revision>534</cp:revision>
  <dcterms:created xsi:type="dcterms:W3CDTF">2016-10-02T21:00:38Z</dcterms:created>
  <dcterms:modified xsi:type="dcterms:W3CDTF">2018-11-19T08:17:16Z</dcterms:modified>
</cp:coreProperties>
</file>