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8"/>
  </p:notesMasterIdLst>
  <p:sldIdLst>
    <p:sldId id="256" r:id="rId2"/>
    <p:sldId id="268" r:id="rId3"/>
    <p:sldId id="257" r:id="rId4"/>
    <p:sldId id="260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4" r:id="rId28"/>
    <p:sldId id="282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35811-4863-4037-A781-40DB9C9D2C6A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FE43D-2AB3-4DC1-BB4B-E06CD0C978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62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67E40D2-D192-4622-A238-459767F5EDA0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nsus.gov/foreign-trade/statistics/highlights/top/top1608yr.html" TargetMode="External"/><Relationship Id="rId2" Type="http://schemas.openxmlformats.org/officeDocument/2006/relationships/hyperlink" Target="http://trade.ec.europa.eu/doclib/docs/2006/september/tradoc_122530.pdf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teorie obchodu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Tomáš Paleta</a:t>
            </a:r>
          </a:p>
          <a:p>
            <a:r>
              <a:rPr lang="cs-CZ" dirty="0" smtClean="0"/>
              <a:t>Katedra ekonomie</a:t>
            </a:r>
          </a:p>
          <a:p>
            <a:r>
              <a:rPr lang="cs-CZ" dirty="0" smtClean="0"/>
              <a:t>paleta@econ.muni.cz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17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570" y="2674938"/>
            <a:ext cx="3148798" cy="3451225"/>
          </a:xfrm>
        </p:spPr>
      </p:pic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8917C9CF-1F10-4DB8-A8DD-7349665C33D7}" type="slidenum">
              <a:rPr lang="en-US"/>
              <a:pPr>
                <a:defRPr/>
              </a:pPr>
              <a:t>10</a:t>
            </a:fld>
            <a:endParaRPr lang="en-CA"/>
          </a:p>
        </p:txBody>
      </p:sp>
      <p:sp>
        <p:nvSpPr>
          <p:cNvPr id="14340" name="Rectangle 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smtClean="0"/>
              <a:t>Fig. 2-3:  </a:t>
            </a:r>
            <a:r>
              <a:rPr lang="cs-CZ" sz="3200" smtClean="0"/>
              <a:t>Velikost ekonomiky a obchod s USA</a:t>
            </a:r>
            <a:endParaRPr lang="en-US" sz="3200" smtClean="0"/>
          </a:p>
        </p:txBody>
      </p:sp>
      <p:sp>
        <p:nvSpPr>
          <p:cNvPr id="14342" name="Text Box 10"/>
          <p:cNvSpPr txBox="1">
            <a:spLocks noChangeArrowheads="1"/>
          </p:cNvSpPr>
          <p:nvPr/>
        </p:nvSpPr>
        <p:spPr bwMode="auto">
          <a:xfrm>
            <a:off x="1143000" y="6000750"/>
            <a:ext cx="4743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cs-CZ" sz="1200" b="1"/>
              <a:t>Zdroj</a:t>
            </a:r>
            <a:r>
              <a:rPr lang="en-US" sz="1200" b="1"/>
              <a:t>: </a:t>
            </a:r>
            <a:r>
              <a:rPr lang="en-US" sz="1200"/>
              <a:t>U.S. Deparment of Commerce, European Commission</a:t>
            </a:r>
            <a:endParaRPr lang="en-US" sz="1200" b="1"/>
          </a:p>
        </p:txBody>
      </p:sp>
    </p:spTree>
    <p:extLst>
      <p:ext uri="{BB962C8B-B14F-4D97-AF65-F5344CB8AC3E}">
        <p14:creationId xmlns:p14="http://schemas.microsoft.com/office/powerpoint/2010/main" val="264531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8" descr="fig02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1250" y="1239838"/>
            <a:ext cx="7242175" cy="5233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381E1A42-A837-4FD5-BF54-03529F0D6D59}" type="slidenum">
              <a:rPr lang="en-US"/>
              <a:pPr>
                <a:defRPr/>
              </a:pPr>
              <a:t>11</a:t>
            </a:fld>
            <a:endParaRPr lang="en-CA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222250"/>
            <a:ext cx="785653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smtClean="0"/>
              <a:t>Fig. 2-4: </a:t>
            </a:r>
            <a:r>
              <a:rPr lang="cs-CZ" sz="3200" smtClean="0"/>
              <a:t>Kanadské provincie a státy USA, které obchodují s Britskou Kolumbií</a:t>
            </a:r>
            <a:endParaRPr lang="en-US" sz="3200" smtClean="0"/>
          </a:p>
        </p:txBody>
      </p:sp>
    </p:spTree>
    <p:extLst>
      <p:ext uri="{BB962C8B-B14F-4D97-AF65-F5344CB8AC3E}">
        <p14:creationId xmlns:p14="http://schemas.microsoft.com/office/powerpoint/2010/main" val="382127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7" descr="tab02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38" y="2980393"/>
            <a:ext cx="7408862" cy="28403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4A4A446F-B46B-425D-87B4-4B7BDC9DADD3}" type="slidenum">
              <a:rPr lang="en-US"/>
              <a:pPr>
                <a:defRPr/>
              </a:pPr>
              <a:t>12</a:t>
            </a:fld>
            <a:endParaRPr lang="en-CA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smtClean="0"/>
              <a:t>Tab</a:t>
            </a:r>
            <a:r>
              <a:rPr lang="cs-CZ" sz="3200" smtClean="0"/>
              <a:t>ulka</a:t>
            </a:r>
            <a:r>
              <a:rPr lang="en-US" sz="3200" smtClean="0"/>
              <a:t> 2-3: </a:t>
            </a:r>
            <a:r>
              <a:rPr lang="cs-CZ" sz="3200" smtClean="0"/>
              <a:t>Obchod s Britskou Kolumbií, </a:t>
            </a:r>
            <a:r>
              <a:rPr lang="en-US" sz="3200" smtClean="0"/>
              <a:t>% HDP, </a:t>
            </a:r>
            <a:r>
              <a:rPr lang="cs-CZ" sz="3200" smtClean="0"/>
              <a:t>1996</a:t>
            </a:r>
            <a:endParaRPr lang="en-US" sz="3200" smtClean="0"/>
          </a:p>
        </p:txBody>
      </p:sp>
      <p:sp>
        <p:nvSpPr>
          <p:cNvPr id="16390" name="Obdélník 1"/>
          <p:cNvSpPr>
            <a:spLocks noChangeArrowheads="1"/>
          </p:cNvSpPr>
          <p:nvPr/>
        </p:nvSpPr>
        <p:spPr bwMode="auto">
          <a:xfrm>
            <a:off x="977900" y="1804988"/>
            <a:ext cx="78359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cs-CZ" sz="2000"/>
              <a:t>USA a Kanada – navzdory dohodě o volném obchodu a stejnému jazyku jsou hranice mezi USA a Kanadou překážkou obchodu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9564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 smtClean="0"/>
              <a:t>Náklady příležitosti a komparativní výhody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err="1" smtClean="0"/>
              <a:t>Jednofaktorový</a:t>
            </a:r>
            <a:r>
              <a:rPr lang="cs-CZ" sz="2800" dirty="0" smtClean="0"/>
              <a:t> </a:t>
            </a:r>
            <a:r>
              <a:rPr lang="cs-CZ" sz="2800" dirty="0" err="1" smtClean="0"/>
              <a:t>Rikardiánský</a:t>
            </a:r>
            <a:r>
              <a:rPr lang="cs-CZ" sz="2800" dirty="0" smtClean="0"/>
              <a:t> model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Výrobní možnosti</a:t>
            </a:r>
            <a:r>
              <a:rPr lang="en-US" sz="28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Zisky z obchodu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smtClean="0"/>
              <a:t>Mzdy a obchod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smtClean="0"/>
              <a:t>Dopravní náklady a neobchodovatelné zboží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err="1" smtClean="0"/>
              <a:t>Empírie</a:t>
            </a:r>
            <a:endParaRPr lang="en-US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38C57920-2CB6-4372-BF4F-B2934D77BBAD}" type="slidenum">
              <a:rPr lang="en-US"/>
              <a:pPr/>
              <a:t>13</a:t>
            </a:fld>
            <a:endParaRPr lang="en-CA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 2 – komparativní výhody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06775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Rikardiánský</a:t>
            </a:r>
            <a:r>
              <a:rPr lang="cs-CZ" dirty="0" smtClean="0"/>
              <a:t> model říká, že rozdíly v produktivitě práce mezi zeměmi, způsobené </a:t>
            </a:r>
            <a:r>
              <a:rPr lang="cs-CZ" b="1" dirty="0" smtClean="0"/>
              <a:t>rozdíly v technologiích</a:t>
            </a:r>
            <a:r>
              <a:rPr lang="cs-CZ" dirty="0" smtClean="0"/>
              <a:t>, vedou k rozdílům v produkci v jednotlivých odvětvích a tím k ziskům z obchodu.</a:t>
            </a:r>
          </a:p>
          <a:p>
            <a:r>
              <a:rPr lang="cs-CZ" dirty="0" smtClean="0"/>
              <a:t>Model komparativních výhod</a:t>
            </a:r>
          </a:p>
          <a:p>
            <a:pPr marL="457200" lvl="1" indent="0">
              <a:buNone/>
            </a:pPr>
            <a:r>
              <a:rPr lang="cs-CZ" dirty="0" smtClean="0"/>
              <a:t>- Něco navíc?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Ricardiánský</a:t>
            </a:r>
            <a:r>
              <a:rPr lang="cs-CZ" dirty="0" smtClean="0"/>
              <a:t>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573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Země čelí nákladům příležitosti při zaměstnávání zdrojů k výrobě statků a služeb</a:t>
            </a:r>
          </a:p>
          <a:p>
            <a:pPr>
              <a:spcBef>
                <a:spcPct val="50000"/>
              </a:spcBef>
            </a:pPr>
            <a:r>
              <a:rPr lang="cs-CZ" dirty="0" smtClean="0"/>
              <a:t>Země má komparativní výhodu v produkci zboží, pokud jsou náklady příležitosti nižší než mají jiné země</a:t>
            </a:r>
            <a:endParaRPr lang="en-US" dirty="0" smtClean="0"/>
          </a:p>
          <a:p>
            <a:pPr>
              <a:spcBef>
                <a:spcPct val="50000"/>
              </a:spcBef>
            </a:pPr>
            <a:r>
              <a:rPr lang="cs-CZ" dirty="0" smtClean="0"/>
              <a:t>Země s komparativní výhodou využívá své zdroje nejefektivněji, pokud je používá k produkci statku v níž má komparativní výhodu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Ricardiánský</a:t>
            </a:r>
            <a:r>
              <a:rPr lang="cs-CZ" dirty="0" smtClean="0"/>
              <a:t>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77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dirty="0" smtClean="0"/>
              <a:t>Předpokládejme, že Peru může vyrobit 20 mil. růží nebo 100 tis. počítačů.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dirty="0" smtClean="0"/>
              <a:t>Ekvádor může vyrobit  10 mil. růží nebo 30 tis. počítačů</a:t>
            </a:r>
            <a:r>
              <a:rPr lang="en-US" dirty="0" smtClean="0"/>
              <a:t>.</a:t>
            </a:r>
          </a:p>
          <a:p>
            <a:r>
              <a:rPr lang="cs-CZ" dirty="0" smtClean="0"/>
              <a:t>Jaké jsou náklady příležitosti Peru a Ekvádoru na výrobu růží a jaké na výrobu počítačů?</a:t>
            </a:r>
          </a:p>
          <a:p>
            <a:pPr lvl="1"/>
            <a:r>
              <a:rPr lang="cs-CZ" dirty="0" err="1" smtClean="0"/>
              <a:t>Ekv</a:t>
            </a:r>
            <a:r>
              <a:rPr lang="cs-CZ" dirty="0" smtClean="0"/>
              <a:t>: 1 růže = 0,003 PC, 1 PC = 333,3 růží </a:t>
            </a:r>
          </a:p>
          <a:p>
            <a:pPr lvl="1"/>
            <a:r>
              <a:rPr lang="cs-CZ" dirty="0" smtClean="0"/>
              <a:t>Peru: 1 růže = 0,005 PC, 1 PC = 200 růží</a:t>
            </a:r>
          </a:p>
          <a:p>
            <a:pPr lvl="1"/>
            <a:r>
              <a:rPr lang="cs-CZ" dirty="0" smtClean="0"/>
              <a:t>KV: Ekvádor v růžích, Peru v PC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matka moudrosti!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67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cs-CZ" sz="2800" dirty="0" smtClean="0"/>
              <a:t>Uvažujme následující předpoklady:</a:t>
            </a:r>
          </a:p>
          <a:p>
            <a:pPr marL="914400" lvl="1" indent="-457200">
              <a:lnSpc>
                <a:spcPct val="80000"/>
              </a:lnSpc>
              <a:spcBef>
                <a:spcPct val="40000"/>
              </a:spcBef>
              <a:buFont typeface="Times" pitchFamily="18" charset="0"/>
              <a:buAutoNum type="arabicPeriod"/>
            </a:pPr>
            <a:r>
              <a:rPr lang="cs-CZ" sz="2000" dirty="0" smtClean="0"/>
              <a:t>Práce je jediným faktorem produkce.</a:t>
            </a:r>
            <a:endParaRPr lang="en-US" sz="2000" dirty="0" smtClean="0"/>
          </a:p>
          <a:p>
            <a:pPr marL="914400" lvl="1" indent="-457200">
              <a:lnSpc>
                <a:spcPct val="80000"/>
              </a:lnSpc>
              <a:spcBef>
                <a:spcPct val="40000"/>
              </a:spcBef>
              <a:buFont typeface="Times" pitchFamily="18" charset="0"/>
              <a:buAutoNum type="arabicPeriod"/>
            </a:pPr>
            <a:r>
              <a:rPr lang="cs-CZ" sz="2000" dirty="0" smtClean="0"/>
              <a:t>Produktivita práce se liší mezi zeměmi, obvykle kvůli rozdílným technologiím, a je v čase konstantní</a:t>
            </a:r>
            <a:r>
              <a:rPr lang="en-US" sz="2000" dirty="0" smtClean="0"/>
              <a:t>.</a:t>
            </a:r>
          </a:p>
          <a:p>
            <a:pPr marL="914400" lvl="1" indent="-457200">
              <a:lnSpc>
                <a:spcPct val="80000"/>
              </a:lnSpc>
              <a:spcBef>
                <a:spcPct val="40000"/>
              </a:spcBef>
              <a:buFont typeface="Times" pitchFamily="18" charset="0"/>
              <a:buAutoNum type="arabicPeriod"/>
            </a:pPr>
            <a:r>
              <a:rPr lang="cs-CZ" sz="2000" dirty="0" smtClean="0"/>
              <a:t>Nabídka práce je v každé zemi konstantní</a:t>
            </a:r>
            <a:r>
              <a:rPr lang="en-US" sz="2000" dirty="0" smtClean="0"/>
              <a:t>.</a:t>
            </a:r>
          </a:p>
          <a:p>
            <a:pPr marL="914400" lvl="1" indent="-457200">
              <a:lnSpc>
                <a:spcPct val="80000"/>
              </a:lnSpc>
              <a:spcBef>
                <a:spcPct val="40000"/>
              </a:spcBef>
              <a:buFont typeface="Times" pitchFamily="18" charset="0"/>
              <a:buAutoNum type="arabicPeriod"/>
            </a:pPr>
            <a:r>
              <a:rPr lang="cs-CZ" sz="2000" dirty="0" smtClean="0"/>
              <a:t>Vyrábí se jen dva statky: víno a sýr</a:t>
            </a:r>
            <a:endParaRPr lang="en-US" sz="2000" dirty="0" smtClean="0"/>
          </a:p>
          <a:p>
            <a:pPr marL="914400" lvl="1" indent="-457200">
              <a:lnSpc>
                <a:spcPct val="80000"/>
              </a:lnSpc>
              <a:spcBef>
                <a:spcPct val="40000"/>
              </a:spcBef>
              <a:buFont typeface="Times" pitchFamily="18" charset="0"/>
              <a:buAutoNum type="arabicPeriod"/>
            </a:pPr>
            <a:r>
              <a:rPr lang="cs-CZ" sz="2000" dirty="0" smtClean="0"/>
              <a:t>Konkurence vede k tomu, že dělníkům je placena konkurenční mzda, která je funkcí jejich produktivity a ceny statku. Dělníci mohou pracovat v jakémkoliv odvětví.</a:t>
            </a:r>
            <a:endParaRPr lang="en-US" sz="2000" dirty="0" smtClean="0"/>
          </a:p>
          <a:p>
            <a:pPr marL="914400" lvl="1" indent="-457200">
              <a:lnSpc>
                <a:spcPct val="80000"/>
              </a:lnSpc>
              <a:spcBef>
                <a:spcPct val="40000"/>
              </a:spcBef>
              <a:buFont typeface="Times" pitchFamily="18" charset="0"/>
              <a:buAutoNum type="arabicPeriod"/>
            </a:pPr>
            <a:r>
              <a:rPr lang="cs-CZ" sz="2000" dirty="0" smtClean="0"/>
              <a:t>Existují jen dvě země: doma a zahraničí</a:t>
            </a:r>
            <a:endParaRPr lang="en-US" sz="2000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Jednofaktorový</a:t>
            </a:r>
            <a:r>
              <a:rPr lang="cs-CZ" dirty="0" smtClean="0"/>
              <a:t> </a:t>
            </a:r>
            <a:r>
              <a:rPr lang="cs-CZ" dirty="0" err="1" smtClean="0"/>
              <a:t>ricardiánský</a:t>
            </a:r>
            <a:r>
              <a:rPr lang="cs-CZ" dirty="0" smtClean="0"/>
              <a:t>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72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ct val="50000"/>
              </a:spcBef>
            </a:pPr>
            <a:r>
              <a:rPr lang="cs-CZ" sz="2400" dirty="0" smtClean="0"/>
              <a:t>Protože je produktivita práce konstantní, lze definovat </a:t>
            </a:r>
            <a:r>
              <a:rPr lang="cs-CZ" sz="2400" b="1" dirty="0" smtClean="0"/>
              <a:t>potřebu práce na jednotku produkce (unit </a:t>
            </a:r>
            <a:r>
              <a:rPr lang="cs-CZ" sz="2400" b="1" dirty="0" err="1" smtClean="0"/>
              <a:t>labour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requirement</a:t>
            </a:r>
            <a:r>
              <a:rPr lang="cs-CZ" sz="2400" b="1" dirty="0" smtClean="0"/>
              <a:t>)</a:t>
            </a:r>
            <a:r>
              <a:rPr lang="cs-CZ" sz="2400" dirty="0" smtClean="0"/>
              <a:t> jako konstantní počet hodin práce potřebných k výrobě jedné jednotky výstupu</a:t>
            </a:r>
            <a:endParaRPr lang="en-US" sz="2400" dirty="0" smtClean="0"/>
          </a:p>
          <a:p>
            <a:pPr lvl="1">
              <a:spcBef>
                <a:spcPct val="50000"/>
              </a:spcBef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LW</a:t>
            </a:r>
            <a:r>
              <a:rPr lang="en-US" sz="2000" dirty="0" smtClean="0"/>
              <a:t> </a:t>
            </a:r>
            <a:r>
              <a:rPr lang="cs-CZ" sz="2000" dirty="0" smtClean="0"/>
              <a:t>jsou potřebné jednotky práce k výrobě vína doma</a:t>
            </a:r>
            <a:r>
              <a:rPr lang="en-US" sz="2000" dirty="0" smtClean="0"/>
              <a:t>.  </a:t>
            </a:r>
            <a:r>
              <a:rPr lang="cs-CZ" sz="2000" dirty="0" smtClean="0"/>
              <a:t>Například je-li</a:t>
            </a:r>
            <a:r>
              <a:rPr lang="en-US" sz="2000" dirty="0" smtClean="0"/>
              <a:t> 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LW</a:t>
            </a:r>
            <a:r>
              <a:rPr lang="en-US" sz="2000" dirty="0" smtClean="0"/>
              <a:t> = 2, </a:t>
            </a:r>
            <a:r>
              <a:rPr lang="cs-CZ" sz="2000" dirty="0" smtClean="0"/>
              <a:t>jsou doma potřeba 2 hodiny práce k výrobě litru vína</a:t>
            </a:r>
            <a:endParaRPr lang="en-US" sz="2000" dirty="0" smtClean="0"/>
          </a:p>
          <a:p>
            <a:pPr lvl="1">
              <a:spcBef>
                <a:spcPct val="50000"/>
              </a:spcBef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dirty="0" smtClean="0"/>
              <a:t> </a:t>
            </a:r>
            <a:r>
              <a:rPr lang="cs-CZ" sz="2000" dirty="0" smtClean="0"/>
              <a:t>jsou potřebné jednotky práce k výrobě sýra doma</a:t>
            </a:r>
            <a:r>
              <a:rPr lang="en-US" sz="2000" dirty="0" smtClean="0"/>
              <a:t>. </a:t>
            </a:r>
            <a:r>
              <a:rPr lang="cs-CZ" sz="2000" dirty="0" smtClean="0"/>
              <a:t>Například je-li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= 1, </a:t>
            </a:r>
            <a:r>
              <a:rPr lang="cs-CZ" sz="2000" dirty="0" smtClean="0"/>
              <a:t>pak doma trvá jednu hodinu vyrobit 1 kg sýra</a:t>
            </a:r>
            <a:r>
              <a:rPr lang="en-US" sz="2000" dirty="0" smtClean="0"/>
              <a:t>.</a:t>
            </a:r>
          </a:p>
          <a:p>
            <a:pPr lvl="1">
              <a:spcBef>
                <a:spcPct val="50000"/>
              </a:spcBef>
            </a:pPr>
            <a:r>
              <a:rPr lang="cs-CZ" sz="2000" dirty="0" smtClean="0"/>
              <a:t>Vyšší potřeba jednotek práce znamená nižší produktivitu (převrácená hodnota)</a:t>
            </a:r>
          </a:p>
          <a:p>
            <a:pPr>
              <a:spcBef>
                <a:spcPct val="50000"/>
              </a:spcBef>
            </a:pPr>
            <a:r>
              <a:rPr lang="cs-CZ" sz="2000" dirty="0" smtClean="0"/>
              <a:t>Protože je nabídka práce konstantní, pak konstanta L značí celkovou nabídku práce </a:t>
            </a:r>
            <a:endParaRPr lang="en-US" sz="2000" baseline="-25000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Jednofaktorový</a:t>
            </a:r>
            <a:r>
              <a:rPr lang="cs-CZ" dirty="0" smtClean="0"/>
              <a:t> </a:t>
            </a:r>
            <a:r>
              <a:rPr lang="cs-CZ" dirty="0" err="1" smtClean="0"/>
              <a:t>ricardiánský</a:t>
            </a:r>
            <a:r>
              <a:rPr lang="cs-CZ" dirty="0" smtClean="0"/>
              <a:t>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8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2" name="Picture 8" descr="fig0301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2724312" y="2674938"/>
            <a:ext cx="3515137" cy="327585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2771799" y="2476562"/>
            <a:ext cx="1446561" cy="669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93639" y="6250164"/>
            <a:ext cx="3594278" cy="337763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7811429" cy="115885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Domácí PPF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5148064" y="5549978"/>
            <a:ext cx="1446561" cy="669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538529" y="2590580"/>
            <a:ext cx="19565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Domácí produkce vína, v litrech, </a:t>
            </a:r>
            <a:r>
              <a:rPr lang="cs-CZ" sz="1400" dirty="0" err="1" smtClean="0"/>
              <a:t>Qw</a:t>
            </a:r>
            <a:endParaRPr lang="cs-CZ" sz="1400" dirty="0"/>
          </a:p>
        </p:txBody>
      </p:sp>
      <p:sp>
        <p:nvSpPr>
          <p:cNvPr id="9" name="Obdélník 8"/>
          <p:cNvSpPr/>
          <p:nvPr/>
        </p:nvSpPr>
        <p:spPr>
          <a:xfrm>
            <a:off x="4064000" y="4221088"/>
            <a:ext cx="2965450" cy="669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220072" y="5445224"/>
            <a:ext cx="1663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Domácí produkce sýra, v kg, </a:t>
            </a:r>
            <a:r>
              <a:rPr lang="cs-CZ" sz="1400" dirty="0" err="1" smtClean="0"/>
              <a:t>Qc</a:t>
            </a:r>
            <a:endParaRPr lang="cs-CZ" sz="1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083218" y="3967410"/>
            <a:ext cx="2615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 smtClean="0"/>
              <a:t>Sklon křivky udává náklady příležitosti sýra vyjádřené vínem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6051504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Gravitační model obchodu</a:t>
            </a:r>
          </a:p>
          <a:p>
            <a:r>
              <a:rPr lang="cs-CZ" dirty="0" err="1" smtClean="0"/>
              <a:t>Rikardiánský</a:t>
            </a:r>
            <a:r>
              <a:rPr lang="cs-CZ" dirty="0" smtClean="0"/>
              <a:t> model obchodu</a:t>
            </a:r>
          </a:p>
          <a:p>
            <a:pPr lvl="1"/>
            <a:r>
              <a:rPr lang="cs-CZ" dirty="0" smtClean="0"/>
              <a:t>Komparativní výhoda s více statky</a:t>
            </a:r>
          </a:p>
          <a:p>
            <a:r>
              <a:rPr lang="cs-CZ" dirty="0" err="1" smtClean="0"/>
              <a:t>Hecksher-Ohlinův</a:t>
            </a:r>
            <a:r>
              <a:rPr lang="cs-CZ" dirty="0" smtClean="0"/>
              <a:t> model obchodu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čem to bude?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578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000" dirty="0" smtClean="0"/>
              <a:t>Výroba dodatečného kila sýra vyžaduje</a:t>
            </a:r>
            <a:r>
              <a:rPr lang="en-US" sz="2000" dirty="0" smtClean="0"/>
              <a:t>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dirty="0"/>
              <a:t> </a:t>
            </a:r>
            <a:r>
              <a:rPr lang="en-US" sz="2000" dirty="0" smtClean="0"/>
              <a:t>h</a:t>
            </a:r>
            <a:r>
              <a:rPr lang="cs-CZ" sz="2000" dirty="0" err="1" smtClean="0"/>
              <a:t>odin</a:t>
            </a:r>
            <a:r>
              <a:rPr lang="cs-CZ" sz="2000" dirty="0" smtClean="0"/>
              <a:t> práce</a:t>
            </a:r>
            <a:r>
              <a:rPr lang="en-US" sz="2000" dirty="0" smtClean="0"/>
              <a:t>. </a:t>
            </a:r>
            <a:endParaRPr lang="en-US" sz="2000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000" i="1" dirty="0" smtClean="0"/>
              <a:t>Každá </a:t>
            </a:r>
            <a:r>
              <a:rPr lang="cs-CZ" sz="2000" dirty="0" smtClean="0"/>
              <a:t>hodina věnovaná sýru by mohla být využita k výrobě vína </a:t>
            </a:r>
          </a:p>
          <a:p>
            <a:pPr lvl="1">
              <a:lnSpc>
                <a:spcPct val="90000"/>
              </a:lnSpc>
              <a:spcBef>
                <a:spcPct val="60000"/>
              </a:spcBef>
            </a:pPr>
            <a:r>
              <a:rPr lang="cs-CZ" sz="1600" dirty="0" smtClean="0"/>
              <a:t>Formálně:</a:t>
            </a:r>
            <a:r>
              <a:rPr lang="cs-CZ" sz="2000" dirty="0" smtClean="0"/>
              <a:t>	</a:t>
            </a:r>
            <a:r>
              <a:rPr lang="en-US" sz="2000" dirty="0" smtClean="0"/>
              <a:t>1 </a:t>
            </a:r>
            <a:r>
              <a:rPr lang="cs-CZ" sz="2000" dirty="0" smtClean="0"/>
              <a:t>hodina</a:t>
            </a:r>
            <a:r>
              <a:rPr lang="en-US" sz="2000" dirty="0" smtClean="0"/>
              <a:t>/(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cs-CZ" sz="2000" dirty="0" smtClean="0"/>
              <a:t>hodin</a:t>
            </a:r>
            <a:r>
              <a:rPr lang="en-US" sz="2000" dirty="0" smtClean="0"/>
              <a:t>/</a:t>
            </a:r>
            <a:r>
              <a:rPr lang="cs-CZ" sz="2000" dirty="0" smtClean="0"/>
              <a:t>litr vína</a:t>
            </a:r>
            <a:r>
              <a:rPr lang="en-US" sz="2000" dirty="0" smtClean="0"/>
              <a:t>) = </a:t>
            </a:r>
            <a:r>
              <a:rPr lang="en-US" sz="2000" dirty="0"/>
              <a:t>(1/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dirty="0"/>
              <a:t>) </a:t>
            </a:r>
            <a:r>
              <a:rPr lang="cs-CZ" sz="2000" dirty="0" smtClean="0"/>
              <a:t>litrů vína</a:t>
            </a:r>
            <a:endParaRPr lang="en-US" sz="2000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000" dirty="0" smtClean="0"/>
              <a:t>Například, je-li 1 hodina přesunuta na produkci sýra, tato dodatečná hodina mohla vyrobit </a:t>
            </a:r>
            <a:r>
              <a:rPr lang="en-US" sz="2000" dirty="0" smtClean="0"/>
              <a:t>1 </a:t>
            </a:r>
            <a:r>
              <a:rPr lang="cs-CZ" sz="2000" dirty="0" smtClean="0"/>
              <a:t>hodina</a:t>
            </a:r>
            <a:r>
              <a:rPr lang="en-US" sz="2000" dirty="0" smtClean="0"/>
              <a:t>/(</a:t>
            </a:r>
            <a:r>
              <a:rPr lang="en-US" sz="2000" dirty="0"/>
              <a:t>2 </a:t>
            </a:r>
            <a:r>
              <a:rPr lang="cs-CZ" sz="2000" dirty="0" smtClean="0"/>
              <a:t>hodiny</a:t>
            </a:r>
            <a:r>
              <a:rPr lang="en-US" sz="2000" dirty="0" smtClean="0"/>
              <a:t>/</a:t>
            </a:r>
            <a:r>
              <a:rPr lang="cs-CZ" sz="2000" dirty="0" smtClean="0"/>
              <a:t>litr vína</a:t>
            </a:r>
            <a:r>
              <a:rPr lang="en-US" sz="2000" dirty="0" smtClean="0"/>
              <a:t>) </a:t>
            </a:r>
            <a:r>
              <a:rPr lang="en-US" sz="2000" dirty="0"/>
              <a:t>= 1/2 </a:t>
            </a:r>
            <a:r>
              <a:rPr lang="en-US" sz="2000" dirty="0" smtClean="0"/>
              <a:t>lit</a:t>
            </a:r>
            <a:r>
              <a:rPr lang="cs-CZ" sz="2000" dirty="0" err="1" smtClean="0"/>
              <a:t>rů</a:t>
            </a:r>
            <a:r>
              <a:rPr lang="cs-CZ" sz="2000" dirty="0" smtClean="0"/>
              <a:t> vína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000" dirty="0" smtClean="0"/>
              <a:t>Nárůst produkce sýra vede k poklesu výroby vína v poměru</a:t>
            </a:r>
            <a:r>
              <a:rPr lang="en-US" sz="2000" dirty="0" smtClean="0"/>
              <a:t>: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i="1" baseline="-25000" dirty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dirty="0"/>
              <a:t>.</a:t>
            </a:r>
            <a:endParaRPr lang="en-US" sz="2000" i="1" baseline="-25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Produkční možnosti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0825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i="1" dirty="0" smtClean="0"/>
              <a:t>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 </a:t>
            </a:r>
            <a:r>
              <a:rPr lang="en-US" sz="2400" dirty="0" smtClean="0"/>
              <a:t>b</a:t>
            </a:r>
            <a:r>
              <a:rPr lang="cs-CZ" sz="2400" dirty="0" err="1" smtClean="0"/>
              <a:t>udiž</a:t>
            </a:r>
            <a:r>
              <a:rPr lang="cs-CZ" sz="2400" dirty="0" smtClean="0"/>
              <a:t> cenou sýra, a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W</a:t>
            </a:r>
            <a:r>
              <a:rPr lang="en-US" sz="2400" dirty="0" smtClean="0"/>
              <a:t> </a:t>
            </a:r>
            <a:r>
              <a:rPr lang="cs-CZ" sz="2400" dirty="0" smtClean="0"/>
              <a:t>cenou vína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Jsme na konkurenčních </a:t>
            </a:r>
            <a:r>
              <a:rPr lang="cs-CZ" sz="2400" dirty="0" err="1" smtClean="0"/>
              <a:t>trzích,tj</a:t>
            </a:r>
            <a:r>
              <a:rPr lang="cs-CZ" sz="2400" dirty="0" smtClean="0"/>
              <a:t>.</a:t>
            </a:r>
            <a:r>
              <a:rPr lang="en-US" sz="2400" dirty="0" smtClean="0"/>
              <a:t> </a:t>
            </a:r>
            <a:endParaRPr lang="en-US" sz="24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Hodinová mzda výrobců sýra = tržní ceně sýra vyprodukovaného za hodinu</a:t>
            </a:r>
            <a:r>
              <a:rPr lang="en-US" sz="2000" dirty="0" smtClean="0"/>
              <a:t>: </a:t>
            </a:r>
            <a:r>
              <a:rPr lang="en-US" sz="2000" i="1" dirty="0"/>
              <a:t>P</a:t>
            </a:r>
            <a:r>
              <a:rPr lang="en-US" sz="2000" i="1" baseline="-25000" dirty="0"/>
              <a:t>C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endParaRPr lang="en-US" sz="2000" i="1" baseline="-250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/>
              <a:t>Hodinová mzda výrobců </a:t>
            </a:r>
            <a:r>
              <a:rPr lang="cs-CZ" sz="2000" dirty="0" smtClean="0"/>
              <a:t>vína </a:t>
            </a:r>
            <a:r>
              <a:rPr lang="cs-CZ" sz="2000" dirty="0"/>
              <a:t>= tržní </a:t>
            </a:r>
            <a:r>
              <a:rPr lang="cs-CZ" sz="2000" dirty="0" smtClean="0"/>
              <a:t>ceně vína </a:t>
            </a:r>
            <a:r>
              <a:rPr lang="cs-CZ" sz="2000" dirty="0"/>
              <a:t>vyprodukovaného za hodinu</a:t>
            </a:r>
            <a:r>
              <a:rPr lang="en-US" sz="2000" dirty="0"/>
              <a:t>: </a:t>
            </a:r>
            <a:r>
              <a:rPr lang="en-US" sz="2000" i="1" dirty="0" smtClean="0"/>
              <a:t>P</a:t>
            </a:r>
            <a:r>
              <a:rPr lang="en-US" sz="2000" i="1" baseline="-25000" dirty="0" smtClean="0"/>
              <a:t>W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endParaRPr lang="en-US" sz="2000" i="1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Pracovníci raději berou vyšší mzdy, budou tedy pracovat v odvětví, kde jsou vyšší hodinové mzdy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PRODUKCE, CENY, MZDY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64124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pokud</a:t>
            </a:r>
            <a:r>
              <a:rPr lang="en-US" sz="2400" dirty="0" smtClean="0"/>
              <a:t> </a:t>
            </a:r>
            <a:r>
              <a:rPr lang="en-US" sz="2400" i="1" dirty="0"/>
              <a:t>P</a:t>
            </a:r>
            <a:r>
              <a:rPr lang="en-US" sz="2400" i="1" baseline="-25000" dirty="0"/>
              <a:t>C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LC</a:t>
            </a:r>
            <a:r>
              <a:rPr lang="en-US" sz="2400" dirty="0"/>
              <a:t> &gt; </a:t>
            </a:r>
            <a:r>
              <a:rPr lang="en-US" sz="2400" i="1" dirty="0"/>
              <a:t>P</a:t>
            </a:r>
            <a:r>
              <a:rPr lang="en-US" sz="2400" i="1" baseline="-25000" dirty="0"/>
              <a:t>W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LW</a:t>
            </a:r>
            <a:r>
              <a:rPr lang="en-US" sz="2400" i="1" baseline="-25000" dirty="0"/>
              <a:t> </a:t>
            </a:r>
            <a:r>
              <a:rPr lang="en-US" sz="2400" dirty="0"/>
              <a:t> </a:t>
            </a:r>
            <a:r>
              <a:rPr lang="cs-CZ" sz="2400" dirty="0" smtClean="0"/>
              <a:t>bude se vyrábět pouze sýr</a:t>
            </a:r>
            <a:endParaRPr lang="en-US" sz="24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Pokud </a:t>
            </a:r>
            <a:r>
              <a:rPr lang="en-US" sz="2000" i="1" dirty="0" smtClean="0"/>
              <a:t>P</a:t>
            </a:r>
            <a:r>
              <a:rPr lang="en-US" sz="2000" i="1" baseline="-25000" dirty="0" smtClean="0"/>
              <a:t>C </a:t>
            </a:r>
            <a:r>
              <a:rPr lang="en-US" sz="2000" i="1" dirty="0"/>
              <a:t>/P</a:t>
            </a:r>
            <a:r>
              <a:rPr lang="en-US" sz="2000" i="1" baseline="-25000" dirty="0"/>
              <a:t>W  </a:t>
            </a:r>
            <a:r>
              <a:rPr lang="en-US" sz="2000" dirty="0"/>
              <a:t>&gt;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i="1" baseline="-25000" dirty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en-US" sz="2000" dirty="0"/>
              <a:t> </a:t>
            </a:r>
            <a:r>
              <a:rPr lang="cs-CZ" sz="2000" dirty="0" smtClean="0"/>
              <a:t>bude se vyrábět pouze sýr</a:t>
            </a:r>
            <a:endParaRPr lang="en-US" sz="20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Ekonomika se bude specializovat na výrobu sýra, pokud cena sýra relativně k ceně vína přesáhne náklady příležitosti produkce sýra</a:t>
            </a:r>
            <a:endParaRPr lang="en-US" sz="2000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Pokud</a:t>
            </a:r>
            <a:r>
              <a:rPr lang="en-US" sz="2400" dirty="0" smtClean="0"/>
              <a:t> </a:t>
            </a:r>
            <a:r>
              <a:rPr lang="en-US" sz="2400" i="1" dirty="0"/>
              <a:t>P</a:t>
            </a:r>
            <a:r>
              <a:rPr lang="en-US" sz="2400" i="1" baseline="-25000" dirty="0"/>
              <a:t>C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LC</a:t>
            </a:r>
            <a:r>
              <a:rPr lang="en-US" sz="2400" dirty="0"/>
              <a:t> &lt; </a:t>
            </a:r>
            <a:r>
              <a:rPr lang="en-US" sz="2400" i="1" dirty="0"/>
              <a:t>P</a:t>
            </a:r>
            <a:r>
              <a:rPr lang="en-US" sz="2400" i="1" baseline="-25000" dirty="0"/>
              <a:t>W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LW</a:t>
            </a:r>
            <a:r>
              <a:rPr lang="en-US" sz="2400" i="1" baseline="-25000" dirty="0"/>
              <a:t> </a:t>
            </a:r>
            <a:r>
              <a:rPr lang="en-US" sz="2400" dirty="0"/>
              <a:t> </a:t>
            </a:r>
            <a:r>
              <a:rPr lang="cs-CZ" sz="2400" dirty="0" smtClean="0"/>
              <a:t>bude se vyrábět jen víno</a:t>
            </a:r>
            <a:r>
              <a:rPr lang="en-US" sz="2400" dirty="0" smtClean="0"/>
              <a:t>.</a:t>
            </a:r>
            <a:endParaRPr lang="en-US" sz="24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Pokud</a:t>
            </a:r>
            <a:r>
              <a:rPr lang="en-US" sz="2000" dirty="0" smtClean="0"/>
              <a:t> </a:t>
            </a:r>
            <a:r>
              <a:rPr lang="en-US" sz="2000" i="1" dirty="0"/>
              <a:t>P</a:t>
            </a:r>
            <a:r>
              <a:rPr lang="en-US" sz="2000" i="1" baseline="-25000" dirty="0"/>
              <a:t>C </a:t>
            </a:r>
            <a:r>
              <a:rPr lang="en-US" sz="2000" i="1" dirty="0"/>
              <a:t>/P</a:t>
            </a:r>
            <a:r>
              <a:rPr lang="en-US" sz="2000" i="1" baseline="-25000" dirty="0"/>
              <a:t>W  </a:t>
            </a:r>
            <a:r>
              <a:rPr lang="en-US" sz="2000" dirty="0"/>
              <a:t>&lt;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i="1" baseline="-25000" dirty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en-US" sz="2000" dirty="0"/>
              <a:t> </a:t>
            </a:r>
            <a:r>
              <a:rPr lang="cs-CZ" sz="2000" dirty="0" smtClean="0"/>
              <a:t>bude se vyrábět pouze víno.</a:t>
            </a:r>
            <a:endParaRPr lang="en-US" sz="20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Pokud</a:t>
            </a:r>
            <a:r>
              <a:rPr lang="en-US" sz="2000" i="1" dirty="0" smtClean="0"/>
              <a:t> </a:t>
            </a:r>
            <a:r>
              <a:rPr lang="en-US" sz="2000" i="1" dirty="0"/>
              <a:t>P</a:t>
            </a:r>
            <a:r>
              <a:rPr lang="en-US" sz="2000" i="1" baseline="-25000" dirty="0"/>
              <a:t>W </a:t>
            </a:r>
            <a:r>
              <a:rPr lang="en-US" sz="2000" i="1" dirty="0"/>
              <a:t>/P</a:t>
            </a:r>
            <a:r>
              <a:rPr lang="en-US" sz="2000" i="1" baseline="-25000" dirty="0"/>
              <a:t>C  </a:t>
            </a:r>
            <a:r>
              <a:rPr lang="en-US" sz="2000" dirty="0"/>
              <a:t>&gt;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i="1" baseline="-25000" dirty="0"/>
              <a:t> </a:t>
            </a:r>
            <a:r>
              <a:rPr lang="en-US" sz="2000" dirty="0"/>
              <a:t> </a:t>
            </a:r>
            <a:r>
              <a:rPr lang="cs-CZ" sz="2000" dirty="0" smtClean="0"/>
              <a:t>bude se vyrábět pouze víno</a:t>
            </a:r>
            <a:r>
              <a:rPr lang="en-US" sz="2000" dirty="0" smtClean="0"/>
              <a:t>.</a:t>
            </a:r>
            <a:endParaRPr lang="en-US" sz="20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Ekonomika se bude specializovat na produkci vína, pokud cena vína relativně k ceně sýra převýší náklady příležitosti vína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FEB763B4-7975-4EF6-B542-54BB5AF322B2}" type="slidenum">
              <a:rPr lang="en-US"/>
              <a:pPr/>
              <a:t>22</a:t>
            </a:fld>
            <a:endParaRPr lang="en-CA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PRODUKCE, CENY, MZDY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04358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Pokud chce domácí země spotřebovávat jak víno tak sýr (a neexistuje obchod),musí se relativní ceny přizpůsobit tak, aby se mzdy ve výrobě sýra a vína rovnaly</a:t>
            </a:r>
            <a:r>
              <a:rPr lang="en-US" sz="2400" dirty="0" smtClean="0"/>
              <a:t> </a:t>
            </a:r>
            <a:endParaRPr lang="en-US" sz="24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pokud</a:t>
            </a:r>
            <a:r>
              <a:rPr lang="en-US" sz="2000" i="1" dirty="0" smtClean="0"/>
              <a:t> </a:t>
            </a:r>
            <a:r>
              <a:rPr lang="en-US" sz="2000" i="1" dirty="0"/>
              <a:t>P</a:t>
            </a:r>
            <a:r>
              <a:rPr lang="en-US" sz="2000" i="1" baseline="-25000" dirty="0"/>
              <a:t>C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dirty="0"/>
              <a:t> = </a:t>
            </a:r>
            <a:r>
              <a:rPr lang="en-US" sz="2000" i="1" dirty="0"/>
              <a:t>P</a:t>
            </a:r>
            <a:r>
              <a:rPr lang="en-US" sz="2000" i="1" baseline="-25000" dirty="0"/>
              <a:t>W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en-US" sz="2000" dirty="0"/>
              <a:t> </a:t>
            </a:r>
            <a:r>
              <a:rPr lang="cs-CZ" sz="2000" dirty="0" smtClean="0"/>
              <a:t>pracovníci nebudou mít důvod pracovat výhradně v produkci sýra nebo vína, takže se bude vyrábět obojí</a:t>
            </a:r>
            <a:r>
              <a:rPr lang="en-US" sz="2000" dirty="0" smtClean="0"/>
              <a:t>.</a:t>
            </a:r>
            <a:endParaRPr lang="en-US" sz="20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000" i="1" dirty="0"/>
              <a:t>P</a:t>
            </a:r>
            <a:r>
              <a:rPr lang="en-US" sz="2000" i="1" baseline="-25000" dirty="0"/>
              <a:t>C </a:t>
            </a:r>
            <a:r>
              <a:rPr lang="en-US" sz="2000" i="1" dirty="0"/>
              <a:t>/P</a:t>
            </a:r>
            <a:r>
              <a:rPr lang="en-US" sz="2000" i="1" baseline="-25000" dirty="0"/>
              <a:t>W</a:t>
            </a:r>
            <a:r>
              <a:rPr lang="en-US" sz="2000" dirty="0"/>
              <a:t> =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dirty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en-US" sz="2000" dirty="0"/>
              <a:t>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Výroba (a spotřeba) obou statků nastává v situaci když se relativní ceny rovnají nákladům příležitosti.</a:t>
            </a:r>
            <a:endParaRPr lang="en-US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79A76B42-7CA6-4D32-A8B3-85EE89994DD6}" type="slidenum">
              <a:rPr lang="en-US"/>
              <a:pPr/>
              <a:t>23</a:t>
            </a:fld>
            <a:endParaRPr lang="en-CA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PRODUKCE, CENY, MZDY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33397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400" dirty="0" smtClean="0"/>
              <a:t>Předpokládejme, že domácí ekonomika má komparativní výhodu v produkci sýra: její náklady příležitosti výroby sýra jsou nižší než u zahraniční ekonomiky</a:t>
            </a:r>
            <a:r>
              <a:rPr lang="en-US" sz="2400" dirty="0" smtClean="0"/>
              <a:t>.</a:t>
            </a:r>
            <a:endParaRPr lang="en-US" sz="2400" dirty="0"/>
          </a:p>
          <a:p>
            <a:pPr algn="ctr">
              <a:lnSpc>
                <a:spcPct val="90000"/>
              </a:lnSpc>
              <a:buFont typeface="Times" pitchFamily="18" charset="0"/>
              <a:buNone/>
            </a:pPr>
            <a:r>
              <a:rPr lang="en-US" sz="2400" i="1" dirty="0" err="1"/>
              <a:t>a</a:t>
            </a:r>
            <a:r>
              <a:rPr lang="en-US" sz="2400" i="1" baseline="-25000" dirty="0" err="1"/>
              <a:t>LC</a:t>
            </a:r>
            <a:r>
              <a:rPr lang="en-US" sz="2400" dirty="0"/>
              <a:t>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LW</a:t>
            </a:r>
            <a:r>
              <a:rPr lang="en-US" sz="2400" i="1" baseline="-25000" dirty="0"/>
              <a:t> </a:t>
            </a:r>
            <a:r>
              <a:rPr lang="en-US" sz="2400" dirty="0"/>
              <a:t> &lt; </a:t>
            </a:r>
            <a:r>
              <a:rPr lang="en-US" sz="2400" i="1" dirty="0"/>
              <a:t>a</a:t>
            </a:r>
            <a:r>
              <a:rPr lang="en-US" sz="2400" i="1" baseline="30000" dirty="0"/>
              <a:t>*</a:t>
            </a:r>
            <a:r>
              <a:rPr lang="en-US" sz="2400" i="1" baseline="-25000" dirty="0"/>
              <a:t>LC</a:t>
            </a:r>
            <a:r>
              <a:rPr lang="en-US" sz="2400" dirty="0"/>
              <a:t> </a:t>
            </a:r>
            <a:r>
              <a:rPr lang="en-US" sz="2400" i="1" dirty="0"/>
              <a:t>/a</a:t>
            </a:r>
            <a:r>
              <a:rPr lang="en-US" sz="2400" i="1" baseline="30000" dirty="0"/>
              <a:t>*</a:t>
            </a:r>
            <a:r>
              <a:rPr lang="en-US" sz="2400" i="1" baseline="-25000" dirty="0"/>
              <a:t>LW 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“*” </a:t>
            </a:r>
            <a:r>
              <a:rPr lang="cs-CZ" sz="2000" dirty="0" smtClean="0"/>
              <a:t>značí zahraniční proměnné</a:t>
            </a:r>
            <a:endParaRPr lang="en-US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2252A519-E4D0-4BE6-9CBD-CBF23B610100}" type="slidenum">
              <a:rPr lang="en-US"/>
              <a:pPr/>
              <a:t>24</a:t>
            </a:fld>
            <a:endParaRPr lang="en-CA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Obchod v </a:t>
            </a:r>
            <a:r>
              <a:rPr lang="cs-CZ" dirty="0" err="1" smtClean="0"/>
              <a:t>ricardiánském</a:t>
            </a:r>
            <a:r>
              <a:rPr lang="cs-CZ" dirty="0" smtClean="0"/>
              <a:t> modelu</a:t>
            </a:r>
            <a:endParaRPr lang="en-US" dirty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187624" y="4293096"/>
            <a:ext cx="6323013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cs-CZ" sz="1800" dirty="0" smtClean="0">
                <a:latin typeface="Arial" charset="0"/>
              </a:rPr>
              <a:t>Když domácí země zvýší produkci sýra, omezí produkci vína méně než by tomu bylo u zahraničí, protože domácí požadavky na jednotku práce produkce sýra jsou nižší než u vína (a v zahraničí právě naopak)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98856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  <p:bldP spid="2867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Relativní nabídka</a:t>
            </a:r>
          </a:p>
          <a:p>
            <a:pPr lvl="1"/>
            <a:r>
              <a:rPr lang="cs-CZ" sz="2400" dirty="0" smtClean="0"/>
              <a:t>Relativní nabídka sýra: množství sýra nabízené všemi zeměmi relativně k množství vína nabízené všemi zeměmi v závislosti na relativní ceně sýra vzhledem k ceně vína (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i="1" dirty="0"/>
              <a:t>/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W</a:t>
            </a:r>
            <a:r>
              <a:rPr lang="cs-CZ" sz="2400" dirty="0" smtClean="0"/>
              <a:t>).</a:t>
            </a:r>
            <a:endParaRPr lang="en-US" sz="24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3136735E-BE0E-4084-B061-F266E06D31B8}" type="slidenum">
              <a:rPr lang="en-US"/>
              <a:pPr/>
              <a:t>25</a:t>
            </a:fld>
            <a:endParaRPr lang="en-CA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Relativní nabídka a relativní poptávka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467075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Relativní nabídka sýra neexistuje, pokud relativní cena sýra klesne pod</a:t>
            </a:r>
            <a:r>
              <a:rPr lang="en-US" sz="2400" dirty="0" smtClean="0"/>
              <a:t> 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LC</a:t>
            </a:r>
            <a:r>
              <a:rPr lang="en-US" sz="2400" dirty="0"/>
              <a:t>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LW</a:t>
            </a:r>
            <a:r>
              <a:rPr lang="en-US" sz="2400" i="1" baseline="-25000" dirty="0"/>
              <a:t> </a:t>
            </a:r>
            <a:r>
              <a:rPr lang="en-US" sz="2400" dirty="0"/>
              <a:t>.</a:t>
            </a:r>
          </a:p>
          <a:p>
            <a:pPr lvl="1"/>
            <a:r>
              <a:rPr lang="cs-CZ" sz="2000" dirty="0" smtClean="0"/>
              <a:t>Proč?</a:t>
            </a:r>
            <a:r>
              <a:rPr lang="en-US" sz="2000" dirty="0" smtClean="0"/>
              <a:t> </a:t>
            </a:r>
            <a:r>
              <a:rPr lang="cs-CZ" sz="2000" dirty="0" smtClean="0"/>
              <a:t>Protože domácí země se bude specializovat na produkci vína, kdykoli</a:t>
            </a:r>
            <a:r>
              <a:rPr lang="en-US" sz="2000" dirty="0" smtClean="0"/>
              <a:t> </a:t>
            </a:r>
            <a:r>
              <a:rPr lang="en-US" sz="2000" i="1" dirty="0"/>
              <a:t>P</a:t>
            </a:r>
            <a:r>
              <a:rPr lang="en-US" sz="2000" i="1" baseline="-25000" dirty="0"/>
              <a:t>C </a:t>
            </a:r>
            <a:r>
              <a:rPr lang="en-US" sz="2000" i="1" dirty="0"/>
              <a:t>/P</a:t>
            </a:r>
            <a:r>
              <a:rPr lang="en-US" sz="2000" i="1" baseline="-25000" dirty="0"/>
              <a:t>W</a:t>
            </a:r>
            <a:r>
              <a:rPr lang="en-US" sz="2000" i="1" dirty="0"/>
              <a:t> &lt;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dirty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</a:p>
          <a:p>
            <a:pPr lvl="1"/>
            <a:r>
              <a:rPr lang="cs-CZ" sz="2000" dirty="0" smtClean="0"/>
              <a:t>Předpokládali jsme, že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dirty="0" smtClean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en-US" sz="2000" dirty="0"/>
              <a:t> &lt; </a:t>
            </a:r>
            <a:r>
              <a:rPr lang="en-US" sz="2000" i="1" dirty="0"/>
              <a:t>a</a:t>
            </a:r>
            <a:r>
              <a:rPr lang="en-US" sz="2000" i="1" baseline="30000" dirty="0"/>
              <a:t>*</a:t>
            </a:r>
            <a:r>
              <a:rPr lang="en-US" sz="2000" i="1" baseline="-25000" dirty="0"/>
              <a:t>LC</a:t>
            </a:r>
            <a:r>
              <a:rPr lang="en-US" sz="2000" dirty="0"/>
              <a:t> </a:t>
            </a:r>
            <a:r>
              <a:rPr lang="en-US" sz="2000" i="1" dirty="0"/>
              <a:t>/a</a:t>
            </a:r>
            <a:r>
              <a:rPr lang="en-US" sz="2000" i="1" baseline="30000" dirty="0"/>
              <a:t>*</a:t>
            </a:r>
            <a:r>
              <a:rPr lang="en-US" sz="2000" i="1" baseline="-25000" dirty="0"/>
              <a:t>LW </a:t>
            </a:r>
            <a:r>
              <a:rPr lang="en-US" sz="2000" dirty="0"/>
              <a:t> </a:t>
            </a:r>
            <a:r>
              <a:rPr lang="cs-CZ" sz="2000" dirty="0" smtClean="0"/>
              <a:t>takže zahraniční pracovníci také nebudou chtít vyrábět sýr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400" dirty="0" smtClean="0"/>
              <a:t>Pokud</a:t>
            </a:r>
            <a:r>
              <a:rPr lang="en-US" sz="2400" dirty="0" smtClean="0"/>
              <a:t> </a:t>
            </a:r>
            <a:r>
              <a:rPr lang="en-US" sz="2400" i="1" dirty="0"/>
              <a:t>P</a:t>
            </a:r>
            <a:r>
              <a:rPr lang="en-US" sz="2400" i="1" baseline="-25000" dirty="0"/>
              <a:t>C </a:t>
            </a:r>
            <a:r>
              <a:rPr lang="en-US" sz="2400" i="1" dirty="0"/>
              <a:t>/P</a:t>
            </a:r>
            <a:r>
              <a:rPr lang="en-US" sz="2400" i="1" baseline="-25000" dirty="0"/>
              <a:t>W</a:t>
            </a:r>
            <a:r>
              <a:rPr lang="en-US" sz="2400" i="1" dirty="0"/>
              <a:t> =</a:t>
            </a:r>
            <a:r>
              <a:rPr lang="en-US" sz="2400" dirty="0"/>
              <a:t> 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LC</a:t>
            </a:r>
            <a:r>
              <a:rPr lang="en-US" sz="2400" dirty="0"/>
              <a:t>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LW</a:t>
            </a:r>
            <a:r>
              <a:rPr lang="en-US" sz="2400" i="1" baseline="-25000" dirty="0"/>
              <a:t> </a:t>
            </a:r>
            <a:r>
              <a:rPr lang="en-US" sz="2400" dirty="0"/>
              <a:t>, </a:t>
            </a:r>
            <a:r>
              <a:rPr lang="cs-CZ" sz="2400" dirty="0" smtClean="0"/>
              <a:t>domácí pracovníci budou indiferentní k volbě mezi sýrem a vínem, ale zahraniční budou stále vyrábět jen víno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7B314426-0540-45DA-86B5-9F260C45DD60}" type="slidenum">
              <a:rPr lang="en-US"/>
              <a:pPr/>
              <a:t>26</a:t>
            </a:fld>
            <a:endParaRPr lang="en-CA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/>
              <a:t>Relativní nabídka a relativní poptávka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9630887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3886200"/>
          </a:xfrm>
        </p:spPr>
        <p:txBody>
          <a:bodyPr>
            <a:normAutofit/>
          </a:bodyPr>
          <a:lstStyle/>
          <a:p>
            <a:pPr>
              <a:spcBef>
                <a:spcPct val="60000"/>
              </a:spcBef>
            </a:pPr>
            <a:r>
              <a:rPr lang="cs-CZ" sz="2400" dirty="0" smtClean="0"/>
              <a:t>Pokud</a:t>
            </a:r>
            <a:r>
              <a:rPr lang="en-US" sz="2400" dirty="0" smtClean="0"/>
              <a:t> </a:t>
            </a:r>
            <a:r>
              <a:rPr lang="en-US" sz="2400" i="1" dirty="0"/>
              <a:t>a</a:t>
            </a:r>
            <a:r>
              <a:rPr lang="en-US" sz="2400" i="1" baseline="30000" dirty="0"/>
              <a:t>*</a:t>
            </a:r>
            <a:r>
              <a:rPr lang="en-US" sz="2400" i="1" baseline="-25000" dirty="0"/>
              <a:t>LC</a:t>
            </a:r>
            <a:r>
              <a:rPr lang="en-US" sz="2400" dirty="0"/>
              <a:t> </a:t>
            </a:r>
            <a:r>
              <a:rPr lang="en-US" sz="2400" i="1" dirty="0"/>
              <a:t>/a</a:t>
            </a:r>
            <a:r>
              <a:rPr lang="en-US" sz="2400" i="1" baseline="30000" dirty="0"/>
              <a:t>*</a:t>
            </a:r>
            <a:r>
              <a:rPr lang="en-US" sz="2400" i="1" baseline="-25000" dirty="0"/>
              <a:t>LW  </a:t>
            </a:r>
            <a:r>
              <a:rPr lang="en-US" sz="2400" dirty="0"/>
              <a:t>&gt; </a:t>
            </a:r>
            <a:r>
              <a:rPr lang="en-US" sz="2400" i="1" dirty="0"/>
              <a:t>P</a:t>
            </a:r>
            <a:r>
              <a:rPr lang="en-US" sz="2400" i="1" baseline="-25000" dirty="0"/>
              <a:t>c </a:t>
            </a:r>
            <a:r>
              <a:rPr lang="en-US" sz="2400" i="1" dirty="0"/>
              <a:t>/P</a:t>
            </a:r>
            <a:r>
              <a:rPr lang="en-US" sz="2400" i="1" baseline="-25000" dirty="0"/>
              <a:t>W</a:t>
            </a:r>
            <a:r>
              <a:rPr lang="en-US" sz="2400" i="1" dirty="0"/>
              <a:t> &gt;</a:t>
            </a:r>
            <a:r>
              <a:rPr lang="en-US" sz="2400" dirty="0"/>
              <a:t> 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LC</a:t>
            </a:r>
            <a:r>
              <a:rPr lang="en-US" sz="2400" dirty="0"/>
              <a:t>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LW</a:t>
            </a:r>
            <a:r>
              <a:rPr lang="en-US" sz="2400" i="1" baseline="-25000" dirty="0"/>
              <a:t> </a:t>
            </a:r>
            <a:r>
              <a:rPr lang="en-US" sz="2400" dirty="0"/>
              <a:t>, </a:t>
            </a:r>
            <a:r>
              <a:rPr lang="cs-CZ" sz="2400" dirty="0" smtClean="0"/>
              <a:t>domácí pracovníci se budou specializovat na sýr, protože tam mohou vydělat více, zahraniční pracovníci budou nadále vyrábět víno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spcBef>
                <a:spcPct val="60000"/>
              </a:spcBef>
            </a:pPr>
            <a:r>
              <a:rPr lang="cs-CZ" sz="2400" dirty="0" smtClean="0"/>
              <a:t>Když </a:t>
            </a:r>
            <a:r>
              <a:rPr lang="en-US" sz="2400" i="1" dirty="0" smtClean="0"/>
              <a:t>a</a:t>
            </a:r>
            <a:r>
              <a:rPr lang="en-US" sz="2400" i="1" baseline="30000" dirty="0" smtClean="0"/>
              <a:t>*</a:t>
            </a:r>
            <a:r>
              <a:rPr lang="en-US" sz="2400" i="1" baseline="-25000" dirty="0" smtClean="0"/>
              <a:t>LC</a:t>
            </a:r>
            <a:r>
              <a:rPr lang="en-US" sz="2400" dirty="0" smtClean="0"/>
              <a:t> </a:t>
            </a:r>
            <a:r>
              <a:rPr lang="en-US" sz="2400" i="1" dirty="0"/>
              <a:t>/a</a:t>
            </a:r>
            <a:r>
              <a:rPr lang="en-US" sz="2400" i="1" baseline="30000" dirty="0"/>
              <a:t>*</a:t>
            </a:r>
            <a:r>
              <a:rPr lang="en-US" sz="2400" i="1" baseline="-25000" dirty="0"/>
              <a:t>LW  </a:t>
            </a:r>
            <a:r>
              <a:rPr lang="en-US" sz="2400" dirty="0"/>
              <a:t>= </a:t>
            </a:r>
            <a:r>
              <a:rPr lang="en-US" sz="2400" i="1" dirty="0"/>
              <a:t>P</a:t>
            </a:r>
            <a:r>
              <a:rPr lang="en-US" sz="2400" i="1" baseline="-25000" dirty="0"/>
              <a:t>C </a:t>
            </a:r>
            <a:r>
              <a:rPr lang="en-US" sz="2400" i="1" dirty="0"/>
              <a:t>/</a:t>
            </a:r>
            <a:r>
              <a:rPr lang="en-US" sz="2400" i="1" baseline="-25000" dirty="0"/>
              <a:t> </a:t>
            </a:r>
            <a:r>
              <a:rPr lang="en-US" sz="2400" i="1" dirty="0"/>
              <a:t>P</a:t>
            </a:r>
            <a:r>
              <a:rPr lang="en-US" sz="2400" i="1" baseline="-25000" dirty="0"/>
              <a:t>W</a:t>
            </a:r>
            <a:r>
              <a:rPr lang="en-US" sz="2400" dirty="0"/>
              <a:t>, </a:t>
            </a:r>
            <a:r>
              <a:rPr lang="cs-CZ" sz="2400" dirty="0" smtClean="0"/>
              <a:t>zahraniční pracovníci budou indiferentní mezi produkcí vína a sýra, domácí </a:t>
            </a:r>
            <a:r>
              <a:rPr lang="cs-CZ" sz="2400" dirty="0" err="1" smtClean="0"/>
              <a:t>pracovnící</a:t>
            </a:r>
            <a:r>
              <a:rPr lang="cs-CZ" sz="2400" dirty="0" smtClean="0"/>
              <a:t> vyrábí jen víno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spcBef>
                <a:spcPct val="60000"/>
              </a:spcBef>
            </a:pPr>
            <a:r>
              <a:rPr lang="cs-CZ" sz="2400" dirty="0" smtClean="0"/>
              <a:t>Neexistuje žádná nabídka vína, pokud relativní cena sýra vzroste nad </a:t>
            </a:r>
            <a:r>
              <a:rPr lang="en-US" sz="2400" i="1" dirty="0" smtClean="0"/>
              <a:t>a</a:t>
            </a:r>
            <a:r>
              <a:rPr lang="en-US" sz="2400" i="1" baseline="30000" dirty="0" smtClean="0"/>
              <a:t>*</a:t>
            </a:r>
            <a:r>
              <a:rPr lang="en-US" sz="2400" i="1" baseline="-25000" dirty="0" smtClean="0"/>
              <a:t>LC</a:t>
            </a:r>
            <a:r>
              <a:rPr lang="en-US" sz="2400" dirty="0" smtClean="0"/>
              <a:t> </a:t>
            </a:r>
            <a:r>
              <a:rPr lang="en-US" sz="2400" i="1" dirty="0"/>
              <a:t>/a</a:t>
            </a:r>
            <a:r>
              <a:rPr lang="en-US" sz="2400" i="1" baseline="30000" dirty="0"/>
              <a:t>*</a:t>
            </a:r>
            <a:r>
              <a:rPr lang="en-US" sz="2400" i="1" baseline="-25000" dirty="0"/>
              <a:t>LW </a:t>
            </a:r>
            <a:endParaRPr lang="en-US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54148034-1B20-479D-8571-5FD1E87A68B5}" type="slidenum">
              <a:rPr lang="en-US"/>
              <a:pPr/>
              <a:t>27</a:t>
            </a:fld>
            <a:endParaRPr lang="en-CA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smtClean="0"/>
              <a:t>Relativní nabídka a relativní poptávka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3907632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ástupný symbol pro zápatí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4" name="Zástupný symbol pro číslo snímku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BB6CAEBF-FCF6-407E-A59C-084949A4998B}" type="slidenum">
              <a:rPr lang="en-US"/>
              <a:pPr/>
              <a:t>28</a:t>
            </a:fld>
            <a:endParaRPr lang="en-CA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 smtClean="0"/>
              <a:t>Relativní nabídka</a:t>
            </a:r>
            <a:endParaRPr lang="en-US" sz="3400" dirty="0"/>
          </a:p>
        </p:txBody>
      </p:sp>
      <p:sp>
        <p:nvSpPr>
          <p:cNvPr id="118789" name="Line 5"/>
          <p:cNvSpPr>
            <a:spLocks noChangeShapeType="1"/>
          </p:cNvSpPr>
          <p:nvPr/>
        </p:nvSpPr>
        <p:spPr bwMode="auto">
          <a:xfrm flipH="1">
            <a:off x="1905000" y="3276600"/>
            <a:ext cx="19812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8790" name="Line 6"/>
          <p:cNvSpPr>
            <a:spLocks noChangeShapeType="1"/>
          </p:cNvSpPr>
          <p:nvPr/>
        </p:nvSpPr>
        <p:spPr bwMode="auto">
          <a:xfrm>
            <a:off x="3886200" y="3276600"/>
            <a:ext cx="0" cy="137160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8791" name="Line 7"/>
          <p:cNvSpPr>
            <a:spLocks noChangeShapeType="1"/>
          </p:cNvSpPr>
          <p:nvPr/>
        </p:nvSpPr>
        <p:spPr bwMode="auto">
          <a:xfrm flipH="1">
            <a:off x="1905000" y="4648200"/>
            <a:ext cx="19812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990600" y="44196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800" b="1" i="1">
                <a:latin typeface="Arial" charset="0"/>
              </a:rPr>
              <a:t>a</a:t>
            </a:r>
            <a:r>
              <a:rPr lang="en-US" sz="1800" b="1" i="1" baseline="-25000">
                <a:latin typeface="Arial" charset="0"/>
              </a:rPr>
              <a:t>LC</a:t>
            </a:r>
            <a:r>
              <a:rPr lang="en-US" sz="1800" b="1" i="1">
                <a:latin typeface="Arial" charset="0"/>
              </a:rPr>
              <a:t>/a</a:t>
            </a:r>
            <a:r>
              <a:rPr lang="en-US" sz="1800" b="1" i="1" baseline="-25000">
                <a:latin typeface="Arial" charset="0"/>
              </a:rPr>
              <a:t>LW</a:t>
            </a:r>
            <a:endParaRPr lang="en-US" sz="1800" b="1" i="1">
              <a:latin typeface="Arial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838200" y="3062288"/>
            <a:ext cx="1219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800" b="1" i="1">
                <a:latin typeface="Arial" charset="0"/>
              </a:rPr>
              <a:t>a</a:t>
            </a:r>
            <a:r>
              <a:rPr lang="en-US" sz="1800" b="1" baseline="30000">
                <a:latin typeface="Arial" charset="0"/>
              </a:rPr>
              <a:t>*</a:t>
            </a:r>
            <a:r>
              <a:rPr lang="en-US" sz="1800" b="1" i="1" baseline="-25000">
                <a:latin typeface="Arial" charset="0"/>
              </a:rPr>
              <a:t>LC</a:t>
            </a:r>
            <a:r>
              <a:rPr lang="en-US" sz="1800" b="1" i="1">
                <a:latin typeface="Arial" charset="0"/>
              </a:rPr>
              <a:t>/a</a:t>
            </a:r>
            <a:r>
              <a:rPr lang="en-US" sz="1800" b="1" baseline="30000">
                <a:latin typeface="Arial" charset="0"/>
              </a:rPr>
              <a:t>*</a:t>
            </a:r>
            <a:r>
              <a:rPr lang="en-US" sz="1800" b="1" i="1" baseline="-25000">
                <a:latin typeface="Arial" charset="0"/>
              </a:rPr>
              <a:t>LW</a:t>
            </a:r>
            <a:endParaRPr lang="en-US" sz="1800" b="1" i="1">
              <a:latin typeface="Arial" charset="0"/>
            </a:endParaRPr>
          </a:p>
        </p:txBody>
      </p:sp>
      <p:grpSp>
        <p:nvGrpSpPr>
          <p:cNvPr id="118794" name="Group 10"/>
          <p:cNvGrpSpPr>
            <a:grpSpLocks/>
          </p:cNvGrpSpPr>
          <p:nvPr/>
        </p:nvGrpSpPr>
        <p:grpSpPr bwMode="auto">
          <a:xfrm>
            <a:off x="3886200" y="3084513"/>
            <a:ext cx="2466975" cy="366712"/>
            <a:chOff x="2448" y="1943"/>
            <a:chExt cx="1554" cy="231"/>
          </a:xfrm>
        </p:grpSpPr>
        <p:sp>
          <p:nvSpPr>
            <p:cNvPr id="118795" name="Line 11"/>
            <p:cNvSpPr>
              <a:spLocks noChangeShapeType="1"/>
            </p:cNvSpPr>
            <p:nvPr/>
          </p:nvSpPr>
          <p:spPr bwMode="auto">
            <a:xfrm flipH="1">
              <a:off x="2448" y="2064"/>
              <a:ext cx="1248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8796" name="Text Box 12"/>
            <p:cNvSpPr txBox="1">
              <a:spLocks noChangeArrowheads="1"/>
            </p:cNvSpPr>
            <p:nvPr/>
          </p:nvSpPr>
          <p:spPr bwMode="auto">
            <a:xfrm>
              <a:off x="3686" y="1943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 b="1" i="1">
                  <a:solidFill>
                    <a:srgbClr val="333399"/>
                  </a:solidFill>
                  <a:latin typeface="Arial" charset="0"/>
                </a:rPr>
                <a:t>RS</a:t>
              </a:r>
            </a:p>
          </p:txBody>
        </p:sp>
      </p:grpSp>
      <p:grpSp>
        <p:nvGrpSpPr>
          <p:cNvPr id="118797" name="Group 13"/>
          <p:cNvGrpSpPr>
            <a:grpSpLocks/>
          </p:cNvGrpSpPr>
          <p:nvPr/>
        </p:nvGrpSpPr>
        <p:grpSpPr bwMode="auto">
          <a:xfrm>
            <a:off x="1066800" y="1947863"/>
            <a:ext cx="6699258" cy="4613274"/>
            <a:chOff x="672" y="1227"/>
            <a:chExt cx="4220" cy="2906"/>
          </a:xfrm>
        </p:grpSpPr>
        <p:grpSp>
          <p:nvGrpSpPr>
            <p:cNvPr id="118798" name="Group 14"/>
            <p:cNvGrpSpPr>
              <a:grpSpLocks/>
            </p:cNvGrpSpPr>
            <p:nvPr/>
          </p:nvGrpSpPr>
          <p:grpSpPr bwMode="auto">
            <a:xfrm>
              <a:off x="672" y="1227"/>
              <a:ext cx="4220" cy="2906"/>
              <a:chOff x="672" y="1083"/>
              <a:chExt cx="4220" cy="2906"/>
            </a:xfrm>
          </p:grpSpPr>
          <p:sp>
            <p:nvSpPr>
              <p:cNvPr id="118799" name="Line 15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18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8800" name="Line 16"/>
              <p:cNvSpPr>
                <a:spLocks noChangeShapeType="1"/>
              </p:cNvSpPr>
              <p:nvPr/>
            </p:nvSpPr>
            <p:spPr bwMode="auto">
              <a:xfrm>
                <a:off x="1200" y="3360"/>
                <a:ext cx="30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8801" name="Text Box 17"/>
              <p:cNvSpPr txBox="1">
                <a:spLocks noChangeArrowheads="1"/>
              </p:cNvSpPr>
              <p:nvPr/>
            </p:nvSpPr>
            <p:spPr bwMode="auto">
              <a:xfrm>
                <a:off x="672" y="1083"/>
                <a:ext cx="1910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cs-CZ" sz="1800" b="1" dirty="0" smtClean="0">
                    <a:latin typeface="Arial" charset="0"/>
                  </a:rPr>
                  <a:t>Relativní cena sýra</a:t>
                </a:r>
                <a:r>
                  <a:rPr lang="en-US" sz="1800" b="1" dirty="0" smtClean="0">
                    <a:latin typeface="Arial" charset="0"/>
                  </a:rPr>
                  <a:t>, </a:t>
                </a:r>
                <a:r>
                  <a:rPr lang="en-US" sz="1800" b="1" i="1" dirty="0">
                    <a:latin typeface="Arial" charset="0"/>
                  </a:rPr>
                  <a:t>P</a:t>
                </a:r>
                <a:r>
                  <a:rPr lang="en-US" sz="1800" b="1" i="1" baseline="-25000" dirty="0">
                    <a:latin typeface="Arial" charset="0"/>
                  </a:rPr>
                  <a:t>C</a:t>
                </a:r>
                <a:r>
                  <a:rPr lang="en-US" sz="1800" b="1" i="1" dirty="0">
                    <a:latin typeface="Arial" charset="0"/>
                  </a:rPr>
                  <a:t>/P</a:t>
                </a:r>
                <a:r>
                  <a:rPr lang="en-US" sz="1800" b="1" i="1" baseline="-25000" dirty="0">
                    <a:latin typeface="Arial" charset="0"/>
                  </a:rPr>
                  <a:t>W</a:t>
                </a:r>
                <a:endParaRPr lang="en-US" sz="1800" b="1" i="1" dirty="0">
                  <a:latin typeface="Arial" charset="0"/>
                </a:endParaRPr>
              </a:p>
            </p:txBody>
          </p:sp>
          <p:sp>
            <p:nvSpPr>
              <p:cNvPr id="118802" name="Text Box 18"/>
              <p:cNvSpPr txBox="1">
                <a:spLocks noChangeArrowheads="1"/>
              </p:cNvSpPr>
              <p:nvPr/>
            </p:nvSpPr>
            <p:spPr bwMode="auto">
              <a:xfrm>
                <a:off x="3120" y="3407"/>
                <a:ext cx="1772" cy="5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cs-CZ" sz="1800" b="1" dirty="0" smtClean="0">
                    <a:latin typeface="Arial" charset="0"/>
                  </a:rPr>
                  <a:t>Relativní množství sýra</a:t>
                </a:r>
                <a:r>
                  <a:rPr lang="en-US" sz="1800" b="1" dirty="0" smtClean="0">
                    <a:latin typeface="Arial" charset="0"/>
                  </a:rPr>
                  <a:t>,</a:t>
                </a:r>
                <a:endParaRPr lang="cs-CZ" sz="1800" b="1" dirty="0" smtClean="0">
                  <a:latin typeface="Arial" charset="0"/>
                </a:endParaRPr>
              </a:p>
              <a:p>
                <a:pPr algn="l"/>
                <a:r>
                  <a:rPr lang="cs-CZ" sz="1800" b="1" i="1" dirty="0">
                    <a:latin typeface="Arial" charset="0"/>
                  </a:rPr>
                  <a:t> </a:t>
                </a:r>
                <a:r>
                  <a:rPr lang="cs-CZ" sz="1800" b="1" i="1" dirty="0" smtClean="0">
                    <a:latin typeface="Arial" charset="0"/>
                  </a:rPr>
                  <a:t>                  </a:t>
                </a:r>
                <a:r>
                  <a:rPr lang="en-US" sz="1800" b="1" i="1" dirty="0" smtClean="0">
                    <a:latin typeface="Arial" charset="0"/>
                  </a:rPr>
                  <a:t>Q</a:t>
                </a:r>
                <a:r>
                  <a:rPr lang="en-US" sz="1800" b="1" i="1" baseline="-25000" dirty="0" smtClean="0">
                    <a:latin typeface="Arial" charset="0"/>
                  </a:rPr>
                  <a:t>C</a:t>
                </a:r>
                <a:r>
                  <a:rPr lang="en-US" sz="1800" b="1" i="1" dirty="0" smtClean="0">
                    <a:latin typeface="Arial" charset="0"/>
                  </a:rPr>
                  <a:t> </a:t>
                </a:r>
                <a:r>
                  <a:rPr lang="en-US" sz="1800" b="1" i="1" dirty="0">
                    <a:latin typeface="Arial" charset="0"/>
                  </a:rPr>
                  <a:t>+ Q</a:t>
                </a:r>
                <a:r>
                  <a:rPr lang="en-US" sz="1800" b="1" baseline="30000" dirty="0">
                    <a:latin typeface="Arial" charset="0"/>
                  </a:rPr>
                  <a:t>*</a:t>
                </a:r>
                <a:r>
                  <a:rPr lang="en-US" sz="1800" b="1" i="1" baseline="-25000" dirty="0">
                    <a:latin typeface="Arial" charset="0"/>
                  </a:rPr>
                  <a:t>C</a:t>
                </a:r>
              </a:p>
              <a:p>
                <a:pPr algn="l"/>
                <a:r>
                  <a:rPr lang="en-US" sz="1800" b="1" i="1" dirty="0">
                    <a:latin typeface="Arial" charset="0"/>
                  </a:rPr>
                  <a:t>                   Q</a:t>
                </a:r>
                <a:r>
                  <a:rPr lang="en-US" sz="1800" b="1" i="1" baseline="-25000" dirty="0">
                    <a:latin typeface="Arial" charset="0"/>
                  </a:rPr>
                  <a:t>W</a:t>
                </a:r>
                <a:r>
                  <a:rPr lang="en-US" sz="1800" b="1" i="1" dirty="0">
                    <a:latin typeface="Arial" charset="0"/>
                  </a:rPr>
                  <a:t> + Q</a:t>
                </a:r>
                <a:r>
                  <a:rPr lang="en-US" sz="1800" b="1" baseline="30000" dirty="0">
                    <a:latin typeface="Arial" charset="0"/>
                  </a:rPr>
                  <a:t>*</a:t>
                </a:r>
                <a:r>
                  <a:rPr lang="en-US" sz="1800" b="1" i="1" baseline="-25000" dirty="0">
                    <a:latin typeface="Arial" charset="0"/>
                  </a:rPr>
                  <a:t>W</a:t>
                </a:r>
              </a:p>
            </p:txBody>
          </p:sp>
        </p:grpSp>
        <p:sp>
          <p:nvSpPr>
            <p:cNvPr id="118803" name="Line 19"/>
            <p:cNvSpPr>
              <a:spLocks noChangeShapeType="1"/>
            </p:cNvSpPr>
            <p:nvPr/>
          </p:nvSpPr>
          <p:spPr bwMode="auto">
            <a:xfrm>
              <a:off x="3932" y="3932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18804" name="Group 20"/>
          <p:cNvGrpSpPr>
            <a:grpSpLocks/>
          </p:cNvGrpSpPr>
          <p:nvPr/>
        </p:nvGrpSpPr>
        <p:grpSpPr bwMode="auto">
          <a:xfrm>
            <a:off x="3573463" y="4648200"/>
            <a:ext cx="1090612" cy="1555750"/>
            <a:chOff x="2251" y="2928"/>
            <a:chExt cx="687" cy="980"/>
          </a:xfrm>
        </p:grpSpPr>
        <p:grpSp>
          <p:nvGrpSpPr>
            <p:cNvPr id="118805" name="Group 21"/>
            <p:cNvGrpSpPr>
              <a:grpSpLocks/>
            </p:cNvGrpSpPr>
            <p:nvPr/>
          </p:nvGrpSpPr>
          <p:grpSpPr bwMode="auto">
            <a:xfrm>
              <a:off x="2256" y="2928"/>
              <a:ext cx="682" cy="980"/>
              <a:chOff x="2256" y="2784"/>
              <a:chExt cx="682" cy="980"/>
            </a:xfrm>
          </p:grpSpPr>
          <p:sp>
            <p:nvSpPr>
              <p:cNvPr id="118806" name="Line 22"/>
              <p:cNvSpPr>
                <a:spLocks noChangeShapeType="1"/>
              </p:cNvSpPr>
              <p:nvPr/>
            </p:nvSpPr>
            <p:spPr bwMode="auto">
              <a:xfrm>
                <a:off x="2448" y="2784"/>
                <a:ext cx="0" cy="5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8807" name="Text Box 23"/>
              <p:cNvSpPr txBox="1">
                <a:spLocks noChangeArrowheads="1"/>
              </p:cNvSpPr>
              <p:nvPr/>
            </p:nvSpPr>
            <p:spPr bwMode="auto">
              <a:xfrm>
                <a:off x="2256" y="3360"/>
                <a:ext cx="68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/>
                <a:r>
                  <a:rPr lang="en-US" sz="1800" b="1" i="1">
                    <a:latin typeface="Arial" charset="0"/>
                  </a:rPr>
                  <a:t>L/a</a:t>
                </a:r>
                <a:r>
                  <a:rPr lang="en-US" sz="1800" b="1" i="1" baseline="-25000">
                    <a:latin typeface="Arial" charset="0"/>
                  </a:rPr>
                  <a:t>LC</a:t>
                </a:r>
              </a:p>
              <a:p>
                <a:pPr algn="l"/>
                <a:r>
                  <a:rPr lang="en-US" sz="1800" b="1" i="1">
                    <a:latin typeface="Arial" charset="0"/>
                  </a:rPr>
                  <a:t>L</a:t>
                </a:r>
                <a:r>
                  <a:rPr lang="en-US" sz="1800" b="1" baseline="30000">
                    <a:latin typeface="Arial" charset="0"/>
                  </a:rPr>
                  <a:t>*</a:t>
                </a:r>
                <a:r>
                  <a:rPr lang="en-US" sz="1800" b="1" i="1">
                    <a:latin typeface="Arial" charset="0"/>
                  </a:rPr>
                  <a:t>/a</a:t>
                </a:r>
                <a:r>
                  <a:rPr lang="en-US" sz="1800" b="1" baseline="30000">
                    <a:latin typeface="Arial" charset="0"/>
                  </a:rPr>
                  <a:t>*</a:t>
                </a:r>
                <a:r>
                  <a:rPr lang="en-US" sz="1800" b="1" i="1" baseline="-25000">
                    <a:latin typeface="Arial" charset="0"/>
                  </a:rPr>
                  <a:t>LW</a:t>
                </a:r>
                <a:endParaRPr lang="en-US" sz="1800" b="1" i="1">
                  <a:latin typeface="Arial" charset="0"/>
                </a:endParaRPr>
              </a:p>
            </p:txBody>
          </p:sp>
        </p:grpSp>
        <p:sp>
          <p:nvSpPr>
            <p:cNvPr id="118808" name="Line 24"/>
            <p:cNvSpPr>
              <a:spLocks noChangeShapeType="1"/>
            </p:cNvSpPr>
            <p:nvPr/>
          </p:nvSpPr>
          <p:spPr bwMode="auto">
            <a:xfrm>
              <a:off x="2251" y="3719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690664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8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2" grpId="0" autoUpdateAnimBg="0"/>
      <p:bldP spid="118793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sz="2800" dirty="0" smtClean="0"/>
              <a:t>Relativní poptávka po sýru vyjadřuje množství sýra poptávané všemi zeměmi relativně k poptávanému množství vína ve všech zemí při všech relativních cenách sýra</a:t>
            </a:r>
            <a:r>
              <a:rPr lang="en-US" sz="2800" dirty="0" smtClean="0"/>
              <a:t> </a:t>
            </a:r>
            <a:r>
              <a:rPr lang="cs-CZ" sz="2800" dirty="0" smtClean="0"/>
              <a:t>(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C </a:t>
            </a:r>
            <a:r>
              <a:rPr lang="en-US" sz="2800" i="1" dirty="0"/>
              <a:t>/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W</a:t>
            </a:r>
            <a:r>
              <a:rPr lang="cs-CZ" sz="2800" dirty="0" smtClean="0"/>
              <a:t>).</a:t>
            </a:r>
            <a:endParaRPr lang="en-US" sz="2800" dirty="0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sz="2800" dirty="0" smtClean="0"/>
              <a:t>Při růstu ceny sýra relativně k ceně sýra, spotřebitelé ve všech zemích kupují méně sýra a více vína, takže relativní poptávané množství sýra klesá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F836F8A8-D723-4060-9386-1C83DC2AE6B3}" type="slidenum">
              <a:rPr lang="en-US"/>
              <a:pPr/>
              <a:t>29</a:t>
            </a:fld>
            <a:endParaRPr lang="en-CA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smtClean="0"/>
              <a:t>Relativní nabídka a relativní poptávka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4018723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cs-CZ" sz="2000" dirty="0" smtClean="0"/>
              <a:t>Největší obchodní partneři EU?</a:t>
            </a:r>
          </a:p>
          <a:p>
            <a:pPr lvl="1">
              <a:spcBef>
                <a:spcPct val="50000"/>
              </a:spcBef>
            </a:pPr>
            <a:r>
              <a:rPr lang="cs-CZ" sz="1800" dirty="0" smtClean="0">
                <a:hlinkClick r:id="rId2"/>
              </a:rPr>
              <a:t>http</a:t>
            </a:r>
            <a:r>
              <a:rPr lang="cs-CZ" sz="1800" dirty="0">
                <a:hlinkClick r:id="rId2"/>
              </a:rPr>
              <a:t>://</a:t>
            </a:r>
            <a:r>
              <a:rPr lang="cs-CZ" sz="1800" dirty="0" smtClean="0">
                <a:hlinkClick r:id="rId2"/>
              </a:rPr>
              <a:t>trade.ec.europa.eu/doclib/docs/2006/september/tradoc_122530.pdf</a:t>
            </a:r>
            <a:endParaRPr lang="cs-CZ" sz="1800" dirty="0" smtClean="0"/>
          </a:p>
          <a:p>
            <a:pPr>
              <a:spcBef>
                <a:spcPct val="50000"/>
              </a:spcBef>
            </a:pPr>
            <a:r>
              <a:rPr lang="cs-CZ" sz="2000" dirty="0" smtClean="0"/>
              <a:t>Největší obchodní partneři USA</a:t>
            </a:r>
          </a:p>
          <a:p>
            <a:pPr lvl="1">
              <a:spcBef>
                <a:spcPct val="50000"/>
              </a:spcBef>
            </a:pP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www.census.gov/foreign-trade/statistics/highlights/top/top1608yr.html</a:t>
            </a:r>
            <a:endParaRPr lang="cs-CZ" sz="1800" dirty="0" smtClean="0"/>
          </a:p>
          <a:p>
            <a:pPr>
              <a:spcBef>
                <a:spcPct val="50000"/>
              </a:spcBef>
            </a:pPr>
            <a:r>
              <a:rPr lang="en-US" sz="2200" dirty="0" err="1" smtClean="0"/>
              <a:t>Gravit</a:t>
            </a:r>
            <a:r>
              <a:rPr lang="cs-CZ" sz="2200" dirty="0" err="1" smtClean="0"/>
              <a:t>ační</a:t>
            </a:r>
            <a:r>
              <a:rPr lang="cs-CZ" sz="2200" dirty="0" smtClean="0"/>
              <a:t> model:</a:t>
            </a:r>
            <a:r>
              <a:rPr lang="en-US" sz="2200" dirty="0" smtClean="0"/>
              <a:t> 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1800" dirty="0" smtClean="0"/>
              <a:t>Vliv velikosti ekonomiky na obchod</a:t>
            </a:r>
            <a:endParaRPr lang="en-US" sz="1800" dirty="0" smtClean="0"/>
          </a:p>
          <a:p>
            <a:pPr lvl="1" eaLnBrk="1" hangingPunct="1"/>
            <a:r>
              <a:rPr lang="cs-CZ" sz="1800" dirty="0" smtClean="0"/>
              <a:t>Další faktory ovlivňující obchod</a:t>
            </a:r>
            <a:endParaRPr lang="en-US" sz="1800" dirty="0" smtClean="0"/>
          </a:p>
          <a:p>
            <a:pPr eaLnBrk="1" hangingPunct="1">
              <a:spcBef>
                <a:spcPct val="50000"/>
              </a:spcBef>
            </a:pP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8B4DAEBA-D553-4DF2-AE30-BFC3BC5A0D09}" type="slidenum">
              <a:rPr lang="en-US"/>
              <a:pPr>
                <a:defRPr/>
              </a:pPr>
              <a:t>3</a:t>
            </a:fld>
            <a:endParaRPr lang="en-CA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Část 1 – Gravitační model obchodu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683746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0" name="Zástupný symbol pro číslo snímku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E4DD663A-48E1-4D37-B2FC-E4586034EFCA}" type="slidenum">
              <a:rPr lang="en-US"/>
              <a:pPr/>
              <a:t>30</a:t>
            </a:fld>
            <a:endParaRPr lang="en-CA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 smtClean="0"/>
              <a:t>Relativní nabídka a relativní poptávka</a:t>
            </a:r>
            <a:endParaRPr lang="en-US" sz="3400" dirty="0"/>
          </a:p>
        </p:txBody>
      </p:sp>
      <p:grpSp>
        <p:nvGrpSpPr>
          <p:cNvPr id="119813" name="Group 5"/>
          <p:cNvGrpSpPr>
            <a:grpSpLocks/>
          </p:cNvGrpSpPr>
          <p:nvPr/>
        </p:nvGrpSpPr>
        <p:grpSpPr bwMode="auto">
          <a:xfrm>
            <a:off x="1638300" y="1852613"/>
            <a:ext cx="6491288" cy="4613274"/>
            <a:chOff x="528" y="1227"/>
            <a:chExt cx="4089" cy="2906"/>
          </a:xfrm>
        </p:grpSpPr>
        <p:sp>
          <p:nvSpPr>
            <p:cNvPr id="119814" name="Line 6"/>
            <p:cNvSpPr>
              <a:spLocks noChangeShapeType="1"/>
            </p:cNvSpPr>
            <p:nvPr/>
          </p:nvSpPr>
          <p:spPr bwMode="auto">
            <a:xfrm flipH="1">
              <a:off x="1200" y="2064"/>
              <a:ext cx="12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9815" name="Line 7"/>
            <p:cNvSpPr>
              <a:spLocks noChangeShapeType="1"/>
            </p:cNvSpPr>
            <p:nvPr/>
          </p:nvSpPr>
          <p:spPr bwMode="auto">
            <a:xfrm>
              <a:off x="2448" y="2064"/>
              <a:ext cx="0" cy="864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19816" name="Group 8"/>
            <p:cNvGrpSpPr>
              <a:grpSpLocks/>
            </p:cNvGrpSpPr>
            <p:nvPr/>
          </p:nvGrpSpPr>
          <p:grpSpPr bwMode="auto">
            <a:xfrm>
              <a:off x="1776" y="1824"/>
              <a:ext cx="1754" cy="1022"/>
              <a:chOff x="1776" y="1680"/>
              <a:chExt cx="1754" cy="1022"/>
            </a:xfrm>
          </p:grpSpPr>
          <p:sp>
            <p:nvSpPr>
              <p:cNvPr id="119817" name="Freeform 9"/>
              <p:cNvSpPr>
                <a:spLocks/>
              </p:cNvSpPr>
              <p:nvPr/>
            </p:nvSpPr>
            <p:spPr bwMode="auto">
              <a:xfrm>
                <a:off x="1776" y="1680"/>
                <a:ext cx="1392" cy="912"/>
              </a:xfrm>
              <a:custGeom>
                <a:avLst/>
                <a:gdLst>
                  <a:gd name="T0" fmla="*/ 0 w 1392"/>
                  <a:gd name="T1" fmla="*/ 0 h 912"/>
                  <a:gd name="T2" fmla="*/ 336 w 1392"/>
                  <a:gd name="T3" fmla="*/ 480 h 912"/>
                  <a:gd name="T4" fmla="*/ 960 w 1392"/>
                  <a:gd name="T5" fmla="*/ 816 h 912"/>
                  <a:gd name="T6" fmla="*/ 1392 w 1392"/>
                  <a:gd name="T7" fmla="*/ 912 h 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92" h="912">
                    <a:moveTo>
                      <a:pt x="0" y="0"/>
                    </a:moveTo>
                    <a:cubicBezTo>
                      <a:pt x="88" y="172"/>
                      <a:pt x="176" y="344"/>
                      <a:pt x="336" y="480"/>
                    </a:cubicBezTo>
                    <a:cubicBezTo>
                      <a:pt x="496" y="616"/>
                      <a:pt x="784" y="744"/>
                      <a:pt x="960" y="816"/>
                    </a:cubicBezTo>
                    <a:cubicBezTo>
                      <a:pt x="1136" y="888"/>
                      <a:pt x="1320" y="896"/>
                      <a:pt x="1392" y="912"/>
                    </a:cubicBezTo>
                  </a:path>
                </a:pathLst>
              </a:custGeom>
              <a:noFill/>
              <a:ln w="38100" cap="flat" cmpd="sng">
                <a:solidFill>
                  <a:srgbClr val="333399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9818" name="Text Box 10"/>
              <p:cNvSpPr txBox="1">
                <a:spLocks noChangeArrowheads="1"/>
              </p:cNvSpPr>
              <p:nvPr/>
            </p:nvSpPr>
            <p:spPr bwMode="auto">
              <a:xfrm>
                <a:off x="3206" y="2471"/>
                <a:ext cx="32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 b="1" i="1" dirty="0">
                    <a:solidFill>
                      <a:srgbClr val="333399"/>
                    </a:solidFill>
                    <a:latin typeface="Arial" charset="0"/>
                  </a:rPr>
                  <a:t>RD</a:t>
                </a:r>
              </a:p>
            </p:txBody>
          </p:sp>
          <p:sp>
            <p:nvSpPr>
              <p:cNvPr id="119819" name="Oval 11"/>
              <p:cNvSpPr>
                <a:spLocks noChangeArrowheads="1"/>
              </p:cNvSpPr>
              <p:nvPr/>
            </p:nvSpPr>
            <p:spPr bwMode="auto">
              <a:xfrm>
                <a:off x="2418" y="2343"/>
                <a:ext cx="46" cy="46"/>
              </a:xfrm>
              <a:prstGeom prst="ellipse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19820" name="Line 12"/>
            <p:cNvSpPr>
              <a:spLocks noChangeShapeType="1"/>
            </p:cNvSpPr>
            <p:nvPr/>
          </p:nvSpPr>
          <p:spPr bwMode="auto">
            <a:xfrm flipH="1">
              <a:off x="1200" y="2928"/>
              <a:ext cx="1248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9821" name="Text Box 13"/>
            <p:cNvSpPr txBox="1">
              <a:spLocks noChangeArrowheads="1"/>
            </p:cNvSpPr>
            <p:nvPr/>
          </p:nvSpPr>
          <p:spPr bwMode="auto">
            <a:xfrm>
              <a:off x="2486" y="228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19822" name="Text Box 14"/>
            <p:cNvSpPr txBox="1">
              <a:spLocks noChangeArrowheads="1"/>
            </p:cNvSpPr>
            <p:nvPr/>
          </p:nvSpPr>
          <p:spPr bwMode="auto">
            <a:xfrm>
              <a:off x="624" y="2784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800" b="1" i="1">
                  <a:latin typeface="Arial" charset="0"/>
                </a:rPr>
                <a:t>a</a:t>
              </a:r>
              <a:r>
                <a:rPr lang="en-US" sz="1800" b="1" i="1" baseline="-25000">
                  <a:latin typeface="Arial" charset="0"/>
                </a:rPr>
                <a:t>LC</a:t>
              </a:r>
              <a:r>
                <a:rPr lang="en-US" sz="1800" b="1" i="1">
                  <a:latin typeface="Arial" charset="0"/>
                </a:rPr>
                <a:t>/a</a:t>
              </a:r>
              <a:r>
                <a:rPr lang="en-US" sz="1800" b="1" i="1" baseline="-25000">
                  <a:latin typeface="Arial" charset="0"/>
                </a:rPr>
                <a:t>LW</a:t>
              </a:r>
              <a:endParaRPr lang="en-US" sz="1800" b="1" i="1">
                <a:latin typeface="Arial" charset="0"/>
              </a:endParaRPr>
            </a:p>
          </p:txBody>
        </p:sp>
        <p:sp>
          <p:nvSpPr>
            <p:cNvPr id="119823" name="Text Box 15"/>
            <p:cNvSpPr txBox="1">
              <a:spLocks noChangeArrowheads="1"/>
            </p:cNvSpPr>
            <p:nvPr/>
          </p:nvSpPr>
          <p:spPr bwMode="auto">
            <a:xfrm>
              <a:off x="528" y="1929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800" b="1" i="1">
                  <a:latin typeface="Arial" charset="0"/>
                </a:rPr>
                <a:t>a</a:t>
              </a:r>
              <a:r>
                <a:rPr lang="en-US" sz="1800" b="1" baseline="30000">
                  <a:latin typeface="Arial" charset="0"/>
                </a:rPr>
                <a:t>*</a:t>
              </a:r>
              <a:r>
                <a:rPr lang="en-US" sz="1800" b="1" i="1" baseline="-25000">
                  <a:latin typeface="Arial" charset="0"/>
                </a:rPr>
                <a:t>LC</a:t>
              </a:r>
              <a:r>
                <a:rPr lang="en-US" sz="1800" b="1" i="1">
                  <a:latin typeface="Arial" charset="0"/>
                </a:rPr>
                <a:t>/a</a:t>
              </a:r>
              <a:r>
                <a:rPr lang="en-US" sz="1800" b="1" baseline="30000">
                  <a:latin typeface="Arial" charset="0"/>
                </a:rPr>
                <a:t>*</a:t>
              </a:r>
              <a:r>
                <a:rPr lang="en-US" sz="1800" b="1" i="1" baseline="-25000">
                  <a:latin typeface="Arial" charset="0"/>
                </a:rPr>
                <a:t>LW</a:t>
              </a:r>
              <a:endParaRPr lang="en-US" sz="1800" b="1" i="1">
                <a:latin typeface="Arial" charset="0"/>
              </a:endParaRPr>
            </a:p>
          </p:txBody>
        </p:sp>
        <p:grpSp>
          <p:nvGrpSpPr>
            <p:cNvPr id="119824" name="Group 16"/>
            <p:cNvGrpSpPr>
              <a:grpSpLocks/>
            </p:cNvGrpSpPr>
            <p:nvPr/>
          </p:nvGrpSpPr>
          <p:grpSpPr bwMode="auto">
            <a:xfrm>
              <a:off x="2448" y="1943"/>
              <a:ext cx="1554" cy="231"/>
              <a:chOff x="2448" y="1943"/>
              <a:chExt cx="1554" cy="231"/>
            </a:xfrm>
          </p:grpSpPr>
          <p:sp>
            <p:nvSpPr>
              <p:cNvPr id="119825" name="Line 17"/>
              <p:cNvSpPr>
                <a:spLocks noChangeShapeType="1"/>
              </p:cNvSpPr>
              <p:nvPr/>
            </p:nvSpPr>
            <p:spPr bwMode="auto">
              <a:xfrm flipH="1">
                <a:off x="2448" y="2064"/>
                <a:ext cx="1248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9826" name="Text Box 18"/>
              <p:cNvSpPr txBox="1">
                <a:spLocks noChangeArrowheads="1"/>
              </p:cNvSpPr>
              <p:nvPr/>
            </p:nvSpPr>
            <p:spPr bwMode="auto">
              <a:xfrm>
                <a:off x="3686" y="1943"/>
                <a:ext cx="31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 b="1" i="1">
                    <a:solidFill>
                      <a:srgbClr val="333399"/>
                    </a:solidFill>
                    <a:latin typeface="Arial" charset="0"/>
                  </a:rPr>
                  <a:t>RS</a:t>
                </a:r>
              </a:p>
            </p:txBody>
          </p:sp>
        </p:grpSp>
        <p:grpSp>
          <p:nvGrpSpPr>
            <p:cNvPr id="119827" name="Group 19"/>
            <p:cNvGrpSpPr>
              <a:grpSpLocks/>
            </p:cNvGrpSpPr>
            <p:nvPr/>
          </p:nvGrpSpPr>
          <p:grpSpPr bwMode="auto">
            <a:xfrm>
              <a:off x="672" y="1227"/>
              <a:ext cx="3945" cy="2906"/>
              <a:chOff x="672" y="1227"/>
              <a:chExt cx="3945" cy="2906"/>
            </a:xfrm>
          </p:grpSpPr>
          <p:grpSp>
            <p:nvGrpSpPr>
              <p:cNvPr id="119828" name="Group 20"/>
              <p:cNvGrpSpPr>
                <a:grpSpLocks/>
              </p:cNvGrpSpPr>
              <p:nvPr/>
            </p:nvGrpSpPr>
            <p:grpSpPr bwMode="auto">
              <a:xfrm>
                <a:off x="672" y="1227"/>
                <a:ext cx="3945" cy="2906"/>
                <a:chOff x="672" y="1083"/>
                <a:chExt cx="3945" cy="2906"/>
              </a:xfrm>
            </p:grpSpPr>
            <p:sp>
              <p:nvSpPr>
                <p:cNvPr id="119829" name="Line 21"/>
                <p:cNvSpPr>
                  <a:spLocks noChangeShapeType="1"/>
                </p:cNvSpPr>
                <p:nvPr/>
              </p:nvSpPr>
              <p:spPr bwMode="auto">
                <a:xfrm>
                  <a:off x="1200" y="1488"/>
                  <a:ext cx="0" cy="187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triangl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9830" name="Line 22"/>
                <p:cNvSpPr>
                  <a:spLocks noChangeShapeType="1"/>
                </p:cNvSpPr>
                <p:nvPr/>
              </p:nvSpPr>
              <p:spPr bwMode="auto">
                <a:xfrm>
                  <a:off x="1200" y="3360"/>
                  <a:ext cx="307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983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672" y="1083"/>
                  <a:ext cx="1433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cs-CZ" sz="1800" b="1" dirty="0" smtClean="0">
                      <a:latin typeface="Arial" charset="0"/>
                    </a:rPr>
                    <a:t>Relativní cena sýra</a:t>
                  </a:r>
                  <a:endParaRPr lang="en-US" sz="1800" b="1" i="1" dirty="0">
                    <a:latin typeface="Arial" charset="0"/>
                  </a:endParaRPr>
                </a:p>
              </p:txBody>
            </p:sp>
            <p:sp>
              <p:nvSpPr>
                <p:cNvPr id="11983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120" y="3407"/>
                  <a:ext cx="1497" cy="5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cs-CZ" sz="1800" b="1" dirty="0" smtClean="0">
                      <a:latin typeface="Arial" charset="0"/>
                    </a:rPr>
                    <a:t>Relativní množství</a:t>
                  </a:r>
                  <a:endParaRPr lang="en-US" sz="1800" b="1" dirty="0">
                    <a:latin typeface="Arial" charset="0"/>
                  </a:endParaRPr>
                </a:p>
                <a:p>
                  <a:pPr algn="l"/>
                  <a:r>
                    <a:rPr lang="cs-CZ" sz="1800" b="1" dirty="0">
                      <a:latin typeface="Arial" charset="0"/>
                    </a:rPr>
                    <a:t>s</a:t>
                  </a:r>
                  <a:r>
                    <a:rPr lang="cs-CZ" sz="1800" b="1" dirty="0" smtClean="0">
                      <a:latin typeface="Arial" charset="0"/>
                    </a:rPr>
                    <a:t>ýra</a:t>
                  </a:r>
                  <a:r>
                    <a:rPr lang="en-US" sz="1800" b="1" dirty="0" smtClean="0">
                      <a:latin typeface="Arial" charset="0"/>
                    </a:rPr>
                    <a:t>,</a:t>
                  </a:r>
                  <a:r>
                    <a:rPr lang="cs-CZ" sz="1800" b="1" dirty="0" smtClean="0">
                      <a:latin typeface="Arial" charset="0"/>
                    </a:rPr>
                    <a:t>        </a:t>
                  </a:r>
                  <a:r>
                    <a:rPr lang="en-US" sz="1800" b="1" dirty="0" smtClean="0">
                      <a:latin typeface="Arial" charset="0"/>
                    </a:rPr>
                    <a:t> </a:t>
                  </a:r>
                  <a:r>
                    <a:rPr lang="en-US" sz="1800" b="1" i="1" dirty="0">
                      <a:latin typeface="Arial" charset="0"/>
                    </a:rPr>
                    <a:t>Q</a:t>
                  </a:r>
                  <a:r>
                    <a:rPr lang="en-US" sz="1800" b="1" i="1" baseline="-25000" dirty="0">
                      <a:latin typeface="Arial" charset="0"/>
                    </a:rPr>
                    <a:t>C</a:t>
                  </a:r>
                  <a:r>
                    <a:rPr lang="en-US" sz="1800" b="1" i="1" dirty="0">
                      <a:latin typeface="Arial" charset="0"/>
                    </a:rPr>
                    <a:t> + Q</a:t>
                  </a:r>
                  <a:r>
                    <a:rPr lang="en-US" sz="1800" b="1" baseline="30000" dirty="0">
                      <a:latin typeface="Arial" charset="0"/>
                    </a:rPr>
                    <a:t>*</a:t>
                  </a:r>
                  <a:r>
                    <a:rPr lang="en-US" sz="1800" b="1" i="1" baseline="-25000" dirty="0">
                      <a:latin typeface="Arial" charset="0"/>
                    </a:rPr>
                    <a:t>C</a:t>
                  </a:r>
                </a:p>
                <a:p>
                  <a:pPr algn="l"/>
                  <a:r>
                    <a:rPr lang="en-US" sz="1800" b="1" i="1" dirty="0">
                      <a:latin typeface="Arial" charset="0"/>
                    </a:rPr>
                    <a:t>                   Q</a:t>
                  </a:r>
                  <a:r>
                    <a:rPr lang="en-US" sz="1800" b="1" i="1" baseline="-25000" dirty="0">
                      <a:latin typeface="Arial" charset="0"/>
                    </a:rPr>
                    <a:t>W</a:t>
                  </a:r>
                  <a:r>
                    <a:rPr lang="en-US" sz="1800" b="1" i="1" dirty="0">
                      <a:latin typeface="Arial" charset="0"/>
                    </a:rPr>
                    <a:t> + Q</a:t>
                  </a:r>
                  <a:r>
                    <a:rPr lang="en-US" sz="1800" b="1" baseline="30000" dirty="0">
                      <a:latin typeface="Arial" charset="0"/>
                    </a:rPr>
                    <a:t>*</a:t>
                  </a:r>
                  <a:r>
                    <a:rPr lang="en-US" sz="1800" b="1" i="1" baseline="-25000" dirty="0">
                      <a:latin typeface="Arial" charset="0"/>
                    </a:rPr>
                    <a:t>W</a:t>
                  </a:r>
                </a:p>
              </p:txBody>
            </p:sp>
          </p:grpSp>
          <p:sp>
            <p:nvSpPr>
              <p:cNvPr id="119833" name="Line 25"/>
              <p:cNvSpPr>
                <a:spLocks noChangeShapeType="1"/>
              </p:cNvSpPr>
              <p:nvPr/>
            </p:nvSpPr>
            <p:spPr bwMode="auto">
              <a:xfrm>
                <a:off x="3932" y="39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9834" name="Group 26"/>
            <p:cNvGrpSpPr>
              <a:grpSpLocks/>
            </p:cNvGrpSpPr>
            <p:nvPr/>
          </p:nvGrpSpPr>
          <p:grpSpPr bwMode="auto">
            <a:xfrm>
              <a:off x="2251" y="2928"/>
              <a:ext cx="687" cy="980"/>
              <a:chOff x="2251" y="2928"/>
              <a:chExt cx="687" cy="980"/>
            </a:xfrm>
          </p:grpSpPr>
          <p:grpSp>
            <p:nvGrpSpPr>
              <p:cNvPr id="119835" name="Group 27"/>
              <p:cNvGrpSpPr>
                <a:grpSpLocks/>
              </p:cNvGrpSpPr>
              <p:nvPr/>
            </p:nvGrpSpPr>
            <p:grpSpPr bwMode="auto">
              <a:xfrm>
                <a:off x="2256" y="2928"/>
                <a:ext cx="682" cy="980"/>
                <a:chOff x="2256" y="2784"/>
                <a:chExt cx="682" cy="980"/>
              </a:xfrm>
            </p:grpSpPr>
            <p:sp>
              <p:nvSpPr>
                <p:cNvPr id="119836" name="Line 28"/>
                <p:cNvSpPr>
                  <a:spLocks noChangeShapeType="1"/>
                </p:cNvSpPr>
                <p:nvPr/>
              </p:nvSpPr>
              <p:spPr bwMode="auto">
                <a:xfrm>
                  <a:off x="2448" y="2784"/>
                  <a:ext cx="0" cy="5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9837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256" y="3360"/>
                  <a:ext cx="682" cy="4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1800" b="1" i="1">
                      <a:latin typeface="Arial" charset="0"/>
                    </a:rPr>
                    <a:t>L/a</a:t>
                  </a:r>
                  <a:r>
                    <a:rPr lang="en-US" sz="1800" b="1" i="1" baseline="-25000">
                      <a:latin typeface="Arial" charset="0"/>
                    </a:rPr>
                    <a:t>LC</a:t>
                  </a:r>
                </a:p>
                <a:p>
                  <a:pPr algn="l"/>
                  <a:r>
                    <a:rPr lang="en-US" sz="1800" b="1" i="1">
                      <a:latin typeface="Arial" charset="0"/>
                    </a:rPr>
                    <a:t>L</a:t>
                  </a:r>
                  <a:r>
                    <a:rPr lang="en-US" sz="1800" b="1" baseline="30000">
                      <a:latin typeface="Arial" charset="0"/>
                    </a:rPr>
                    <a:t>*</a:t>
                  </a:r>
                  <a:r>
                    <a:rPr lang="en-US" sz="1800" b="1" i="1">
                      <a:latin typeface="Arial" charset="0"/>
                    </a:rPr>
                    <a:t>/a</a:t>
                  </a:r>
                  <a:r>
                    <a:rPr lang="en-US" sz="1800" b="1" baseline="30000">
                      <a:latin typeface="Arial" charset="0"/>
                    </a:rPr>
                    <a:t>*</a:t>
                  </a:r>
                  <a:r>
                    <a:rPr lang="en-US" sz="1800" b="1" i="1" baseline="-25000">
                      <a:latin typeface="Arial" charset="0"/>
                    </a:rPr>
                    <a:t>LW</a:t>
                  </a:r>
                  <a:endParaRPr lang="en-US" sz="1800" b="1" i="1">
                    <a:latin typeface="Arial" charset="0"/>
                  </a:endParaRPr>
                </a:p>
              </p:txBody>
            </p:sp>
          </p:grpSp>
          <p:sp>
            <p:nvSpPr>
              <p:cNvPr id="119838" name="Line 30"/>
              <p:cNvSpPr>
                <a:spLocks noChangeShapeType="1"/>
              </p:cNvSpPr>
              <p:nvPr/>
            </p:nvSpPr>
            <p:spPr bwMode="auto">
              <a:xfrm>
                <a:off x="2251" y="3719"/>
                <a:ext cx="5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1" name="Freeform 9"/>
          <p:cNvSpPr>
            <a:spLocks/>
          </p:cNvSpPr>
          <p:nvPr/>
        </p:nvSpPr>
        <p:spPr bwMode="auto">
          <a:xfrm>
            <a:off x="2895600" y="3359150"/>
            <a:ext cx="2209800" cy="1447800"/>
          </a:xfrm>
          <a:custGeom>
            <a:avLst/>
            <a:gdLst>
              <a:gd name="T0" fmla="*/ 0 w 1392"/>
              <a:gd name="T1" fmla="*/ 0 h 912"/>
              <a:gd name="T2" fmla="*/ 336 w 1392"/>
              <a:gd name="T3" fmla="*/ 480 h 912"/>
              <a:gd name="T4" fmla="*/ 960 w 1392"/>
              <a:gd name="T5" fmla="*/ 816 h 912"/>
              <a:gd name="T6" fmla="*/ 1392 w 1392"/>
              <a:gd name="T7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92" h="912">
                <a:moveTo>
                  <a:pt x="0" y="0"/>
                </a:moveTo>
                <a:cubicBezTo>
                  <a:pt x="88" y="172"/>
                  <a:pt x="176" y="344"/>
                  <a:pt x="336" y="480"/>
                </a:cubicBezTo>
                <a:cubicBezTo>
                  <a:pt x="496" y="616"/>
                  <a:pt x="784" y="744"/>
                  <a:pt x="960" y="816"/>
                </a:cubicBezTo>
                <a:cubicBezTo>
                  <a:pt x="1136" y="888"/>
                  <a:pt x="1320" y="896"/>
                  <a:pt x="1392" y="912"/>
                </a:cubicBezTo>
              </a:path>
            </a:pathLst>
          </a:custGeom>
          <a:ln>
            <a:headEnd type="none" w="sm" len="sm"/>
            <a:tailEnd type="none" w="sm" len="sm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cs-CZ" dirty="0"/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5026025" y="4729163"/>
            <a:ext cx="595035" cy="369332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l"/>
            <a:r>
              <a:rPr lang="en-US" sz="1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RD`</a:t>
            </a:r>
          </a:p>
        </p:txBody>
      </p:sp>
    </p:spTree>
    <p:extLst>
      <p:ext uri="{BB962C8B-B14F-4D97-AF65-F5344CB8AC3E}">
        <p14:creationId xmlns:p14="http://schemas.microsoft.com/office/powerpoint/2010/main" val="2179631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5092700"/>
            <a:ext cx="7835900" cy="990600"/>
          </a:xfrm>
        </p:spPr>
        <p:txBody>
          <a:bodyPr/>
          <a:lstStyle/>
          <a:p>
            <a:r>
              <a:rPr lang="en-US" i="1"/>
              <a:t>a</a:t>
            </a:r>
            <a:r>
              <a:rPr lang="en-US" i="1" baseline="-25000"/>
              <a:t>LC</a:t>
            </a:r>
            <a:r>
              <a:rPr lang="en-US"/>
              <a:t> /</a:t>
            </a:r>
            <a:r>
              <a:rPr lang="en-US" i="1"/>
              <a:t>a</a:t>
            </a:r>
            <a:r>
              <a:rPr lang="en-US" i="1" baseline="-25000"/>
              <a:t>LW</a:t>
            </a:r>
            <a:r>
              <a:rPr lang="en-US"/>
              <a:t> = 1/2 &lt; </a:t>
            </a:r>
            <a:r>
              <a:rPr lang="en-US" i="1"/>
              <a:t>a</a:t>
            </a:r>
            <a:r>
              <a:rPr lang="en-US" baseline="30000"/>
              <a:t>*</a:t>
            </a:r>
            <a:r>
              <a:rPr lang="en-US" i="1" baseline="-25000"/>
              <a:t>LC</a:t>
            </a:r>
            <a:r>
              <a:rPr lang="en-US"/>
              <a:t> /</a:t>
            </a:r>
            <a:r>
              <a:rPr lang="en-US" i="1"/>
              <a:t>a</a:t>
            </a:r>
            <a:r>
              <a:rPr lang="en-US" baseline="30000"/>
              <a:t>*</a:t>
            </a:r>
            <a:r>
              <a:rPr lang="en-US" i="1" baseline="-25000"/>
              <a:t>LW</a:t>
            </a:r>
            <a:r>
              <a:rPr lang="en-US"/>
              <a:t> = 2</a:t>
            </a:r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5" name="Zástupný symbol pro číslo snímk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5B64D2FC-319F-4E1D-B96D-03EA89C430D9}" type="slidenum">
              <a:rPr lang="en-US"/>
              <a:pPr/>
              <a:t>31</a:t>
            </a:fld>
            <a:endParaRPr lang="en-CA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graphicFrame>
        <p:nvGraphicFramePr>
          <p:cNvPr id="44064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090461"/>
              </p:ext>
            </p:extLst>
          </p:nvPr>
        </p:nvGraphicFramePr>
        <p:xfrm>
          <a:off x="1216025" y="1981200"/>
          <a:ext cx="7242175" cy="2697798"/>
        </p:xfrm>
        <a:graphic>
          <a:graphicData uri="http://schemas.openxmlformats.org/drawingml/2006/table">
            <a:tbl>
              <a:tblPr/>
              <a:tblGrid>
                <a:gridCol w="19939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241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241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9056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Potřeba práce na  jednotku produkce pro domácí a zahraniční ekonomiku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Sýr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Víno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Doma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4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LC</a:t>
                      </a:r>
                      <a:r>
                        <a:rPr kumimoji="0" lang="en-US" sz="24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 1 h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odina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/kg</a:t>
                      </a:r>
                      <a:endParaRPr kumimoji="0" lang="en-US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4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LW</a:t>
                      </a:r>
                      <a:r>
                        <a:rPr kumimoji="0" lang="en-US" sz="24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 2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hodin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Zahraničí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4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  <a:r>
                        <a:rPr kumimoji="0" lang="en-US" sz="24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LC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 6 h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odin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4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  <a:r>
                        <a:rPr kumimoji="0" lang="en-US" sz="24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LC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 3 h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odiny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77943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67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 smtClean="0"/>
              <a:t>Domácí ekonomika má absolutní výhodu v obou výrobcích, komparativní výhodu ve výrobě sýru.</a:t>
            </a:r>
            <a:endParaRPr lang="en-US" sz="2800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Zahraničí nemá žádnou absolutní výhodu, komparativní výhodu má v produkci vína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smtClean="0"/>
              <a:t>Jaké jsou náklady příležitosti jednotlivých zemí v produkci sýra a vína?</a:t>
            </a:r>
            <a:endParaRPr lang="en-US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28AC2EC0-3926-4A72-A6F3-26BEE5219D21}" type="slidenum">
              <a:rPr lang="en-US"/>
              <a:pPr/>
              <a:t>32</a:t>
            </a:fld>
            <a:endParaRPr lang="en-CA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1661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 obchodem musí být rovnovážná relativní cena mezi</a:t>
            </a:r>
            <a:r>
              <a:rPr lang="en-US" sz="2800" dirty="0" smtClean="0"/>
              <a:t> </a:t>
            </a:r>
            <a:r>
              <a:rPr lang="en-US" sz="2800" i="1" dirty="0" err="1"/>
              <a:t>a</a:t>
            </a:r>
            <a:r>
              <a:rPr lang="en-US" sz="2800" i="1" baseline="-25000" dirty="0" err="1"/>
              <a:t>LC</a:t>
            </a:r>
            <a:r>
              <a:rPr lang="en-US" sz="2800" dirty="0"/>
              <a:t> /</a:t>
            </a:r>
            <a:r>
              <a:rPr lang="en-US" sz="2800" i="1" dirty="0" err="1"/>
              <a:t>a</a:t>
            </a:r>
            <a:r>
              <a:rPr lang="en-US" sz="2800" i="1" baseline="-25000" dirty="0" err="1"/>
              <a:t>LW</a:t>
            </a:r>
            <a:r>
              <a:rPr lang="en-US" sz="2800" dirty="0"/>
              <a:t> = 1/2  and </a:t>
            </a:r>
            <a:r>
              <a:rPr lang="en-US" sz="2800" i="1" dirty="0"/>
              <a:t>a</a:t>
            </a:r>
            <a:r>
              <a:rPr lang="en-US" sz="2800" baseline="30000" dirty="0"/>
              <a:t>*</a:t>
            </a:r>
            <a:r>
              <a:rPr lang="en-US" sz="2800" i="1" baseline="-25000" dirty="0"/>
              <a:t>LC </a:t>
            </a:r>
            <a:r>
              <a:rPr lang="en-US" sz="2800" dirty="0"/>
              <a:t>/</a:t>
            </a:r>
            <a:r>
              <a:rPr lang="en-US" sz="2800" i="1" dirty="0"/>
              <a:t>a</a:t>
            </a:r>
            <a:r>
              <a:rPr lang="en-US" sz="2800" baseline="30000" dirty="0"/>
              <a:t>*</a:t>
            </a:r>
            <a:r>
              <a:rPr lang="en-US" sz="2800" i="1" baseline="-25000" dirty="0"/>
              <a:t>LW</a:t>
            </a:r>
            <a:r>
              <a:rPr lang="en-US" sz="2800" dirty="0"/>
              <a:t> = 2</a:t>
            </a:r>
          </a:p>
          <a:p>
            <a:r>
              <a:rPr lang="cs-CZ" sz="2800" dirty="0" smtClean="0"/>
              <a:t>Předpokládejme, že v rovnováze </a:t>
            </a:r>
            <a:r>
              <a:rPr lang="en-US" sz="2800" dirty="0" smtClean="0"/>
              <a:t> </a:t>
            </a:r>
            <a:r>
              <a:rPr lang="en-US" sz="2800" i="1" dirty="0"/>
              <a:t>P</a:t>
            </a:r>
            <a:r>
              <a:rPr lang="en-US" sz="2800" i="1" baseline="-25000" dirty="0"/>
              <a:t>C </a:t>
            </a:r>
            <a:r>
              <a:rPr lang="en-US" sz="2800" i="1" dirty="0"/>
              <a:t>/P</a:t>
            </a:r>
            <a:r>
              <a:rPr lang="en-US" sz="2800" i="1" baseline="-25000" dirty="0"/>
              <a:t>W</a:t>
            </a:r>
            <a:r>
              <a:rPr lang="en-US" sz="2800" baseline="-25000" dirty="0"/>
              <a:t> </a:t>
            </a:r>
            <a:r>
              <a:rPr lang="en-US" sz="2800" dirty="0"/>
              <a:t>= 1 </a:t>
            </a:r>
            <a:endParaRPr lang="cs-CZ" sz="2800" dirty="0" smtClean="0"/>
          </a:p>
          <a:p>
            <a:pPr lvl="1"/>
            <a:r>
              <a:rPr lang="cs-CZ" sz="2000" dirty="0" smtClean="0"/>
              <a:t>Slovně, kilogram sýra se obchoduje ze litr vína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549ACBF6-5460-43AF-8C47-F783034D8868}" type="slidenum">
              <a:rPr lang="en-US"/>
              <a:pPr/>
              <a:t>33</a:t>
            </a:fld>
            <a:endParaRPr lang="en-CA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9858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60000"/>
              </a:spcBef>
            </a:pPr>
            <a:r>
              <a:rPr lang="cs-CZ" sz="2000" dirty="0" smtClean="0"/>
              <a:t>Pokud domácí ekonomiky neobchoduje, může za hodinu práce vyrobit </a:t>
            </a:r>
            <a:r>
              <a:rPr lang="en-US" sz="2000" dirty="0" smtClean="0"/>
              <a:t>1/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LW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u="sng" dirty="0"/>
              <a:t>1/2 </a:t>
            </a:r>
            <a:r>
              <a:rPr lang="cs-CZ" sz="2000" u="sng" dirty="0" smtClean="0"/>
              <a:t>litru vína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Bef>
                <a:spcPct val="60000"/>
              </a:spcBef>
            </a:pPr>
            <a:r>
              <a:rPr lang="cs-CZ" sz="2000" dirty="0" smtClean="0"/>
              <a:t>Pokud domácí ekonomika obchoduje, může použít práci na výrobu sýra, vyrobit </a:t>
            </a:r>
            <a:r>
              <a:rPr lang="en-US" sz="2000" dirty="0" smtClean="0"/>
              <a:t>1/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dirty="0" smtClean="0"/>
              <a:t> </a:t>
            </a:r>
            <a:r>
              <a:rPr lang="en-US" sz="2000" dirty="0"/>
              <a:t>= 1 kg </a:t>
            </a:r>
            <a:r>
              <a:rPr lang="cs-CZ" sz="2000" dirty="0" smtClean="0"/>
              <a:t>sýra a prodat ji do zahraničí za </a:t>
            </a:r>
            <a:r>
              <a:rPr lang="en-US" sz="2000" b="1" u="sng" dirty="0" smtClean="0"/>
              <a:t>1 </a:t>
            </a:r>
            <a:r>
              <a:rPr lang="en-US" sz="2000" b="1" u="sng" dirty="0" err="1" smtClean="0"/>
              <a:t>litr</a:t>
            </a:r>
            <a:r>
              <a:rPr lang="en-US" sz="2000" b="1" u="sng" dirty="0" smtClean="0"/>
              <a:t> </a:t>
            </a:r>
            <a:r>
              <a:rPr lang="cs-CZ" sz="2000" b="1" u="sng" dirty="0" smtClean="0"/>
              <a:t>vína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Bef>
                <a:spcPct val="60000"/>
              </a:spcBef>
            </a:pPr>
            <a:r>
              <a:rPr lang="cs-CZ" sz="2000" dirty="0" smtClean="0"/>
              <a:t>Pokud zahraniční ekonomika neobchoduje, může za hodinu práce vyrobit </a:t>
            </a:r>
            <a:r>
              <a:rPr lang="en-US" sz="2000" dirty="0" smtClean="0"/>
              <a:t>1/</a:t>
            </a:r>
            <a:r>
              <a:rPr lang="en-US" sz="2000" i="1" dirty="0" smtClean="0"/>
              <a:t>a</a:t>
            </a:r>
            <a:r>
              <a:rPr lang="en-US" sz="2000" i="1" baseline="30000" dirty="0" smtClean="0"/>
              <a:t>*</a:t>
            </a:r>
            <a:r>
              <a:rPr lang="en-US" sz="2000" i="1" baseline="-25000" dirty="0" smtClean="0"/>
              <a:t>LC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u="sng" dirty="0"/>
              <a:t>1/6 </a:t>
            </a:r>
            <a:r>
              <a:rPr lang="en-US" sz="2000" u="sng" dirty="0" smtClean="0"/>
              <a:t>kg</a:t>
            </a:r>
            <a:r>
              <a:rPr lang="cs-CZ" sz="2000" u="sng" dirty="0" smtClean="0"/>
              <a:t> sýra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Bef>
                <a:spcPct val="60000"/>
              </a:spcBef>
            </a:pPr>
            <a:r>
              <a:rPr lang="cs-CZ" sz="2000" dirty="0" smtClean="0"/>
              <a:t>Pokud zahraniční ekonomika obchoduje, může hodinu práce využít k produkci </a:t>
            </a:r>
            <a:r>
              <a:rPr lang="en-US" sz="2000" dirty="0" smtClean="0"/>
              <a:t>1/</a:t>
            </a:r>
            <a:r>
              <a:rPr lang="en-US" sz="2000" i="1" dirty="0" smtClean="0"/>
              <a:t>a</a:t>
            </a:r>
            <a:r>
              <a:rPr lang="en-US" sz="2000" i="1" baseline="30000" dirty="0" smtClean="0"/>
              <a:t>*</a:t>
            </a:r>
            <a:r>
              <a:rPr lang="en-US" sz="2000" i="1" baseline="-25000" dirty="0" smtClean="0"/>
              <a:t>LW</a:t>
            </a:r>
            <a:r>
              <a:rPr lang="en-US" sz="2000" dirty="0" smtClean="0"/>
              <a:t> </a:t>
            </a:r>
            <a:r>
              <a:rPr lang="en-US" sz="2000" dirty="0"/>
              <a:t>= 1/3 </a:t>
            </a:r>
            <a:r>
              <a:rPr lang="cs-CZ" sz="2000" dirty="0" smtClean="0"/>
              <a:t>litrů vína a prodat ji domácí ekonomice za </a:t>
            </a:r>
            <a:r>
              <a:rPr lang="en-US" sz="2000" b="1" u="sng" dirty="0" smtClean="0"/>
              <a:t>1/3 </a:t>
            </a:r>
            <a:r>
              <a:rPr lang="en-US" sz="2000" b="1" u="sng" dirty="0"/>
              <a:t>kg </a:t>
            </a:r>
            <a:r>
              <a:rPr lang="cs-CZ" sz="2000" b="1" u="sng" dirty="0" smtClean="0"/>
              <a:t> sýra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CE0AEBB2-0F05-460F-AFF5-7FC994FA1B2C}" type="slidenum">
              <a:rPr lang="en-US"/>
              <a:pPr/>
              <a:t>34</a:t>
            </a:fld>
            <a:endParaRPr lang="en-CA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967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Přínosy z obchodu pramení ze specializace na typ produkce ve kterém využívají zdroje nejefektivněji a využití příjmu z této produkce k nákupu těch statků, které potřebuje</a:t>
            </a:r>
            <a:endParaRPr lang="en-US" sz="2400" dirty="0"/>
          </a:p>
          <a:p>
            <a:pPr lvl="1"/>
            <a:r>
              <a:rPr lang="cs-CZ" sz="2000" dirty="0" smtClean="0"/>
              <a:t>Využití zdrojů nejefektivněji znamená využití na produkci statku ve které má země komparativní výhodu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Bef>
                <a:spcPct val="60000"/>
              </a:spcBef>
            </a:pPr>
            <a:r>
              <a:rPr lang="cs-CZ" sz="2400" dirty="0" smtClean="0"/>
              <a:t>Domácí pracovníci vydělávají více z produkce sýra protože relativní cena sýra pro ně s obchodem vzrostla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pPr>
              <a:spcBef>
                <a:spcPct val="60000"/>
              </a:spcBef>
            </a:pPr>
            <a:r>
              <a:rPr lang="cs-CZ" sz="2400" dirty="0" smtClean="0">
                <a:solidFill>
                  <a:srgbClr val="FF0000"/>
                </a:solidFill>
              </a:rPr>
              <a:t>Zahraniční dělníci vydělávají více z produkce vína, protože relativní cena sýra pro ně s obchodem klesla a relativní cena vína tudíž vzrostla.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FD60268C-B148-4080-B163-133F05D4E760}" type="slidenum">
              <a:rPr lang="en-US"/>
              <a:pPr/>
              <a:t>35</a:t>
            </a:fld>
            <a:endParaRPr lang="en-CA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Přínosy z obchodu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3814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92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 smtClean="0"/>
              <a:t>Obchod lze chápat jako nepřímou metodu produkce nebo novou technologii, která konvertuje sýr ve víno nebo naopak</a:t>
            </a:r>
            <a:r>
              <a:rPr lang="en-US" sz="2800" dirty="0" smtClean="0"/>
              <a:t>.</a:t>
            </a: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Hranice spotřebních možností se v případě obchodu dostává nad úroveň PPF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smtClean="0"/>
              <a:t>Bez obchodu je spotřeba omezena PPF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smtClean="0"/>
              <a:t>Obchod = specializace = větší produkce = větší spotřeba.</a:t>
            </a: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9C1B6EDD-FC31-4244-B7BB-32651A04173F}" type="slidenum">
              <a:rPr lang="en-US"/>
              <a:pPr/>
              <a:t>36</a:t>
            </a:fld>
            <a:endParaRPr lang="en-CA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Přínosy z obchodu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65402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sz="2000" dirty="0" smtClean="0"/>
              <a:t>3 z 10 největších obchodních partnerů USA byly největší evropské ekonomiky</a:t>
            </a:r>
            <a:r>
              <a:rPr lang="en-US" sz="2000" dirty="0" smtClean="0"/>
              <a:t>: </a:t>
            </a:r>
            <a:r>
              <a:rPr lang="cs-CZ" sz="2000" dirty="0" smtClean="0"/>
              <a:t>Německo, VB a Francie</a:t>
            </a:r>
            <a:r>
              <a:rPr lang="en-US" sz="2000" dirty="0" smtClean="0"/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cs-CZ" sz="2000" dirty="0" smtClean="0"/>
              <a:t>Proč USA nejvíce obchoduje zrovna s těmito zeměmi?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2000" dirty="0" smtClean="0"/>
              <a:t>Velikost ekonomiky je přímo spojena s objemem importu a exportu</a:t>
            </a:r>
            <a:endParaRPr lang="en-US" sz="2000" dirty="0" smtClean="0"/>
          </a:p>
          <a:p>
            <a:pPr lvl="1" eaLnBrk="1" hangingPunct="1">
              <a:spcBef>
                <a:spcPct val="50000"/>
              </a:spcBef>
            </a:pPr>
            <a:r>
              <a:rPr lang="cs-CZ" sz="2000" dirty="0" smtClean="0"/>
              <a:t>Velké ekonomiky produkují více zboží a služeb, tzn. mohou jich také více </a:t>
            </a:r>
            <a:r>
              <a:rPr lang="cs-CZ" sz="2000" dirty="0" err="1" smtClean="0"/>
              <a:t>exportova</a:t>
            </a:r>
            <a:r>
              <a:rPr lang="en-US" sz="2000" dirty="0" smtClean="0"/>
              <a:t>t.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2000" dirty="0" smtClean="0"/>
              <a:t>Velké ekonomiky mají více lidí, takže mají větší poptávku po importu.</a:t>
            </a:r>
            <a:endParaRPr lang="en-US" sz="2000" dirty="0" smtClean="0"/>
          </a:p>
          <a:p>
            <a:pPr eaLnBrk="1" hangingPunct="1">
              <a:spcBef>
                <a:spcPct val="50000"/>
              </a:spcBef>
            </a:pPr>
            <a:endParaRPr lang="en-US" sz="24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8DFA5D22-8CC0-4EBB-956C-F7CC46E8845E}" type="slidenum">
              <a:rPr lang="en-US"/>
              <a:pPr>
                <a:defRPr/>
              </a:pPr>
              <a:t>4</a:t>
            </a:fld>
            <a:endParaRPr lang="en-CA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Na velikosti záleží: gravitační model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8799766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 typeface="Times" pitchFamily="18" charset="0"/>
              <a:buNone/>
            </a:pPr>
            <a:r>
              <a:rPr lang="cs-CZ" sz="2400" smtClean="0"/>
              <a:t>Mimo velikost hrají roli i další faktory</a:t>
            </a:r>
            <a:r>
              <a:rPr lang="en-US" sz="2400" smtClean="0"/>
              <a:t>: 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 typeface="Times" pitchFamily="18" charset="0"/>
              <a:buAutoNum type="arabicPeriod"/>
            </a:pPr>
            <a:r>
              <a:rPr lang="cs-CZ" sz="2400" i="1" smtClean="0"/>
              <a:t>Vzdálenost – ovlivňuje dopravní náklady a tudíž cenu</a:t>
            </a:r>
            <a:r>
              <a:rPr lang="en-US" sz="2400" smtClean="0"/>
              <a:t>.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cs-CZ" sz="2000" smtClean="0"/>
              <a:t>Ovlivňuje také osobní kontakt a komunikaci, což může ovlivnit obchod</a:t>
            </a:r>
            <a:r>
              <a:rPr lang="en-US" sz="2000" smtClean="0"/>
              <a:t> 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 typeface="Times" pitchFamily="18" charset="0"/>
              <a:buAutoNum type="arabicPeriod" startAt="2"/>
            </a:pPr>
            <a:r>
              <a:rPr lang="cs-CZ" sz="2400" i="1" smtClean="0"/>
              <a:t>Kulturní blízkost</a:t>
            </a:r>
            <a:r>
              <a:rPr lang="en-US" sz="2400" smtClean="0"/>
              <a:t>: </a:t>
            </a:r>
            <a:r>
              <a:rPr lang="cs-CZ" sz="2400" smtClean="0"/>
              <a:t>blízké kulturní vazby obvykle znamenají silné ekonomické vazby</a:t>
            </a:r>
            <a:r>
              <a:rPr lang="en-US" sz="2400" smtClean="0"/>
              <a:t>.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 typeface="Times" pitchFamily="18" charset="0"/>
              <a:buAutoNum type="arabicPeriod" startAt="2"/>
            </a:pPr>
            <a:r>
              <a:rPr lang="cs-CZ" sz="2400" i="1" smtClean="0"/>
              <a:t>Geografie</a:t>
            </a:r>
            <a:r>
              <a:rPr lang="en-US" sz="2400" smtClean="0"/>
              <a:t>: </a:t>
            </a:r>
            <a:r>
              <a:rPr lang="cs-CZ" sz="2400" smtClean="0"/>
              <a:t>přístavy, neexistence horských překážek činí dopravu snadnější</a:t>
            </a:r>
            <a:r>
              <a:rPr lang="en-US" sz="2400" smtClean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71F4BC3A-F6DB-4FDA-AD91-8D9F9FD1A72C}" type="slidenum">
              <a:rPr lang="en-US"/>
              <a:pPr>
                <a:defRPr/>
              </a:pPr>
              <a:t>5</a:t>
            </a:fld>
            <a:endParaRPr lang="en-CA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Gravitační model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6272141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2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spcBef>
                <a:spcPct val="50000"/>
              </a:spcBef>
              <a:buFont typeface="Times" pitchFamily="18" charset="0"/>
              <a:buAutoNum type="arabicPeriod" startAt="4"/>
            </a:pPr>
            <a:r>
              <a:rPr lang="cs-CZ" sz="2400" i="1" smtClean="0"/>
              <a:t>Nadnárodní společnosti</a:t>
            </a:r>
            <a:r>
              <a:rPr lang="en-US" sz="2400" smtClean="0"/>
              <a:t>: </a:t>
            </a:r>
            <a:r>
              <a:rPr lang="cs-CZ" sz="2400" smtClean="0"/>
              <a:t>korporace intenzivně obchodují mezi svými pobočkami = nárůst obchodu</a:t>
            </a:r>
            <a:r>
              <a:rPr lang="en-US" sz="2400" smtClean="0"/>
              <a:t>.</a:t>
            </a:r>
          </a:p>
          <a:p>
            <a:pPr marL="533400" indent="-533400" eaLnBrk="1" hangingPunct="1">
              <a:spcBef>
                <a:spcPct val="50000"/>
              </a:spcBef>
              <a:buFont typeface="Times" pitchFamily="18" charset="0"/>
              <a:buAutoNum type="arabicPeriod" startAt="4"/>
            </a:pPr>
            <a:r>
              <a:rPr lang="cs-CZ" sz="2400" i="1" smtClean="0"/>
              <a:t>Hranice</a:t>
            </a:r>
            <a:r>
              <a:rPr lang="en-US" sz="2400" smtClean="0"/>
              <a:t>: </a:t>
            </a:r>
            <a:r>
              <a:rPr lang="cs-CZ" sz="2400" smtClean="0"/>
              <a:t>překračování hranice znamená formality, ztrátu času a často také peněžní náklady (clo)</a:t>
            </a:r>
            <a:r>
              <a:rPr lang="en-US" sz="2400" smtClean="0"/>
              <a:t>. </a:t>
            </a:r>
          </a:p>
          <a:p>
            <a:pPr marL="914400" lvl="1" indent="-457200" eaLnBrk="1" hangingPunct="1"/>
            <a:r>
              <a:rPr lang="en-US" sz="2000" smtClean="0"/>
              <a:t>T</a:t>
            </a:r>
            <a:r>
              <a:rPr lang="cs-CZ" sz="2000" smtClean="0"/>
              <a:t>yto implicitní a explicitní náklady omezují obchod</a:t>
            </a:r>
            <a:r>
              <a:rPr lang="en-US" sz="2000" smtClean="0"/>
              <a:t>. </a:t>
            </a:r>
          </a:p>
          <a:p>
            <a:pPr marL="914400" lvl="1" indent="-457200" eaLnBrk="1" hangingPunct="1"/>
            <a:r>
              <a:rPr lang="cs-CZ" sz="2000" smtClean="0"/>
              <a:t>Existence hranic = často odlišný jazyk a/nebo měnu</a:t>
            </a:r>
          </a:p>
          <a:p>
            <a:pPr marL="1314450" lvl="2" indent="-457200" eaLnBrk="1" hangingPunct="1"/>
            <a:r>
              <a:rPr lang="cs-CZ" sz="1600" smtClean="0"/>
              <a:t>Další omezení obchodu</a:t>
            </a:r>
            <a:r>
              <a:rPr lang="en-US" sz="1600" smtClean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85441114-9253-4786-AF50-F59F0E1D497D}" type="slidenum">
              <a:rPr lang="en-US"/>
              <a:pPr>
                <a:defRPr/>
              </a:pPr>
              <a:t>6</a:t>
            </a:fld>
            <a:endParaRPr lang="en-CA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Gravitační model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6424139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816" y="2674938"/>
            <a:ext cx="3070305" cy="3451225"/>
          </a:xfrm>
        </p:spPr>
      </p:pic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74A5DFD7-6498-4E02-A224-FFFFC42FCAE8}" type="slidenum">
              <a:rPr lang="en-US"/>
              <a:pPr>
                <a:defRPr/>
              </a:pPr>
              <a:t>7</a:t>
            </a:fld>
            <a:endParaRPr lang="en-CA"/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title"/>
          </p:nvPr>
        </p:nvSpPr>
        <p:spPr>
          <a:xfrm>
            <a:off x="266700" y="165100"/>
            <a:ext cx="86868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smtClean="0"/>
              <a:t>Fig. 2-2:  </a:t>
            </a:r>
            <a:r>
              <a:rPr lang="cs-CZ" sz="2800" smtClean="0"/>
              <a:t>Velikost vybraných evropských ekonomik a hodnota jejich obchodu s USA</a:t>
            </a:r>
            <a:endParaRPr lang="en-US" sz="2800" smtClean="0"/>
          </a:p>
        </p:txBody>
      </p: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1143000" y="6000750"/>
            <a:ext cx="4743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200" b="1"/>
              <a:t>Source: </a:t>
            </a:r>
            <a:r>
              <a:rPr lang="en-US" sz="1200"/>
              <a:t>U.S. Department of Commerce, European Commission</a:t>
            </a:r>
            <a:endParaRPr lang="en-US" sz="1200" b="1"/>
          </a:p>
        </p:txBody>
      </p:sp>
    </p:spTree>
    <p:extLst>
      <p:ext uri="{BB962C8B-B14F-4D97-AF65-F5344CB8AC3E}">
        <p14:creationId xmlns:p14="http://schemas.microsoft.com/office/powerpoint/2010/main" val="77302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V základní formě je v gravitačním modelu zahrnuta pouze vzdálenost a obchod</a:t>
            </a:r>
            <a:r>
              <a:rPr lang="en-US" sz="2400" smtClean="0"/>
              <a:t>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T</a:t>
            </a:r>
            <a:r>
              <a:rPr lang="en-US" sz="2400" baseline="-25000" smtClean="0"/>
              <a:t>ij</a:t>
            </a:r>
            <a:r>
              <a:rPr lang="en-US" sz="2400" smtClean="0"/>
              <a:t> = A x Y</a:t>
            </a:r>
            <a:r>
              <a:rPr lang="en-US" sz="2400" baseline="-25000" smtClean="0"/>
              <a:t>i</a:t>
            </a:r>
            <a:r>
              <a:rPr lang="en-US" sz="2400" smtClean="0"/>
              <a:t> x Y</a:t>
            </a:r>
            <a:r>
              <a:rPr lang="en-US" sz="2400" baseline="-25000" smtClean="0"/>
              <a:t>j</a:t>
            </a:r>
            <a:r>
              <a:rPr lang="en-US" sz="2400" smtClean="0"/>
              <a:t> /D</a:t>
            </a:r>
            <a:r>
              <a:rPr lang="en-US" sz="2400" baseline="-25000" smtClean="0"/>
              <a:t>ij</a:t>
            </a: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kde</a:t>
            </a:r>
            <a:r>
              <a:rPr lang="en-US" sz="2400" smtClean="0"/>
              <a:t> </a:t>
            </a:r>
          </a:p>
          <a:p>
            <a:pPr lvl="1"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en-US" sz="2000" smtClean="0"/>
              <a:t>T</a:t>
            </a:r>
            <a:r>
              <a:rPr lang="en-US" sz="2000" baseline="-25000" smtClean="0"/>
              <a:t>ij</a:t>
            </a:r>
            <a:r>
              <a:rPr lang="en-US" sz="2000" smtClean="0"/>
              <a:t> </a:t>
            </a:r>
            <a:r>
              <a:rPr lang="cs-CZ" sz="2000" smtClean="0"/>
              <a:t>je hodnota obchodu mezi zeměmi </a:t>
            </a:r>
            <a:r>
              <a:rPr lang="en-US" sz="2000" i="1" smtClean="0"/>
              <a:t>i</a:t>
            </a:r>
            <a:r>
              <a:rPr lang="en-US" sz="2000" smtClean="0"/>
              <a:t> a </a:t>
            </a:r>
            <a:r>
              <a:rPr lang="en-US" sz="2000" i="1" smtClean="0"/>
              <a:t>j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A </a:t>
            </a:r>
            <a:r>
              <a:rPr lang="cs-CZ" sz="2000" smtClean="0"/>
              <a:t>je konstanta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Y</a:t>
            </a:r>
            <a:r>
              <a:rPr lang="en-US" sz="2000" baseline="-25000" smtClean="0"/>
              <a:t>i</a:t>
            </a:r>
            <a:r>
              <a:rPr lang="en-US" sz="2000" smtClean="0"/>
              <a:t> </a:t>
            </a:r>
            <a:r>
              <a:rPr lang="cs-CZ" sz="2000" smtClean="0"/>
              <a:t>je HDP země </a:t>
            </a:r>
            <a:r>
              <a:rPr lang="en-US" sz="2000" i="1" smtClean="0"/>
              <a:t>i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Y</a:t>
            </a:r>
            <a:r>
              <a:rPr lang="en-US" sz="2000" baseline="-25000" smtClean="0"/>
              <a:t>j</a:t>
            </a:r>
            <a:r>
              <a:rPr lang="en-US" sz="2000" smtClean="0"/>
              <a:t> </a:t>
            </a:r>
            <a:r>
              <a:rPr lang="cs-CZ" sz="2000" smtClean="0"/>
              <a:t>je HDP země </a:t>
            </a:r>
            <a:r>
              <a:rPr lang="en-US" sz="2000" i="1" smtClean="0"/>
              <a:t>j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D</a:t>
            </a:r>
            <a:r>
              <a:rPr lang="en-US" sz="2000" baseline="-25000" smtClean="0"/>
              <a:t>ij</a:t>
            </a:r>
            <a:r>
              <a:rPr lang="en-US" sz="2000" smtClean="0"/>
              <a:t> </a:t>
            </a:r>
            <a:r>
              <a:rPr lang="cs-CZ" sz="2000" smtClean="0"/>
              <a:t>je vzdálenost mezi</a:t>
            </a:r>
            <a:r>
              <a:rPr lang="en-US" sz="2000" smtClean="0"/>
              <a:t> </a:t>
            </a:r>
            <a:r>
              <a:rPr lang="en-US" sz="2000" i="1" smtClean="0"/>
              <a:t>i</a:t>
            </a:r>
            <a:r>
              <a:rPr lang="en-US" sz="2000" smtClean="0"/>
              <a:t> a </a:t>
            </a:r>
            <a:r>
              <a:rPr lang="en-US" sz="2000" i="1" smtClean="0"/>
              <a:t>j</a:t>
            </a:r>
            <a:endParaRPr lang="en-US" sz="20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C4B17BC1-CF7C-46E3-B5E7-69F29B2CE5F5}" type="slidenum">
              <a:rPr lang="en-US"/>
              <a:pPr>
                <a:defRPr/>
              </a:pPr>
              <a:t>8</a:t>
            </a:fld>
            <a:endParaRPr lang="en-CA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Gravitační model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316517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Z gravitačního modelu plyne, že 1% nárůst vzdálenosti zemí snižuje objem obchodu o </a:t>
            </a:r>
            <a:r>
              <a:rPr lang="en-US" sz="2000" smtClean="0"/>
              <a:t>0.7% </a:t>
            </a:r>
            <a:r>
              <a:rPr lang="cs-CZ" sz="2000" smtClean="0"/>
              <a:t>až</a:t>
            </a:r>
            <a:r>
              <a:rPr lang="en-US" sz="2000" smtClean="0"/>
              <a:t> 1%.</a:t>
            </a:r>
            <a:endParaRPr lang="cs-CZ" sz="2000" smtClean="0"/>
          </a:p>
          <a:p>
            <a:pPr lvl="1" eaLnBrk="1" hangingPunct="1"/>
            <a:r>
              <a:rPr lang="cs-CZ" sz="1600" smtClean="0"/>
              <a:t>Hranice navíc zvyšují náklady a čas</a:t>
            </a:r>
            <a:endParaRPr lang="en-US" sz="1600" smtClean="0"/>
          </a:p>
          <a:p>
            <a:pPr eaLnBrk="1" hangingPunct="1">
              <a:spcBef>
                <a:spcPct val="50000"/>
              </a:spcBef>
            </a:pPr>
            <a:r>
              <a:rPr lang="cs-CZ" sz="2000" i="1" smtClean="0"/>
              <a:t>Obchodní dohody</a:t>
            </a:r>
            <a:r>
              <a:rPr lang="en-US" sz="2000" smtClean="0"/>
              <a:t> </a:t>
            </a:r>
            <a:r>
              <a:rPr lang="cs-CZ" sz="2000" smtClean="0"/>
              <a:t>jsou uzavírány s cílem omezit formality a cla při překračování hranic = podpořit obchod</a:t>
            </a:r>
            <a:r>
              <a:rPr lang="en-US" sz="2000" smtClean="0"/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cs-CZ" sz="2000" smtClean="0"/>
              <a:t>Gravitační model je schopen posoudit vliv obchodních dohod.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1600" smtClean="0"/>
              <a:t>Hrají obchodní dohody roli? Tj. je obchod mezi zeměmi, které mají obchodní dohodu, větší než by vyplývalo z odhadu na základě velikosti a vzdálenosti?</a:t>
            </a:r>
            <a:r>
              <a:rPr lang="en-US" sz="1600" smtClean="0"/>
              <a:t> </a:t>
            </a:r>
          </a:p>
          <a:p>
            <a:pPr eaLnBrk="1" hangingPunct="1"/>
            <a:endParaRPr lang="en-US" sz="16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F78A85D4-1CBF-4967-9154-C90B75E86421}" type="slidenum">
              <a:rPr lang="en-US"/>
              <a:pPr>
                <a:defRPr/>
              </a:pPr>
              <a:t>9</a:t>
            </a:fld>
            <a:endParaRPr lang="en-CA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Vzdálenost a hranice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5061225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365</TotalTime>
  <Words>1959</Words>
  <Application>Microsoft Office PowerPoint</Application>
  <PresentationFormat>Předvádění na obrazovce (4:3)</PresentationFormat>
  <Paragraphs>230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Vlnění</vt:lpstr>
      <vt:lpstr>Vybrané teorie obchodu</vt:lpstr>
      <vt:lpstr>O čem to bude?</vt:lpstr>
      <vt:lpstr>Část 1 – Gravitační model obchodu</vt:lpstr>
      <vt:lpstr>Na velikosti záleží: gravitační model</vt:lpstr>
      <vt:lpstr>Gravitační model</vt:lpstr>
      <vt:lpstr>Gravitační model</vt:lpstr>
      <vt:lpstr>Fig. 2-2:  Velikost vybraných evropských ekonomik a hodnota jejich obchodu s USA</vt:lpstr>
      <vt:lpstr>Gravitační model</vt:lpstr>
      <vt:lpstr>Vzdálenost a hranice</vt:lpstr>
      <vt:lpstr>Fig. 2-3:  Velikost ekonomiky a obchod s USA</vt:lpstr>
      <vt:lpstr>Fig. 2-4: Kanadské provincie a státy USA, které obchodují s Britskou Kolumbií</vt:lpstr>
      <vt:lpstr>Tabulka 2-3: Obchod s Britskou Kolumbií, % HDP, 1996</vt:lpstr>
      <vt:lpstr>Část 2 – komparativní výhody</vt:lpstr>
      <vt:lpstr>Ricardiánský model</vt:lpstr>
      <vt:lpstr>Ricardiánský model</vt:lpstr>
      <vt:lpstr>Opakování matka moudrosti!</vt:lpstr>
      <vt:lpstr>Jednofaktorový ricardiánský model</vt:lpstr>
      <vt:lpstr>Jednofaktorový ricardiánský model</vt:lpstr>
      <vt:lpstr>Domácí PPF</vt:lpstr>
      <vt:lpstr>Produkční možnosti</vt:lpstr>
      <vt:lpstr>PRODUKCE, CENY, MZDY</vt:lpstr>
      <vt:lpstr>PRODUKCE, CENY, MZDY</vt:lpstr>
      <vt:lpstr>PRODUKCE, CENY, MZDY</vt:lpstr>
      <vt:lpstr>Obchod v ricardiánském modelu</vt:lpstr>
      <vt:lpstr>Relativní nabídka a relativní poptávka</vt:lpstr>
      <vt:lpstr>Relativní nabídka a relativní poptávka</vt:lpstr>
      <vt:lpstr>Relativní nabídka a relativní poptávka</vt:lpstr>
      <vt:lpstr>Relativní nabídka</vt:lpstr>
      <vt:lpstr>Relativní nabídka a relativní poptávka</vt:lpstr>
      <vt:lpstr>Relativní nabídka a relativní poptávka</vt:lpstr>
      <vt:lpstr>Příklad</vt:lpstr>
      <vt:lpstr>Příklad</vt:lpstr>
      <vt:lpstr>Příklad</vt:lpstr>
      <vt:lpstr>Příklad</vt:lpstr>
      <vt:lpstr>Přínosy z obchodu</vt:lpstr>
      <vt:lpstr>Přínosy z obchodu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teorie obchodu</dc:title>
  <dc:creator>Momon</dc:creator>
  <cp:lastModifiedBy>Pirožek Petr</cp:lastModifiedBy>
  <cp:revision>26</cp:revision>
  <dcterms:created xsi:type="dcterms:W3CDTF">2015-10-04T18:23:21Z</dcterms:created>
  <dcterms:modified xsi:type="dcterms:W3CDTF">2018-11-23T09:30:05Z</dcterms:modified>
</cp:coreProperties>
</file>