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3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67" r:id="rId14"/>
    <p:sldId id="29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9" r:id="rId25"/>
    <p:sldId id="283" r:id="rId26"/>
    <p:sldId id="284" r:id="rId27"/>
    <p:sldId id="270" r:id="rId28"/>
    <p:sldId id="286" r:id="rId29"/>
    <p:sldId id="287" r:id="rId30"/>
    <p:sldId id="285" r:id="rId31"/>
    <p:sldId id="288" r:id="rId32"/>
    <p:sldId id="271" r:id="rId33"/>
    <p:sldId id="257" r:id="rId34"/>
  </p:sldIdLst>
  <p:sldSz cx="12192000" cy="6858000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46E0-5A16-4080-B0AB-B21C03AA748E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F31C2-321E-40AA-87FC-73FAA0E62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4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2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73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81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7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94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3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1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18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4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6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9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5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36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792D-F6F9-44A0-AEAD-653178EA5B0C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A94919-72A7-425B-91E9-3465AF76F6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6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.osn.cz/system-osn/organizacni-struktura/system-osn-graf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.osn.cz/zpravodajstvi/casopis/soubory/OSN%20Bulletin%200110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ro.who.int/" TargetMode="External"/><Relationship Id="rId2" Type="http://schemas.openxmlformats.org/officeDocument/2006/relationships/hyperlink" Target="http://who.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uro.who.int/en/health-topics/disease-prevention/nutrition" TargetMode="External"/><Relationship Id="rId3" Type="http://schemas.openxmlformats.org/officeDocument/2006/relationships/hyperlink" Target="http://euro.who.int/en/health-topics/Life-stages" TargetMode="External"/><Relationship Id="rId7" Type="http://schemas.openxmlformats.org/officeDocument/2006/relationships/hyperlink" Target="http://euro.who.int/en/health-topics/noncommunicable-diseases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wh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.who.int/en/health-topics/Life-stages/healthy-ageing" TargetMode="External"/><Relationship Id="rId11" Type="http://schemas.openxmlformats.org/officeDocument/2006/relationships/hyperlink" Target="http://who.int/topics/ehealth/en/" TargetMode="External"/><Relationship Id="rId5" Type="http://schemas.openxmlformats.org/officeDocument/2006/relationships/hyperlink" Target="http://euro.who.int/en/health-topics/health-determinants/social-determinants/policy/entry-points-for-addressing-socially-determined-health-inequities/health-in-all-policies-hiap" TargetMode="External"/><Relationship Id="rId10" Type="http://schemas.openxmlformats.org/officeDocument/2006/relationships/hyperlink" Target="http://who.int/universal_health_coverage/en/" TargetMode="External"/><Relationship Id="rId4" Type="http://schemas.openxmlformats.org/officeDocument/2006/relationships/hyperlink" Target="http://euro.who.int/en/health-topics/health-policy/health-2020-the-european-policy-for-health-and-well-being" TargetMode="External"/><Relationship Id="rId9" Type="http://schemas.openxmlformats.org/officeDocument/2006/relationships/hyperlink" Target="http://who.int/influenza/pip/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about/membersandpartners/" TargetMode="External"/><Relationship Id="rId2" Type="http://schemas.openxmlformats.org/officeDocument/2006/relationships/hyperlink" Target="http://www.oecd.org/general/conventionontheorganisationforeconomicco-operationanddevelopmen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about/whodoeswha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iGrbd_g0c&amp;index=2&amp;list=PLb396QL1MEz3lEfHHnFLQtNH5Zer-9LnE" TargetMode="External"/><Relationship Id="rId2" Type="http://schemas.openxmlformats.org/officeDocument/2006/relationships/hyperlink" Target="https://www.youtube.com/watch?v=qI5NPLm7xH4&amp;list=PLb396QL1MEz3lEfHHnFLQtNH5Zer-9L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membe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osn.cz/dokumenty-osn/soubory/charta-organizace-spojenych-narodu-a-statut-mezinarodniho-soudniho-dvora.pdf" TargetMode="External"/><Relationship Id="rId2" Type="http://schemas.openxmlformats.org/officeDocument/2006/relationships/hyperlink" Target="http://www.archiv.osn.cz/system-osn/o-osn/?sub=17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4835" t="14379" r="27123" b="7547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0303" y="6219578"/>
            <a:ext cx="5770533" cy="457448"/>
          </a:xfrm>
        </p:spPr>
        <p:txBody>
          <a:bodyPr/>
          <a:lstStyle/>
          <a:p>
            <a:pPr algn="l"/>
            <a:r>
              <a:rPr lang="cs-CZ" sz="2000" b="1" dirty="0">
                <a:solidFill>
                  <a:schemeClr val="bg1"/>
                </a:solidFill>
              </a:rPr>
              <a:t>MPR_EUIP Evropská unie - instituce a právo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64932" y="759715"/>
            <a:ext cx="7766936" cy="68247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EU A MEZINÁRODNÍ ORGANIZACE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212290" y="6191003"/>
            <a:ext cx="1777999" cy="495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 smtClean="0">
                <a:solidFill>
                  <a:schemeClr val="bg1"/>
                </a:solidFill>
              </a:rPr>
              <a:t>20. 11. 2018</a:t>
            </a:r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747"/>
          </a:xfrm>
        </p:spPr>
        <p:txBody>
          <a:bodyPr/>
          <a:lstStyle/>
          <a:p>
            <a:pPr algn="ctr"/>
            <a:r>
              <a:rPr lang="cs-CZ" dirty="0" smtClean="0"/>
              <a:t>Zásady 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06" y="1535503"/>
            <a:ext cx="8782296" cy="4505860"/>
          </a:xfrm>
        </p:spPr>
        <p:txBody>
          <a:bodyPr>
            <a:noAutofit/>
          </a:bodyPr>
          <a:lstStyle/>
          <a:p>
            <a:pPr lvl="0" algn="just"/>
            <a:r>
              <a:rPr lang="cs-CZ" sz="2000" dirty="0"/>
              <a:t>V</a:t>
            </a:r>
            <a:r>
              <a:rPr lang="cs-CZ" sz="2000" dirty="0" smtClean="0"/>
              <a:t>šechny členské státy jsou suverénní a rovnoprávné;</a:t>
            </a:r>
          </a:p>
          <a:p>
            <a:pPr lvl="0" algn="just"/>
            <a:r>
              <a:rPr lang="cs-CZ" sz="2000" dirty="0" smtClean="0"/>
              <a:t>zavazují se plnit své povinnosti vyplývající z Charty;</a:t>
            </a:r>
          </a:p>
          <a:p>
            <a:pPr lvl="0" algn="just"/>
            <a:r>
              <a:rPr lang="cs-CZ" sz="2000" dirty="0" smtClean="0"/>
              <a:t>zavazují se řešit mezinárodní spory mírovými prostředky, bez ohrožování mezinárodního míru, bezpečnosti a spravedlnosti;</a:t>
            </a:r>
          </a:p>
          <a:p>
            <a:pPr lvl="0" algn="just"/>
            <a:r>
              <a:rPr lang="cs-CZ" sz="2000" dirty="0" smtClean="0"/>
              <a:t>vystříhají se vyhrožování silou a používání síly proti jiným členským státům;</a:t>
            </a:r>
          </a:p>
          <a:p>
            <a:pPr lvl="0" algn="just"/>
            <a:r>
              <a:rPr lang="cs-CZ" sz="2000" dirty="0" smtClean="0"/>
              <a:t>zavazují se poskytnout OSN veškerou pomoc při jakékoli akci, ke které Organizace na základě Charty přistoupí;</a:t>
            </a:r>
          </a:p>
          <a:p>
            <a:pPr lvl="0" algn="just"/>
            <a:r>
              <a:rPr lang="cs-CZ" sz="2000" dirty="0" smtClean="0"/>
              <a:t>žádné ustanovení Charty neopravňuje Spojené národy k tomu, aby se vměšovaly do otázek, které jsou výlučně vnitřní záležitostí jakéhokoli státu.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121"/>
          </a:xfrm>
        </p:spPr>
        <p:txBody>
          <a:bodyPr/>
          <a:lstStyle/>
          <a:p>
            <a:pPr algn="ctr"/>
            <a:r>
              <a:rPr lang="cs-CZ" dirty="0" smtClean="0"/>
              <a:t>Členství v 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264" y="1406107"/>
            <a:ext cx="8841243" cy="2625696"/>
          </a:xfrm>
        </p:spPr>
        <p:txBody>
          <a:bodyPr/>
          <a:lstStyle/>
          <a:p>
            <a:pPr algn="just"/>
            <a:r>
              <a:rPr lang="cs-CZ" dirty="0" smtClean="0"/>
              <a:t>Členství v OSN je přístupné všem mírumilovným státům ochotným přijmout povinnosti vyplývající z Charty a odhodlaným a schopným tyto povinnosti plnit. </a:t>
            </a:r>
          </a:p>
          <a:p>
            <a:pPr algn="just"/>
            <a:r>
              <a:rPr lang="cs-CZ" dirty="0" smtClean="0"/>
              <a:t>Nové členské státy přijímá Valné shromáždění na základě doporučení Rady bezpečnosti. </a:t>
            </a:r>
          </a:p>
          <a:p>
            <a:pPr algn="just"/>
            <a:r>
              <a:rPr lang="cs-CZ" dirty="0" smtClean="0"/>
              <a:t>Charta stanovuje podmínky pro pozastavení členství nebo vyloučení států z důvodu porušení zásad Charty. K takovému kroku ale dosud nedošlo.</a:t>
            </a:r>
          </a:p>
          <a:p>
            <a:pPr algn="just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4" y="3856009"/>
            <a:ext cx="2432650" cy="24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499988" y="4532103"/>
            <a:ext cx="5805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Jaké jsou podle Charty OSN oficiální jazyky OSN?</a:t>
            </a:r>
          </a:p>
          <a:p>
            <a:pPr algn="just"/>
            <a:endParaRPr lang="cs-CZ" b="1" dirty="0" smtClean="0">
              <a:solidFill>
                <a:srgbClr val="FF0000"/>
              </a:solidFill>
            </a:endParaRPr>
          </a:p>
          <a:p>
            <a:pPr algn="just"/>
            <a:r>
              <a:rPr lang="cs-CZ" b="1" dirty="0" smtClean="0"/>
              <a:t>angličtina, arabština, čínština, francouzština, ruština a španělština</a:t>
            </a:r>
            <a:r>
              <a:rPr lang="cs-CZ" dirty="0" smtClean="0"/>
              <a:t> </a:t>
            </a:r>
          </a:p>
          <a:p>
            <a:pPr algn="just"/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6319" y="576943"/>
            <a:ext cx="8596668" cy="718868"/>
          </a:xfrm>
        </p:spPr>
        <p:txBody>
          <a:bodyPr/>
          <a:lstStyle/>
          <a:p>
            <a:pPr algn="ctr"/>
            <a:r>
              <a:rPr lang="cs-CZ" dirty="0" smtClean="0"/>
              <a:t>Kdo OSN financuje?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49239"/>
            <a:ext cx="8596668" cy="5033204"/>
          </a:xfrm>
        </p:spPr>
        <p:txBody>
          <a:bodyPr>
            <a:noAutofit/>
          </a:bodyPr>
          <a:lstStyle/>
          <a:p>
            <a:pPr algn="just"/>
            <a:r>
              <a:rPr lang="cs-CZ" dirty="0" smtClean="0"/>
              <a:t>Všichni členové, tedy 193 států. Žádný jiný zdroj příjmů OSN nemá. </a:t>
            </a:r>
          </a:p>
          <a:p>
            <a:pPr algn="just"/>
            <a:r>
              <a:rPr lang="cs-CZ" dirty="0" smtClean="0"/>
              <a:t>Hospodaří se dvěma rozpočty:</a:t>
            </a:r>
          </a:p>
          <a:p>
            <a:pPr lvl="1" algn="just"/>
            <a:r>
              <a:rPr lang="cs-CZ" sz="1800" dirty="0" smtClean="0"/>
              <a:t>řádný – pokrývá činnost centrály v New Yorku a detašovaných pracovišť ve světě; </a:t>
            </a:r>
          </a:p>
          <a:p>
            <a:pPr lvl="1" algn="just"/>
            <a:r>
              <a:rPr lang="cs-CZ" sz="1800" dirty="0" smtClean="0"/>
              <a:t>rozpočet na mírové operace – financuje  mise v konfliktních oblastech světa.</a:t>
            </a:r>
          </a:p>
          <a:p>
            <a:pPr algn="just"/>
            <a:r>
              <a:rPr lang="cs-CZ" dirty="0" smtClean="0"/>
              <a:t>Příspěvky do obou rozpočtů OSN jsou povinné. Členské státy přispívají podle dohodnuté stupnice. Ta vychází ze schopnosti země přispívat, z výše národního důchodu a z počtu obyvatel.</a:t>
            </a:r>
          </a:p>
          <a:p>
            <a:pPr algn="just"/>
            <a:r>
              <a:rPr lang="cs-CZ" dirty="0" smtClean="0"/>
              <a:t>Běžný rozpočet OSN schvaluje Valné shromáždění vždy na dva roky. V letech 2012–2013 to bylo 5,152 miliardy amerických dolarů. (Pro srovnání, podobnou částku utratí například Američané každoročně za květiny.)</a:t>
            </a:r>
          </a:p>
          <a:p>
            <a:pPr algn="just"/>
            <a:r>
              <a:rPr lang="cs-CZ" dirty="0" smtClean="0"/>
              <a:t>Schválený rozpočet na mírové operace činil pro rok 2012 – 2013 7,33 miliardy dolarů. To je přibližně 0,5 % globálních výdajů na zbrojení. Udržování míru je mnohem levnější než války. Jedná se rozhodně o dobře vynaložené peníze.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 smtClean="0"/>
              <a:t>Organizační struktura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997" y="1737895"/>
            <a:ext cx="8725005" cy="47431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Charta ustavuje </a:t>
            </a:r>
            <a:r>
              <a:rPr lang="cs-CZ" sz="2000" dirty="0" smtClean="0"/>
              <a:t>šest </a:t>
            </a:r>
            <a:r>
              <a:rPr lang="cs-CZ" sz="2000" dirty="0"/>
              <a:t>základních orgánů OSN: </a:t>
            </a:r>
            <a:endParaRPr lang="cs-CZ" sz="2000" dirty="0" smtClean="0"/>
          </a:p>
          <a:p>
            <a:pPr algn="just"/>
            <a:r>
              <a:rPr lang="cs-CZ" sz="2000" dirty="0" smtClean="0"/>
              <a:t>Valné shromáždění</a:t>
            </a:r>
          </a:p>
          <a:p>
            <a:pPr algn="just"/>
            <a:r>
              <a:rPr lang="cs-CZ" sz="2000" dirty="0" smtClean="0"/>
              <a:t>Rada bezpečnosti</a:t>
            </a:r>
          </a:p>
          <a:p>
            <a:pPr algn="just"/>
            <a:r>
              <a:rPr lang="cs-CZ" sz="2000" dirty="0" smtClean="0"/>
              <a:t>Ekonomická </a:t>
            </a:r>
            <a:r>
              <a:rPr lang="cs-CZ" sz="2000" dirty="0"/>
              <a:t>a sociální </a:t>
            </a:r>
            <a:r>
              <a:rPr lang="cs-CZ" sz="2000" dirty="0" smtClean="0"/>
              <a:t>rada</a:t>
            </a:r>
          </a:p>
          <a:p>
            <a:pPr algn="just"/>
            <a:r>
              <a:rPr lang="cs-CZ" sz="2000" dirty="0" smtClean="0"/>
              <a:t>Poručenská rada</a:t>
            </a:r>
          </a:p>
          <a:p>
            <a:pPr algn="just"/>
            <a:r>
              <a:rPr lang="cs-CZ" sz="2000" dirty="0" smtClean="0"/>
              <a:t>Mezinárodní </a:t>
            </a:r>
            <a:r>
              <a:rPr lang="cs-CZ" sz="2000" dirty="0"/>
              <a:t>soudní dvůr </a:t>
            </a:r>
          </a:p>
          <a:p>
            <a:pPr algn="just"/>
            <a:r>
              <a:rPr lang="cs-CZ" sz="2000" dirty="0" smtClean="0"/>
              <a:t>Sekretariát OSN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 smtClean="0"/>
              <a:t>Celé </a:t>
            </a:r>
            <a:r>
              <a:rPr lang="cs-CZ" sz="2000" dirty="0"/>
              <a:t>společenství OSN je však daleko širší, zahrnuje 15 agentur a řadu programů a jiných orgánů. </a:t>
            </a:r>
            <a:endParaRPr lang="cs-CZ" sz="2000" dirty="0" smtClean="0"/>
          </a:p>
          <a:p>
            <a:pPr marL="0" indent="0" algn="just">
              <a:buNone/>
            </a:pPr>
            <a:r>
              <a:rPr lang="cs-CZ" sz="2000" u="sng" dirty="0" smtClean="0">
                <a:hlinkClick r:id="rId2"/>
              </a:rPr>
              <a:t>Grafické </a:t>
            </a:r>
            <a:r>
              <a:rPr lang="cs-CZ" sz="2000" u="sng" dirty="0">
                <a:hlinkClick r:id="rId2"/>
              </a:rPr>
              <a:t>schéma</a:t>
            </a:r>
            <a:r>
              <a:rPr lang="cs-CZ" sz="2000" dirty="0"/>
              <a:t> systému </a:t>
            </a:r>
            <a:r>
              <a:rPr lang="cs-CZ" sz="2000" dirty="0" smtClean="0"/>
              <a:t>OSN.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961" y="488830"/>
            <a:ext cx="8596668" cy="689811"/>
          </a:xfrm>
        </p:spPr>
        <p:txBody>
          <a:bodyPr/>
          <a:lstStyle/>
          <a:p>
            <a:pPr lvl="0" algn="ctr"/>
            <a:r>
              <a:rPr lang="cs-CZ" b="1" dirty="0"/>
              <a:t>Valné </a:t>
            </a:r>
            <a:r>
              <a:rPr lang="cs-CZ" b="1" dirty="0" smtClean="0"/>
              <a:t>shromáždění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156" y="1178641"/>
            <a:ext cx="9365024" cy="55546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</a:t>
            </a:r>
            <a:r>
              <a:rPr lang="cs-CZ" dirty="0"/>
              <a:t>jednacím orgánem </a:t>
            </a:r>
            <a:r>
              <a:rPr lang="cs-CZ" dirty="0" smtClean="0"/>
              <a:t>OSN.</a:t>
            </a:r>
          </a:p>
          <a:p>
            <a:r>
              <a:rPr lang="cs-CZ" dirty="0" smtClean="0"/>
              <a:t>Složení: zástupci </a:t>
            </a:r>
            <a:r>
              <a:rPr lang="cs-CZ" dirty="0"/>
              <a:t>všech členských států, z nichž každý má jeden </a:t>
            </a:r>
            <a:r>
              <a:rPr lang="cs-CZ" dirty="0" smtClean="0"/>
              <a:t>hlas.</a:t>
            </a:r>
          </a:p>
          <a:p>
            <a:r>
              <a:rPr lang="cs-CZ" dirty="0"/>
              <a:t>K přijetí rozhodnutí o důležitých záležitostech, např. o otázkách míru a bezpečnosti, přijetí nových členů, rozpočtu atd., je nutná dvoutřetinová většina hlasů.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rozhodování o ostatních otázkách rozhoduje prostá většina.</a:t>
            </a:r>
          </a:p>
          <a:p>
            <a:r>
              <a:rPr lang="cs-CZ" b="1" dirty="0"/>
              <a:t>Funkce a </a:t>
            </a:r>
            <a:r>
              <a:rPr lang="cs-CZ" b="1" dirty="0" smtClean="0"/>
              <a:t>pravomoci:</a:t>
            </a:r>
            <a:endParaRPr lang="cs-CZ" b="1" dirty="0"/>
          </a:p>
          <a:p>
            <a:pPr lvl="1"/>
            <a:r>
              <a:rPr lang="cs-CZ" sz="1800" dirty="0"/>
              <a:t>Projednává a vydává doporučení týkající se široké škály témat, s výjimkou těch, která přísluší Radě bezpečnosti;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abývá </a:t>
            </a:r>
            <a:r>
              <a:rPr lang="cs-CZ" sz="1800" dirty="0"/>
              <a:t>se problematikou ozbrojených konﬂiktů a odzbrojení; usiluje o zlepšování situace dětí, mladých lidí, žen a dalších zranitelných skupin;</a:t>
            </a:r>
          </a:p>
          <a:p>
            <a:pPr lvl="1"/>
            <a:r>
              <a:rPr lang="cs-CZ" sz="1800" dirty="0"/>
              <a:t>d</a:t>
            </a:r>
            <a:r>
              <a:rPr lang="cs-CZ" sz="1800" dirty="0" smtClean="0"/>
              <a:t>ebatuje </a:t>
            </a:r>
            <a:r>
              <a:rPr lang="cs-CZ" sz="1800" dirty="0"/>
              <a:t>o otázkách udržitelného rozvoje a lidských práv;</a:t>
            </a:r>
          </a:p>
          <a:p>
            <a:pPr lvl="1"/>
            <a:r>
              <a:rPr lang="cs-CZ" sz="1800" dirty="0"/>
              <a:t>r</a:t>
            </a:r>
            <a:r>
              <a:rPr lang="cs-CZ" sz="1800" dirty="0" smtClean="0"/>
              <a:t>ozhoduje </a:t>
            </a:r>
            <a:r>
              <a:rPr lang="cs-CZ" sz="1800" dirty="0"/>
              <a:t>o výši příspěvků členských států do rozpočtu OSN a o jejich využití.</a:t>
            </a:r>
          </a:p>
          <a:p>
            <a:r>
              <a:rPr lang="cs-CZ" b="1" dirty="0"/>
              <a:t> </a:t>
            </a:r>
            <a:r>
              <a:rPr lang="cs-CZ" b="1" dirty="0" smtClean="0"/>
              <a:t> Výbory VS:</a:t>
            </a:r>
          </a:p>
          <a:p>
            <a:pPr lvl="1"/>
            <a:r>
              <a:rPr lang="cs-CZ" sz="1800" dirty="0" smtClean="0"/>
              <a:t>První výbor – </a:t>
            </a:r>
            <a:r>
              <a:rPr lang="cs-CZ" sz="1800" dirty="0" err="1" smtClean="0"/>
              <a:t>Výbor</a:t>
            </a:r>
            <a:r>
              <a:rPr lang="cs-CZ" sz="1800" dirty="0" smtClean="0"/>
              <a:t> pro odzbrojení a mezinárodní bezpečnost.</a:t>
            </a:r>
          </a:p>
          <a:p>
            <a:pPr lvl="1"/>
            <a:r>
              <a:rPr lang="cs-CZ" sz="1800" dirty="0" smtClean="0"/>
              <a:t>Druhý výbor – Hospodářský a finanční výbor.</a:t>
            </a:r>
          </a:p>
          <a:p>
            <a:pPr lvl="1"/>
            <a:r>
              <a:rPr lang="cs-CZ" sz="1800" dirty="0" smtClean="0"/>
              <a:t>Třetí výbor – Sociální, humanitární a kulturní výbor.</a:t>
            </a:r>
          </a:p>
          <a:p>
            <a:pPr lvl="1"/>
            <a:r>
              <a:rPr lang="cs-CZ" sz="1800" dirty="0" smtClean="0"/>
              <a:t>Čtvrtý výbor – Zvláštní výbor pro politické otázky a otázky dekolonizace.</a:t>
            </a:r>
          </a:p>
          <a:p>
            <a:pPr lvl="1"/>
            <a:r>
              <a:rPr lang="cs-CZ" sz="1800" dirty="0" smtClean="0"/>
              <a:t>Pátý výbor – Administrativní a rozpočtový výbor.</a:t>
            </a:r>
          </a:p>
          <a:p>
            <a:pPr lvl="1"/>
            <a:r>
              <a:rPr lang="cs-CZ" sz="1800" dirty="0" smtClean="0"/>
              <a:t>Šestý výbor – Právní výbor.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6"/>
          <p:cNvPicPr/>
          <p:nvPr/>
        </p:nvPicPr>
        <p:blipFill rotWithShape="1">
          <a:blip r:embed="rId2" cstate="print"/>
          <a:srcRect l="33541" t="18158" r="33330" b="7485"/>
          <a:stretch/>
        </p:blipFill>
        <p:spPr bwMode="auto">
          <a:xfrm>
            <a:off x="8007927" y="3879273"/>
            <a:ext cx="4003634" cy="2707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75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657"/>
          </a:xfrm>
        </p:spPr>
        <p:txBody>
          <a:bodyPr/>
          <a:lstStyle/>
          <a:p>
            <a:pPr algn="ctr"/>
            <a:r>
              <a:rPr lang="cs-CZ" dirty="0" smtClean="0"/>
              <a:t>Rada bezpečnosti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27" y="1404257"/>
            <a:ext cx="9827491" cy="4914900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000" dirty="0" smtClean="0"/>
              <a:t>15členů, z toho 5 stálých (Čína, Francie, Rusko, USA a Velká Británie). Zbývajících deset volí Valné shromáždění na dvouleté období. Jejich výběr vychází z principu rovnoměrného geografického zastoupení.</a:t>
            </a:r>
          </a:p>
          <a:p>
            <a:pPr algn="just"/>
            <a:r>
              <a:rPr lang="cs-CZ" sz="2000" dirty="0" smtClean="0"/>
              <a:t>Zasedá nepravidelně, schůze jsou svolávány dle potřeby, i ve velmi krátkých lhůtách.</a:t>
            </a:r>
          </a:p>
          <a:p>
            <a:pPr algn="just"/>
            <a:r>
              <a:rPr lang="cs-CZ" sz="2000" dirty="0" smtClean="0"/>
              <a:t>Členové se střídají v předsednictví po měsíci (týká se to stálých i nestálých členů).</a:t>
            </a:r>
          </a:p>
          <a:p>
            <a:pPr algn="just"/>
            <a:r>
              <a:rPr lang="cs-CZ" sz="2000" dirty="0" smtClean="0"/>
              <a:t>K přijetí rezoluce musí 9 členů hlasovat pro. Pokud ale i jediný z pěti stálých členů hlasuje proti, rezoluce schválena není. Tento princip je znám jako „právo veta“ (více viz následující slide).</a:t>
            </a:r>
          </a:p>
          <a:p>
            <a:pPr algn="just"/>
            <a:r>
              <a:rPr lang="cs-CZ" sz="2000" b="1" dirty="0" smtClean="0"/>
              <a:t>Funkce:</a:t>
            </a:r>
          </a:p>
          <a:p>
            <a:pPr lvl="1" algn="just"/>
            <a:r>
              <a:rPr lang="cs-CZ" sz="2000" dirty="0" smtClean="0"/>
              <a:t>Projednává situace, které by mohly vést ke vzniku mezinárodních </a:t>
            </a:r>
            <a:r>
              <a:rPr lang="cs-CZ" sz="2000" dirty="0" err="1" smtClean="0"/>
              <a:t>konﬂiktů</a:t>
            </a:r>
            <a:r>
              <a:rPr lang="cs-CZ" sz="2000" dirty="0" smtClean="0"/>
              <a:t>;</a:t>
            </a:r>
          </a:p>
          <a:p>
            <a:pPr lvl="1" algn="just"/>
            <a:r>
              <a:rPr lang="cs-CZ" sz="2000" dirty="0"/>
              <a:t>n</a:t>
            </a:r>
            <a:r>
              <a:rPr lang="cs-CZ" sz="2000" dirty="0" smtClean="0"/>
              <a:t>avrhuje metody a podmínky smíru;</a:t>
            </a:r>
          </a:p>
          <a:p>
            <a:pPr lvl="1" algn="just"/>
            <a:r>
              <a:rPr lang="cs-CZ" sz="2000" dirty="0"/>
              <a:t>d</a:t>
            </a:r>
            <a:r>
              <a:rPr lang="cs-CZ" sz="2000" dirty="0" smtClean="0"/>
              <a:t>oporučuje opatření proti hrozbám nebo aktu agrese;</a:t>
            </a:r>
          </a:p>
          <a:p>
            <a:pPr lvl="1" algn="just"/>
            <a:r>
              <a:rPr lang="cs-CZ" sz="2000" dirty="0"/>
              <a:t>d</a:t>
            </a:r>
            <a:r>
              <a:rPr lang="cs-CZ" sz="2000" dirty="0" smtClean="0"/>
              <a:t>oporučuje Valnému shromáždění kandidáta na post generálního tajemníka OSN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Právo veta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3728" y="1861457"/>
            <a:ext cx="7200273" cy="41799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400" dirty="0" smtClean="0"/>
              <a:t>    Na konci 2. světové války měly Čína, Francie, Rusko (tehdejší SSSR), Spojené státy a Velká Británie rozhodující vliv na založení Organizace spojených národů. Navrhovatelé Charty OSN se domnívali, že i v budoucnu budou hrát důležitou úlohu při udržování míru a bezpečnosti ve světě. Proto dostala tzv. velká pětka zvláštní hlasovací pravomoc, známou jako „právo veta“.</a:t>
            </a:r>
          </a:p>
          <a:p>
            <a:pPr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3044"/>
            <a:ext cx="2410807" cy="24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pPr algn="ctr"/>
            <a:r>
              <a:rPr lang="cs-CZ" dirty="0" smtClean="0"/>
              <a:t>Ekonomická a sociální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400" y="1371600"/>
            <a:ext cx="8867602" cy="49965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000" dirty="0" smtClean="0"/>
              <a:t>Fórum určené k projednávání otázek obchodu, dopravy, hospodářského rozvoje a sociálních otázek.</a:t>
            </a:r>
          </a:p>
          <a:p>
            <a:pPr algn="just"/>
            <a:r>
              <a:rPr lang="cs-CZ" sz="2000" dirty="0" smtClean="0"/>
              <a:t>Má 54 členů (států) volených na tříleté období.</a:t>
            </a:r>
          </a:p>
          <a:p>
            <a:pPr algn="just"/>
            <a:r>
              <a:rPr lang="cs-CZ" sz="2000" dirty="0" smtClean="0"/>
              <a:t>Při hlasování rozhoduje prostá většina. </a:t>
            </a:r>
          </a:p>
          <a:p>
            <a:pPr algn="just"/>
            <a:r>
              <a:rPr lang="cs-CZ" sz="2000" dirty="0" smtClean="0"/>
              <a:t>ECOSOC každoročně pořádá několik krátkých zasedání, na něž zve i zástupce občanské společnosti. Kromě toho se každý rok schází v červenci na velkém čtyřtýdenním zasedání, které se koná střídavě v New Yorku a Ženevě.</a:t>
            </a:r>
          </a:p>
          <a:p>
            <a:pPr algn="just"/>
            <a:r>
              <a:rPr lang="cs-CZ" sz="2000" b="1" dirty="0" smtClean="0"/>
              <a:t>Funkce:</a:t>
            </a:r>
          </a:p>
          <a:p>
            <a:pPr lvl="1" algn="just"/>
            <a:r>
              <a:rPr lang="cs-CZ" sz="2000" dirty="0" smtClean="0"/>
              <a:t>Projednává mezinárodní ekonomické a sociální otázky;</a:t>
            </a:r>
          </a:p>
          <a:p>
            <a:pPr lvl="1" algn="just"/>
            <a:r>
              <a:rPr lang="cs-CZ" sz="2000" dirty="0"/>
              <a:t>p</a:t>
            </a:r>
            <a:r>
              <a:rPr lang="cs-CZ" sz="2000" dirty="0" smtClean="0"/>
              <a:t>rosazuje lepší životní úroveň, plnou zaměstnanost a ekonomický a sociální rozvoj;</a:t>
            </a:r>
          </a:p>
          <a:p>
            <a:pPr lvl="1" algn="just"/>
            <a:r>
              <a:rPr lang="cs-CZ" sz="2000" dirty="0"/>
              <a:t>p</a:t>
            </a:r>
            <a:r>
              <a:rPr lang="cs-CZ" sz="2000" dirty="0" smtClean="0"/>
              <a:t>odporuje řešení mezinárodních ekonomických, sociálních a zdravotnických otázek, zasazuje se o posilování mezinárodní spolupráce v kultuře a vzdělávání.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/>
          <a:lstStyle/>
          <a:p>
            <a:pPr algn="ctr"/>
            <a:r>
              <a:rPr lang="cs-CZ" dirty="0" err="1" smtClean="0"/>
              <a:t>Poručenská</a:t>
            </a:r>
            <a:r>
              <a:rPr lang="cs-CZ" dirty="0" smtClean="0"/>
              <a:t>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850" y="1828965"/>
            <a:ext cx="9559636" cy="4424833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V roce 1945 bylo na světě jedenáct území – převážně v Africe a Tichomoří – pod mezinárodním dohledem. Hlavním úkolem </a:t>
            </a:r>
            <a:r>
              <a:rPr lang="cs-CZ" sz="2000" dirty="0" err="1" smtClean="0"/>
              <a:t>poručenského</a:t>
            </a:r>
            <a:r>
              <a:rPr lang="cs-CZ" sz="2000" dirty="0" smtClean="0"/>
              <a:t> systému OSN byla podpora rozvoje svěřeneckých území a jejich postupný přechod k samosprávě nebo samostatnosti. </a:t>
            </a:r>
          </a:p>
          <a:p>
            <a:pPr algn="just"/>
            <a:r>
              <a:rPr lang="cs-CZ" sz="2000" dirty="0" smtClean="0"/>
              <a:t>Poručenská rada je složena ze stálých členů Rady bezpečnosti.</a:t>
            </a:r>
          </a:p>
          <a:p>
            <a:pPr algn="just"/>
            <a:r>
              <a:rPr lang="cs-CZ" sz="2000" dirty="0" smtClean="0"/>
              <a:t>Každý člen má jeden hlas a při hlasování rozhoduje prostá většina. </a:t>
            </a:r>
          </a:p>
          <a:p>
            <a:pPr algn="just"/>
            <a:r>
              <a:rPr lang="cs-CZ" sz="2000" dirty="0" smtClean="0"/>
              <a:t>Poslední svěřenecké území, stát Palau (do té doby pod správou Spojených států), získalo v roce 1994 autonomii. </a:t>
            </a:r>
          </a:p>
          <a:p>
            <a:pPr algn="just"/>
            <a:r>
              <a:rPr lang="cs-CZ" sz="2000" dirty="0" err="1" smtClean="0"/>
              <a:t>Poručenská</a:t>
            </a:r>
            <a:r>
              <a:rPr lang="cs-CZ" sz="2000" dirty="0" smtClean="0"/>
              <a:t> rada poté pozastavila svou činnost. Sejde se jen v případě potřeby.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133"/>
          </a:xfrm>
        </p:spPr>
        <p:txBody>
          <a:bodyPr/>
          <a:lstStyle/>
          <a:p>
            <a:pPr algn="ctr"/>
            <a:r>
              <a:rPr lang="cs-CZ" dirty="0" smtClean="0"/>
              <a:t>Mezinárodní vztahy a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Ve spolupráci </a:t>
            </a:r>
            <a:r>
              <a:rPr lang="cs-CZ" dirty="0" smtClean="0"/>
              <a:t>států mezi sebou hrají důležitou </a:t>
            </a:r>
            <a:r>
              <a:rPr lang="cs-CZ" dirty="0"/>
              <a:t>roli mezinárodní vztahy, které vytváření mezinárodní </a:t>
            </a:r>
            <a:r>
              <a:rPr lang="cs-CZ" dirty="0" smtClean="0"/>
              <a:t>organizace.</a:t>
            </a:r>
            <a:endParaRPr lang="cs-CZ" b="1" dirty="0" smtClean="0"/>
          </a:p>
          <a:p>
            <a:pPr algn="just"/>
            <a:r>
              <a:rPr lang="cs-CZ" b="1" dirty="0" smtClean="0"/>
              <a:t>Mezinárodní </a:t>
            </a:r>
            <a:r>
              <a:rPr lang="cs-CZ" b="1" dirty="0"/>
              <a:t>vztahy</a:t>
            </a:r>
            <a:r>
              <a:rPr lang="cs-CZ" dirty="0"/>
              <a:t> </a:t>
            </a:r>
            <a:r>
              <a:rPr lang="cs-CZ" dirty="0" smtClean="0"/>
              <a:t>= </a:t>
            </a:r>
            <a:r>
              <a:rPr lang="cs-CZ" dirty="0"/>
              <a:t>souhrnný název pro komplex politických, diplomatických, právních, hospodářských, vojenských, kulturních a dalších vztahů mezi státy a skupinami států (Žaloudek, 1999). </a:t>
            </a:r>
            <a:endParaRPr lang="cs-CZ" dirty="0" smtClean="0"/>
          </a:p>
          <a:p>
            <a:pPr algn="just"/>
            <a:r>
              <a:rPr lang="cs-CZ" dirty="0" smtClean="0"/>
              <a:t>I</a:t>
            </a:r>
            <a:r>
              <a:rPr lang="cs-CZ" b="1" dirty="0" smtClean="0"/>
              <a:t>ntegrace</a:t>
            </a:r>
            <a:r>
              <a:rPr lang="cs-CZ" dirty="0" smtClean="0"/>
              <a:t> = formy </a:t>
            </a:r>
            <a:r>
              <a:rPr lang="cs-CZ" dirty="0"/>
              <a:t>a procesy spojení, slučování, případně srůstem původně izolovaných nebo samostatných jednotek do jediného a vnitřně jednotného systému, na jehož základě se vytváří jednotný celek (Pavlík, 2000</a:t>
            </a:r>
            <a:r>
              <a:rPr lang="cs-CZ" dirty="0" smtClean="0"/>
              <a:t>).</a:t>
            </a:r>
          </a:p>
          <a:p>
            <a:pPr algn="just"/>
            <a:r>
              <a:rPr lang="cs-CZ" b="1" dirty="0"/>
              <a:t>Mezinárodní organizace </a:t>
            </a:r>
            <a:r>
              <a:rPr lang="cs-CZ" b="1" dirty="0" smtClean="0"/>
              <a:t>lze pokládat </a:t>
            </a:r>
            <a:r>
              <a:rPr lang="cs-CZ" b="1" dirty="0"/>
              <a:t>za formu mnohostranné mezinárodní spolupráce, určené na základě mezinárodní dohody, která zahrnuje relativně stálý rozsah členství, existencí stálých orgánů s definovanými kompetencemi obsahující statut organizace</a:t>
            </a:r>
            <a:r>
              <a:rPr lang="cs-CZ" dirty="0"/>
              <a:t> (</a:t>
            </a:r>
            <a:r>
              <a:rPr lang="cs-CZ" dirty="0" err="1"/>
              <a:t>Antoszowski</a:t>
            </a:r>
            <a:r>
              <a:rPr lang="cs-CZ" dirty="0"/>
              <a:t> – </a:t>
            </a:r>
            <a:r>
              <a:rPr lang="cs-CZ" dirty="0" err="1"/>
              <a:t>Herbut</a:t>
            </a:r>
            <a:r>
              <a:rPr lang="cs-CZ" dirty="0"/>
              <a:t>, 1999).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soudní dvůr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326" y="1518557"/>
            <a:ext cx="8987675" cy="511084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3200" dirty="0" smtClean="0"/>
              <a:t>Byl založen v roce 1946 jako jeden z hlavních orgánů OSN. </a:t>
            </a:r>
          </a:p>
          <a:p>
            <a:pPr algn="just"/>
            <a:r>
              <a:rPr lang="cs-CZ" sz="3200" dirty="0" smtClean="0"/>
              <a:t>Se svými kauzami před něj mohou předstoupit pouze státy, nikoliv jednotlivci. </a:t>
            </a:r>
          </a:p>
          <a:p>
            <a:pPr algn="just"/>
            <a:r>
              <a:rPr lang="cs-CZ" sz="3200" dirty="0" smtClean="0"/>
              <a:t>Pokud stát souhlasí s tím, aby se soud zabýval případem, který se ho týká, musí se následně podrobit jeho rozhodnutí. S žádostí o právní posouzení situací se na soud mohou obrátit i jiné orgány či organizace systému OSN. </a:t>
            </a:r>
          </a:p>
          <a:p>
            <a:pPr algn="just"/>
            <a:r>
              <a:rPr lang="cs-CZ" sz="3200" dirty="0" smtClean="0"/>
              <a:t>Soud dosud rozhodl celkem 155 sporů mezi státy (1947–2013). Patří mezi ně například spory o hranice území, kauzy diplomatických vztahů, nevměšování se do vnitřních záležitostí země nebo braní rukojmí. </a:t>
            </a:r>
          </a:p>
          <a:p>
            <a:pPr algn="just"/>
            <a:r>
              <a:rPr lang="cs-CZ" sz="3200" dirty="0" smtClean="0"/>
              <a:t>Soud sídlí v Paláci míru v Haagu (Nizozemsko).</a:t>
            </a:r>
          </a:p>
          <a:p>
            <a:pPr algn="just"/>
            <a:r>
              <a:rPr lang="cs-CZ" sz="3200" dirty="0" smtClean="0"/>
              <a:t>Má 15 soudců, které volí Valné shromáždění a Rada bezpečnosti. Každý soudce musí být z jiné země.</a:t>
            </a:r>
          </a:p>
          <a:p>
            <a:pPr algn="just"/>
            <a:r>
              <a:rPr lang="cs-CZ" sz="3200" dirty="0" smtClean="0"/>
              <a:t>Na přijetí rozhodnutí se musí shodnout 9 soudců. </a:t>
            </a:r>
          </a:p>
          <a:p>
            <a:pPr algn="just"/>
            <a:r>
              <a:rPr lang="cs-CZ" sz="3200" dirty="0" smtClean="0"/>
              <a:t>Všechny rozsudky jsou konečné a neodvolatelné. Pokud se některý ze států, kterých se kauza týká, nepodrobí rozsudku, může protistrana s kauzou předstoupit před Radu bezpečnosti. </a:t>
            </a:r>
          </a:p>
          <a:p>
            <a:pPr algn="just"/>
            <a:r>
              <a:rPr lang="cs-CZ" sz="3200" dirty="0" smtClean="0"/>
              <a:t>Sídlem Mezinárodního soudního dvora je Palác míru v nizozemském Haagu.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029"/>
          </a:xfrm>
        </p:spPr>
        <p:txBody>
          <a:bodyPr/>
          <a:lstStyle/>
          <a:p>
            <a:pPr algn="ctr"/>
            <a:r>
              <a:rPr lang="cs-CZ" dirty="0" smtClean="0"/>
              <a:t>Sekretariát OSN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527" y="1273629"/>
            <a:ext cx="8784475" cy="52414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200" dirty="0" smtClean="0"/>
              <a:t>Úkoly, které plní, jsou stejně rozmanité, jako témata, jimž se OSN věnuje – správa mírových operací, urovnávání mezinárodních sporů, mapování sociálních a ekonomických trendů apod. </a:t>
            </a:r>
          </a:p>
          <a:p>
            <a:pPr algn="just"/>
            <a:r>
              <a:rPr lang="cs-CZ" sz="2200" dirty="0" smtClean="0"/>
              <a:t>Sekretariát zodpovídá za poskytování služeb ostatním orgánům OSN. </a:t>
            </a:r>
          </a:p>
          <a:p>
            <a:pPr algn="just"/>
            <a:r>
              <a:rPr lang="cs-CZ" sz="2200" dirty="0" smtClean="0"/>
              <a:t>Sídlo OSN slouží čtyřem hlavním skupinám: </a:t>
            </a:r>
          </a:p>
          <a:p>
            <a:pPr lvl="1" algn="just"/>
            <a:r>
              <a:rPr lang="cs-CZ" sz="2000" dirty="0" smtClean="0"/>
              <a:t>delegacím států (každoročně více než pět tisíc účastníků Valného shromáždění); </a:t>
            </a:r>
          </a:p>
          <a:p>
            <a:pPr lvl="1" algn="just"/>
            <a:r>
              <a:rPr lang="cs-CZ" sz="2000" dirty="0" smtClean="0"/>
              <a:t>zaměstnancům (v newyorském sídle OSN jich pracuje 5,5 tisíce); </a:t>
            </a:r>
          </a:p>
          <a:p>
            <a:pPr lvl="1" algn="just"/>
            <a:r>
              <a:rPr lang="cs-CZ" sz="2000" dirty="0" smtClean="0"/>
              <a:t>návštěvníkům z řad veřejnosti (ročně až jeden milion); </a:t>
            </a:r>
          </a:p>
          <a:p>
            <a:pPr lvl="1" algn="just"/>
            <a:r>
              <a:rPr lang="cs-CZ" sz="2000" dirty="0" smtClean="0"/>
              <a:t>a novinářům (se stálou akreditací pracuje v sídle OSN asi dva tisíce novinářů, dalších pět tisíc přijíždí z celého světa během důležitých zasedání). </a:t>
            </a:r>
          </a:p>
          <a:p>
            <a:pPr algn="just"/>
            <a:r>
              <a:rPr lang="cs-CZ" sz="2200" b="1" dirty="0" smtClean="0"/>
              <a:t>Funkce:</a:t>
            </a:r>
          </a:p>
          <a:p>
            <a:pPr lvl="1" algn="just"/>
            <a:r>
              <a:rPr lang="cs-CZ" sz="2200" dirty="0" smtClean="0"/>
              <a:t>Zpracovává podkladové informace pro zástupce vlád;</a:t>
            </a:r>
          </a:p>
          <a:p>
            <a:pPr lvl="1" algn="just"/>
            <a:r>
              <a:rPr lang="cs-CZ" sz="2200" dirty="0"/>
              <a:t>r</a:t>
            </a:r>
            <a:r>
              <a:rPr lang="cs-CZ" sz="2200" dirty="0" smtClean="0"/>
              <a:t>ealizuje rozhodnutí členských států OSN;</a:t>
            </a:r>
          </a:p>
          <a:p>
            <a:pPr lvl="1" algn="just"/>
            <a:r>
              <a:rPr lang="cs-CZ" sz="2200" dirty="0"/>
              <a:t>o</a:t>
            </a:r>
            <a:r>
              <a:rPr lang="cs-CZ" sz="2200" dirty="0" smtClean="0"/>
              <a:t>rganizuje mezinárodní konference;</a:t>
            </a:r>
          </a:p>
          <a:p>
            <a:pPr lvl="1" algn="just"/>
            <a:r>
              <a:rPr lang="cs-CZ" sz="2200" dirty="0"/>
              <a:t>p</a:t>
            </a:r>
            <a:r>
              <a:rPr lang="cs-CZ" sz="2200" dirty="0" smtClean="0"/>
              <a:t>oskytuje překladatelské a tlumočnické služby do oficiálních jazyků OSN.</a:t>
            </a:r>
          </a:p>
          <a:p>
            <a:pPr algn="just"/>
            <a:r>
              <a:rPr lang="cs-CZ" sz="2400" dirty="0" smtClean="0"/>
              <a:t>Šéfem administrativy OSN je generální tajemník.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73" y="5874657"/>
            <a:ext cx="4747655" cy="673100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Generální tajemník OSN </a:t>
            </a:r>
            <a:r>
              <a:rPr lang="cs-CZ" sz="1800" b="1" dirty="0" err="1" smtClean="0">
                <a:solidFill>
                  <a:schemeClr val="tx1"/>
                </a:solidFill>
              </a:rPr>
              <a:t>António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Guterres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8286" y="5911151"/>
            <a:ext cx="6057900" cy="652934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Noční pohled na budovu Sekretariátu OSN v New Yorku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5"/>
          <p:cNvPicPr/>
          <p:nvPr/>
        </p:nvPicPr>
        <p:blipFill rotWithShape="1">
          <a:blip r:embed="rId2" cstate="print"/>
          <a:srcRect l="34507" t="19140" r="33330" b="12393"/>
          <a:stretch/>
        </p:blipFill>
        <p:spPr bwMode="auto">
          <a:xfrm>
            <a:off x="6246531" y="1287008"/>
            <a:ext cx="4856071" cy="4394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1287008"/>
            <a:ext cx="3195782" cy="439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857" y="520223"/>
            <a:ext cx="9111343" cy="70442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Organizace, agentury a programy systému OSN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1"/>
          <p:cNvPicPr/>
          <p:nvPr/>
        </p:nvPicPr>
        <p:blipFill rotWithShape="1">
          <a:blip r:embed="rId2" cstate="print"/>
          <a:srcRect l="25481" t="31119" r="60274" b="60454"/>
          <a:stretch/>
        </p:blipFill>
        <p:spPr bwMode="auto">
          <a:xfrm>
            <a:off x="947059" y="1551215"/>
            <a:ext cx="2400298" cy="1012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1"/>
          <p:cNvPicPr/>
          <p:nvPr/>
        </p:nvPicPr>
        <p:blipFill rotWithShape="1">
          <a:blip r:embed="rId2" cstate="print"/>
          <a:srcRect l="25933" t="40925" r="59828" b="49270"/>
          <a:stretch/>
        </p:blipFill>
        <p:spPr bwMode="auto">
          <a:xfrm>
            <a:off x="1012370" y="2717468"/>
            <a:ext cx="2204359" cy="1119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1"/>
          <p:cNvPicPr/>
          <p:nvPr/>
        </p:nvPicPr>
        <p:blipFill rotWithShape="1">
          <a:blip r:embed="rId2" cstate="print"/>
          <a:srcRect l="25933" t="74018" r="62258" b="17402"/>
          <a:stretch/>
        </p:blipFill>
        <p:spPr bwMode="auto">
          <a:xfrm>
            <a:off x="914398" y="4098471"/>
            <a:ext cx="2204357" cy="1012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1"/>
          <p:cNvPicPr/>
          <p:nvPr/>
        </p:nvPicPr>
        <p:blipFill rotWithShape="1">
          <a:blip r:embed="rId2" cstate="print"/>
          <a:srcRect l="25933" t="83058" r="59849" b="6830"/>
          <a:stretch/>
        </p:blipFill>
        <p:spPr bwMode="auto">
          <a:xfrm>
            <a:off x="947058" y="5421085"/>
            <a:ext cx="2140174" cy="102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1"/>
          <p:cNvPicPr/>
          <p:nvPr/>
        </p:nvPicPr>
        <p:blipFill rotWithShape="1">
          <a:blip r:embed="rId2" cstate="print"/>
          <a:srcRect l="43406" t="30660" r="25671" b="60301"/>
          <a:stretch/>
        </p:blipFill>
        <p:spPr bwMode="auto">
          <a:xfrm>
            <a:off x="3978627" y="1466182"/>
            <a:ext cx="5192485" cy="1045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1"/>
          <p:cNvPicPr/>
          <p:nvPr/>
        </p:nvPicPr>
        <p:blipFill rotWithShape="1">
          <a:blip r:embed="rId2" cstate="print"/>
          <a:srcRect l="43148" t="41231" r="25068" b="49423"/>
          <a:stretch/>
        </p:blipFill>
        <p:spPr bwMode="auto">
          <a:xfrm>
            <a:off x="4079370" y="2733649"/>
            <a:ext cx="4914900" cy="1045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1"/>
          <p:cNvPicPr/>
          <p:nvPr/>
        </p:nvPicPr>
        <p:blipFill rotWithShape="1">
          <a:blip r:embed="rId2" cstate="print"/>
          <a:srcRect l="43664" t="74325" r="25756" b="17249"/>
          <a:stretch/>
        </p:blipFill>
        <p:spPr bwMode="auto">
          <a:xfrm>
            <a:off x="4015716" y="4143808"/>
            <a:ext cx="4637314" cy="990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"/>
          <p:cNvPicPr/>
          <p:nvPr/>
        </p:nvPicPr>
        <p:blipFill rotWithShape="1">
          <a:blip r:embed="rId2" cstate="print"/>
          <a:srcRect l="43664" t="83977" r="25332" b="6978"/>
          <a:stretch/>
        </p:blipFill>
        <p:spPr bwMode="auto">
          <a:xfrm>
            <a:off x="4016829" y="5404757"/>
            <a:ext cx="5045527" cy="99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 cstate="print"/>
          <a:srcRect l="26289" t="59932" r="55941" b="31348"/>
          <a:stretch/>
        </p:blipFill>
        <p:spPr bwMode="auto">
          <a:xfrm>
            <a:off x="979714" y="653143"/>
            <a:ext cx="2922073" cy="933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3"/>
          <p:cNvPicPr/>
          <p:nvPr/>
        </p:nvPicPr>
        <p:blipFill rotWithShape="1">
          <a:blip r:embed="rId2" cstate="print"/>
          <a:srcRect l="43490" t="59932" r="24538" b="31770"/>
          <a:stretch/>
        </p:blipFill>
        <p:spPr bwMode="auto">
          <a:xfrm>
            <a:off x="4196445" y="620484"/>
            <a:ext cx="5078184" cy="10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3"/>
          <p:cNvPicPr/>
          <p:nvPr/>
        </p:nvPicPr>
        <p:blipFill rotWithShape="1">
          <a:blip r:embed="rId2" cstate="print"/>
          <a:srcRect l="26784" t="29412" r="59409" b="60180"/>
          <a:stretch/>
        </p:blipFill>
        <p:spPr bwMode="auto">
          <a:xfrm>
            <a:off x="963386" y="1730828"/>
            <a:ext cx="2824843" cy="1045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3"/>
          <p:cNvPicPr/>
          <p:nvPr/>
        </p:nvPicPr>
        <p:blipFill rotWithShape="1">
          <a:blip r:embed="rId2" cstate="print"/>
          <a:srcRect l="45001" t="29412" r="23113" b="59618"/>
          <a:stretch/>
        </p:blipFill>
        <p:spPr bwMode="auto">
          <a:xfrm>
            <a:off x="4098471" y="1730828"/>
            <a:ext cx="5339444" cy="107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2"/>
          <p:cNvPicPr/>
          <p:nvPr/>
        </p:nvPicPr>
        <p:blipFill rotWithShape="1">
          <a:blip r:embed="rId3" cstate="print"/>
          <a:srcRect l="25134" t="33464" r="59717" b="56215"/>
          <a:stretch/>
        </p:blipFill>
        <p:spPr bwMode="auto">
          <a:xfrm>
            <a:off x="930729" y="2906487"/>
            <a:ext cx="2792185" cy="1045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2"/>
          <p:cNvPicPr/>
          <p:nvPr/>
        </p:nvPicPr>
        <p:blipFill rotWithShape="1">
          <a:blip r:embed="rId3" cstate="print"/>
          <a:srcRect l="43309" t="33464" r="25542" b="56664"/>
          <a:stretch/>
        </p:blipFill>
        <p:spPr bwMode="auto">
          <a:xfrm>
            <a:off x="4207274" y="2913760"/>
            <a:ext cx="5143500" cy="1045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2"/>
          <p:cNvPicPr/>
          <p:nvPr/>
        </p:nvPicPr>
        <p:blipFill rotWithShape="1">
          <a:blip r:embed="rId3" cstate="print"/>
          <a:srcRect l="25134" t="80687" r="60053" b="8703"/>
          <a:stretch/>
        </p:blipFill>
        <p:spPr bwMode="auto">
          <a:xfrm>
            <a:off x="1012373" y="4049485"/>
            <a:ext cx="2493694" cy="1062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2"/>
          <p:cNvPicPr/>
          <p:nvPr/>
        </p:nvPicPr>
        <p:blipFill rotWithShape="1">
          <a:blip r:embed="rId3" cstate="print"/>
          <a:srcRect l="43225" t="80687" r="24350" b="8703"/>
          <a:stretch/>
        </p:blipFill>
        <p:spPr bwMode="auto">
          <a:xfrm>
            <a:off x="4110918" y="4147456"/>
            <a:ext cx="5159829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2"/>
          <p:cNvPicPr/>
          <p:nvPr/>
        </p:nvPicPr>
        <p:blipFill rotWithShape="1">
          <a:blip r:embed="rId3" cstate="print"/>
          <a:srcRect l="25659" t="70973" r="57402" b="19762"/>
          <a:stretch/>
        </p:blipFill>
        <p:spPr bwMode="auto">
          <a:xfrm>
            <a:off x="949829" y="5290458"/>
            <a:ext cx="2857501" cy="965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2"/>
          <p:cNvPicPr/>
          <p:nvPr/>
        </p:nvPicPr>
        <p:blipFill rotWithShape="1">
          <a:blip r:embed="rId3" cstate="print"/>
          <a:srcRect l="43820" t="72019" r="25572" b="20061"/>
          <a:stretch/>
        </p:blipFill>
        <p:spPr bwMode="auto">
          <a:xfrm>
            <a:off x="4317996" y="5274129"/>
            <a:ext cx="5058917" cy="983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1614"/>
          </a:xfrm>
        </p:spPr>
        <p:txBody>
          <a:bodyPr/>
          <a:lstStyle/>
          <a:p>
            <a:pPr algn="ctr"/>
            <a:r>
              <a:rPr lang="cs-CZ" dirty="0" smtClean="0"/>
              <a:t>OSN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420" y="1387928"/>
            <a:ext cx="9234110" cy="51434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000" dirty="0" smtClean="0"/>
              <a:t>Organizace spojených národů otevřela svou první kancelář v České republice (resp. Československu) v roce 1947.</a:t>
            </a:r>
          </a:p>
          <a:p>
            <a:pPr algn="just"/>
            <a:r>
              <a:rPr lang="cs-CZ" sz="2000" dirty="0" smtClean="0"/>
              <a:t>Informační centrum OSN (UNIC) se tehdy stalo jednou z prvních „poboček“ Spojených národů ve světě.</a:t>
            </a:r>
          </a:p>
          <a:p>
            <a:pPr algn="just"/>
            <a:r>
              <a:rPr lang="cs-CZ" sz="2000" dirty="0" smtClean="0"/>
              <a:t>Společně s UNIC působí v současné době v Česku kancelář agentury OSN pro uprchlíky (UNHCR), Světové zdravotnické organizace (WHO) a Český výbor pro UNICEF.</a:t>
            </a:r>
          </a:p>
          <a:p>
            <a:pPr algn="just"/>
            <a:r>
              <a:rPr lang="cs-CZ" sz="2000" u="sng" dirty="0" smtClean="0">
                <a:hlinkClick r:id="rId2"/>
              </a:rPr>
              <a:t>Zpravodaj</a:t>
            </a:r>
            <a:r>
              <a:rPr lang="cs-CZ" sz="2000" dirty="0" smtClean="0"/>
              <a:t> OSN v ČR.</a:t>
            </a:r>
          </a:p>
          <a:p>
            <a:pPr algn="just"/>
            <a:r>
              <a:rPr lang="cs-CZ" sz="2000" b="1" dirty="0" smtClean="0"/>
              <a:t>Informační centrum OSN v Praze (UNIC)</a:t>
            </a:r>
          </a:p>
          <a:p>
            <a:pPr lvl="1" algn="just"/>
            <a:r>
              <a:rPr lang="cs-CZ" sz="2000" dirty="0" smtClean="0"/>
              <a:t>OSN má celosvětovou síť informačních center v 61 zemích všech kontinentů. Jejich úkolem je informování o činnosti všech organizací systému OSN. Web </a:t>
            </a:r>
            <a:r>
              <a:rPr lang="cs-CZ" sz="2000" dirty="0" err="1" smtClean="0"/>
              <a:t>osn.cz</a:t>
            </a:r>
            <a:r>
              <a:rPr lang="cs-CZ" sz="2000" dirty="0" smtClean="0"/>
              <a:t>, profily na </a:t>
            </a:r>
            <a:r>
              <a:rPr lang="cs-CZ" sz="2000" dirty="0" err="1" smtClean="0"/>
              <a:t>Facebooku</a:t>
            </a:r>
            <a:r>
              <a:rPr lang="cs-CZ" sz="2000" dirty="0" smtClean="0"/>
              <a:t> a </a:t>
            </a:r>
            <a:r>
              <a:rPr lang="cs-CZ" sz="2000" dirty="0" err="1" smtClean="0"/>
              <a:t>Twitteru</a:t>
            </a:r>
            <a:r>
              <a:rPr lang="cs-CZ" sz="2000" dirty="0" smtClean="0"/>
              <a:t>, kanál na </a:t>
            </a:r>
            <a:r>
              <a:rPr lang="cs-CZ" sz="2000" dirty="0" err="1" smtClean="0"/>
              <a:t>YouTube</a:t>
            </a:r>
            <a:r>
              <a:rPr lang="cs-CZ" sz="2000" dirty="0" smtClean="0"/>
              <a:t>, knihovna s tisíci publikacemi a časopisy OSN, rešeršní služby, semináře a tematické diskuse, tiskové konference, vzdělávací programy, výstavy, publikace, informační kampaně ... to je současné </a:t>
            </a:r>
            <a:r>
              <a:rPr lang="cs-CZ" sz="2000" dirty="0" err="1" smtClean="0"/>
              <a:t>iCentrum</a:t>
            </a:r>
            <a:r>
              <a:rPr lang="cs-CZ" sz="2000" dirty="0" smtClean="0"/>
              <a:t> OSN v Praze, zastupující kancelář Sekretariátu OSN v České republice.</a:t>
            </a:r>
            <a:endParaRPr lang="cs-CZ" sz="2000" b="1" dirty="0" smtClean="0"/>
          </a:p>
          <a:p>
            <a:pPr algn="just"/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22514"/>
            <a:ext cx="10785323" cy="633548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Úřad Vysokého komisaře OSN pro uprchlíky v České republice (UNHCR) </a:t>
            </a:r>
          </a:p>
          <a:p>
            <a:pPr lvl="1" algn="just"/>
            <a:r>
              <a:rPr lang="cs-CZ" sz="1800" dirty="0" smtClean="0"/>
              <a:t>Otevřen byl v roce 1992 v souvislosti s přistoupením České republiky k Úmluvě o právním postavení uprchlíků. Hlavním cílem je podpora vybudování komplexního, udržitelného a samostatného azylového systému, který státu umožní posoudit žádosti o mezinárodní ochranu v souladu s uznávanými standardy a mezinárodním právem. Činí tak prostřednictvím vlastních programů v oblasti právního poradenství a osvětových aktivit i podporou programů nevládních organizací.</a:t>
            </a:r>
          </a:p>
          <a:p>
            <a:pPr algn="just"/>
            <a:r>
              <a:rPr lang="cs-CZ" b="1" dirty="0" smtClean="0"/>
              <a:t>Kancelář Světové zdravotnické organizace v České republice (WHO) </a:t>
            </a:r>
          </a:p>
          <a:p>
            <a:pPr lvl="1" algn="just"/>
            <a:r>
              <a:rPr lang="cs-CZ" sz="1800" dirty="0" smtClean="0"/>
              <a:t>Zřízena byla v roce 1991. Hlavní činností je koordinace aktivit a projektů WHO v ČR, informování o iniciativách, dokumentech a akcích WHO, podpora spolupráce a účasti českých odborníků na činnosti organizace. Podílí se i na ovlivňování tvorby zdravotní politiky na národní i regionální úrovni v kontextu doporučení a strategií uplatňovaných v rámci politiky Světové zdravotnické organizace. </a:t>
            </a:r>
          </a:p>
          <a:p>
            <a:pPr algn="just"/>
            <a:r>
              <a:rPr lang="cs-CZ" b="1" dirty="0" smtClean="0"/>
              <a:t>Český výbor pro UNICEF </a:t>
            </a:r>
          </a:p>
          <a:p>
            <a:pPr lvl="1" algn="just"/>
            <a:r>
              <a:rPr lang="cs-CZ" sz="1800" smtClean="0"/>
              <a:t>Dětský fond OSN </a:t>
            </a:r>
            <a:r>
              <a:rPr lang="cs-CZ" sz="1800" dirty="0" smtClean="0"/>
              <a:t>pomáhá ve více než 150 zemích světa dětem přežít a zlepšovat jejich životní podmínky zajišťováním zdravotní péče, výživy, pitné vody a hygieny, vzdělání a ochrany před riziky HIV/ AIDS, násilím a jakýmkoliv zneužíváním. Největší část pomoci směřuje do těch částí světa, kde je situace dětí nejtíživější – do nejchudších zemí a do oblastí zasažených přírodní nebo válečnou katastrofou. Ve vyspělých zemích, jako je Česká republika, působí UNICEF prostřednictvím národních výborů, jejichž úlohou je podporovat naplňování práv dětí a získávat </a:t>
            </a:r>
            <a:r>
              <a:rPr lang="cs-CZ" sz="1800" dirty="0" err="1" smtClean="0"/>
              <a:t>fnanční</a:t>
            </a:r>
            <a:r>
              <a:rPr lang="cs-CZ" sz="1800" dirty="0" smtClean="0"/>
              <a:t> prostředky pro programy pomoci. Práce UNICEF je financována výhradně z dobrovolných příspěvků a z prodeje blahopřání a dárkového zboží. 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2098" cy="737937"/>
          </a:xfrm>
        </p:spPr>
        <p:txBody>
          <a:bodyPr>
            <a:normAutofit/>
          </a:bodyPr>
          <a:lstStyle/>
          <a:p>
            <a:r>
              <a:rPr lang="cs-CZ" b="1" dirty="0"/>
              <a:t>Světová zdravotnická organizace (WHO</a:t>
            </a:r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16077" y="1665513"/>
            <a:ext cx="8891208" cy="51924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1700" dirty="0" smtClean="0"/>
              <a:t>Byla založena v roce 1946.</a:t>
            </a:r>
          </a:p>
          <a:p>
            <a:pPr algn="just"/>
            <a:r>
              <a:rPr lang="cs-CZ" sz="1700" dirty="0" smtClean="0"/>
              <a:t>Česká republika se stala členem v roce 1993 jako jeden z nástupnických států Československa, které bylo zakládajícím členem.</a:t>
            </a:r>
          </a:p>
          <a:p>
            <a:pPr algn="just"/>
            <a:r>
              <a:rPr lang="cs-CZ" sz="1700" dirty="0" smtClean="0"/>
              <a:t>Hlavními směry činnosti WHO je formulace zdravotní politiky a konzultační činnost dle potřeb členských států, odborná pomoc při vypracování národních zdravotnických strategií, sledování indikátorů zdravotního stavu populace a ukazatelů hodnotících zdravotnické systémy jednotlivých států, rozvoj a testování nových technologií a postupů pro kontrolu nemocí a řízení zdravotní péče.</a:t>
            </a:r>
          </a:p>
          <a:p>
            <a:pPr algn="just"/>
            <a:r>
              <a:rPr lang="cs-CZ" sz="1700" dirty="0" smtClean="0"/>
              <a:t>Hlavní oblasti aktivit WHO:</a:t>
            </a:r>
          </a:p>
          <a:p>
            <a:pPr lvl="1" algn="just"/>
            <a:r>
              <a:rPr lang="cs-CZ" sz="1700" dirty="0" smtClean="0"/>
              <a:t>Podpora zdraví</a:t>
            </a:r>
          </a:p>
          <a:p>
            <a:pPr lvl="1" algn="just"/>
            <a:r>
              <a:rPr lang="cs-CZ" sz="1700" dirty="0" smtClean="0"/>
              <a:t>Podpora zdravotní bezpečnosti</a:t>
            </a:r>
          </a:p>
          <a:p>
            <a:pPr lvl="1" algn="just"/>
            <a:r>
              <a:rPr lang="cs-CZ" sz="1700" dirty="0" smtClean="0"/>
              <a:t>Upevňování zdravotnických systémů</a:t>
            </a:r>
          </a:p>
          <a:p>
            <a:pPr lvl="1" algn="just"/>
            <a:r>
              <a:rPr lang="cs-CZ" sz="1700" dirty="0" smtClean="0"/>
              <a:t>Využití poznatků z výzkumu při formulování strategií</a:t>
            </a:r>
          </a:p>
          <a:p>
            <a:pPr lvl="1" algn="just"/>
            <a:r>
              <a:rPr lang="cs-CZ" sz="1700" dirty="0" smtClean="0"/>
              <a:t>Posilování spolupráce</a:t>
            </a:r>
          </a:p>
          <a:p>
            <a:pPr lvl="1" algn="just"/>
            <a:r>
              <a:rPr lang="cs-CZ" sz="1700" dirty="0" smtClean="0"/>
              <a:t>Zlepšení implementace rozhodnutí</a:t>
            </a:r>
          </a:p>
          <a:p>
            <a:pPr algn="just"/>
            <a:r>
              <a:rPr lang="cs-CZ" sz="1700" b="1" u="sng" dirty="0" smtClean="0">
                <a:hlinkClick r:id="rId2"/>
              </a:rPr>
              <a:t>WHO sídlí v Ženevě </a:t>
            </a:r>
            <a:r>
              <a:rPr lang="cs-CZ" sz="1700" dirty="0" smtClean="0"/>
              <a:t> a má 194 členských států, které jsou rozděleny do šesti regionů a řízeny regionálními úřadovnami. Sídlo </a:t>
            </a:r>
            <a:r>
              <a:rPr lang="cs-CZ" sz="1700" b="1" u="sng" dirty="0" smtClean="0">
                <a:hlinkClick r:id="rId3"/>
              </a:rPr>
              <a:t>Regionální úřadovny WHO pro Evropu</a:t>
            </a:r>
            <a:r>
              <a:rPr lang="cs-CZ" sz="1700" dirty="0" smtClean="0"/>
              <a:t> se nachází v Kodani. </a:t>
            </a:r>
          </a:p>
          <a:p>
            <a:endParaRPr lang="cs-CZ" dirty="0"/>
          </a:p>
        </p:txBody>
      </p:sp>
      <p:pic>
        <p:nvPicPr>
          <p:cNvPr id="9" name="Obrázek 14"/>
          <p:cNvPicPr/>
          <p:nvPr/>
        </p:nvPicPr>
        <p:blipFill rotWithShape="1">
          <a:blip r:embed="rId4" cstate="print"/>
          <a:srcRect l="17030" t="30863" r="52382" b="21518"/>
          <a:stretch/>
        </p:blipFill>
        <p:spPr bwMode="auto">
          <a:xfrm>
            <a:off x="6906987" y="3673929"/>
            <a:ext cx="2286000" cy="1796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5286"/>
          </a:xfrm>
        </p:spPr>
        <p:txBody>
          <a:bodyPr/>
          <a:lstStyle/>
          <a:p>
            <a:pPr algn="ctr"/>
            <a:r>
              <a:rPr lang="cs-CZ" dirty="0" smtClean="0"/>
              <a:t>Orgány WHO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916" y="1436913"/>
            <a:ext cx="8997042" cy="4947557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/>
              <a:t>Nejvyšším orgánem je </a:t>
            </a:r>
            <a:r>
              <a:rPr lang="cs-CZ" sz="2400" b="1" dirty="0" smtClean="0"/>
              <a:t>Světové zdravotnické shromáždění</a:t>
            </a:r>
            <a:r>
              <a:rPr lang="cs-CZ" sz="2400" dirty="0" smtClean="0"/>
              <a:t>, které se každoročně koná v květnu v Ženevě za přítomnosti ministrů zdravotnictví všech členských států. Úkolem WHA je schválit program a rozpočet WHO a projednat důležité otázky zdravotní politiky. Vlastní jednání WHA probíhá formou plenárního zasedání a ve dvou technických výborech.</a:t>
            </a:r>
          </a:p>
          <a:p>
            <a:pPr algn="just"/>
            <a:r>
              <a:rPr lang="cs-CZ" sz="2400" dirty="0" smtClean="0"/>
              <a:t>Dvakrát ročně také zasedá </a:t>
            </a:r>
            <a:r>
              <a:rPr lang="cs-CZ" sz="2400" b="1" dirty="0" smtClean="0"/>
              <a:t>Výkonná rada WHO </a:t>
            </a:r>
            <a:r>
              <a:rPr lang="cs-CZ" sz="2400" dirty="0" smtClean="0"/>
              <a:t>složená z odborníků členských států WHO. EB má 34 členů, kteří jsou voleni na tříleté období. Výkonná rada má za úkol napomáhat práci WHA a implementovat jeho rozhodnutí a strategie.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pPr algn="ctr"/>
            <a:r>
              <a:rPr lang="cs-CZ" dirty="0" smtClean="0"/>
              <a:t>WHO a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119" y="1518556"/>
            <a:ext cx="9413724" cy="493122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2500" b="1" u="sng" dirty="0" smtClean="0">
                <a:hlinkClick r:id="rId2"/>
              </a:rPr>
              <a:t>Kancelář WHO v České republice</a:t>
            </a:r>
            <a:r>
              <a:rPr lang="cs-CZ" sz="2500" dirty="0" smtClean="0"/>
              <a:t> je zastoupením WHO na národní úrovni a zajišťuje především vzájemnou informovanost poskytováním údajů týkajících se situace ve zdravotnictví. </a:t>
            </a:r>
          </a:p>
          <a:p>
            <a:pPr algn="just"/>
            <a:r>
              <a:rPr lang="cs-CZ" sz="2500" dirty="0" smtClean="0"/>
              <a:t>Jejím důležitým úkolem je distribuce informací a materiálů WHO partnerům v České republice.</a:t>
            </a:r>
          </a:p>
          <a:p>
            <a:pPr algn="just"/>
            <a:r>
              <a:rPr lang="cs-CZ" sz="2500" dirty="0" smtClean="0"/>
              <a:t>Kancelář WHO ovlivňuje také tvorbu zdravotní politiky na národní i regionální úrovni.</a:t>
            </a:r>
          </a:p>
          <a:p>
            <a:pPr algn="just"/>
            <a:r>
              <a:rPr lang="cs-CZ" sz="2500" dirty="0" smtClean="0"/>
              <a:t>Úkolem Kanceláře je přizpůsobovat zaměření odborné pomoci WHO požadavkům, potřebám a možnostem zdravotnictví v České republice a přispět tím k jeho zlepšování. </a:t>
            </a:r>
          </a:p>
          <a:p>
            <a:pPr algn="just"/>
            <a:r>
              <a:rPr lang="cs-CZ" sz="2500" dirty="0" smtClean="0"/>
              <a:t>ČR se podílí na fungování Kanceláře WHO v ČR poskytováním sídla kanceláře (v budově MZV v Rytířské ulici v Praze).</a:t>
            </a:r>
          </a:p>
          <a:p>
            <a:pPr algn="just"/>
            <a:r>
              <a:rPr lang="cs-CZ" sz="2500" b="1" dirty="0" smtClean="0"/>
              <a:t>Dvouletá smlouva o spolupráci </a:t>
            </a:r>
            <a:r>
              <a:rPr lang="cs-CZ" sz="2500" dirty="0" smtClean="0"/>
              <a:t>je praktickou formou naplňování spolupráce mezi Regionálním úřadem WHO pro Evropu a Českou republikou. Smlouva stanovuje prioritní oblasti, očekávané výsledky a podmínky spolupráce mezi ministerstvem zdravotnictví a WHO na příslušné dvouleté období. WHO na jejím základě poskytuje ČR přímou odbornou pomoc ve vybraných oblastech.</a:t>
            </a:r>
          </a:p>
          <a:p>
            <a:pPr algn="just"/>
            <a:r>
              <a:rPr lang="cs-CZ" sz="2700" dirty="0" smtClean="0"/>
              <a:t>Priority České republiky ve WHO:</a:t>
            </a:r>
          </a:p>
          <a:p>
            <a:pPr lvl="1" algn="just"/>
            <a:r>
              <a:rPr lang="cs-CZ" sz="2500" b="1" dirty="0" smtClean="0">
                <a:hlinkClick r:id="rId3"/>
              </a:rPr>
              <a:t>Podpora zdraví během života</a:t>
            </a:r>
            <a:r>
              <a:rPr lang="cs-CZ" sz="2500" dirty="0" smtClean="0"/>
              <a:t> (</a:t>
            </a:r>
            <a:r>
              <a:rPr lang="cs-CZ" sz="2500" dirty="0" smtClean="0">
                <a:hlinkClick r:id="rId4"/>
              </a:rPr>
              <a:t>Zdraví 2020</a:t>
            </a:r>
            <a:r>
              <a:rPr lang="cs-CZ" sz="2500" dirty="0" smtClean="0"/>
              <a:t>, </a:t>
            </a:r>
            <a:r>
              <a:rPr lang="cs-CZ" sz="2500" dirty="0" smtClean="0">
                <a:hlinkClick r:id="rId5"/>
              </a:rPr>
              <a:t>Zdraví ve všech politikách</a:t>
            </a:r>
            <a:r>
              <a:rPr lang="cs-CZ" sz="2500" dirty="0" smtClean="0"/>
              <a:t>, </a:t>
            </a:r>
            <a:r>
              <a:rPr lang="cs-CZ" sz="2500" dirty="0" smtClean="0">
                <a:hlinkClick r:id="rId6"/>
              </a:rPr>
              <a:t>Zdravé stárnutí</a:t>
            </a:r>
            <a:r>
              <a:rPr lang="cs-CZ" sz="2500" dirty="0" smtClean="0"/>
              <a:t>, Primární péče)</a:t>
            </a:r>
          </a:p>
          <a:p>
            <a:pPr lvl="1" algn="just"/>
            <a:r>
              <a:rPr lang="cs-CZ" sz="2500" b="1" dirty="0" smtClean="0">
                <a:hlinkClick r:id="rId7"/>
              </a:rPr>
              <a:t>Nepřenosná onemocnění</a:t>
            </a:r>
            <a:r>
              <a:rPr lang="cs-CZ" sz="2500" dirty="0" smtClean="0">
                <a:hlinkClick r:id="rId7"/>
              </a:rPr>
              <a:t> </a:t>
            </a:r>
            <a:r>
              <a:rPr lang="cs-CZ" sz="2500" dirty="0" smtClean="0"/>
              <a:t>(Prevence a kontrola, </a:t>
            </a:r>
            <a:r>
              <a:rPr lang="cs-CZ" sz="2500" dirty="0" smtClean="0">
                <a:hlinkClick r:id="rId8"/>
              </a:rPr>
              <a:t>Výživa</a:t>
            </a:r>
            <a:r>
              <a:rPr lang="cs-CZ" sz="2500" dirty="0" smtClean="0"/>
              <a:t>)</a:t>
            </a:r>
          </a:p>
          <a:p>
            <a:pPr lvl="1" algn="just"/>
            <a:r>
              <a:rPr lang="cs-CZ" sz="2500" b="1" dirty="0" smtClean="0"/>
              <a:t>Dohled a bezpečnost </a:t>
            </a:r>
            <a:r>
              <a:rPr lang="cs-CZ" sz="2500" dirty="0" smtClean="0"/>
              <a:t>(</a:t>
            </a:r>
            <a:r>
              <a:rPr lang="cs-CZ" sz="2500" dirty="0" smtClean="0">
                <a:hlinkClick r:id="rId9"/>
              </a:rPr>
              <a:t>Připravenost na pandemická a epidemická onemocnění</a:t>
            </a:r>
            <a:r>
              <a:rPr lang="cs-CZ" sz="2500" dirty="0" smtClean="0"/>
              <a:t>)</a:t>
            </a:r>
          </a:p>
          <a:p>
            <a:pPr lvl="1" algn="just"/>
            <a:r>
              <a:rPr lang="cs-CZ" sz="2500" b="1" dirty="0" smtClean="0">
                <a:hlinkClick r:id="rId10"/>
              </a:rPr>
              <a:t>Univerzální zdravotní pokrytí</a:t>
            </a:r>
            <a:endParaRPr lang="cs-CZ" sz="2500" dirty="0" smtClean="0"/>
          </a:p>
          <a:p>
            <a:pPr lvl="1" algn="just"/>
            <a:r>
              <a:rPr lang="cs-CZ" sz="2500" b="1" dirty="0" smtClean="0"/>
              <a:t>Management</a:t>
            </a:r>
            <a:r>
              <a:rPr lang="cs-CZ" sz="2500" dirty="0" smtClean="0"/>
              <a:t> (</a:t>
            </a:r>
            <a:r>
              <a:rPr lang="cs-CZ" sz="2500" dirty="0" smtClean="0">
                <a:hlinkClick r:id="rId11"/>
              </a:rPr>
              <a:t>e-</a:t>
            </a:r>
            <a:r>
              <a:rPr lang="cs-CZ" sz="2500" dirty="0" err="1" smtClean="0">
                <a:hlinkClick r:id="rId11"/>
              </a:rPr>
              <a:t>Health</a:t>
            </a:r>
            <a:r>
              <a:rPr lang="cs-CZ" sz="2500" dirty="0" smtClean="0"/>
              <a:t>)</a:t>
            </a:r>
          </a:p>
          <a:p>
            <a:pPr algn="just"/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12" cstate="print"/>
          <a:srcRect l="7771" t="28512" r="43122" b="21811"/>
          <a:stretch/>
        </p:blipFill>
        <p:spPr bwMode="auto">
          <a:xfrm>
            <a:off x="8339138" y="4926467"/>
            <a:ext cx="3368448" cy="1719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7442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Příklad klasifikace mezinárodních organizací na základě členství – vládní a mimovládní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681843"/>
            <a:ext cx="9805609" cy="483325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b="1" dirty="0" smtClean="0"/>
              <a:t>Vládní</a:t>
            </a:r>
          </a:p>
          <a:p>
            <a:pPr algn="just"/>
            <a:r>
              <a:rPr lang="cs-CZ" dirty="0" smtClean="0"/>
              <a:t>Členy jsou suverénní státy a byly vytvořené na základě rozhodnutí vlád zakládající smlouvou.</a:t>
            </a:r>
          </a:p>
          <a:p>
            <a:pPr algn="just"/>
            <a:r>
              <a:rPr lang="cs-CZ" dirty="0" smtClean="0"/>
              <a:t>Obvykle se skládají ze shromáždění zástupců (kongres, valné shromáždění), voleného orgánu na určitou dobu s omezeným počtem členů (výbor, rada) a sekretariátu řízeného tajemníkem (ředitelem).</a:t>
            </a:r>
          </a:p>
          <a:p>
            <a:pPr algn="just"/>
            <a:r>
              <a:rPr lang="cs-CZ" dirty="0" smtClean="0"/>
              <a:t>Mají charakter trvalý (bez časového omezení, např. OSN) nebo dočasný (zřizují se na základě plnění určitého úkolu a po splnění zanikají, např. IRO – Mezinárodní organizace pro uprchlíky).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b="1" dirty="0" smtClean="0"/>
              <a:t>Nevládní organizace</a:t>
            </a:r>
          </a:p>
          <a:p>
            <a:pPr algn="just"/>
            <a:r>
              <a:rPr lang="cs-CZ" dirty="0" smtClean="0"/>
              <a:t>Nevznikly na základě mezinárodní smlouvy, členy nejsou suverénní státy, ale fyzické či právnické osoby nebo instituce a sdružení s veřejným nebo soukromým charakterem.</a:t>
            </a:r>
          </a:p>
          <a:p>
            <a:pPr algn="just"/>
            <a:r>
              <a:rPr lang="cs-CZ" dirty="0" smtClean="0"/>
              <a:t>Příkladem nevládní organizace může být Mezinárodní Červený kříž.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543" y="511629"/>
            <a:ext cx="8719457" cy="1320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Organizace pro hospodářskou spolupráci a rozvoj (OECD)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850346"/>
            <a:ext cx="8596668" cy="5007654"/>
          </a:xfrm>
        </p:spPr>
        <p:txBody>
          <a:bodyPr>
            <a:noAutofit/>
          </a:bodyPr>
          <a:lstStyle/>
          <a:p>
            <a:r>
              <a:rPr lang="cs-CZ" sz="2000" dirty="0" smtClean="0"/>
              <a:t>OECD je mezinárodní vládní organizací se </a:t>
            </a:r>
            <a:r>
              <a:rPr lang="cs-CZ" sz="2000" b="1" dirty="0" smtClean="0"/>
              <a:t>sídlem v Paříži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Je nástupkyní Organizace pro hospodářskou spolupráci v Evropě, která měla za úkol poválečnou hospodářskou obnovu. </a:t>
            </a:r>
            <a:r>
              <a:rPr lang="cs-CZ" sz="2000" b="1" dirty="0" smtClean="0"/>
              <a:t>OECD vznikla 30.září 1961</a:t>
            </a:r>
            <a:r>
              <a:rPr lang="cs-CZ" sz="2000" dirty="0" smtClean="0"/>
              <a:t>, kdy vešel v platnost její zakládající dokument "</a:t>
            </a:r>
            <a:r>
              <a:rPr lang="cs-CZ" sz="2000" u="sng" dirty="0" smtClean="0">
                <a:hlinkClick r:id="rId2"/>
              </a:rPr>
              <a:t>Konvence o OECD</a:t>
            </a:r>
            <a:r>
              <a:rPr lang="cs-CZ" sz="2000" dirty="0" smtClean="0"/>
              <a:t>".</a:t>
            </a:r>
          </a:p>
          <a:p>
            <a:r>
              <a:rPr lang="cs-CZ" sz="2000" dirty="0" smtClean="0"/>
              <a:t>Konvence uvádí jako </a:t>
            </a:r>
            <a:r>
              <a:rPr lang="cs-CZ" sz="2000" b="1" dirty="0" smtClean="0"/>
              <a:t>hlavní cíle OECD</a:t>
            </a:r>
            <a:r>
              <a:rPr lang="cs-CZ" sz="2000" dirty="0" smtClean="0"/>
              <a:t> koordinaci politik za účelem dlouhodobého ekonomického rozvoje členských i nečlenských zemí. </a:t>
            </a:r>
          </a:p>
          <a:p>
            <a:r>
              <a:rPr lang="cs-CZ" sz="2000" dirty="0" smtClean="0"/>
              <a:t>OECD sdružuje ekonomicky nejvýznamnější země světa (produkující více než dvě třetiny zboží a služeb světa), takže hraje výraznou úlohu při rozvoji mezinárodních ekonomických vztahů a mezinárodního obchodu. </a:t>
            </a:r>
          </a:p>
          <a:p>
            <a:r>
              <a:rPr lang="cs-CZ" sz="2000" dirty="0" smtClean="0"/>
              <a:t>OECD má aktuálně </a:t>
            </a:r>
            <a:r>
              <a:rPr lang="cs-CZ" sz="2000" b="1" u="sng" dirty="0" smtClean="0">
                <a:hlinkClick r:id="rId3"/>
              </a:rPr>
              <a:t>34 členských zemí</a:t>
            </a:r>
            <a:r>
              <a:rPr lang="cs-CZ" sz="2000" dirty="0" smtClean="0"/>
              <a:t>. </a:t>
            </a:r>
            <a:r>
              <a:rPr lang="cs-CZ" sz="2000" b="1" dirty="0" smtClean="0"/>
              <a:t>Česká republika</a:t>
            </a:r>
            <a:r>
              <a:rPr lang="cs-CZ" sz="2000" dirty="0" smtClean="0"/>
              <a:t> vstoupila do OECD </a:t>
            </a:r>
            <a:r>
              <a:rPr lang="cs-CZ" sz="2000" b="1" dirty="0" smtClean="0"/>
              <a:t>21. prosince 1995</a:t>
            </a:r>
            <a:r>
              <a:rPr lang="cs-CZ" sz="2000" dirty="0" smtClean="0"/>
              <a:t> jako její 26. člen.</a:t>
            </a:r>
            <a:endParaRPr lang="cs-CZ" sz="20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4" cstate="print"/>
          <a:srcRect l="25009" t="41446" r="60317" b="32393"/>
          <a:stretch/>
        </p:blipFill>
        <p:spPr bwMode="auto">
          <a:xfrm>
            <a:off x="9579697" y="457199"/>
            <a:ext cx="1678853" cy="1597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OECD je podporovat taková opatření, jejichž smyslem 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/>
              <a:t>dosáhnout co nejvyššího udržitelného ekonomického růstu, zaměstnanosti a stoupající životní úrovně členských zemí při udržení finanční stability, a tak přispívat k rozvoji světového hospodářství;</a:t>
            </a:r>
          </a:p>
          <a:p>
            <a:pPr algn="just"/>
            <a:r>
              <a:rPr lang="cs-CZ" sz="2400" dirty="0" smtClean="0"/>
              <a:t>přispívat ke zdravému hospodářskému rozvoji v členských i nečlenských zemích;</a:t>
            </a:r>
          </a:p>
          <a:p>
            <a:pPr algn="just"/>
            <a:r>
              <a:rPr lang="cs-CZ" sz="2400" dirty="0" smtClean="0"/>
              <a:t>přispívat k rozvoji světového obchodu na mnohostranném nediskriminačním základě v souladu s mezinárodními závazky.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67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Orgány OECD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6571" y="1665514"/>
            <a:ext cx="8947431" cy="5192485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/>
              <a:t>Nejvyšším orgánem je </a:t>
            </a:r>
            <a:r>
              <a:rPr lang="cs-CZ" sz="2400" b="1" dirty="0" smtClean="0"/>
              <a:t>Rada OECD</a:t>
            </a:r>
            <a:r>
              <a:rPr lang="cs-CZ" sz="2400" dirty="0" smtClean="0"/>
              <a:t>, která sestává z velvyslanců všech 34 členských zemí a zástupce Evropské komise a její zasedání řídí generální tajemník OECD. </a:t>
            </a:r>
          </a:p>
          <a:p>
            <a:pPr algn="just"/>
            <a:r>
              <a:rPr lang="cs-CZ" sz="2400" dirty="0" smtClean="0"/>
              <a:t>Rada na úrovni velvyslanců se schází cca 2x měsíčně, aby řešila operativní a strategické otázky řízení organizace. Dále se jednou ročně koná </a:t>
            </a:r>
            <a:r>
              <a:rPr lang="cs-CZ" sz="2400" b="1" dirty="0" smtClean="0"/>
              <a:t>zasedání Rady OECD na ministerské úrovni</a:t>
            </a:r>
            <a:r>
              <a:rPr lang="cs-CZ" sz="2400" dirty="0" smtClean="0"/>
              <a:t>, kde ministři z členských zemí diskutují koncepční otázky a udávají dlouhodobý směr pro OECD. Více </a:t>
            </a:r>
            <a:r>
              <a:rPr lang="cs-CZ" sz="2400" dirty="0" err="1" smtClean="0"/>
              <a:t>info</a:t>
            </a:r>
            <a:r>
              <a:rPr lang="cs-CZ" sz="2400" dirty="0" smtClean="0"/>
              <a:t> </a:t>
            </a:r>
            <a:r>
              <a:rPr lang="cs-CZ" sz="2400" u="sng" dirty="0" smtClean="0">
                <a:hlinkClick r:id="rId2"/>
              </a:rPr>
              <a:t>zde</a:t>
            </a:r>
            <a:r>
              <a:rPr lang="cs-CZ" sz="2400" dirty="0" smtClean="0"/>
              <a:t>.</a:t>
            </a:r>
          </a:p>
          <a:p>
            <a:pPr algn="just"/>
            <a:r>
              <a:rPr lang="cs-CZ" sz="2400" dirty="0" smtClean="0"/>
              <a:t>Činnost OECD v oblasti zdraví je řízena </a:t>
            </a:r>
            <a:r>
              <a:rPr lang="cs-CZ" sz="2400" b="1" dirty="0" smtClean="0"/>
              <a:t>Zdravotnickým výborem</a:t>
            </a:r>
            <a:r>
              <a:rPr lang="cs-CZ" sz="2400" dirty="0" smtClean="0"/>
              <a:t> spadajícím v organizační struktuře pod </a:t>
            </a:r>
            <a:r>
              <a:rPr lang="cs-CZ" sz="2400" b="1" dirty="0" smtClean="0"/>
              <a:t>Zdravotnickou divizi Ředitelství pro zaměstnanost, práci a sociální věci</a:t>
            </a:r>
            <a:r>
              <a:rPr lang="cs-CZ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7189"/>
            <a:ext cx="8596668" cy="1181325"/>
          </a:xfrm>
        </p:spPr>
        <p:txBody>
          <a:bodyPr>
            <a:normAutofit/>
          </a:bodyPr>
          <a:lstStyle/>
          <a:p>
            <a:pPr algn="just"/>
            <a:r>
              <a:rPr lang="cs-CZ" sz="1600" dirty="0"/>
              <a:t>IŠTOK, I. </a:t>
            </a:r>
            <a:r>
              <a:rPr lang="cs-CZ" sz="1600" i="1" dirty="0"/>
              <a:t>Politická </a:t>
            </a:r>
            <a:r>
              <a:rPr lang="cs-CZ" sz="1600" i="1" dirty="0" err="1"/>
              <a:t>geografia</a:t>
            </a:r>
            <a:r>
              <a:rPr lang="cs-CZ" sz="1600" i="1" dirty="0"/>
              <a:t> a geopolitika</a:t>
            </a:r>
            <a:r>
              <a:rPr lang="cs-CZ" sz="1600" dirty="0"/>
              <a:t>, Prešov: Prešovská univerzita v Prešově, 2004, ISBN 80-8068-313-1. 392 s. a BAAR, V., RUMPEL, P., Šindler, P. </a:t>
            </a:r>
            <a:r>
              <a:rPr lang="cs-CZ" sz="1600" i="1" dirty="0"/>
              <a:t>Politická geografie.</a:t>
            </a:r>
            <a:r>
              <a:rPr lang="cs-CZ" sz="1600" dirty="0"/>
              <a:t> Ostrava: Ostravská univerzita, 1996. ISBN 80-7042-737-X, 94 s</a:t>
            </a:r>
            <a:r>
              <a:rPr lang="cs-CZ" sz="1600" dirty="0" smtClean="0"/>
              <a:t>.</a:t>
            </a:r>
          </a:p>
          <a:p>
            <a:endParaRPr lang="cs-CZ" sz="1200" dirty="0" smtClean="0"/>
          </a:p>
          <a:p>
            <a:endParaRPr lang="cs-CZ" sz="1200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l="26225" t="20613" r="49755" b="19507"/>
          <a:stretch/>
        </p:blipFill>
        <p:spPr bwMode="auto">
          <a:xfrm>
            <a:off x="640775" y="2726872"/>
            <a:ext cx="2200395" cy="3142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 cstate="print"/>
          <a:srcRect l="26501" t="20857" r="49893" b="19751"/>
          <a:stretch/>
        </p:blipFill>
        <p:spPr bwMode="auto">
          <a:xfrm>
            <a:off x="3649425" y="2726872"/>
            <a:ext cx="2032918" cy="3191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4" cstate="print"/>
          <a:srcRect l="34202" t="37788" r="56732" b="36933"/>
          <a:stretch/>
        </p:blipFill>
        <p:spPr bwMode="auto">
          <a:xfrm>
            <a:off x="6467051" y="2726873"/>
            <a:ext cx="2366706" cy="3083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5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>
                <a:solidFill>
                  <a:schemeClr val="accent2"/>
                </a:solidFill>
              </a:rPr>
              <a:t>Vybrané mezinárodní organizace</a:t>
            </a:r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5061" y="1730829"/>
            <a:ext cx="9136137" cy="1852215"/>
          </a:xfrm>
        </p:spPr>
        <p:txBody>
          <a:bodyPr>
            <a:normAutofit/>
          </a:bodyPr>
          <a:lstStyle/>
          <a:p>
            <a:pPr lvl="0"/>
            <a:r>
              <a:rPr lang="cs-CZ" sz="2400" b="1" dirty="0" smtClean="0"/>
              <a:t>Organizace spojených národů (OSN)</a:t>
            </a:r>
            <a:endParaRPr lang="cs-CZ" sz="2400" dirty="0" smtClean="0"/>
          </a:p>
          <a:p>
            <a:r>
              <a:rPr lang="cs-CZ" sz="2400" b="1" dirty="0" smtClean="0"/>
              <a:t>Světová zdravotnická organizace (WHO)</a:t>
            </a:r>
            <a:endParaRPr lang="cs-CZ" sz="2400" dirty="0" smtClean="0"/>
          </a:p>
          <a:p>
            <a:r>
              <a:rPr lang="cs-CZ" sz="2400" b="1" dirty="0" smtClean="0"/>
              <a:t>Organizace pro hospodářskou spolupráci a rozvoj (OECD) </a:t>
            </a:r>
            <a:endParaRPr lang="cs-CZ" sz="24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/>
          <a:srcRect l="17030" t="30863" r="52382" b="21518"/>
          <a:stretch/>
        </p:blipFill>
        <p:spPr bwMode="auto">
          <a:xfrm>
            <a:off x="3113420" y="3957882"/>
            <a:ext cx="2533401" cy="2057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/>
          <a:srcRect l="25009" t="41446" r="60317" b="32393"/>
          <a:stretch/>
        </p:blipFill>
        <p:spPr bwMode="auto">
          <a:xfrm>
            <a:off x="6082118" y="3957883"/>
            <a:ext cx="1981227" cy="2011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 cstate="print"/>
          <a:srcRect l="12566" t="26455" r="45767" b="18577"/>
          <a:stretch/>
        </p:blipFill>
        <p:spPr bwMode="auto">
          <a:xfrm>
            <a:off x="548441" y="4004020"/>
            <a:ext cx="2451434" cy="1965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143"/>
          </a:xfrm>
        </p:spPr>
        <p:txBody>
          <a:bodyPr/>
          <a:lstStyle/>
          <a:p>
            <a:pPr lvl="0"/>
            <a:r>
              <a:rPr lang="cs-CZ" b="1" dirty="0" smtClean="0"/>
              <a:t>Organizace spojených národů (OSN)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34887"/>
            <a:ext cx="8596668" cy="5078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400" i="1" dirty="0" smtClean="0"/>
              <a:t>„OSN nebyla založena proto, aby dovedla lidstvo do nebe, ale aby ho zachránila před peklem.“ </a:t>
            </a:r>
          </a:p>
          <a:p>
            <a:pPr algn="just">
              <a:buNone/>
            </a:pPr>
            <a:r>
              <a:rPr lang="cs-CZ" i="1" dirty="0" smtClean="0"/>
              <a:t>(</a:t>
            </a:r>
            <a:r>
              <a:rPr lang="cs-CZ" dirty="0" smtClean="0"/>
              <a:t>Dag </a:t>
            </a:r>
            <a:r>
              <a:rPr lang="cs-CZ" dirty="0" err="1" smtClean="0"/>
              <a:t>Hammarskjöld</a:t>
            </a:r>
            <a:r>
              <a:rPr lang="cs-CZ" dirty="0" smtClean="0"/>
              <a:t>, 2. generální tajemník OSN, 1953–1961)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sz="2000" dirty="0" smtClean="0">
                <a:hlinkClick r:id="rId2"/>
              </a:rPr>
              <a:t>Den OSN 2017</a:t>
            </a:r>
            <a:endParaRPr lang="cs-CZ" sz="2000" dirty="0" smtClean="0">
              <a:hlinkClick r:id="rId3"/>
            </a:endParaRPr>
          </a:p>
          <a:p>
            <a:pPr algn="just">
              <a:buNone/>
            </a:pPr>
            <a:r>
              <a:rPr lang="cs-CZ" sz="2000" dirty="0" smtClean="0">
                <a:hlinkClick r:id="rId3"/>
              </a:rPr>
              <a:t>Video: </a:t>
            </a:r>
            <a:r>
              <a:rPr lang="pt-BR" sz="2000" dirty="0" smtClean="0"/>
              <a:t>10 věcí o OSN, které možná nevíte</a:t>
            </a:r>
            <a:endParaRPr lang="cs-CZ" sz="2000" dirty="0" smtClean="0"/>
          </a:p>
          <a:p>
            <a:pPr algn="just">
              <a:buNone/>
            </a:pP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39906" t="33963" r="41274" b="41635"/>
          <a:stretch>
            <a:fillRect/>
          </a:stretch>
        </p:blipFill>
        <p:spPr bwMode="auto">
          <a:xfrm>
            <a:off x="1239431" y="4268228"/>
            <a:ext cx="2294627" cy="16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5849" t="35363" r="52311" b="22515"/>
          <a:stretch>
            <a:fillRect/>
          </a:stretch>
        </p:blipFill>
        <p:spPr bwMode="auto">
          <a:xfrm>
            <a:off x="5257472" y="4148382"/>
            <a:ext cx="2480732" cy="18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22691" y="5945447"/>
            <a:ext cx="13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Vlajka OSN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71380" y="5999056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Logo OSN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242"/>
          </a:xfrm>
        </p:spPr>
        <p:txBody>
          <a:bodyPr/>
          <a:lstStyle/>
          <a:p>
            <a:pPr algn="ctr"/>
            <a:r>
              <a:rPr lang="cs-CZ" dirty="0" smtClean="0"/>
              <a:t>Historie 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66491"/>
            <a:ext cx="9936237" cy="5015952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Název Spojené národy navrhl americký prezident Franklin D. Roosevelt, poprvé byl použit za II. sv. v. v Deklaraci Spojených národů z 1. ledna 1942.</a:t>
            </a:r>
          </a:p>
          <a:p>
            <a:pPr algn="just"/>
            <a:r>
              <a:rPr lang="cs-CZ" sz="1600" dirty="0" smtClean="0"/>
              <a:t>V roce 1899 se v Haagu konala první mezinárodní mírová konference, jejímž cílem bylo vypracovat nástroje k mírovému řešení krizí, k prevenci válek a kodifikaci pravidel boje.</a:t>
            </a:r>
          </a:p>
          <a:p>
            <a:pPr algn="just"/>
            <a:r>
              <a:rPr lang="cs-CZ" sz="1600" b="1" dirty="0" smtClean="0"/>
              <a:t>Předchůdkyní OSN byla Společnost národů – organizace ustavená v roce 1919 v rámci Versailleské smlouvy „na podporu mezinárodní spolupráce a dosažení míru a bezpečnosti“.</a:t>
            </a:r>
          </a:p>
          <a:p>
            <a:pPr algn="just"/>
            <a:r>
              <a:rPr lang="cs-CZ" sz="1600" dirty="0" smtClean="0"/>
              <a:t>Společnost národů ukončila činnost poté, co se jí nepodařilo zabránit vypuknutí druhé světové války. </a:t>
            </a:r>
          </a:p>
          <a:p>
            <a:pPr algn="just"/>
            <a:r>
              <a:rPr lang="cs-CZ" sz="1600" dirty="0" smtClean="0"/>
              <a:t>V roce 1945 se v San Francisku sešli zástupci 50 zemí na Konferenci Spojených národů o mezinárodním uspořádání a vypracovali Chartu OSN.</a:t>
            </a:r>
          </a:p>
          <a:p>
            <a:pPr algn="just"/>
            <a:r>
              <a:rPr lang="cs-CZ" sz="1600" b="1" dirty="0" smtClean="0"/>
              <a:t>Chartu podepsalo 26. června 1945 celkem 50 zemí</a:t>
            </a:r>
            <a:r>
              <a:rPr lang="cs-CZ" sz="1600" dirty="0" smtClean="0"/>
              <a:t>. </a:t>
            </a:r>
            <a:r>
              <a:rPr lang="cs-CZ" sz="1600" b="1" dirty="0" smtClean="0"/>
              <a:t>Polsko</a:t>
            </a:r>
            <a:r>
              <a:rPr lang="cs-CZ" sz="1600" dirty="0" smtClean="0"/>
              <a:t> sice nebylo na konferenci zastoupeno a svůj podpis připojilo později, je ale považováno za jednu z </a:t>
            </a:r>
            <a:r>
              <a:rPr lang="cs-CZ" sz="1600" b="1" dirty="0" smtClean="0"/>
              <a:t>51</a:t>
            </a:r>
            <a:r>
              <a:rPr lang="cs-CZ" sz="1600" dirty="0" smtClean="0"/>
              <a:t> zakládajících členských zemí OSN. </a:t>
            </a:r>
          </a:p>
          <a:p>
            <a:pPr algn="just"/>
            <a:r>
              <a:rPr lang="cs-CZ" sz="1600" b="1" dirty="0" smtClean="0"/>
              <a:t>OSN oficiálně vznikla 24. října 1945, kdy byla Charta ratifikována Čínou, Francií, Sovětským svazem, USA, Velkou Británií a většinou ostatních signatářských zemí OSN. </a:t>
            </a:r>
            <a:r>
              <a:rPr lang="cs-CZ" sz="1600" dirty="0" smtClean="0"/>
              <a:t>(Každoročně se proto 24. říjen slaví jako Den Spojených národů). </a:t>
            </a:r>
          </a:p>
          <a:p>
            <a:pPr algn="just"/>
            <a:r>
              <a:rPr lang="cs-CZ" sz="1600" dirty="0" smtClean="0"/>
              <a:t>V současné době tvoří OSN </a:t>
            </a:r>
            <a:r>
              <a:rPr lang="cs-CZ" sz="1600" u="sng" dirty="0" smtClean="0">
                <a:hlinkClick r:id="rId2"/>
              </a:rPr>
              <a:t>193 členských států</a:t>
            </a:r>
            <a:r>
              <a:rPr lang="cs-CZ" sz="1600" dirty="0" smtClean="0"/>
              <a:t>; zatím posledním státem, který rozšířil řady OSN, byl v roce 2011 Jižní Súdán.</a:t>
            </a:r>
            <a:r>
              <a:rPr lang="cs-CZ" sz="1600" b="1" dirty="0" smtClean="0"/>
              <a:t> 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1396"/>
          </a:xfrm>
        </p:spPr>
        <p:txBody>
          <a:bodyPr/>
          <a:lstStyle/>
          <a:p>
            <a:pPr algn="ctr"/>
            <a:r>
              <a:rPr lang="cs-CZ" dirty="0" smtClean="0"/>
              <a:t>Charta 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745" y="1526875"/>
            <a:ext cx="8975389" cy="4514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2000" b="1" dirty="0" smtClean="0"/>
              <a:t>= ustavující dokument světové organizace, který stanovuje práva a povinnosti členských států a stanoví orgány a postupy fungování OSN</a:t>
            </a:r>
          </a:p>
          <a:p>
            <a:pPr algn="just">
              <a:buNone/>
            </a:pPr>
            <a:endParaRPr lang="cs-CZ" sz="2000" b="1" dirty="0" smtClean="0"/>
          </a:p>
          <a:p>
            <a:pPr algn="just"/>
            <a:r>
              <a:rPr lang="cs-CZ" sz="2000" dirty="0" smtClean="0"/>
              <a:t>Kodifikuje základní principy mezinárodních vztahů – od suverenity a rovnosti mezi státy až po zákaz užití síly při řešení mezinárodních sporů.</a:t>
            </a:r>
          </a:p>
          <a:p>
            <a:pPr algn="just"/>
            <a:r>
              <a:rPr lang="cs-CZ" sz="2000" dirty="0" smtClean="0"/>
              <a:t>Předmluva Charty OSN, tzv. </a:t>
            </a:r>
            <a:r>
              <a:rPr lang="cs-CZ" sz="2000" b="1" dirty="0" smtClean="0"/>
              <a:t>preambule, vyjadřuje ideály a společné cíle všech států, jejichž vlády se spojily, aby vytvořily OSN.</a:t>
            </a:r>
            <a:endParaRPr lang="cs-CZ" sz="2000" dirty="0" smtClean="0"/>
          </a:p>
          <a:p>
            <a:pPr algn="just"/>
            <a:r>
              <a:rPr lang="cs-CZ" sz="2000" dirty="0" smtClean="0"/>
              <a:t>Znění předmluvy </a:t>
            </a:r>
            <a:r>
              <a:rPr lang="cs-CZ" sz="2000" u="sng" dirty="0" smtClean="0">
                <a:hlinkClick r:id="rId2"/>
              </a:rPr>
              <a:t>zde</a:t>
            </a:r>
            <a:r>
              <a:rPr lang="cs-CZ" sz="2000" dirty="0" smtClean="0"/>
              <a:t> a znění Charty OSN </a:t>
            </a:r>
            <a:r>
              <a:rPr lang="cs-CZ" sz="2000" dirty="0" smtClean="0">
                <a:hlinkClick r:id="rId3"/>
              </a:rPr>
              <a:t>zde</a:t>
            </a:r>
            <a:r>
              <a:rPr lang="cs-CZ" sz="2000" dirty="0" smtClean="0"/>
              <a:t>.</a:t>
            </a:r>
          </a:p>
          <a:p>
            <a:pPr algn="just"/>
            <a:r>
              <a:rPr lang="cs-CZ" sz="2000" dirty="0" smtClean="0"/>
              <a:t>Znění Charty lze pozměnit hlasováním Valného shromáždění, pokud se pro vysloví dvoutřetinová většina členů a změnu ratifikují dvě třetiny členských států OSN, včetně pěti stálých členů Rady bezpečnosti.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321" y="819508"/>
            <a:ext cx="8851308" cy="739955"/>
          </a:xfrm>
        </p:spPr>
        <p:txBody>
          <a:bodyPr>
            <a:normAutofit fontScale="90000"/>
          </a:bodyPr>
          <a:lstStyle/>
          <a:p>
            <a:pPr lvl="0" algn="just"/>
            <a:r>
              <a:rPr lang="cs-CZ" b="1" dirty="0" smtClean="0"/>
              <a:t>Jak získá nový stát nebo vláda uznání u OSN?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321" y="2160589"/>
            <a:ext cx="8842681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dirty="0" smtClean="0"/>
              <a:t>1. Stát podá prostřednictvím generálního tajemníka přihlášku a dopis s formálním prohlášením, že přijímá závazky podle Charty OSN. </a:t>
            </a:r>
          </a:p>
          <a:p>
            <a:pPr marL="0" indent="0" algn="just">
              <a:buNone/>
            </a:pPr>
            <a:r>
              <a:rPr lang="cs-CZ" sz="2000" dirty="0" smtClean="0"/>
              <a:t>2. Rada bezpečnosti dostane přihlášku k projednání. Doporučení státu k přijetí musí být schváleno devíti hlasy z 15. Proti však nesmí být žádný ze stálých členů (Čína, Francie, Rusko, USA a Velká Británie). </a:t>
            </a:r>
          </a:p>
          <a:p>
            <a:pPr marL="0" indent="0" algn="just">
              <a:buNone/>
            </a:pPr>
            <a:r>
              <a:rPr lang="cs-CZ" sz="2000" dirty="0" smtClean="0"/>
              <a:t>3. Pokud Rada bezpečnosti přijetí doporučí, předloží rozhodnutí Valnému shromáždění. Tam je pak zapotřebí dvoutřetinové většiny hlasů. </a:t>
            </a:r>
          </a:p>
          <a:p>
            <a:pPr marL="0" indent="0" algn="just">
              <a:buNone/>
            </a:pPr>
            <a:r>
              <a:rPr lang="cs-CZ" sz="2000" dirty="0" smtClean="0"/>
              <a:t>4. Členství vstupuje v platnost dnem přijetí příslušné rezoluce.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815" y="1006416"/>
            <a:ext cx="9411419" cy="805131"/>
          </a:xfrm>
        </p:spPr>
        <p:txBody>
          <a:bodyPr/>
          <a:lstStyle/>
          <a:p>
            <a:r>
              <a:rPr lang="cs-CZ" dirty="0" smtClean="0"/>
              <a:t>Cíle Spojených národů definované v Chartě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sz="2000" dirty="0"/>
              <a:t>U</a:t>
            </a:r>
            <a:r>
              <a:rPr lang="cs-CZ" sz="2000" dirty="0" smtClean="0"/>
              <a:t>držovat mezinárodní mír a bezpečnost;</a:t>
            </a:r>
          </a:p>
          <a:p>
            <a:pPr lvl="0" algn="just"/>
            <a:r>
              <a:rPr lang="cs-CZ" sz="2000" dirty="0" smtClean="0"/>
              <a:t>rozvíjet mezi národy přátelské vztahy založené na respektování zásad rovnoprávnosti a práva na sebeurčení národů;</a:t>
            </a:r>
          </a:p>
          <a:p>
            <a:pPr lvl="0" algn="just"/>
            <a:r>
              <a:rPr lang="cs-CZ" sz="2000" dirty="0" smtClean="0"/>
              <a:t>spolupracovat při řešení mezinárodních ekonomických, sociálních, kulturních a humanitárních otázek a podpoře základních lidských práv a svobod;</a:t>
            </a:r>
          </a:p>
          <a:p>
            <a:pPr lvl="0" algn="just"/>
            <a:r>
              <a:rPr lang="cs-CZ" sz="2000" dirty="0" smtClean="0"/>
              <a:t>být centrem pro koordinaci kroků, které národy podnikají v zájmu dosažení těchto společných cílů.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2552</Words>
  <Application>Microsoft Office PowerPoint</Application>
  <PresentationFormat>Širokoúhlá obrazovka</PresentationFormat>
  <Paragraphs>219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Fazeta</vt:lpstr>
      <vt:lpstr>MPR_EUIP Evropská unie - instituce a právo</vt:lpstr>
      <vt:lpstr>Mezinárodní vztahy a organizace</vt:lpstr>
      <vt:lpstr>Příklad klasifikace mezinárodních organizací na základě členství – vládní a mimovládní</vt:lpstr>
      <vt:lpstr>Vybrané mezinárodní organizace </vt:lpstr>
      <vt:lpstr>Organizace spojených národů (OSN)</vt:lpstr>
      <vt:lpstr>Historie OSN</vt:lpstr>
      <vt:lpstr>Charta OSN</vt:lpstr>
      <vt:lpstr>Jak získá nový stát nebo vláda uznání u OSN?  </vt:lpstr>
      <vt:lpstr>Cíle Spojených národů definované v Chartě</vt:lpstr>
      <vt:lpstr>Zásady OSN</vt:lpstr>
      <vt:lpstr>Členství v OSN</vt:lpstr>
      <vt:lpstr>Kdo OSN financuje? </vt:lpstr>
      <vt:lpstr>Organizační struktura </vt:lpstr>
      <vt:lpstr>Prezentace aplikace PowerPoint</vt:lpstr>
      <vt:lpstr>Valné shromáždění</vt:lpstr>
      <vt:lpstr>Rada bezpečnosti</vt:lpstr>
      <vt:lpstr>Právo veta</vt:lpstr>
      <vt:lpstr>Ekonomická a sociální rada</vt:lpstr>
      <vt:lpstr>Poručenská rada</vt:lpstr>
      <vt:lpstr>Mezinárodní soudní dvůr </vt:lpstr>
      <vt:lpstr>Sekretariát OSN</vt:lpstr>
      <vt:lpstr>Generální tajemník OSN António Guterres</vt:lpstr>
      <vt:lpstr>Organizace, agentury a programy systému OSN </vt:lpstr>
      <vt:lpstr>Prezentace aplikace PowerPoint</vt:lpstr>
      <vt:lpstr>OSN v České republice</vt:lpstr>
      <vt:lpstr>Prezentace aplikace PowerPoint</vt:lpstr>
      <vt:lpstr>Světová zdravotnická organizace (WHO)</vt:lpstr>
      <vt:lpstr>Orgány WHO</vt:lpstr>
      <vt:lpstr>WHO a ČR</vt:lpstr>
      <vt:lpstr>Organizace pro hospodářskou spolupráci a rozvoj (OECD)  </vt:lpstr>
      <vt:lpstr>Cílem OECD je podporovat taková opatření, jejichž smyslem je:</vt:lpstr>
      <vt:lpstr>Orgány OECD</vt:lpstr>
      <vt:lpstr>DOPORUČENÁ 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MPR_EUIP Evropská unie - instituce a právo</dc:title>
  <dc:creator>Chaloupková Markéta</dc:creator>
  <cp:lastModifiedBy>Chaloupková Markéta</cp:lastModifiedBy>
  <cp:revision>167</cp:revision>
  <cp:lastPrinted>2018-11-19T12:37:55Z</cp:lastPrinted>
  <dcterms:created xsi:type="dcterms:W3CDTF">2018-11-06T15:15:31Z</dcterms:created>
  <dcterms:modified xsi:type="dcterms:W3CDTF">2018-11-20T12:51:44Z</dcterms:modified>
</cp:coreProperties>
</file>