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4"/>
  </p:notesMasterIdLst>
  <p:sldIdLst>
    <p:sldId id="256" r:id="rId2"/>
    <p:sldId id="325" r:id="rId3"/>
    <p:sldId id="323" r:id="rId4"/>
    <p:sldId id="312" r:id="rId5"/>
    <p:sldId id="310" r:id="rId6"/>
    <p:sldId id="318" r:id="rId7"/>
    <p:sldId id="324" r:id="rId8"/>
    <p:sldId id="319" r:id="rId9"/>
    <p:sldId id="313" r:id="rId10"/>
    <p:sldId id="314" r:id="rId11"/>
    <p:sldId id="315" r:id="rId12"/>
    <p:sldId id="317" r:id="rId13"/>
    <p:sldId id="316" r:id="rId14"/>
    <p:sldId id="301" r:id="rId15"/>
    <p:sldId id="330" r:id="rId16"/>
    <p:sldId id="329" r:id="rId17"/>
    <p:sldId id="328" r:id="rId18"/>
    <p:sldId id="275" r:id="rId19"/>
    <p:sldId id="311" r:id="rId20"/>
    <p:sldId id="331" r:id="rId21"/>
    <p:sldId id="333" r:id="rId22"/>
    <p:sldId id="327" r:id="rId23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99CCFF"/>
    <a:srgbClr val="6699FF"/>
    <a:srgbClr val="3399FF"/>
    <a:srgbClr val="0000FF"/>
    <a:srgbClr val="FFCCFF"/>
    <a:srgbClr val="CC66FF"/>
    <a:srgbClr val="FFFF99"/>
    <a:srgbClr val="FF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59031" autoAdjust="0"/>
  </p:normalViewPr>
  <p:slideViewPr>
    <p:cSldViewPr>
      <p:cViewPr varScale="1">
        <p:scale>
          <a:sx n="64" d="100"/>
          <a:sy n="64" d="100"/>
        </p:scale>
        <p:origin x="29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1C701A8-04A7-4575-A5EF-210262F0D376}" type="datetimeFigureOut">
              <a:rPr lang="cs-CZ" smtClean="0"/>
              <a:t>04.12.2018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81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49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04.12.2018</a:t>
            </a:fld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04.12.2018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04.12.2018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04.12.2018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RNDr. Milan </a:t>
            </a:r>
            <a:r>
              <a:rPr lang="cs-CZ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Viturka</a:t>
            </a:r>
            <a:r>
              <a:rPr lang="cs-CZ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CSc.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cs-CZ" sz="3600" b="1" cap="none" dirty="0" smtClean="0">
                <a:solidFill>
                  <a:srgbClr val="C00000"/>
                </a:solidFill>
                <a:latin typeface="Arial" panose="020B0604020202020204" pitchFamily="34" charset="0"/>
              </a:rPr>
              <a:t>Regionální </a:t>
            </a:r>
            <a:r>
              <a:rPr lang="cs-CZ" sz="3600" b="1" cap="none" dirty="0" smtClean="0">
                <a:solidFill>
                  <a:srgbClr val="C00000"/>
                </a:solidFill>
                <a:latin typeface="Arial" panose="020B0604020202020204" pitchFamily="34" charset="0"/>
              </a:rPr>
              <a:t>spolupráce v rámci EU</a:t>
            </a:r>
            <a:endParaRPr lang="cs-CZ" sz="3600" b="1" cap="none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9358" y="1916832"/>
            <a:ext cx="8144543" cy="4464496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alokace –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mil. EURO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osy: 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technologický rozvoj a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 (posílení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přeshraničních aktivit v oblasti výzkumu a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inovací, zlepšení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zapojení malých a středních podniků do výzkumu a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inovací) – 17 %.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životního prostředí a účinné využívání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zdrojů (zvýšení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atraktivity dotačního území prostřednictvím zachování a zhodnocení společného kulturního a přírodního dědictví v udržitelné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formě, zvyšování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obnova biodiverzity a ekosystémových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služeb) – 38 %.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dovedností a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 (odbourávání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jazykových a systémových překážek ve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vzdělávání, přizpůsobení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 změněným podmínkám na společném trhu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– 12 %.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Udržitelné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sítě a institucionální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(dosažení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 míry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integrace, harmonizace a soudržnosti v česko-bavorském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příhraničí) – 27 %.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pomoc – 6 %.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spolupráce Svobodný stát Bavorsko – Česká republika 2014-2020</a:t>
            </a:r>
            <a:endParaRPr lang="cs-CZ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3902" y="2564904"/>
            <a:ext cx="8338358" cy="2448272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alokace –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mil. EURO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Tematické zaměření (prioritní osy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prostředí a zdroje –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lidských zdrojů –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Udržitelné sítě a institucionální spolupráce –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21 %.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pomoc – 6 %.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spolupráce Svobodný stát Rakousko – Česká republika 2014-2020</a:t>
            </a:r>
            <a:endParaRPr lang="cs-CZ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1367" y="2204864"/>
            <a:ext cx="7961074" cy="324036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alokace –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mil. EURO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Tematické zaměření (prioritní osy): </a:t>
            </a:r>
            <a:endParaRPr lang="cs-CZ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Využívání inovačního potenciálu (investice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vzdělávání,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školení, odborné přípravy, celoživotního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vzdělávání,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posílení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výzkumu, technologického rozvoje a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inovací) –16 %.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Kvalitní životní prostředí (zachování a ochrana životního prostředí a podpora efektivního využívání zdrojů) – 67 %.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místních iniciativ (posílení institucionálních kapacit orgánů veřejné správy a zainteresovaných orgánů) – 11 %.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pomoc – 6 %.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spolupráce Slovensko – Česká republika 2014-2020</a:t>
            </a:r>
            <a:endParaRPr lang="cs-CZ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1366" y="2132856"/>
            <a:ext cx="8190894" cy="3744416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alokace –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mil. EURO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Tematické zaměření (prioritní osy): </a:t>
            </a:r>
            <a:endParaRPr lang="cs-CZ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Společné řízení rizik (podpora přizpůsobení se změně klimatu, předcházení rizik a řízení rizik) – 5 %.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potenciálu přírodních a kulturních zdrojů pro podporu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zaměstnanosti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(podpora udržitelné zaměstnanosti, kvalitních pracovních míst a mobility pracovních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sil)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60 %.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Vzdělání a kvalifikace (investice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vzdělávání, odborné přípravy a odborného výcviku k získávání  dovedností a do celoživotního učení) – 5 %.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institucí a komunit (posilování institucionální kapacity veřejných orgánů a zúčastněných stran a přispívání k účinné veřejné správě) – 24 %.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pomoc – 6 %.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spolupráce Polsko – Česká republika 2014-2020</a:t>
            </a:r>
            <a:endParaRPr lang="cs-CZ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endParaRPr lang="cs-CZ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cs-CZ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cs-CZ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spolupráce</a:t>
            </a:r>
          </a:p>
          <a:p>
            <a:pPr algn="just"/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Výměna zkušeností při restrukturalizaci regionů závislých na tradičním průmyslu, podpora používání informačních a komunikačních technologií, spolupráce v oblasti finanční pomoci malým a středním podnikům, zlepšení regionální politiky zaměstnanosti, profesního rozvoje, zaškolování a vzdělávání.</a:t>
            </a:r>
          </a:p>
          <a:p>
            <a:pPr algn="just"/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Výměna zkušeností s krizovým plánováním, výměna a přenos znalostí integrovaného a udržitelného přístupu k říčnímu hospodaření, rozvoj návodů pro integrované místní hospodaření s odpady, výměna a přenos znalostí ke zlepšování energetické účinnosti v dopravním sektoru.</a:t>
            </a:r>
          </a:p>
          <a:p>
            <a:pPr algn="just"/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a výměna společných strategií pro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a propagaci kulturních hodnot.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8605" y="332656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</a:t>
            </a:r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spolupráce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78606" y="1916832"/>
            <a:ext cx="8381260" cy="4536504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marL="3600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cs-CZ" sz="1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EUROPE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 k podpoře vzájemného učení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veřejnými orgány s cílem zlepšit fungování politik a programů regionálního rozvoje. Umožňuje veřejným orgánům napříč Evropou výměnu praxí a nápadů týkajících se způsobu fungování veřejných politik a takto najít řešení pro zlepšení jejich rozvojových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strategií. Zaměřuje se na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 priority: 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Výzkum, technologický rozvoj a inovace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Posílení výzkumné a inovační infrastruktury a kapacity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Podpora inovativních řetězců „inteligentní specializace“ a inovačních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příležitostí.</a:t>
            </a:r>
            <a:endParaRPr lang="cs-CZ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Konkurenceschopnost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malých a středních podniků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Podpora MSP v růstu, rozvoji a aktivitě na poli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inovací.</a:t>
            </a:r>
            <a:endParaRPr lang="cs-CZ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Nízkouhlíkové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hospodářství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Posun k nízkouhlíkovému hospodářství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 a účinné nakládání se zdroji</a:t>
            </a:r>
          </a:p>
          <a:p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Zachování, ochrana a rozvoj přírodního a kulturního dědictví</a:t>
            </a:r>
          </a:p>
          <a:p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 Efektivní využívání zdrojů, ekologický růst a inovace, řízení dopadů na životní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prostředí.</a:t>
            </a:r>
            <a:endParaRPr lang="cs-CZ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8605" y="332656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9701" y="1844824"/>
            <a:ext cx="8390914" cy="4608512"/>
          </a:xfrm>
          <a:solidFill>
            <a:srgbClr val="FFFF00"/>
          </a:solidFill>
        </p:spPr>
        <p:txBody>
          <a:bodyPr>
            <a:noAutofit/>
          </a:bodyPr>
          <a:lstStyle/>
          <a:p>
            <a:endParaRPr lang="cs-CZ" sz="1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program ESPON 2020 (</a:t>
            </a:r>
            <a:r>
              <a:rPr lang="cs-CZ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Network) je výzkumným programem, který podporuje plánování a regionální rozvoj. Jeho cílem je poskytnout informace, analýzy, scénáře, mapy, databáze, indikátory aj., které přispívají k vyváženému rozvoji regionů či větších územních celků.</a:t>
            </a:r>
          </a:p>
          <a:p>
            <a:pPr algn="just">
              <a:lnSpc>
                <a:spcPct val="110000"/>
              </a:lnSpc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jednu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osu „ Aplikovaný výzkum, využití, monitorování a akce“, která je členěna do čtyř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oblastí: 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1: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navazující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analytický územní výzkum a získávání poznatků</a:t>
            </a: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2: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aktivity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zaměřené na využívání vědeckých poznatků v politické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 pro konkrétní uživatele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3: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monitorování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nástroje pro územní analýzy</a:t>
            </a: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4: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šíření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povědomí o programu a aplikace územních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přístupů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praxi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9355" y="260648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ESPON 2020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65288" y="2348880"/>
            <a:ext cx="8394577" cy="3024336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endParaRPr lang="cs-CZ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None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svým zaměřením sleduje: </a:t>
            </a:r>
            <a:endParaRPr lang="cs-CZ" sz="17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efektivnosti územní spolupráce,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přispění ke kvalitě územní spolupráce a podpora implementace programů přeshraniční, nadnárodní a meziregionální spolupráce,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poskytnutí prostoru regionům k diskuzi o strategiích pro přeshraniční a nadnárodní regionální rozvoj a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zajištění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přenosu inovací.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člení na prioritní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osy ,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člení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čerpání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prostředků do dvou prioritních os:</a:t>
            </a:r>
            <a:endParaRPr lang="cs-CZ" sz="1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poskytování služeb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asistence.</a:t>
            </a: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8605" y="332656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367" y="1916832"/>
            <a:ext cx="8407893" cy="4248472"/>
          </a:xfr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meziregionální spolupráce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Operační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spolupráce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(podobně jako programy meziregionální spolupráce) zaměřují na společné aktivity veřejných orgánů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institucí. Mezi významné cíle patří zejména výměny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přenos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oblastech inovací, dopravní dostupnosti, životního prostředí a zvyšování atraktivity měst a regionů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Dlouhodobým smyslem této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je zajištění dostupnosti znalostí a nástrojů pro vytváření partnerství.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spolupráce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Vybudování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centrálního evropského znalostního centra pro klíčové kompetenční oblasti, spolupráce inkubátorů v regionech s upadajícím průmyslem, studie nákladů a dopadů u vysokorychlostních koridorů ve Střední Evropě, zhodnocení systému veřejné dopravy v malých a středně velkých městech.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Společná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strategie pro odpadové hospodářství, nadnárodní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integrované řízení rizik souvisejících s povodněmi, příprava investic pro energeticky úsporná opatření na velkých sídlištích, platforma pro spolupráci mezi městy při přípravě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strategických kompetenčních oblastí měst (např. biotechnologické klastry, vědecké parky, atd.).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Projekty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sociálních center na přípravu investicí v oblasti mobilních regionálních služeb (zdravotní péče, služby pro starší občany, atd.), správa a řízení kulturního dědictví, propagace kulturních hodnot větších oblastí apod.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nadnárodní spolupráce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15890" y="1556792"/>
            <a:ext cx="8511480" cy="5112568"/>
          </a:xfrm>
          <a:solidFill>
            <a:schemeClr val="accent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spolupráce </a:t>
            </a:r>
            <a:r>
              <a:rPr lang="cs-CZ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cs-CZ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programu je řešení společných problémů nadnárodního významu a bude realizován na území 9 států: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Rakousko,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republika,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Německo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(vybrané spolkové země), Maďarsko,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Itálie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(vybrané provincie), Polsko,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Slovenská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republika, Slovinsko a Chorvatsko.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bude rozdělen do následujících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prioritních os: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14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osa 1: Spolupráce v 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inovacích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cílem zvýšit konkurenceschopnost </a:t>
            </a: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1.1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udržitelné vazby mezi aktéry systémů inovací pro posílení regionální inovační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1.2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znalosti a podnikatelské dovednosti s cílem podpořit hospodářské a sociální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inovace.</a:t>
            </a:r>
            <a:endParaRPr lang="cs-CZ" sz="4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 2: Spolupráce v oblasti nízkouhlíkových 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strategií</a:t>
            </a:r>
            <a:endParaRPr lang="cs-CZ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vytvářet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realizovat řešení zaměřená na zvýšení energetické účinnosti a využívání energie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obnovitelných zdrojů ve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infrastruktuře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2.2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územně založené strategie nízkouhlíkového energetického plánování a politiky přispívající ke zmírňování klimatických změn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2.3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 pro plánování mobility ve funkčních městských oblastech s cílem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snížit emise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4800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osa 3: 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oblasti přírodních a kulturních zdrojů pro udržitelný růst </a:t>
            </a: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 rozvíjet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 pro integrované řízení ochrany životního prostředí s cílem zajistit ochranu a udržitelné využívání přírodního dědictví a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zdrojů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rozvíjet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 pro udržitelné využívání kulturního dědictví a zdrojů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životního prostředí funkčních městských oblastí s cílem vytvořit z nich místa, kde se bude lépe žít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osa 4: Spolupráce v oblasti dopravy s cílem zajistit lepší spojení </a:t>
            </a: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4.1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plánování a koordinaci systémů regionální osobní dopravy s cílem zajistit lepší napojení na vnitrostátní a evropské dopravní sítě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4.2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koordinaci mezi subjekty působícími v oblasti nákladní dopravy s cílem zvýšit využití ekologických multimodálních dopravních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řešení.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400" b="1" cap="none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cs-CZ" sz="2800" b="1" cap="none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Definice nadnárodní regionální spolupráce</a:t>
            </a:r>
            <a:endParaRPr lang="cs-CZ" sz="2800" b="1" cap="non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67918" y="1916832"/>
            <a:ext cx="8007424" cy="430310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definování regionu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spolupráce (</a:t>
            </a:r>
            <a:r>
              <a:rPr lang="cs-CZ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Cross-border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– CBR)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souhlasíme s M. </a:t>
            </a:r>
            <a:r>
              <a:rPr lang="cs-CZ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Perkmannem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chápe tento region jako ohraničenou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jednotku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která není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funkčním prostorem, ale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společensko-územní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jednotkou vybavenou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určitým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potenciálem odvíjejícím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z jejího strategického pověření. Nezáleží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tom, zda je CBR založen na kulturních nebo etnických podobnostech, společné historii, existujících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společenských vazbách nebo jde o pouhé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zájmové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společenství. Nicméně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této diskursivní dimenzi CBR bude obvykle dominovat soubor společných kulturních, etnických nebo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ekonomické prvků, přičemž podobnost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nutným prvkem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vzniku CBR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Přeshraniční region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zasazen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širšího kontextu mezinárodní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spolupráce, přičemž sousedská spolupráce je označována jako přeshraniční spolupráce a nesousedská spolupráce tj. interakce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dálku jako meziregionální spolupráce (např. partnerství měst). V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se pak rozlišuje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tzv. přeshraničními mikroregiony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(mikro-CBR – nejvýznamnějším příkladem jsou euroregiony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přeshraničními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makroregiony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(makro-CBR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velkého rozsahu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příkladem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skandinávské uskupení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Öresundskomitén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15890" y="1916832"/>
            <a:ext cx="8446370" cy="4608512"/>
          </a:xfrm>
          <a:solidFill>
            <a:schemeClr val="accent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marL="4572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4800" dirty="0" smtClean="0">
              <a:solidFill>
                <a:srgbClr val="FFFF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Geografické vymezení </a:t>
            </a:r>
            <a:r>
              <a:rPr lang="cs-CZ" sz="4800" dirty="0">
                <a:solidFill>
                  <a:srgbClr val="FFFF00"/>
                </a:solidFill>
              </a:rPr>
              <a:t>koresponduje s vymezením Strategie EU pro Podunají (EUSDR) přijaté v roce </a:t>
            </a:r>
            <a:r>
              <a:rPr lang="cs-CZ" sz="4800" dirty="0" smtClean="0">
                <a:solidFill>
                  <a:srgbClr val="FFFF00"/>
                </a:solidFill>
              </a:rPr>
              <a:t>2011. Kromě přispívání </a:t>
            </a:r>
            <a:r>
              <a:rPr lang="cs-CZ" sz="4800" dirty="0">
                <a:solidFill>
                  <a:srgbClr val="FFFF00"/>
                </a:solidFill>
              </a:rPr>
              <a:t>k tematickým cílům strategie </a:t>
            </a:r>
            <a:r>
              <a:rPr lang="cs-CZ" sz="4800" dirty="0" smtClean="0">
                <a:solidFill>
                  <a:srgbClr val="FFFF00"/>
                </a:solidFill>
              </a:rPr>
              <a:t>prostřednictvím realizací </a:t>
            </a:r>
            <a:r>
              <a:rPr lang="cs-CZ" sz="4800" dirty="0">
                <a:solidFill>
                  <a:srgbClr val="FFFF00"/>
                </a:solidFill>
              </a:rPr>
              <a:t>příslušných projektů, může program </a:t>
            </a:r>
            <a:r>
              <a:rPr lang="cs-CZ" sz="4800" dirty="0" smtClean="0">
                <a:solidFill>
                  <a:srgbClr val="FFFF00"/>
                </a:solidFill>
              </a:rPr>
              <a:t>také </a:t>
            </a:r>
            <a:r>
              <a:rPr lang="cs-CZ" sz="4800" dirty="0" smtClean="0">
                <a:solidFill>
                  <a:srgbClr val="FFFF00"/>
                </a:solidFill>
              </a:rPr>
              <a:t>podpořit </a:t>
            </a:r>
            <a:r>
              <a:rPr lang="cs-CZ" sz="4800" dirty="0" smtClean="0">
                <a:solidFill>
                  <a:srgbClr val="FFFF00"/>
                </a:solidFill>
              </a:rPr>
              <a:t>institucionální </a:t>
            </a:r>
            <a:r>
              <a:rPr lang="cs-CZ" sz="4800" dirty="0">
                <a:solidFill>
                  <a:srgbClr val="FFFF00"/>
                </a:solidFill>
              </a:rPr>
              <a:t>spolupráci zúčastněných subjektů a institucí v rámci Strategie EU pro Podunají.</a:t>
            </a: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Z obsahovému </a:t>
            </a:r>
            <a:r>
              <a:rPr lang="cs-CZ" sz="4800" dirty="0">
                <a:solidFill>
                  <a:srgbClr val="FFFF00"/>
                </a:solidFill>
              </a:rPr>
              <a:t>zaměření </a:t>
            </a:r>
            <a:r>
              <a:rPr lang="cs-CZ" sz="4800" dirty="0" smtClean="0">
                <a:solidFill>
                  <a:srgbClr val="FFFF00"/>
                </a:solidFill>
              </a:rPr>
              <a:t>programu vyplynula </a:t>
            </a:r>
            <a:r>
              <a:rPr lang="cs-CZ" sz="4800" dirty="0">
                <a:solidFill>
                  <a:srgbClr val="FFFF00"/>
                </a:solidFill>
              </a:rPr>
              <a:t>následující témata</a:t>
            </a:r>
            <a:r>
              <a:rPr lang="cs-CZ" sz="4800" dirty="0" smtClean="0">
                <a:solidFill>
                  <a:srgbClr val="FFFF00"/>
                </a:solidFill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P</a:t>
            </a:r>
            <a:r>
              <a:rPr lang="cs-CZ" sz="4800" b="1" dirty="0" smtClean="0">
                <a:solidFill>
                  <a:srgbClr val="FFFF00"/>
                </a:solidFill>
              </a:rPr>
              <a:t>rioritní </a:t>
            </a:r>
            <a:r>
              <a:rPr lang="cs-CZ" sz="4800" b="1" dirty="0">
                <a:solidFill>
                  <a:srgbClr val="FFFF00"/>
                </a:solidFill>
              </a:rPr>
              <a:t>osa </a:t>
            </a:r>
            <a:r>
              <a:rPr lang="cs-CZ" sz="4800" b="1" dirty="0" smtClean="0">
                <a:solidFill>
                  <a:srgbClr val="FFFF00"/>
                </a:solidFill>
              </a:rPr>
              <a:t>1 - Inovativně </a:t>
            </a:r>
            <a:r>
              <a:rPr lang="cs-CZ" sz="4800" b="1" dirty="0">
                <a:solidFill>
                  <a:srgbClr val="FFFF00"/>
                </a:solidFill>
              </a:rPr>
              <a:t>a sociálně zodpovědný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1.1. zlepšování </a:t>
            </a:r>
            <a:r>
              <a:rPr lang="cs-CZ" sz="4800" dirty="0">
                <a:solidFill>
                  <a:srgbClr val="FFFF00"/>
                </a:solidFill>
              </a:rPr>
              <a:t>rámcových podmínek a vyvážený přístup ke </a:t>
            </a:r>
            <a:r>
              <a:rPr lang="cs-CZ" sz="4800" dirty="0" smtClean="0">
                <a:solidFill>
                  <a:srgbClr val="FFFF00"/>
                </a:solidFill>
              </a:rPr>
              <a:t>znalostem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1.2</a:t>
            </a:r>
            <a:r>
              <a:rPr lang="cs-CZ" sz="4800" dirty="0">
                <a:solidFill>
                  <a:srgbClr val="FFFF00"/>
                </a:solidFill>
              </a:rPr>
              <a:t>. </a:t>
            </a:r>
            <a:r>
              <a:rPr lang="cs-CZ" sz="4800" dirty="0" smtClean="0">
                <a:solidFill>
                  <a:srgbClr val="FFFF00"/>
                </a:solidFill>
              </a:rPr>
              <a:t>zvyšování </a:t>
            </a:r>
            <a:r>
              <a:rPr lang="cs-CZ" sz="4800" dirty="0">
                <a:solidFill>
                  <a:srgbClr val="FFFF00"/>
                </a:solidFill>
              </a:rPr>
              <a:t>kvalifikace </a:t>
            </a:r>
            <a:r>
              <a:rPr lang="cs-CZ" sz="4800" dirty="0" smtClean="0">
                <a:solidFill>
                  <a:srgbClr val="FFFF00"/>
                </a:solidFill>
              </a:rPr>
              <a:t>pro </a:t>
            </a:r>
            <a:r>
              <a:rPr lang="cs-CZ" sz="4800" dirty="0">
                <a:solidFill>
                  <a:srgbClr val="FFFF00"/>
                </a:solidFill>
              </a:rPr>
              <a:t>podnikání a sociální </a:t>
            </a:r>
            <a:r>
              <a:rPr lang="cs-CZ" sz="4800" dirty="0" smtClean="0">
                <a:solidFill>
                  <a:srgbClr val="FFFF00"/>
                </a:solidFill>
              </a:rPr>
              <a:t>inovace.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</a:rPr>
              <a:t>Prioritní </a:t>
            </a:r>
            <a:r>
              <a:rPr lang="cs-CZ" sz="4800" b="1" dirty="0">
                <a:solidFill>
                  <a:srgbClr val="FFFF00"/>
                </a:solidFill>
              </a:rPr>
              <a:t>osa </a:t>
            </a:r>
            <a:r>
              <a:rPr lang="cs-CZ" sz="4800" b="1" dirty="0" smtClean="0">
                <a:solidFill>
                  <a:srgbClr val="FFFF00"/>
                </a:solidFill>
              </a:rPr>
              <a:t>2 - Environmentálně </a:t>
            </a:r>
            <a:r>
              <a:rPr lang="cs-CZ" sz="4800" b="1" dirty="0">
                <a:solidFill>
                  <a:srgbClr val="FFFF00"/>
                </a:solidFill>
              </a:rPr>
              <a:t>a kulturně zodpovědný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>
                <a:solidFill>
                  <a:srgbClr val="FFFF00"/>
                </a:solidFill>
              </a:rPr>
              <a:t>2.1. </a:t>
            </a:r>
            <a:r>
              <a:rPr lang="cs-CZ" sz="4800" dirty="0" smtClean="0">
                <a:solidFill>
                  <a:srgbClr val="FFFF00"/>
                </a:solidFill>
              </a:rPr>
              <a:t>posílení </a:t>
            </a:r>
            <a:r>
              <a:rPr lang="cs-CZ" sz="4800" dirty="0">
                <a:solidFill>
                  <a:srgbClr val="FFFF00"/>
                </a:solidFill>
              </a:rPr>
              <a:t>nadnárodního vodního </a:t>
            </a:r>
            <a:r>
              <a:rPr lang="cs-CZ" sz="4800" dirty="0" smtClean="0">
                <a:solidFill>
                  <a:srgbClr val="FFFF00"/>
                </a:solidFill>
              </a:rPr>
              <a:t>managementu </a:t>
            </a:r>
            <a:r>
              <a:rPr lang="cs-CZ" sz="4800" dirty="0">
                <a:solidFill>
                  <a:srgbClr val="FFFF00"/>
                </a:solidFill>
              </a:rPr>
              <a:t>a prevence povodňových </a:t>
            </a:r>
            <a:r>
              <a:rPr lang="cs-CZ" sz="4800" dirty="0" smtClean="0">
                <a:solidFill>
                  <a:srgbClr val="FFFF00"/>
                </a:solidFill>
              </a:rPr>
              <a:t>rizik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2.2</a:t>
            </a:r>
            <a:r>
              <a:rPr lang="cs-CZ" sz="4800" dirty="0">
                <a:solidFill>
                  <a:srgbClr val="FFFF00"/>
                </a:solidFill>
              </a:rPr>
              <a:t>. </a:t>
            </a:r>
            <a:r>
              <a:rPr lang="cs-CZ" sz="4800" dirty="0" smtClean="0">
                <a:solidFill>
                  <a:srgbClr val="FFFF00"/>
                </a:solidFill>
              </a:rPr>
              <a:t>udržitelné </a:t>
            </a:r>
            <a:r>
              <a:rPr lang="cs-CZ" sz="4800" dirty="0">
                <a:solidFill>
                  <a:srgbClr val="FFFF00"/>
                </a:solidFill>
              </a:rPr>
              <a:t>využívání přírodního a kulturního dědictví a přírodních </a:t>
            </a:r>
            <a:r>
              <a:rPr lang="cs-CZ" sz="4800" dirty="0" smtClean="0">
                <a:solidFill>
                  <a:srgbClr val="FFFF00"/>
                </a:solidFill>
              </a:rPr>
              <a:t>zdrojů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2.3</a:t>
            </a:r>
            <a:r>
              <a:rPr lang="cs-CZ" sz="4800" dirty="0">
                <a:solidFill>
                  <a:srgbClr val="FFFF00"/>
                </a:solidFill>
              </a:rPr>
              <a:t>. </a:t>
            </a:r>
            <a:r>
              <a:rPr lang="cs-CZ" sz="4800" dirty="0" smtClean="0">
                <a:solidFill>
                  <a:srgbClr val="FFFF00"/>
                </a:solidFill>
              </a:rPr>
              <a:t>obnovování </a:t>
            </a:r>
            <a:r>
              <a:rPr lang="cs-CZ" sz="4800" dirty="0">
                <a:solidFill>
                  <a:srgbClr val="FFFF00"/>
                </a:solidFill>
              </a:rPr>
              <a:t>a hospodaření s ekologickými </a:t>
            </a:r>
            <a:r>
              <a:rPr lang="cs-CZ" sz="4800" dirty="0" smtClean="0">
                <a:solidFill>
                  <a:srgbClr val="FFFF00"/>
                </a:solidFill>
              </a:rPr>
              <a:t>koridory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2.4</a:t>
            </a:r>
            <a:r>
              <a:rPr lang="cs-CZ" sz="4800" dirty="0">
                <a:solidFill>
                  <a:srgbClr val="FFFF00"/>
                </a:solidFill>
              </a:rPr>
              <a:t>. </a:t>
            </a:r>
            <a:r>
              <a:rPr lang="cs-CZ" sz="4800" dirty="0" smtClean="0">
                <a:solidFill>
                  <a:srgbClr val="FFFF00"/>
                </a:solidFill>
              </a:rPr>
              <a:t>zlepšení </a:t>
            </a:r>
            <a:r>
              <a:rPr lang="cs-CZ" sz="4800" dirty="0">
                <a:solidFill>
                  <a:srgbClr val="FFFF00"/>
                </a:solidFill>
              </a:rPr>
              <a:t>připravenosti k řízení rizik a </a:t>
            </a:r>
            <a:r>
              <a:rPr lang="cs-CZ" sz="4800" dirty="0" smtClean="0">
                <a:solidFill>
                  <a:srgbClr val="FFFF00"/>
                </a:solidFill>
              </a:rPr>
              <a:t>katastrof.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</a:rPr>
              <a:t>Prioritní </a:t>
            </a:r>
            <a:r>
              <a:rPr lang="cs-CZ" sz="4800" b="1" dirty="0">
                <a:solidFill>
                  <a:srgbClr val="FFFF00"/>
                </a:solidFill>
              </a:rPr>
              <a:t>osa 3 </a:t>
            </a:r>
            <a:r>
              <a:rPr lang="cs-CZ" sz="4800" b="1" dirty="0" smtClean="0">
                <a:solidFill>
                  <a:srgbClr val="FFFF00"/>
                </a:solidFill>
              </a:rPr>
              <a:t>- Lépe </a:t>
            </a:r>
            <a:r>
              <a:rPr lang="cs-CZ" sz="4800" b="1" dirty="0">
                <a:solidFill>
                  <a:srgbClr val="FFFF00"/>
                </a:solidFill>
              </a:rPr>
              <a:t>propojený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3.1. rozvoj </a:t>
            </a:r>
            <a:r>
              <a:rPr lang="cs-CZ" sz="4800" dirty="0">
                <a:solidFill>
                  <a:srgbClr val="FFFF00"/>
                </a:solidFill>
              </a:rPr>
              <a:t>bezpečných dopravních systémů šetrných k ŽP a vyvážená dostupnost městských a venkovských </a:t>
            </a:r>
            <a:r>
              <a:rPr lang="cs-CZ" sz="4800" dirty="0" smtClean="0">
                <a:solidFill>
                  <a:srgbClr val="FFFF00"/>
                </a:solidFill>
              </a:rPr>
              <a:t>oblastí.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3.2</a:t>
            </a:r>
            <a:r>
              <a:rPr lang="cs-CZ" sz="4800" dirty="0">
                <a:solidFill>
                  <a:srgbClr val="FFFF00"/>
                </a:solidFill>
              </a:rPr>
              <a:t>. </a:t>
            </a:r>
            <a:r>
              <a:rPr lang="cs-CZ" sz="4800" dirty="0" smtClean="0">
                <a:solidFill>
                  <a:srgbClr val="FFFF00"/>
                </a:solidFill>
              </a:rPr>
              <a:t>zlepšování </a:t>
            </a:r>
            <a:r>
              <a:rPr lang="cs-CZ" sz="4800" dirty="0">
                <a:solidFill>
                  <a:srgbClr val="FFFF00"/>
                </a:solidFill>
              </a:rPr>
              <a:t>energetické bezpečnosti a energetické </a:t>
            </a:r>
            <a:r>
              <a:rPr lang="cs-CZ" sz="4800" dirty="0" smtClean="0">
                <a:solidFill>
                  <a:srgbClr val="FFFF00"/>
                </a:solidFill>
              </a:rPr>
              <a:t>účinnosti.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</a:rPr>
              <a:t>Prioritní </a:t>
            </a:r>
            <a:r>
              <a:rPr lang="cs-CZ" sz="4800" b="1" dirty="0">
                <a:solidFill>
                  <a:srgbClr val="FFFF00"/>
                </a:solidFill>
              </a:rPr>
              <a:t>osa </a:t>
            </a:r>
            <a:r>
              <a:rPr lang="cs-CZ" sz="4800" b="1" dirty="0" smtClean="0">
                <a:solidFill>
                  <a:srgbClr val="FFFF00"/>
                </a:solidFill>
              </a:rPr>
              <a:t>4 - Dobře </a:t>
            </a:r>
            <a:r>
              <a:rPr lang="cs-CZ" sz="4800" b="1" dirty="0">
                <a:solidFill>
                  <a:srgbClr val="FFFF00"/>
                </a:solidFill>
              </a:rPr>
              <a:t>řízený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>
                <a:solidFill>
                  <a:srgbClr val="FFFF00"/>
                </a:solidFill>
              </a:rPr>
              <a:t>4.1. </a:t>
            </a:r>
            <a:r>
              <a:rPr lang="cs-CZ" sz="4800" dirty="0" smtClean="0">
                <a:solidFill>
                  <a:srgbClr val="FFFF00"/>
                </a:solidFill>
              </a:rPr>
              <a:t>zvyšování </a:t>
            </a:r>
            <a:r>
              <a:rPr lang="cs-CZ" sz="4800" dirty="0">
                <a:solidFill>
                  <a:srgbClr val="FFFF00"/>
                </a:solidFill>
              </a:rPr>
              <a:t>institucionální kapacity k řešení zásadních společenských </a:t>
            </a:r>
            <a:r>
              <a:rPr lang="cs-CZ" sz="4800" dirty="0" smtClean="0">
                <a:solidFill>
                  <a:srgbClr val="FFFF00"/>
                </a:solidFill>
              </a:rPr>
              <a:t>výzev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4.2.řŘízení </a:t>
            </a:r>
            <a:r>
              <a:rPr lang="cs-CZ" sz="4800" dirty="0">
                <a:solidFill>
                  <a:srgbClr val="FFFF00"/>
                </a:solidFill>
              </a:rPr>
              <a:t>podunajské </a:t>
            </a:r>
            <a:r>
              <a:rPr lang="cs-CZ" sz="4800" dirty="0" err="1" smtClean="0">
                <a:solidFill>
                  <a:srgbClr val="FFFF00"/>
                </a:solidFill>
              </a:rPr>
              <a:t>makrostrategie</a:t>
            </a:r>
            <a:r>
              <a:rPr lang="cs-CZ" sz="4800" dirty="0" smtClean="0">
                <a:solidFill>
                  <a:srgbClr val="FFFF00"/>
                </a:solidFill>
              </a:rPr>
              <a:t>.</a:t>
            </a:r>
            <a:endParaRPr lang="cs-CZ" sz="4800" dirty="0">
              <a:solidFill>
                <a:srgbClr val="FFFF00"/>
              </a:solidFill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DANUBE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 programu </a:t>
            </a:r>
            <a:r>
              <a:rPr lang="cs-CZ" sz="2400" b="1" cap="none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Danube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57" y="1700808"/>
            <a:ext cx="5670746" cy="48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367" y="1916832"/>
            <a:ext cx="8407893" cy="439248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252000" indent="-252000">
              <a:spcBef>
                <a:spcPts val="1200"/>
              </a:spcBef>
              <a:spcAft>
                <a:spcPts val="600"/>
              </a:spcAft>
            </a:pPr>
            <a:endParaRPr lang="cs-CZ" sz="13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spcBef>
                <a:spcPts val="1200"/>
              </a:spcBef>
              <a:spcAft>
                <a:spcPts val="1200"/>
              </a:spcAft>
            </a:pP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zaměřen na posílení kvality strategického řízení měst, podporu výměny zkušeností a uplatnění a šíření znalostí ve všech oblastech spojených s udržitelným rozvojem měst.</a:t>
            </a:r>
          </a:p>
          <a:p>
            <a:pPr marL="252000" indent="-252000">
              <a:spcBef>
                <a:spcPts val="0"/>
              </a:spcBef>
              <a:spcAft>
                <a:spcPts val="1200"/>
              </a:spcAft>
            </a:pPr>
            <a:r>
              <a:rPr lang="cs-CZ" sz="1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Konkrétní </a:t>
            </a:r>
            <a:r>
              <a:rPr lang="cs-CZ" sz="1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</a:t>
            </a:r>
            <a:endParaRPr lang="cs-CZ" sz="1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18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Tvorba mezinárodních sítí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k podpoře měst při vytváření a implementaci integrovaných městských strategií, a šíření příkladů úspěšných příkladů z praxe. Výstupem spolupráce měst v rámci partnerských sítí měst </a:t>
            </a: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místní akční plány každého z měst - řešení daného problému na místní úrovni, které jsou tvořeny za podpory místních podpůrných skupin. V tomto programovém období se lze dále připojit k dvěma novým typům sítí </a:t>
            </a: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implementačním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transferovým.</a:t>
            </a:r>
          </a:p>
          <a:p>
            <a:pPr marL="360000" indent="-18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schopností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aktérů zapojených do rozvoje měst vytvářet a implementovat takové strategie rozvoje měst, které jsou integrované a zapojují veřejnost.</a:t>
            </a:r>
          </a:p>
          <a:p>
            <a:pPr marL="360000" indent="-180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3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Uplatnění a šíření znalostí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 tvorbě a implementaci strategií udržitelného rozvoje </a:t>
            </a:r>
            <a:r>
              <a:rPr lang="cs-CZ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 </a:t>
            </a:r>
            <a:r>
              <a:rPr lang="cs-CZ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místní, regionální i národní </a:t>
            </a:r>
            <a:r>
              <a:rPr lang="cs-CZ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úrovni.</a:t>
            </a:r>
            <a:endParaRPr lang="cs-CZ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4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URBACT III 2014 – </a:t>
            </a:r>
            <a:r>
              <a:rPr lang="cs-CZ" sz="24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historického pohledu je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příznačné, že sjednocovací proces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druhé světové válce vycházel z příhraničních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regionů. Vzniklo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mnoho iniciativ, které vedly k oslabení státní hranice a ke zlepšení životních podmínek obyvatel.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Prvním krokem bylo založení Euroregionu </a:t>
            </a:r>
            <a:r>
              <a:rPr lang="cs-CZ" sz="1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Gronau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nizozemsko-německých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hranicích v roce 1958.</a:t>
            </a:r>
            <a:r>
              <a:rPr lang="cs-CZ" sz="1700" dirty="0" smtClean="0">
                <a:solidFill>
                  <a:srgbClr val="C00000"/>
                </a:solidFill>
              </a:rPr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systematicky podporuje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spolupráci svých členských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států od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1990, kdy byla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vyhlášena Iniciativa Společenství </a:t>
            </a:r>
            <a:r>
              <a:rPr lang="cs-CZ" sz="1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která byla zaměřena na přeshraniční spolupráci. Tato iniciativa se v období 1990-1993 velice osvědčila a v následujícím období 1994-1999 byla rozšířena. Vedle přeshraniční spolupráce (</a:t>
            </a:r>
            <a:r>
              <a:rPr lang="cs-CZ" sz="1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IIA) byla zavedena možnost spolupráce v rámci energetických sítí (</a:t>
            </a:r>
            <a:r>
              <a:rPr lang="cs-CZ" sz="1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IIB) a v územním rozvoji (</a:t>
            </a:r>
            <a:r>
              <a:rPr lang="cs-CZ" sz="1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IIC). V letech 2000-2006 bylo zavedeno uspořádání přeshraniční spolupráce (</a:t>
            </a:r>
            <a:r>
              <a:rPr lang="cs-CZ" sz="1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IIIA), nadnárodní spolupráce (</a:t>
            </a:r>
            <a:r>
              <a:rPr lang="cs-CZ" sz="1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IIIB) a meziregionální spolupráce (</a:t>
            </a:r>
            <a:r>
              <a:rPr lang="cs-CZ" sz="1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IIIC). Důležitost spolupráce mezi státy se projevila v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rámci plánování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dalšího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programového období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(2007-2013), kdy se územní spolupráce stala samostatným cílem politiky soudržnosti Evropské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unie.</a:t>
            </a:r>
            <a:endParaRPr lang="cs-CZ" sz="1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8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Historie územní spolupráce v EU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9" y="332656"/>
            <a:ext cx="8381260" cy="1054394"/>
          </a:xfrm>
          <a:solidFill>
            <a:srgbClr val="00B0F0"/>
          </a:solidFill>
        </p:spPr>
        <p:txBody>
          <a:bodyPr/>
          <a:lstStyle/>
          <a:p>
            <a:r>
              <a:rPr lang="cs-CZ" sz="2800" cap="non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Euroregiony</a:t>
            </a:r>
            <a:endParaRPr lang="cs-CZ" sz="2800" cap="none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4035" y="1628800"/>
            <a:ext cx="8075187" cy="4978286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just"/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Euroregiony nemají jednotnou „oficiální“ (úřední), nebo „centrální“ (státní, mezistátní) definici, toto označení používají jak společenství a spolky ve vyspělých regionech Evropy, tak programy na rozvoj jejích méně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rozvinutých oblastí a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sice v nejrůznějších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formách. Nejdůležitějším úkolem euroregionů je podpora a rozvíjení spolupráce v oblasti lokálního a regionálního plánování, podpora projektů v oblasti životního prostředí, v hospodářské sféře, kultuře a sportu a vytváření prostoru pro setkávání lidí.</a:t>
            </a:r>
          </a:p>
          <a:p>
            <a:pPr>
              <a:spcAft>
                <a:spcPts val="300"/>
              </a:spcAft>
            </a:pP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Evropy upravuje pojem Euroregionu v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tzv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Madridské dohodě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 1980 o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regionů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Evropy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hranice jednotlivých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zemí (a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 není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dohoda právně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závazná).</a:t>
            </a:r>
          </a:p>
          <a:p>
            <a:pPr>
              <a:spcBef>
                <a:spcPts val="300"/>
              </a:spcBef>
            </a:pPr>
            <a:r>
              <a:rPr lang="cs-CZ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</a:t>
            </a:r>
            <a:r>
              <a:rPr lang="cs-CZ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euroregionů / evropských regionů </a:t>
            </a:r>
            <a:r>
              <a:rPr lang="cs-CZ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českou účastí.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1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Egrensis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KV, CH, SO, TC),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- 1993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Krušnohoří 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Erzgebirge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UL, CV, LT, TP),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- 1992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Labe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Elbe -partneři: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UL, DC, LT, TP),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- 1992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Nisa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Neiße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Nysa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partneři: CZ (LB, CL, JN,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SE, DC),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 PL - 1991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1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Glacensis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(Pomezí Čech, Moravy a Kladska) 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(HK, NA, RK, TU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SV,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UO, JE,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- 1996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Praděd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Pradziad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(BR, JE),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- 1998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Silesia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OV, BR, NJ, OP),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založení: 1998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Těšínské Slezsko 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Śląsk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Cieszyński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(FM, KA),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založení: 1998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Beskydy 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Beskidy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OV, FM, KA, NJ),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PL, SK - založení: 2000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Bílé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Karpaty 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Biele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Karpaty 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ZL, KM, UH, VS),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 - založení: 2000</a:t>
            </a:r>
          </a:p>
          <a:p>
            <a:pPr marL="144000" indent="-252000"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Pomoraví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Weinviertel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Zahorie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Weinviertel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Südmähren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1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Westslowakei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:, CZ (BM, BV, BK, BV, HO, VY, ZN)                  SK, A - 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založení: 1999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Silva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Nortica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1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Waldviertel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(CB, JH, PI, TA), A -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založení: 2002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Šumava - Bavorský les 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Bayerischer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1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Mühlviertel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(CK, PT, ST, DO, KT),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založení: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</a:t>
            </a:r>
            <a:r>
              <a:rPr lang="cs-CZ" sz="110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2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4572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3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</a:t>
            </a:r>
            <a:r>
              <a:rPr lang="cs-CZ" sz="13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politika všech členských států EU je založena na principech soudržnosti a solidarity.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Jejím základním úkolem je zamezovat vzniku a rozšiřování sociálních a hospodářských rozdílů mezi regiony v celé Evropské unii. O jejím významu svědčí fakt, že na ni připadá více než třetina celkového rozpočtu EU. Konkrétní aktivity regionální politiky vycházejí z předem stanovených cílů.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současném období se jedná o následující politické cíle: inteligentnější, zelenější (</a:t>
            </a:r>
            <a:r>
              <a:rPr lang="cs-CZ" sz="1300" dirty="0" err="1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bezuhlíkatá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propojenější, sociálnější a  občanům bližší Evropa. </a:t>
            </a:r>
            <a:endParaRPr lang="cs-CZ" sz="13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Evropského společenství </a:t>
            </a:r>
            <a:r>
              <a:rPr lang="cs-CZ" sz="1300" dirty="0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z období 2000-2006 dala základ novému cíli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kohezní politiky s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názvem Evropská územní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realizovanému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prostřednictvím přeshraniční, nadnárodní a meziregionální formy spolupráce a dvou síťových programů: ESPON 2013 (Monitorovací síť pro evropské územní plánování) a INTERACT II (program pro výměnu zkušeností s přeshraniční, meziregionální a nadnárodní spoluprací).</a:t>
            </a:r>
          </a:p>
          <a:p>
            <a:pPr algn="just">
              <a:spcBef>
                <a:spcPts val="0"/>
              </a:spcBef>
            </a:pP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přeshraniční spolupráce se týkají vždy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příhraničních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regionů NUTS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Českou republiku tak existuje operační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Polskem, Saskem, Bavorskem, Rakouskem a Slovenskem.</a:t>
            </a:r>
          </a:p>
          <a:p>
            <a:pPr algn="just">
              <a:spcBef>
                <a:spcPts val="0"/>
              </a:spcBef>
            </a:pP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Meziregionální spolupráce je společný pro všechny členské státy EU a také Norsko a Švýcarsko. Také síťové programy ESPON 2013 a INTERACT II jsou určeny pro všechny členy EU.</a:t>
            </a:r>
          </a:p>
          <a:p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program Nadnárodní spolupráce je EU rozdělena do několika zón, přičemž Česká republika patří do zóny Střední Evropa a OP Nadnárodní spolupráce tak sdílíme s Rakouskem, Polskem, částí Německa, Maďarskem, Slovinskem, Slovenskem, částí Itálie a z nečlenských zemí s částí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Ukrajiny.</a:t>
            </a:r>
            <a:endParaRPr lang="cs-CZ" sz="13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9890" y="332656"/>
            <a:ext cx="8309002" cy="1008112"/>
          </a:xfrm>
          <a:solidFill>
            <a:srgbClr val="FFC000"/>
          </a:solidFill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800" b="1" cap="none" dirty="0" smtClean="0">
                <a:solidFill>
                  <a:srgbClr val="C00000"/>
                </a:solidFill>
              </a:rPr>
              <a:t>Programy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</a:t>
            </a:r>
            <a:r>
              <a:rPr lang="cs-CZ" sz="28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meziregionální a nadnárodní </a:t>
            </a:r>
            <a:r>
              <a:rPr lang="cs-CZ" sz="2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EU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1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069805"/>
              </p:ext>
            </p:extLst>
          </p:nvPr>
        </p:nvGraphicFramePr>
        <p:xfrm>
          <a:off x="611560" y="1700808"/>
          <a:ext cx="7899715" cy="482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235">
                  <a:extLst>
                    <a:ext uri="{9D8B030D-6E8A-4147-A177-3AD203B41FA5}">
                      <a16:colId xmlns:a16="http://schemas.microsoft.com/office/drawing/2014/main" val="3670713161"/>
                    </a:ext>
                  </a:extLst>
                </a:gridCol>
                <a:gridCol w="3983480">
                  <a:extLst>
                    <a:ext uri="{9D8B030D-6E8A-4147-A177-3AD203B41FA5}">
                      <a16:colId xmlns:a16="http://schemas.microsoft.com/office/drawing/2014/main" val="469626333"/>
                    </a:ext>
                  </a:extLst>
                </a:gridCol>
              </a:tblGrid>
              <a:tr h="4005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Programové období 2007 - 2013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242766"/>
                  </a:ext>
                </a:extLst>
              </a:tr>
              <a:tr h="477550">
                <a:tc rowSpan="9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Evropská územní spolupráce  - 389 mil, EURO z EFRDF pro ČR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Bavorsko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87689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Sasko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6699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Rakousko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013927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Slovensko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58262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Polsko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418424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44262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ESPON 2013</a:t>
                      </a:r>
                    </a:p>
                    <a:p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607738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INTERACT II</a:t>
                      </a:r>
                    </a:p>
                    <a:p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746718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nadnárodní spolupráce</a:t>
                      </a:r>
                    </a:p>
                    <a:p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594967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36972" y="335192"/>
            <a:ext cx="8407400" cy="1149593"/>
          </a:xfrm>
          <a:solidFill>
            <a:srgbClr val="FFFF00"/>
          </a:solidFill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400" b="1" cap="none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v období 2007 – 2013 </a:t>
            </a:r>
            <a:r>
              <a:rPr lang="cs-CZ" sz="1800" cap="none" spc="0" dirty="0">
                <a:solidFill>
                  <a:prstClr val="black"/>
                </a:solidFill>
              </a:rPr>
              <a:t/>
            </a:r>
            <a:br>
              <a:rPr lang="cs-CZ" sz="1800" cap="none" spc="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04732" y="3105835"/>
            <a:ext cx="3723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prstClr val="black"/>
                </a:solidFill>
              </a:rPr>
              <a:t/>
            </a:r>
            <a:br>
              <a:rPr lang="cs-CZ" sz="1400" dirty="0">
                <a:solidFill>
                  <a:prstClr val="black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9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103" y="1772816"/>
            <a:ext cx="6799053" cy="4806081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sz="2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Geografie přeshraniční spolupráce</a:t>
            </a:r>
            <a:endParaRPr lang="cs-CZ" sz="28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087780"/>
              </p:ext>
            </p:extLst>
          </p:nvPr>
        </p:nvGraphicFramePr>
        <p:xfrm>
          <a:off x="556934" y="1988840"/>
          <a:ext cx="8047514" cy="424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9507">
                  <a:extLst>
                    <a:ext uri="{9D8B030D-6E8A-4147-A177-3AD203B41FA5}">
                      <a16:colId xmlns:a16="http://schemas.microsoft.com/office/drawing/2014/main" val="3670713161"/>
                    </a:ext>
                  </a:extLst>
                </a:gridCol>
                <a:gridCol w="4058007">
                  <a:extLst>
                    <a:ext uri="{9D8B030D-6E8A-4147-A177-3AD203B41FA5}">
                      <a16:colId xmlns:a16="http://schemas.microsoft.com/office/drawing/2014/main" val="469626333"/>
                    </a:ext>
                  </a:extLst>
                </a:gridCol>
              </a:tblGrid>
              <a:tr h="4613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Programové období 2014 - 2020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242766"/>
                  </a:ext>
                </a:extLst>
              </a:tr>
              <a:tr h="0">
                <a:tc rowSpan="1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Evropská územní spolupráce –1573 mil. EURO z EFRDF pro ČR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Bavorsko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876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Sasko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66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Rakousko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0139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Slovensko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582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Polsko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4184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</a:t>
                      </a:r>
                      <a:r>
                        <a:rPr lang="cs-CZ" sz="1400" b="1" cap="all" baseline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Interreg</a:t>
                      </a:r>
                      <a:r>
                        <a:rPr lang="cs-CZ" sz="1400" b="1" cap="all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cap="all" baseline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  <a:r>
                        <a:rPr lang="cs-CZ" sz="1400" b="1" cap="all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400" b="1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1203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ESPON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517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INTERACT III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442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nadnárodní spolupráce  </a:t>
                      </a:r>
                      <a:r>
                        <a:rPr lang="cs-CZ" sz="1400" b="1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Interreg</a:t>
                      </a: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cs-CZ" sz="1400" b="1" cap="all" baseline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entral</a:t>
                      </a:r>
                      <a:r>
                        <a:rPr lang="cs-CZ" sz="1400" b="1" cap="all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cap="all" baseline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6077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nadnárodní spolupráce </a:t>
                      </a:r>
                      <a:r>
                        <a:rPr lang="cs-CZ" sz="1400" b="1" cap="all" baseline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Danube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7467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URBACT III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594967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6991" y="260648"/>
            <a:ext cx="8407400" cy="1149593"/>
          </a:xfrm>
          <a:solidFill>
            <a:srgbClr val="FFFF00"/>
          </a:solidFill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400" b="1" cap="none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v období </a:t>
            </a:r>
            <a:r>
              <a:rPr lang="cs-CZ" sz="24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400" b="1" cap="none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cs-CZ" sz="1800" cap="none" spc="0" dirty="0">
                <a:solidFill>
                  <a:prstClr val="black"/>
                </a:solidFill>
              </a:rPr>
              <a:t/>
            </a:r>
            <a:br>
              <a:rPr lang="cs-CZ" sz="1800" cap="none" spc="0" dirty="0">
                <a:solidFill>
                  <a:prstClr val="black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2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0452" y="1628800"/>
            <a:ext cx="8256004" cy="4896544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parametry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(týká se všech programů)</a:t>
            </a:r>
            <a:endParaRPr lang="cs-CZ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přispět k naplnění definovaného specifického cíle v rámci příslušné investiční priority a mít prokazatelný pozitivní přeshraniční dopad po obou stranách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hranice. Projektoví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 musí splnit minimálně tří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kritéria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ze čtyř definovaných: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společná příprava projektu (nutno splnit vždy)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společná realizace projektu (nutno splnit vždy)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společný personál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společné financování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alokace – 158 mil. EURO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osy: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přizpůsobení se změně klimatu, předcházení rizikům a řízení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  – 10 %. </a:t>
            </a: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Zachování   a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životního prostředí a podpora účinného využívání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zdrojů – 44 %.</a:t>
            </a: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vzdělávání, odborné přípravy a odborného výcviku k získávání dovedností a do celoživotního učení –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. 	</a:t>
            </a:r>
            <a:endParaRPr lang="cs-CZ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Posilování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institucionální kapacity orgánů veřejné správy a zúčastněných subjektů a účinné veřejné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správy – 23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 . 	</a:t>
            </a:r>
            <a:endParaRPr lang="cs-CZ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pomoc –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spolupráce Svobodný stát Sasko – Česká republika 2014-2020</a:t>
            </a:r>
            <a:endParaRPr lang="cs-CZ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ří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1939</Words>
  <Application>Microsoft Office PowerPoint</Application>
  <PresentationFormat>Předvádění na obrazovce (4:3)</PresentationFormat>
  <Paragraphs>212</Paragraphs>
  <Slides>22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Franklin Gothic Medium</vt:lpstr>
      <vt:lpstr>Wingdings</vt:lpstr>
      <vt:lpstr>Wingdings 2</vt:lpstr>
      <vt:lpstr>Mřížka</vt:lpstr>
      <vt:lpstr>Regionální spolupráce v rámci EU</vt:lpstr>
      <vt:lpstr>Definice nadnárodní regionální spolupráce</vt:lpstr>
      <vt:lpstr>Historie územní spolupráce v EU</vt:lpstr>
      <vt:lpstr>Euroregiony</vt:lpstr>
      <vt:lpstr> Programy přeshraniční, meziregionální a nadnárodní spolupráce EU </vt:lpstr>
      <vt:lpstr> OP v období 2007 – 2013  </vt:lpstr>
      <vt:lpstr>Geografie přeshraniční spolupráce</vt:lpstr>
      <vt:lpstr> OP v období 2014 – 2020  </vt:lpstr>
      <vt:lpstr>Program spolupráce Svobodný stát Sasko – Česká republika 2014-2020</vt:lpstr>
      <vt:lpstr>Program spolupráce Svobodný stát Bavorsko – Česká republika 2014-2020</vt:lpstr>
      <vt:lpstr>Program spolupráce Svobodný stát Rakousko – Česká republika 2014-2020</vt:lpstr>
      <vt:lpstr>Program spolupráce Slovensko – Česká republika 2014-2020</vt:lpstr>
      <vt:lpstr>Program spolupráce Polsko – Česká republika 2014-2020</vt:lpstr>
      <vt:lpstr>Programy meziregionální spolupráce</vt:lpstr>
      <vt:lpstr>Programy INTERREG EUROPE </vt:lpstr>
      <vt:lpstr>Program ESPON 2020</vt:lpstr>
      <vt:lpstr>Program Interact III</vt:lpstr>
      <vt:lpstr>Programy nadnárodní spolupráce</vt:lpstr>
      <vt:lpstr>Program Interreg Central Europe</vt:lpstr>
      <vt:lpstr>Program DANUBE</vt:lpstr>
      <vt:lpstr>Země programu Danube</vt:lpstr>
      <vt:lpstr>Program URBACT III 2014 –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Viturka Milan</cp:lastModifiedBy>
  <cp:revision>292</cp:revision>
  <cp:lastPrinted>2018-11-23T10:45:41Z</cp:lastPrinted>
  <dcterms:created xsi:type="dcterms:W3CDTF">2016-02-27T17:26:19Z</dcterms:created>
  <dcterms:modified xsi:type="dcterms:W3CDTF">2018-12-04T07:53:08Z</dcterms:modified>
</cp:coreProperties>
</file>