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18" r:id="rId3"/>
    <p:sldId id="303" r:id="rId4"/>
    <p:sldId id="304" r:id="rId5"/>
    <p:sldId id="315" r:id="rId6"/>
    <p:sldId id="264" r:id="rId7"/>
    <p:sldId id="316" r:id="rId8"/>
    <p:sldId id="263" r:id="rId9"/>
    <p:sldId id="306" r:id="rId10"/>
    <p:sldId id="317" r:id="rId11"/>
    <p:sldId id="313" r:id="rId12"/>
    <p:sldId id="310" r:id="rId13"/>
    <p:sldId id="296" r:id="rId14"/>
    <p:sldId id="267" r:id="rId15"/>
    <p:sldId id="270" r:id="rId16"/>
    <p:sldId id="274" r:id="rId17"/>
    <p:sldId id="273" r:id="rId18"/>
    <p:sldId id="275" r:id="rId19"/>
    <p:sldId id="300" r:id="rId20"/>
    <p:sldId id="302" r:id="rId21"/>
    <p:sldId id="301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94612" autoAdjust="0"/>
  </p:normalViewPr>
  <p:slideViewPr>
    <p:cSldViewPr snapToGrid="0"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F742E-38D4-C64A-9BE8-E7C25C2FE95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31CA7-4B8E-CF45-A0EF-B83D49718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7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1CA7-4B8E-CF45-A0EF-B83D497181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1CA7-4B8E-CF45-A0EF-B83D497181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25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31CA7-4B8E-CF45-A0EF-B83D497181F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6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6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3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8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2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1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8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2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2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2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E1DA4-A815-6941-A18F-1C9D9F87B82C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8011E-5EEA-A045-91A0-C18C85EC9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qNf2OPdu8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aKyYR-iWp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4sGLLaLq-Q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5800" y="1424198"/>
            <a:ext cx="7940310" cy="246200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/>
              <a:t>Nonprofit</a:t>
            </a:r>
            <a:r>
              <a:rPr lang="en-GB" b="1" dirty="0"/>
              <a:t>-government relations: The public policy and advocacy </a:t>
            </a:r>
            <a:r>
              <a:rPr lang="en-GB" b="1" dirty="0" smtClean="0"/>
              <a:t>perspectives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3072" y="4266526"/>
            <a:ext cx="6485766" cy="1325071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Alena </a:t>
            </a:r>
            <a:r>
              <a:rPr lang="cs-CZ" sz="2400" dirty="0" err="1" smtClean="0">
                <a:solidFill>
                  <a:schemeClr val="tx1"/>
                </a:solidFill>
              </a:rPr>
              <a:t>Kluknavská</a:t>
            </a:r>
            <a:r>
              <a:rPr lang="cs-CZ" sz="2400" dirty="0" smtClean="0">
                <a:solidFill>
                  <a:schemeClr val="tx1"/>
                </a:solidFill>
              </a:rPr>
              <a:t>, CVNS, Masaryk University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19. 11. 2018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origins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shot 2018-11-18 16.32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2" y="1942678"/>
            <a:ext cx="9144000" cy="255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719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Advocacy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</a:t>
            </a:r>
            <a:r>
              <a:rPr lang="en-US" dirty="0" smtClean="0"/>
              <a:t>ow </a:t>
            </a:r>
            <a:r>
              <a:rPr lang="en-US" dirty="0"/>
              <a:t>and to what extent citizens make use of the public sphere </a:t>
            </a:r>
            <a:r>
              <a:rPr lang="en-US" dirty="0" smtClean="0"/>
              <a:t>by </a:t>
            </a:r>
            <a:r>
              <a:rPr lang="en-US" dirty="0"/>
              <a:t>engaging in civic </a:t>
            </a:r>
            <a:r>
              <a:rPr lang="en-US" dirty="0" smtClean="0"/>
              <a:t>activities</a:t>
            </a:r>
          </a:p>
          <a:p>
            <a:r>
              <a:rPr lang="cs-CZ" dirty="0" smtClean="0"/>
              <a:t>I</a:t>
            </a:r>
            <a:r>
              <a:rPr lang="en-US" dirty="0" err="1" smtClean="0"/>
              <a:t>nvestigating</a:t>
            </a:r>
            <a:r>
              <a:rPr lang="en-US" dirty="0" smtClean="0"/>
              <a:t> </a:t>
            </a:r>
            <a:r>
              <a:rPr lang="en-US" dirty="0"/>
              <a:t>whether and how civil society organizations give citizens a voice for political </a:t>
            </a:r>
            <a:r>
              <a:rPr lang="en-US" dirty="0" smtClean="0"/>
              <a:t>participation</a:t>
            </a:r>
            <a:r>
              <a:rPr lang="cs-CZ" dirty="0" smtClean="0"/>
              <a:t> and </a:t>
            </a:r>
            <a:r>
              <a:rPr lang="en-US" dirty="0" smtClean="0"/>
              <a:t>provide </a:t>
            </a:r>
            <a:r>
              <a:rPr lang="en-US" dirty="0"/>
              <a:t>avenues for societal </a:t>
            </a:r>
            <a:r>
              <a:rPr lang="en-US" dirty="0" smtClean="0"/>
              <a:t>integration</a:t>
            </a:r>
          </a:p>
          <a:p>
            <a:r>
              <a:rPr lang="cs-CZ" dirty="0" err="1"/>
              <a:t>NPOs</a:t>
            </a:r>
            <a:r>
              <a:rPr lang="cs-CZ" dirty="0"/>
              <a:t> </a:t>
            </a:r>
            <a:r>
              <a:rPr lang="cs-CZ" u="sng" dirty="0" err="1"/>
              <a:t>mediate</a:t>
            </a:r>
            <a:r>
              <a:rPr lang="cs-CZ" u="sng" dirty="0"/>
              <a:t>/</a:t>
            </a:r>
            <a:r>
              <a:rPr lang="cs-CZ" u="sng" dirty="0" err="1"/>
              <a:t>facilitate</a:t>
            </a:r>
            <a:r>
              <a:rPr lang="cs-CZ" u="sng" dirty="0"/>
              <a:t> </a:t>
            </a:r>
            <a:r>
              <a:rPr lang="cs-CZ" u="sng" dirty="0" err="1"/>
              <a:t>civic</a:t>
            </a:r>
            <a:r>
              <a:rPr lang="cs-CZ" u="sng" dirty="0"/>
              <a:t> </a:t>
            </a:r>
            <a:r>
              <a:rPr lang="cs-CZ" u="sng" dirty="0" err="1"/>
              <a:t>participation</a:t>
            </a:r>
            <a:r>
              <a:rPr lang="cs-CZ" u="sng" dirty="0"/>
              <a:t> </a:t>
            </a:r>
            <a:r>
              <a:rPr lang="cs-CZ" dirty="0"/>
              <a:t>– by </a:t>
            </a:r>
            <a:r>
              <a:rPr lang="cs-CZ" dirty="0" err="1"/>
              <a:t>providing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cs-CZ" dirty="0"/>
              <a:t> and </a:t>
            </a:r>
            <a:r>
              <a:rPr lang="cs-CZ" dirty="0" err="1" smtClean="0"/>
              <a:t>networks</a:t>
            </a:r>
            <a:endParaRPr lang="cs-CZ" dirty="0" smtClean="0"/>
          </a:p>
          <a:p>
            <a:r>
              <a:rPr lang="cs-CZ" dirty="0" err="1"/>
              <a:t>NPOs</a:t>
            </a:r>
            <a:r>
              <a:rPr lang="cs-CZ" dirty="0"/>
              <a:t> </a:t>
            </a:r>
            <a:r>
              <a:rPr lang="cs-CZ" u="sng" dirty="0" err="1"/>
              <a:t>engage</a:t>
            </a:r>
            <a:r>
              <a:rPr lang="cs-CZ" u="sng" dirty="0"/>
              <a:t> in public-</a:t>
            </a:r>
            <a:r>
              <a:rPr lang="cs-CZ" u="sng" dirty="0" err="1"/>
              <a:t>interest</a:t>
            </a:r>
            <a:r>
              <a:rPr lang="cs-CZ" u="sng" dirty="0"/>
              <a:t> </a:t>
            </a:r>
            <a:r>
              <a:rPr lang="cs-CZ" u="sng" dirty="0" err="1"/>
              <a:t>advocacy</a:t>
            </a:r>
            <a:r>
              <a:rPr lang="cs-CZ" u="sng" dirty="0"/>
              <a:t> </a:t>
            </a:r>
            <a:r>
              <a:rPr lang="cs-CZ" u="sng" dirty="0" err="1" smtClean="0"/>
              <a:t>activities</a:t>
            </a:r>
            <a:endParaRPr lang="cs-CZ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401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movement theory</a:t>
            </a:r>
            <a:r>
              <a:rPr lang="en-GB" dirty="0" smtClean="0">
                <a:effectLst/>
              </a:rPr>
              <a:t>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8330" cy="497858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</a:t>
            </a:r>
            <a:r>
              <a:rPr lang="en-US" dirty="0" smtClean="0"/>
              <a:t>wo </a:t>
            </a:r>
            <a:r>
              <a:rPr lang="en-US" dirty="0"/>
              <a:t>sectors are deeply </a:t>
            </a:r>
            <a:r>
              <a:rPr lang="en-US" u="sng" dirty="0" smtClean="0"/>
              <a:t>intertwined</a:t>
            </a:r>
            <a:r>
              <a:rPr lang="cs-CZ" dirty="0" smtClean="0"/>
              <a:t>, but c</a:t>
            </a:r>
            <a:r>
              <a:rPr lang="en-US" dirty="0" err="1" smtClean="0"/>
              <a:t>onflictual</a:t>
            </a:r>
            <a:r>
              <a:rPr lang="en-US" dirty="0" smtClean="0"/>
              <a:t> </a:t>
            </a:r>
            <a:r>
              <a:rPr lang="en-US" dirty="0"/>
              <a:t>relationship with </a:t>
            </a:r>
            <a:r>
              <a:rPr lang="en-US" dirty="0" smtClean="0"/>
              <a:t>government</a:t>
            </a:r>
          </a:p>
          <a:p>
            <a:r>
              <a:rPr lang="en-US" dirty="0" smtClean="0"/>
              <a:t>A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en-US" dirty="0" smtClean="0"/>
              <a:t>cycle:</a:t>
            </a:r>
          </a:p>
          <a:p>
            <a:pPr lvl="1"/>
            <a:r>
              <a:rPr lang="en-US" dirty="0"/>
              <a:t>SMO translates private into public concerns </a:t>
            </a:r>
          </a:p>
          <a:p>
            <a:pPr lvl="1"/>
            <a:r>
              <a:rPr lang="cs-CZ" dirty="0"/>
              <a:t>SMO </a:t>
            </a:r>
            <a:r>
              <a:rPr lang="cs-CZ" dirty="0" err="1"/>
              <a:t>gives</a:t>
            </a:r>
            <a:r>
              <a:rPr lang="cs-CZ" dirty="0"/>
              <a:t> </a:t>
            </a:r>
            <a:r>
              <a:rPr lang="cs-CZ" dirty="0" err="1"/>
              <a:t>impetus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NPO </a:t>
            </a:r>
          </a:p>
          <a:p>
            <a:pPr lvl="1"/>
            <a:r>
              <a:rPr lang="en-US" dirty="0"/>
              <a:t>S</a:t>
            </a:r>
            <a:r>
              <a:rPr lang="cs-CZ" dirty="0" err="1"/>
              <a:t>uccesful</a:t>
            </a:r>
            <a:r>
              <a:rPr lang="cs-CZ" dirty="0"/>
              <a:t> NPO </a:t>
            </a:r>
            <a:r>
              <a:rPr lang="en-US" dirty="0"/>
              <a:t>influences government policy</a:t>
            </a:r>
            <a:endParaRPr lang="cs-CZ" dirty="0"/>
          </a:p>
          <a:p>
            <a:pPr lvl="1"/>
            <a:r>
              <a:rPr lang="en-US" dirty="0"/>
              <a:t>Government responds</a:t>
            </a:r>
            <a:r>
              <a:rPr lang="cs-CZ" dirty="0"/>
              <a:t>:</a:t>
            </a:r>
          </a:p>
          <a:p>
            <a:pPr lvl="2"/>
            <a:r>
              <a:rPr lang="en-US" dirty="0"/>
              <a:t>by directly addressing the issue</a:t>
            </a:r>
            <a:endParaRPr lang="cs-CZ" dirty="0"/>
          </a:p>
          <a:p>
            <a:pPr lvl="2"/>
            <a:r>
              <a:rPr lang="en-US" dirty="0"/>
              <a:t>or funds nonprofits</a:t>
            </a:r>
            <a:endParaRPr lang="cs-CZ" dirty="0"/>
          </a:p>
          <a:p>
            <a:pPr lvl="1"/>
            <a:r>
              <a:rPr lang="cs-CZ" dirty="0" err="1"/>
              <a:t>Nonprofit</a:t>
            </a:r>
            <a:r>
              <a:rPr lang="cs-CZ" dirty="0"/>
              <a:t> </a:t>
            </a:r>
            <a:r>
              <a:rPr lang="en-US" dirty="0"/>
              <a:t>in turn addresses public concerns</a:t>
            </a:r>
            <a:endParaRPr lang="cs-CZ" dirty="0"/>
          </a:p>
          <a:p>
            <a:pPr lvl="1"/>
            <a:r>
              <a:rPr lang="cs-CZ" dirty="0" err="1"/>
              <a:t>Tries</a:t>
            </a:r>
            <a:r>
              <a:rPr lang="cs-CZ" dirty="0"/>
              <a:t> to influence </a:t>
            </a:r>
            <a:r>
              <a:rPr lang="cs-CZ" dirty="0" err="1"/>
              <a:t>again</a:t>
            </a:r>
            <a:endParaRPr lang="cs-CZ" dirty="0"/>
          </a:p>
          <a:p>
            <a:r>
              <a:rPr lang="en-US" dirty="0"/>
              <a:t>Examples of such successful movements</a:t>
            </a:r>
            <a:r>
              <a:rPr lang="en-US" dirty="0" smtClean="0"/>
              <a:t>?</a:t>
            </a:r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5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</a:t>
            </a:r>
            <a:r>
              <a:rPr lang="cs-CZ" dirty="0" err="1" smtClean="0"/>
              <a:t>interest</a:t>
            </a:r>
            <a:r>
              <a:rPr lang="cs-CZ" dirty="0" smtClean="0"/>
              <a:t> a</a:t>
            </a:r>
            <a:r>
              <a:rPr lang="en-US" dirty="0" err="1" smtClean="0"/>
              <a:t>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118"/>
            <a:ext cx="8229600" cy="4944726"/>
          </a:xfrm>
        </p:spPr>
        <p:txBody>
          <a:bodyPr>
            <a:noAutofit/>
          </a:bodyPr>
          <a:lstStyle/>
          <a:p>
            <a:r>
              <a:rPr lang="cs-CZ" sz="2700" dirty="0" smtClean="0"/>
              <a:t>NPO</a:t>
            </a:r>
            <a:r>
              <a:rPr lang="en-GB" sz="2700" dirty="0" smtClean="0"/>
              <a:t>’s </a:t>
            </a:r>
            <a:r>
              <a:rPr lang="en-GB" sz="2700" dirty="0"/>
              <a:t>crucial civic </a:t>
            </a:r>
            <a:r>
              <a:rPr lang="en-GB" sz="2700" dirty="0" err="1" smtClean="0"/>
              <a:t>functio</a:t>
            </a:r>
            <a:r>
              <a:rPr lang="cs-CZ" sz="2700" dirty="0" smtClean="0"/>
              <a:t>n</a:t>
            </a:r>
          </a:p>
          <a:p>
            <a:r>
              <a:rPr lang="en-US" sz="2700" i="1" dirty="0"/>
              <a:t>G</a:t>
            </a:r>
            <a:r>
              <a:rPr lang="en-GB" sz="2700" i="1" dirty="0" err="1"/>
              <a:t>oal</a:t>
            </a:r>
            <a:r>
              <a:rPr lang="en-GB" sz="2700" dirty="0"/>
              <a:t>: To influence government decisions</a:t>
            </a:r>
            <a:r>
              <a:rPr lang="en-GB" sz="2700" dirty="0" smtClean="0"/>
              <a:t>;</a:t>
            </a:r>
            <a:r>
              <a:rPr lang="cs-CZ" sz="2700" dirty="0" smtClean="0"/>
              <a:t> </a:t>
            </a:r>
            <a:r>
              <a:rPr lang="en-GB" sz="2700" dirty="0" smtClean="0"/>
              <a:t>to </a:t>
            </a:r>
            <a:r>
              <a:rPr lang="en-GB" sz="2700" dirty="0"/>
              <a:t>influence government </a:t>
            </a:r>
            <a:r>
              <a:rPr lang="en-GB" sz="2700" dirty="0" smtClean="0"/>
              <a:t>policy</a:t>
            </a:r>
            <a:r>
              <a:rPr lang="cs-CZ" sz="2700" dirty="0" smtClean="0"/>
              <a:t> (not to </a:t>
            </a:r>
            <a:r>
              <a:rPr lang="cs-CZ" sz="2700" dirty="0" err="1" smtClean="0"/>
              <a:t>govern</a:t>
            </a:r>
            <a:r>
              <a:rPr lang="cs-CZ" sz="2700" dirty="0" smtClean="0"/>
              <a:t>)</a:t>
            </a:r>
            <a:r>
              <a:rPr lang="en-GB" sz="2700" dirty="0" smtClean="0"/>
              <a:t>; </a:t>
            </a:r>
            <a:r>
              <a:rPr lang="cs-CZ" sz="2700" dirty="0" err="1"/>
              <a:t>or</a:t>
            </a:r>
            <a:r>
              <a:rPr lang="cs-CZ" sz="2700" dirty="0"/>
              <a:t> </a:t>
            </a:r>
            <a:r>
              <a:rPr lang="en-GB" sz="2700" dirty="0"/>
              <a:t>to encourage </a:t>
            </a:r>
            <a:r>
              <a:rPr lang="en-GB" sz="2700" dirty="0" smtClean="0"/>
              <a:t>political </a:t>
            </a:r>
            <a:r>
              <a:rPr lang="en-GB" sz="2700" dirty="0"/>
              <a:t>participation</a:t>
            </a:r>
            <a:endParaRPr lang="cs-CZ" sz="2700" dirty="0"/>
          </a:p>
          <a:p>
            <a:r>
              <a:rPr lang="en-US" sz="2700" dirty="0" smtClean="0"/>
              <a:t>V</a:t>
            </a:r>
            <a:r>
              <a:rPr lang="en-GB" sz="2700" dirty="0" err="1" smtClean="0"/>
              <a:t>oicing</a:t>
            </a:r>
            <a:r>
              <a:rPr lang="en-GB" sz="2700" dirty="0" smtClean="0"/>
              <a:t> a broader </a:t>
            </a:r>
            <a:r>
              <a:rPr lang="en-GB" sz="2700" dirty="0"/>
              <a:t>set of </a:t>
            </a:r>
            <a:r>
              <a:rPr lang="en-GB" sz="2700" dirty="0" smtClean="0"/>
              <a:t>public interests</a:t>
            </a:r>
          </a:p>
          <a:p>
            <a:r>
              <a:rPr lang="cs-CZ" sz="2700" b="1" i="1" dirty="0" err="1" smtClean="0"/>
              <a:t>Ideal</a:t>
            </a:r>
            <a:r>
              <a:rPr lang="cs-CZ" sz="2700" b="1" i="1" dirty="0" smtClean="0"/>
              <a:t> </a:t>
            </a:r>
            <a:r>
              <a:rPr lang="cs-CZ" sz="2700" b="1" i="1" dirty="0"/>
              <a:t>vs. </a:t>
            </a:r>
            <a:r>
              <a:rPr lang="cs-CZ" sz="2700" b="1" i="1" dirty="0" smtClean="0"/>
              <a:t>Reality</a:t>
            </a:r>
          </a:p>
          <a:p>
            <a:r>
              <a:rPr lang="cs-CZ" sz="2800" dirty="0" err="1"/>
              <a:t>Why</a:t>
            </a:r>
            <a:r>
              <a:rPr lang="cs-CZ" sz="2800" dirty="0"/>
              <a:t> </a:t>
            </a:r>
            <a:r>
              <a:rPr lang="cs-CZ" sz="2800" dirty="0" err="1"/>
              <a:t>should</a:t>
            </a:r>
            <a:r>
              <a:rPr lang="cs-CZ" sz="2800" dirty="0"/>
              <a:t> NPO </a:t>
            </a:r>
            <a:r>
              <a:rPr lang="cs-CZ" sz="2800" dirty="0" err="1"/>
              <a:t>participate</a:t>
            </a:r>
            <a:r>
              <a:rPr lang="cs-CZ" sz="2800" dirty="0"/>
              <a:t> in </a:t>
            </a:r>
            <a:r>
              <a:rPr lang="cs-CZ" sz="2800" dirty="0" err="1"/>
              <a:t>policies</a:t>
            </a:r>
            <a:r>
              <a:rPr lang="cs-CZ" sz="2800" dirty="0"/>
              <a:t> and </a:t>
            </a:r>
            <a:r>
              <a:rPr lang="cs-CZ" sz="2800" dirty="0" err="1"/>
              <a:t>policy-making</a:t>
            </a:r>
            <a:r>
              <a:rPr lang="cs-CZ" sz="2800" dirty="0" smtClean="0"/>
              <a:t>? </a:t>
            </a:r>
            <a:r>
              <a:rPr lang="en-US" sz="2800" dirty="0"/>
              <a:t>Reasons to advocate</a:t>
            </a:r>
            <a:r>
              <a:rPr lang="en-US" sz="2800" dirty="0" smtClean="0"/>
              <a:t>?</a:t>
            </a:r>
            <a:endParaRPr lang="cs-CZ" sz="2800" dirty="0"/>
          </a:p>
          <a:p>
            <a:r>
              <a:rPr lang="cs-CZ" sz="2700" dirty="0" err="1" smtClean="0"/>
              <a:t>Targets</a:t>
            </a:r>
            <a:r>
              <a:rPr lang="cs-CZ" sz="2700" dirty="0" smtClean="0"/>
              <a:t> </a:t>
            </a:r>
            <a:r>
              <a:rPr lang="cs-CZ" sz="2700" dirty="0" err="1"/>
              <a:t>of</a:t>
            </a:r>
            <a:r>
              <a:rPr lang="cs-CZ" sz="2700" dirty="0"/>
              <a:t> </a:t>
            </a:r>
            <a:r>
              <a:rPr lang="cs-CZ" sz="2700" dirty="0" err="1"/>
              <a:t>advocacy</a:t>
            </a:r>
            <a:r>
              <a:rPr lang="cs-CZ" sz="2700" dirty="0"/>
              <a:t> </a:t>
            </a:r>
            <a:r>
              <a:rPr lang="cs-CZ" sz="2700" dirty="0" err="1"/>
              <a:t>activities</a:t>
            </a:r>
            <a:r>
              <a:rPr lang="cs-CZ" sz="2700" dirty="0" smtClean="0"/>
              <a:t>?</a:t>
            </a:r>
            <a:endParaRPr lang="en-GB" sz="2700" b="1" i="1" dirty="0"/>
          </a:p>
        </p:txBody>
      </p:sp>
    </p:spTree>
    <p:extLst>
      <p:ext uri="{BB962C8B-B14F-4D97-AF65-F5344CB8AC3E}">
        <p14:creationId xmlns:p14="http://schemas.microsoft.com/office/powerpoint/2010/main" val="129168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affects</a:t>
            </a:r>
            <a:r>
              <a:rPr lang="cs-CZ" dirty="0" smtClean="0"/>
              <a:t> </a:t>
            </a:r>
            <a:r>
              <a:rPr lang="cs-CZ" dirty="0" err="1" smtClean="0"/>
              <a:t>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GB" dirty="0"/>
              <a:t>Declining </a:t>
            </a:r>
            <a:r>
              <a:rPr lang="en-GB" dirty="0" smtClean="0"/>
              <a:t>civic </a:t>
            </a:r>
            <a:r>
              <a:rPr lang="en-GB" dirty="0"/>
              <a:t>e</a:t>
            </a:r>
            <a:r>
              <a:rPr lang="en-GB" dirty="0" smtClean="0"/>
              <a:t>ngagement</a:t>
            </a:r>
            <a:endParaRPr lang="cs-CZ" dirty="0" smtClean="0"/>
          </a:p>
          <a:p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endParaRPr lang="cs-CZ" dirty="0" smtClean="0"/>
          </a:p>
          <a:p>
            <a:r>
              <a:rPr lang="cs-CZ" dirty="0" err="1" smtClean="0"/>
              <a:t>Growing</a:t>
            </a:r>
            <a:r>
              <a:rPr lang="cs-CZ" dirty="0" smtClean="0"/>
              <a:t> </a:t>
            </a:r>
            <a:r>
              <a:rPr lang="cs-CZ" dirty="0" err="1" smtClean="0"/>
              <a:t>businnes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endParaRPr lang="cs-CZ" dirty="0" smtClean="0"/>
          </a:p>
          <a:p>
            <a:r>
              <a:rPr lang="cs-CZ" altLang="cs-CZ" dirty="0" smtClean="0"/>
              <a:t>E</a:t>
            </a:r>
            <a:r>
              <a:rPr lang="en-US" altLang="cs-CZ" dirty="0" err="1" smtClean="0"/>
              <a:t>xternal</a:t>
            </a:r>
            <a:r>
              <a:rPr lang="en-US" altLang="cs-CZ" dirty="0" smtClean="0"/>
              <a:t> factors </a:t>
            </a:r>
            <a:r>
              <a:rPr lang="en-US" altLang="cs-CZ" dirty="0"/>
              <a:t>in </a:t>
            </a:r>
            <a:r>
              <a:rPr lang="en-US" altLang="cs-CZ" dirty="0" smtClean="0"/>
              <a:t>cooperation</a:t>
            </a:r>
            <a:r>
              <a:rPr lang="cs-CZ" altLang="cs-CZ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1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Nonprofit</a:t>
            </a:r>
            <a:r>
              <a:rPr lang="en-GB" dirty="0"/>
              <a:t> </a:t>
            </a:r>
            <a:r>
              <a:rPr lang="en-GB" dirty="0" smtClean="0"/>
              <a:t>responses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have had to become more </a:t>
            </a:r>
            <a:r>
              <a:rPr lang="en-GB" dirty="0" smtClean="0"/>
              <a:t>sophisticated</a:t>
            </a:r>
          </a:p>
          <a:p>
            <a:r>
              <a:rPr lang="en-GB" dirty="0" smtClean="0"/>
              <a:t>created </a:t>
            </a:r>
            <a:r>
              <a:rPr lang="en-GB" dirty="0"/>
              <a:t>more complex organizational </a:t>
            </a:r>
            <a:r>
              <a:rPr lang="en-GB" dirty="0" smtClean="0"/>
              <a:t>structures</a:t>
            </a:r>
            <a:endParaRPr lang="en-GB" dirty="0"/>
          </a:p>
          <a:p>
            <a:r>
              <a:rPr lang="en-GB" dirty="0" smtClean="0"/>
              <a:t>take </a:t>
            </a:r>
            <a:r>
              <a:rPr lang="en-GB" dirty="0"/>
              <a:t>advantage of new </a:t>
            </a:r>
            <a:r>
              <a:rPr lang="en-GB" dirty="0" smtClean="0"/>
              <a:t>technologies</a:t>
            </a:r>
            <a:r>
              <a:rPr lang="cs-CZ" dirty="0" smtClean="0"/>
              <a:t> – Internet </a:t>
            </a:r>
            <a:r>
              <a:rPr lang="cs-CZ" dirty="0" err="1" smtClean="0"/>
              <a:t>activism</a:t>
            </a:r>
            <a:r>
              <a:rPr lang="cs-CZ" dirty="0" smtClean="0"/>
              <a:t> </a:t>
            </a:r>
            <a:r>
              <a:rPr lang="cs-CZ" dirty="0" err="1" smtClean="0"/>
              <a:t>fundamentally</a:t>
            </a:r>
            <a:r>
              <a:rPr lang="cs-CZ" dirty="0" smtClean="0"/>
              <a:t> </a:t>
            </a:r>
            <a:r>
              <a:rPr lang="cs-CZ" dirty="0" err="1" smtClean="0"/>
              <a:t>altered</a:t>
            </a:r>
            <a:r>
              <a:rPr lang="cs-CZ" dirty="0" smtClean="0"/>
              <a:t> </a:t>
            </a:r>
            <a:r>
              <a:rPr lang="cs-CZ" dirty="0" err="1" smtClean="0"/>
              <a:t>civic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r>
              <a:rPr lang="cs-CZ" dirty="0" smtClean="0"/>
              <a:t> and </a:t>
            </a:r>
            <a:r>
              <a:rPr lang="cs-CZ" dirty="0" err="1" smtClean="0"/>
              <a:t>advocacy</a:t>
            </a:r>
            <a:endParaRPr lang="en-GB" dirty="0" smtClean="0"/>
          </a:p>
          <a:p>
            <a:r>
              <a:rPr lang="en-GB" dirty="0" smtClean="0"/>
              <a:t>invested </a:t>
            </a:r>
            <a:r>
              <a:rPr lang="en-GB" dirty="0"/>
              <a:t>in effective </a:t>
            </a:r>
            <a:r>
              <a:rPr lang="en-GB" dirty="0" smtClean="0"/>
              <a:t>research</a:t>
            </a:r>
            <a:endParaRPr lang="en-GB" dirty="0"/>
          </a:p>
          <a:p>
            <a:r>
              <a:rPr lang="en-GB" dirty="0" smtClean="0"/>
              <a:t>increasingly </a:t>
            </a:r>
            <a:r>
              <a:rPr lang="en-GB" dirty="0"/>
              <a:t>turned to </a:t>
            </a:r>
            <a:r>
              <a:rPr lang="en-GB" dirty="0" smtClean="0"/>
              <a:t>collaborations, </a:t>
            </a:r>
            <a:r>
              <a:rPr lang="en-GB" dirty="0"/>
              <a:t>including some with business organizations</a:t>
            </a:r>
            <a:r>
              <a:rPr lang="en-GB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16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Forms</a:t>
            </a:r>
            <a:r>
              <a:rPr lang="cs-CZ" dirty="0" smtClean="0"/>
              <a:t>: </a:t>
            </a:r>
            <a:r>
              <a:rPr lang="en-US" dirty="0" smtClean="0"/>
              <a:t>How to advocate?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199"/>
            <a:ext cx="8340625" cy="510000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Issue identification, research, and analysis</a:t>
            </a:r>
            <a:endParaRPr lang="en-GB" dirty="0"/>
          </a:p>
          <a:p>
            <a:r>
              <a:rPr lang="en-US" dirty="0"/>
              <a:t>Education of the public on crucial issues </a:t>
            </a:r>
            <a:endParaRPr lang="cs-CZ" dirty="0" smtClean="0"/>
          </a:p>
          <a:p>
            <a:r>
              <a:rPr lang="en-GB" dirty="0"/>
              <a:t>Lobbying (direct, grassroots, </a:t>
            </a:r>
            <a:r>
              <a:rPr lang="en-GB" dirty="0" smtClean="0"/>
              <a:t>administrative</a:t>
            </a:r>
            <a:r>
              <a:rPr lang="cs-CZ" dirty="0" smtClean="0"/>
              <a:t>, </a:t>
            </a:r>
            <a:r>
              <a:rPr lang="cs-CZ" dirty="0" err="1" smtClean="0"/>
              <a:t>for</a:t>
            </a:r>
            <a:r>
              <a:rPr lang="cs-CZ" dirty="0"/>
              <a:t>/</a:t>
            </a:r>
            <a:r>
              <a:rPr lang="cs-CZ" dirty="0" err="1" smtClean="0"/>
              <a:t>against</a:t>
            </a:r>
            <a:r>
              <a:rPr lang="en-GB" dirty="0" smtClean="0"/>
              <a:t>): </a:t>
            </a:r>
            <a:r>
              <a:rPr lang="en-GB" dirty="0" err="1"/>
              <a:t>reinfluence</a:t>
            </a:r>
            <a:r>
              <a:rPr lang="en-GB" dirty="0"/>
              <a:t> a specifiers to activities that are intended to a piece of legislation</a:t>
            </a:r>
          </a:p>
          <a:p>
            <a:r>
              <a:rPr lang="cs-CZ" dirty="0" smtClean="0"/>
              <a:t>V</a:t>
            </a:r>
            <a:r>
              <a:rPr lang="en-GB" dirty="0" err="1" smtClean="0"/>
              <a:t>oter</a:t>
            </a:r>
            <a:r>
              <a:rPr lang="en-GB" dirty="0" smtClean="0"/>
              <a:t> </a:t>
            </a:r>
            <a:r>
              <a:rPr lang="en-GB" dirty="0"/>
              <a:t>registration and </a:t>
            </a:r>
            <a:r>
              <a:rPr lang="en-GB" dirty="0" smtClean="0"/>
              <a:t>education</a:t>
            </a:r>
            <a:endParaRPr lang="cs-CZ" dirty="0" smtClean="0"/>
          </a:p>
          <a:p>
            <a:r>
              <a:rPr lang="cs-CZ" dirty="0" err="1"/>
              <a:t>Litigation</a:t>
            </a:r>
            <a:r>
              <a:rPr lang="cs-CZ" dirty="0"/>
              <a:t>, </a:t>
            </a:r>
            <a:r>
              <a:rPr lang="en-GB" dirty="0"/>
              <a:t>legal advocacy in the courts</a:t>
            </a:r>
          </a:p>
          <a:p>
            <a:r>
              <a:rPr lang="cs-CZ" dirty="0" smtClean="0"/>
              <a:t>M</a:t>
            </a:r>
            <a:r>
              <a:rPr lang="en-GB" dirty="0" err="1" smtClean="0"/>
              <a:t>edia</a:t>
            </a:r>
            <a:r>
              <a:rPr lang="en-GB" dirty="0" smtClean="0"/>
              <a:t> advocacy</a:t>
            </a:r>
            <a:endParaRPr lang="en-GB" dirty="0"/>
          </a:p>
          <a:p>
            <a:r>
              <a:rPr lang="cs-CZ" dirty="0" smtClean="0"/>
              <a:t>P</a:t>
            </a:r>
            <a:r>
              <a:rPr lang="en-GB" dirty="0" err="1" smtClean="0"/>
              <a:t>ublic</a:t>
            </a:r>
            <a:r>
              <a:rPr lang="en-GB" dirty="0" smtClean="0"/>
              <a:t> </a:t>
            </a:r>
            <a:r>
              <a:rPr lang="en-GB" dirty="0"/>
              <a:t>events and direct </a:t>
            </a:r>
            <a:r>
              <a:rPr lang="en-GB" dirty="0" smtClean="0"/>
              <a:t>action (</a:t>
            </a:r>
            <a:r>
              <a:rPr lang="en-GB" dirty="0"/>
              <a:t>calls for boycotts and </a:t>
            </a:r>
            <a:r>
              <a:rPr lang="en-GB" dirty="0" smtClean="0"/>
              <a:t>demonstrations)</a:t>
            </a:r>
            <a:endParaRPr lang="en-GB" dirty="0"/>
          </a:p>
          <a:p>
            <a:r>
              <a:rPr lang="cs-CZ" dirty="0" smtClean="0"/>
              <a:t>J</a:t>
            </a:r>
            <a:r>
              <a:rPr lang="en-GB" dirty="0" err="1" smtClean="0"/>
              <a:t>udicial</a:t>
            </a:r>
            <a:r>
              <a:rPr lang="en-GB" dirty="0" smtClean="0"/>
              <a:t> advocacy</a:t>
            </a:r>
            <a:endParaRPr lang="en-GB" dirty="0"/>
          </a:p>
          <a:p>
            <a:r>
              <a:rPr lang="cs-CZ" dirty="0" smtClean="0"/>
              <a:t>C</a:t>
            </a:r>
            <a:r>
              <a:rPr lang="en-GB" dirty="0" err="1" smtClean="0"/>
              <a:t>oalition</a:t>
            </a:r>
            <a:r>
              <a:rPr lang="en-GB" dirty="0" smtClean="0"/>
              <a:t> building</a:t>
            </a:r>
            <a:endParaRPr lang="en-GB" dirty="0"/>
          </a:p>
          <a:p>
            <a:r>
              <a:rPr lang="cs-CZ" dirty="0"/>
              <a:t>E</a:t>
            </a:r>
            <a:r>
              <a:rPr lang="en-GB" dirty="0" err="1" smtClean="0"/>
              <a:t>xpert</a:t>
            </a:r>
            <a:r>
              <a:rPr lang="en-GB" dirty="0" smtClean="0"/>
              <a:t> testimony</a:t>
            </a:r>
            <a:r>
              <a:rPr lang="cs-CZ" dirty="0"/>
              <a:t> (</a:t>
            </a:r>
            <a:r>
              <a:rPr lang="cs-CZ" dirty="0" err="1"/>
              <a:t>testifying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governmental</a:t>
            </a:r>
            <a:r>
              <a:rPr lang="cs-CZ" dirty="0"/>
              <a:t> </a:t>
            </a:r>
            <a:r>
              <a:rPr lang="cs-CZ" dirty="0" err="1" smtClean="0"/>
              <a:t>bodies</a:t>
            </a:r>
            <a:r>
              <a:rPr lang="cs-CZ" dirty="0" smtClean="0"/>
              <a:t>)</a:t>
            </a:r>
            <a:endParaRPr lang="en-GB" dirty="0" smtClean="0"/>
          </a:p>
          <a:p>
            <a:r>
              <a:rPr lang="cs-CZ" dirty="0" smtClean="0"/>
              <a:t>T</a:t>
            </a:r>
            <a:r>
              <a:rPr lang="en-GB" dirty="0" err="1" smtClean="0"/>
              <a:t>alks</a:t>
            </a:r>
            <a:r>
              <a:rPr lang="en-GB" dirty="0" smtClean="0"/>
              <a:t> </a:t>
            </a:r>
            <a:r>
              <a:rPr lang="en-GB" dirty="0"/>
              <a:t>with governments</a:t>
            </a:r>
          </a:p>
          <a:p>
            <a:r>
              <a:rPr lang="cs-CZ" dirty="0" smtClean="0"/>
              <a:t>M</a:t>
            </a:r>
            <a:r>
              <a:rPr lang="en-GB" dirty="0" err="1" smtClean="0"/>
              <a:t>onitoring</a:t>
            </a:r>
            <a:r>
              <a:rPr lang="en-GB" dirty="0" smtClean="0"/>
              <a:t> </a:t>
            </a:r>
            <a:r>
              <a:rPr lang="en-GB" dirty="0"/>
              <a:t>of government programs</a:t>
            </a:r>
          </a:p>
          <a:p>
            <a:r>
              <a:rPr lang="cs-CZ" dirty="0" smtClean="0"/>
              <a:t>D</a:t>
            </a:r>
            <a:r>
              <a:rPr lang="en-GB" dirty="0" err="1" smtClean="0"/>
              <a:t>rawing</a:t>
            </a:r>
            <a:r>
              <a:rPr lang="en-GB" dirty="0" smtClean="0"/>
              <a:t> </a:t>
            </a:r>
            <a:r>
              <a:rPr lang="en-GB" dirty="0"/>
              <a:t>up of petition </a:t>
            </a:r>
            <a:r>
              <a:rPr lang="en-GB" dirty="0" smtClean="0"/>
              <a:t>letters</a:t>
            </a:r>
            <a:r>
              <a:rPr lang="cs-CZ" dirty="0" smtClean="0"/>
              <a:t>, p</a:t>
            </a:r>
            <a:r>
              <a:rPr lang="en-US" dirty="0" err="1" smtClean="0"/>
              <a:t>articipation</a:t>
            </a:r>
            <a:r>
              <a:rPr lang="en-US" dirty="0" smtClean="0"/>
              <a:t> </a:t>
            </a:r>
            <a:r>
              <a:rPr lang="en-US" dirty="0"/>
              <a:t>in referenda or initiative campaigns</a:t>
            </a:r>
            <a:endParaRPr lang="cs-CZ" dirty="0" smtClean="0"/>
          </a:p>
          <a:p>
            <a:r>
              <a:rPr lang="en-US" dirty="0"/>
              <a:t>Grassroots organizing and communication with local </a:t>
            </a:r>
            <a:r>
              <a:rPr lang="en-US" dirty="0" smtClean="0"/>
              <a:t>leaders</a:t>
            </a:r>
            <a:endParaRPr lang="cs-CZ" dirty="0" smtClean="0"/>
          </a:p>
          <a:p>
            <a:r>
              <a:rPr lang="cs-CZ" dirty="0" smtClean="0"/>
              <a:t>SOCIAL MEDIA: „</a:t>
            </a:r>
            <a:r>
              <a:rPr lang="cs-CZ" dirty="0" err="1" smtClean="0"/>
              <a:t>Tweeting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Public </a:t>
            </a:r>
            <a:r>
              <a:rPr lang="en-GB" dirty="0" smtClean="0"/>
              <a:t>funding </a:t>
            </a:r>
            <a:r>
              <a:rPr lang="en-GB" dirty="0"/>
              <a:t>and </a:t>
            </a:r>
            <a:r>
              <a:rPr lang="en-GB" dirty="0" smtClean="0"/>
              <a:t>its </a:t>
            </a:r>
            <a:r>
              <a:rPr lang="en-GB" dirty="0"/>
              <a:t>i</a:t>
            </a:r>
            <a:r>
              <a:rPr lang="en-GB" dirty="0" smtClean="0"/>
              <a:t>mpact </a:t>
            </a:r>
            <a:r>
              <a:rPr lang="en-GB" dirty="0"/>
              <a:t>on </a:t>
            </a:r>
            <a:r>
              <a:rPr lang="en-GB" dirty="0" err="1" smtClean="0"/>
              <a:t>nonprofit</a:t>
            </a:r>
            <a:r>
              <a:rPr lang="en-GB" dirty="0" smtClean="0"/>
              <a:t>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relationship between public funding and </a:t>
            </a:r>
            <a:r>
              <a:rPr lang="en-GB" dirty="0" err="1"/>
              <a:t>nonprofit</a:t>
            </a:r>
            <a:r>
              <a:rPr lang="en-GB" dirty="0"/>
              <a:t> engagement in advocacy </a:t>
            </a:r>
            <a:r>
              <a:rPr lang="en-GB" dirty="0" smtClean="0"/>
              <a:t> (</a:t>
            </a:r>
            <a:r>
              <a:rPr lang="en-GB" dirty="0" err="1" smtClean="0"/>
              <a:t>Neumayr</a:t>
            </a:r>
            <a:r>
              <a:rPr lang="en-GB" dirty="0" smtClean="0"/>
              <a:t> at al. 2015)</a:t>
            </a:r>
          </a:p>
          <a:p>
            <a:r>
              <a:rPr lang="en-GB" dirty="0"/>
              <a:t>two main lines of </a:t>
            </a:r>
            <a:r>
              <a:rPr lang="en-GB" dirty="0" smtClean="0"/>
              <a:t>argument:</a:t>
            </a:r>
          </a:p>
          <a:p>
            <a:pPr lvl="1"/>
            <a:r>
              <a:rPr lang="en-GB" dirty="0"/>
              <a:t>resource dependence </a:t>
            </a:r>
            <a:r>
              <a:rPr lang="en-GB" dirty="0" smtClean="0"/>
              <a:t>theory: </a:t>
            </a:r>
            <a:r>
              <a:rPr lang="en-GB" dirty="0"/>
              <a:t>NPOs that receive public funding will eventually reduce their advocacy activities or even refrain from them altogether for fear of losing their funding </a:t>
            </a:r>
            <a:endParaRPr lang="en-GB" dirty="0" smtClean="0"/>
          </a:p>
          <a:p>
            <a:pPr lvl="1"/>
            <a:r>
              <a:rPr lang="en-GB" dirty="0"/>
              <a:t>the </a:t>
            </a:r>
            <a:r>
              <a:rPr lang="en-GB" dirty="0" err="1"/>
              <a:t>nonprofits</a:t>
            </a:r>
            <a:r>
              <a:rPr lang="en-GB" dirty="0"/>
              <a:t> who receive public funding will increase their engagement in advocacy </a:t>
            </a:r>
            <a:endParaRPr lang="en-GB" dirty="0" smtClean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does it affect</a:t>
            </a:r>
            <a:r>
              <a:rPr lang="mr-IN" dirty="0" smtClean="0"/>
              <a:t>…</a:t>
            </a:r>
            <a:r>
              <a:rPr lang="sk-SK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Empirical studies: mixed </a:t>
            </a:r>
            <a:r>
              <a:rPr lang="en-GB" dirty="0" smtClean="0"/>
              <a:t>results, mostly on US</a:t>
            </a:r>
            <a:endParaRPr lang="en-GB" dirty="0"/>
          </a:p>
          <a:p>
            <a:r>
              <a:rPr lang="en-GB" dirty="0"/>
              <a:t>Austria </a:t>
            </a:r>
            <a:r>
              <a:rPr lang="en-GB" dirty="0" smtClean="0"/>
              <a:t>(</a:t>
            </a:r>
            <a:r>
              <a:rPr lang="en-GB" dirty="0" err="1"/>
              <a:t>Neumayr</a:t>
            </a:r>
            <a:r>
              <a:rPr lang="en-GB" dirty="0"/>
              <a:t> at al. 2015)</a:t>
            </a:r>
            <a:r>
              <a:rPr lang="en-GB" dirty="0" smtClean="0"/>
              <a:t>: </a:t>
            </a:r>
            <a:endParaRPr lang="en-GB" dirty="0"/>
          </a:p>
          <a:p>
            <a:pPr lvl="1"/>
            <a:r>
              <a:rPr lang="en-GB" dirty="0"/>
              <a:t>no significant relationship between advocacy and the receipt of public funding or the proportion of an organization’s total revenue coming from public funding</a:t>
            </a:r>
          </a:p>
          <a:p>
            <a:pPr lvl="1"/>
            <a:r>
              <a:rPr lang="en-GB" dirty="0"/>
              <a:t>the degree to which </a:t>
            </a:r>
            <a:r>
              <a:rPr lang="en-GB" dirty="0" err="1"/>
              <a:t>nonprofits</a:t>
            </a:r>
            <a:r>
              <a:rPr lang="en-GB" dirty="0"/>
              <a:t> engage in advocacy is influenced by the geographic range of operation and field of </a:t>
            </a:r>
            <a:r>
              <a:rPr lang="en-GB" dirty="0" smtClean="0"/>
              <a:t>activity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Citizen </a:t>
            </a:r>
            <a:r>
              <a:rPr lang="en-GB" b="1" dirty="0" smtClean="0"/>
              <a:t>Lobbying: How </a:t>
            </a:r>
            <a:r>
              <a:rPr lang="en-GB" b="1" dirty="0"/>
              <a:t>Your Skills Can Fix </a:t>
            </a:r>
            <a:r>
              <a:rPr lang="en-GB" b="1" dirty="0" smtClean="0"/>
              <a:t>Democracy</a:t>
            </a:r>
          </a:p>
          <a:p>
            <a:r>
              <a:rPr lang="en-GB" dirty="0" smtClean="0"/>
              <a:t>By Alberto </a:t>
            </a:r>
            <a:r>
              <a:rPr lang="en-GB" dirty="0" err="1"/>
              <a:t>Alemanno</a:t>
            </a:r>
            <a:r>
              <a:rPr lang="en-GB" dirty="0"/>
              <a:t> </a:t>
            </a:r>
            <a:r>
              <a:rPr lang="en-GB" dirty="0" smtClean="0"/>
              <a:t>(at </a:t>
            </a:r>
            <a:r>
              <a:rPr lang="en-GB" dirty="0" err="1" smtClean="0"/>
              <a:t>TEDxBrussels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WqNf2OPdu8c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6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52" y="274638"/>
            <a:ext cx="8229600" cy="1143000"/>
          </a:xfrm>
        </p:spPr>
        <p:txBody>
          <a:bodyPr/>
          <a:lstStyle/>
          <a:p>
            <a:r>
              <a:rPr lang="en-GB" dirty="0" err="1" smtClean="0"/>
              <a:t>Embeddedness</a:t>
            </a:r>
            <a:r>
              <a:rPr lang="en-GB" dirty="0" smtClean="0"/>
              <a:t> of NPOs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263" y="128849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i="1" dirty="0" smtClean="0"/>
              <a:t>Multi-functional organizations</a:t>
            </a:r>
          </a:p>
          <a:p>
            <a:pPr lvl="1"/>
            <a:r>
              <a:rPr lang="en-GB" i="1" dirty="0" smtClean="0"/>
              <a:t>Social capital</a:t>
            </a:r>
          </a:p>
          <a:p>
            <a:pPr lvl="1"/>
            <a:r>
              <a:rPr lang="en-GB" i="1" dirty="0" smtClean="0"/>
              <a:t>Economic role </a:t>
            </a:r>
          </a:p>
          <a:p>
            <a:pPr lvl="1"/>
            <a:r>
              <a:rPr lang="en-GB" i="1" dirty="0" smtClean="0"/>
              <a:t>Religious role</a:t>
            </a:r>
          </a:p>
          <a:p>
            <a:pPr lvl="1"/>
            <a:r>
              <a:rPr lang="en-GB" i="1" dirty="0" smtClean="0"/>
              <a:t>Service </a:t>
            </a:r>
          </a:p>
          <a:p>
            <a:pPr lvl="1"/>
            <a:r>
              <a:rPr lang="en-GB" i="1" dirty="0" smtClean="0"/>
              <a:t>Policy</a:t>
            </a:r>
            <a:r>
              <a:rPr lang="en-GB" dirty="0" smtClean="0"/>
              <a:t> </a:t>
            </a:r>
          </a:p>
          <a:p>
            <a:pPr lvl="1"/>
            <a:r>
              <a:rPr lang="en-GB" i="1" dirty="0" smtClean="0"/>
              <a:t>Advocacy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Global importance</a:t>
            </a:r>
          </a:p>
          <a:p>
            <a:r>
              <a:rPr lang="en-GB" dirty="0" smtClean="0"/>
              <a:t>= </a:t>
            </a:r>
            <a:r>
              <a:rPr lang="en-GB" i="1" dirty="0" smtClean="0"/>
              <a:t>interactions – very different environments simultaneously, different stakeholders</a:t>
            </a:r>
            <a:r>
              <a:rPr lang="cs-CZ" i="1" dirty="0" smtClean="0"/>
              <a:t>, very </a:t>
            </a:r>
            <a:r>
              <a:rPr lang="cs-CZ" i="1" dirty="0" err="1" smtClean="0"/>
              <a:t>complex</a:t>
            </a:r>
            <a:r>
              <a:rPr lang="cs-CZ" i="1" dirty="0" smtClean="0"/>
              <a:t>, </a:t>
            </a:r>
            <a:r>
              <a:rPr lang="cs-CZ" i="1" dirty="0" err="1" smtClean="0"/>
              <a:t>dynamic</a:t>
            </a:r>
            <a:r>
              <a:rPr lang="cs-CZ" i="1" dirty="0" smtClean="0"/>
              <a:t> </a:t>
            </a:r>
            <a:r>
              <a:rPr lang="cs-CZ" i="1" dirty="0" err="1" smtClean="0"/>
              <a:t>shifts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60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b="1" dirty="0"/>
              <a:t>Going the Digital Route</a:t>
            </a:r>
            <a:endParaRPr lang="en-GB" dirty="0"/>
          </a:p>
          <a:p>
            <a:r>
              <a:rPr lang="en-US" dirty="0" smtClean="0"/>
              <a:t>B</a:t>
            </a:r>
            <a:r>
              <a:rPr lang="en-GB" dirty="0" smtClean="0"/>
              <a:t>y Marci </a:t>
            </a:r>
            <a:r>
              <a:rPr lang="en-GB" dirty="0"/>
              <a:t>Harris, a former congressional staffer, founded </a:t>
            </a:r>
            <a:r>
              <a:rPr lang="en-GB" dirty="0" err="1"/>
              <a:t>Popvox</a:t>
            </a:r>
            <a:r>
              <a:rPr lang="en-GB" dirty="0"/>
              <a:t>, a non-partisan platform to engage digitally with </a:t>
            </a:r>
            <a:r>
              <a:rPr lang="en-GB" dirty="0" smtClean="0"/>
              <a:t>Congress </a:t>
            </a:r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://www.youtube.com/watch?v=5aKyYR-iWpc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79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Advocacy Through Social Media: Why Trending Topics </a:t>
            </a:r>
            <a:r>
              <a:rPr lang="en-GB" b="1" dirty="0" smtClean="0"/>
              <a:t>Matter</a:t>
            </a:r>
          </a:p>
          <a:p>
            <a:r>
              <a:rPr lang="en-US" dirty="0" smtClean="0"/>
              <a:t>B</a:t>
            </a:r>
            <a:r>
              <a:rPr lang="en-GB" dirty="0" smtClean="0"/>
              <a:t>y Karen </a:t>
            </a:r>
            <a:r>
              <a:rPr lang="en-GB" dirty="0"/>
              <a:t>McAlister </a:t>
            </a:r>
            <a:r>
              <a:rPr lang="en-GB" dirty="0" smtClean="0"/>
              <a:t>(at </a:t>
            </a:r>
            <a:r>
              <a:rPr lang="en-GB" dirty="0" err="1" smtClean="0"/>
              <a:t>TEDxUTA</a:t>
            </a:r>
            <a:r>
              <a:rPr lang="en-GB" dirty="0" smtClean="0"/>
              <a:t>)</a:t>
            </a:r>
            <a:endParaRPr lang="en-GB" b="1" dirty="0"/>
          </a:p>
          <a:p>
            <a:r>
              <a:rPr lang="en-GB" u="sng" dirty="0">
                <a:hlinkClick r:id="rId2"/>
              </a:rPr>
              <a:t>https://www.youtube.com/watch?v=o4sGLLaLq-Q</a:t>
            </a:r>
            <a:r>
              <a:rPr lang="en-GB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82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participation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12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NNO-government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perspective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Public policy perspective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Advocacy perspective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6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Public policy </a:t>
            </a:r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Embeddednes</a:t>
            </a:r>
            <a:r>
              <a:rPr lang="en-US" dirty="0" smtClean="0"/>
              <a:t> in welfare state arrangements</a:t>
            </a:r>
          </a:p>
          <a:p>
            <a:r>
              <a:rPr lang="en-US" dirty="0" smtClean="0"/>
              <a:t>To </a:t>
            </a:r>
            <a:r>
              <a:rPr lang="en-US" dirty="0"/>
              <a:t>what extent governments and public administration </a:t>
            </a:r>
            <a:r>
              <a:rPr lang="en-US" dirty="0" smtClean="0"/>
              <a:t>cooperate with NPOs</a:t>
            </a:r>
            <a:endParaRPr lang="en-US" dirty="0"/>
          </a:p>
          <a:p>
            <a:r>
              <a:rPr lang="en-US" dirty="0" smtClean="0"/>
              <a:t>Models of nonprofit-government relations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59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Najam</a:t>
            </a:r>
            <a:r>
              <a:rPr lang="en-US" dirty="0" smtClean="0"/>
              <a:t> (2000): Four-C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</a:t>
            </a:r>
            <a:r>
              <a:rPr lang="en-US" dirty="0"/>
              <a:t>on institutional interests and preferences for policy ends and </a:t>
            </a:r>
            <a:r>
              <a:rPr lang="en-US" dirty="0" smtClean="0"/>
              <a:t>means</a:t>
            </a:r>
          </a:p>
          <a:p>
            <a:r>
              <a:rPr lang="en-US" dirty="0" smtClean="0"/>
              <a:t>2 </a:t>
            </a:r>
            <a:r>
              <a:rPr lang="en-US" dirty="0"/>
              <a:t>hypotheses: </a:t>
            </a:r>
            <a:r>
              <a:rPr lang="en-US" dirty="0" smtClean="0"/>
              <a:t>a) NPOs constitute a </a:t>
            </a:r>
            <a:r>
              <a:rPr lang="en-US" dirty="0"/>
              <a:t>distinct institutional sector with particular motivations and structural </a:t>
            </a:r>
            <a:r>
              <a:rPr lang="en-US" dirty="0" smtClean="0"/>
              <a:t>preferences, b) NPOs </a:t>
            </a:r>
            <a:r>
              <a:rPr lang="en-US" dirty="0"/>
              <a:t>have an </a:t>
            </a:r>
            <a:r>
              <a:rPr lang="en-US" dirty="0" smtClean="0"/>
              <a:t>abiding </a:t>
            </a:r>
            <a:r>
              <a:rPr lang="en-US" dirty="0"/>
              <a:t>interest in public </a:t>
            </a:r>
            <a:r>
              <a:rPr lang="en-US" dirty="0" smtClean="0"/>
              <a:t>policy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23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Four-C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creenshot 2017-11-23 00.13.3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527" y="1860605"/>
            <a:ext cx="9758964" cy="230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7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Young (2000)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Refers </a:t>
            </a:r>
            <a:r>
              <a:rPr lang="en-US" dirty="0"/>
              <a:t>specifically to economic theories of nonprofit </a:t>
            </a:r>
            <a:r>
              <a:rPr lang="en-US" dirty="0" err="1" smtClean="0"/>
              <a:t>organizatio</a:t>
            </a:r>
            <a:r>
              <a:rPr lang="cs-CZ" dirty="0" err="1" smtClean="0"/>
              <a:t>ns</a:t>
            </a:r>
            <a:endParaRPr lang="cs-CZ" dirty="0" smtClean="0"/>
          </a:p>
          <a:p>
            <a:r>
              <a:rPr lang="en-US" dirty="0" smtClean="0"/>
              <a:t>Based </a:t>
            </a:r>
            <a:r>
              <a:rPr lang="en-US" dirty="0"/>
              <a:t>on the underlying assumption that output </a:t>
            </a:r>
            <a:r>
              <a:rPr lang="en-US" dirty="0" smtClean="0"/>
              <a:t>improvement</a:t>
            </a:r>
            <a:r>
              <a:rPr lang="cs-CZ" dirty="0" smtClean="0"/>
              <a:t> (</a:t>
            </a:r>
            <a:r>
              <a:rPr lang="en-US" dirty="0" smtClean="0"/>
              <a:t>particularly </a:t>
            </a:r>
            <a:r>
              <a:rPr lang="en-US" dirty="0"/>
              <a:t>of social service </a:t>
            </a:r>
            <a:r>
              <a:rPr lang="en-US" dirty="0" smtClean="0"/>
              <a:t>delivery</a:t>
            </a:r>
            <a:r>
              <a:rPr lang="cs-CZ" dirty="0"/>
              <a:t>)</a:t>
            </a:r>
            <a:r>
              <a:rPr lang="en-US" dirty="0" smtClean="0"/>
              <a:t> </a:t>
            </a:r>
            <a:r>
              <a:rPr lang="en-US" dirty="0"/>
              <a:t>constitutes the core rationale for government-nonprofit sector </a:t>
            </a:r>
            <a:r>
              <a:rPr lang="en-US" dirty="0" smtClean="0"/>
              <a:t>relations</a:t>
            </a:r>
            <a:endParaRPr lang="cs-CZ" dirty="0" smtClean="0"/>
          </a:p>
          <a:p>
            <a:r>
              <a:rPr lang="cs-CZ" dirty="0"/>
              <a:t>R</a:t>
            </a:r>
            <a:r>
              <a:rPr lang="en-US" dirty="0" err="1"/>
              <a:t>efers</a:t>
            </a:r>
            <a:r>
              <a:rPr lang="en-US" dirty="0"/>
              <a:t> to NPOs as service providers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9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Young: A triangular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creenshot 2017-11-23 00.09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97" y="2028586"/>
            <a:ext cx="7987203" cy="33377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33335" y="6156762"/>
            <a:ext cx="17070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Young (2000)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950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Salamon</a:t>
            </a:r>
            <a:r>
              <a:rPr lang="en-US" dirty="0" smtClean="0"/>
              <a:t> and </a:t>
            </a:r>
            <a:r>
              <a:rPr lang="en-US" dirty="0" err="1" smtClean="0"/>
              <a:t>Anheier</a:t>
            </a:r>
            <a:r>
              <a:rPr lang="en-US" dirty="0" smtClean="0"/>
              <a:t>: Social 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explains why the </a:t>
            </a:r>
            <a:r>
              <a:rPr lang="en-US" dirty="0" err="1"/>
              <a:t>embeddedness</a:t>
            </a:r>
            <a:r>
              <a:rPr lang="en-US" dirty="0"/>
              <a:t> of </a:t>
            </a:r>
            <a:r>
              <a:rPr lang="en-US" dirty="0" smtClean="0"/>
              <a:t>NPOs </a:t>
            </a:r>
            <a:r>
              <a:rPr lang="en-US" dirty="0"/>
              <a:t>in welfare state arrangements differs from country to </a:t>
            </a:r>
            <a:r>
              <a:rPr lang="en-US" dirty="0" smtClean="0"/>
              <a:t>country</a:t>
            </a:r>
          </a:p>
          <a:p>
            <a:r>
              <a:rPr lang="en-US" dirty="0" smtClean="0"/>
              <a:t>relates </a:t>
            </a:r>
            <a:r>
              <a:rPr lang="en-US" dirty="0"/>
              <a:t>to the concept of organizational </a:t>
            </a:r>
            <a:r>
              <a:rPr lang="en-US" dirty="0" err="1"/>
              <a:t>embeddedness</a:t>
            </a:r>
            <a:r>
              <a:rPr lang="en-US" dirty="0"/>
              <a:t> focusing explicitly on broader social and political </a:t>
            </a:r>
            <a:r>
              <a:rPr lang="en-US" dirty="0" smtClean="0"/>
              <a:t>relationships</a:t>
            </a:r>
            <a:endParaRPr lang="en-US" dirty="0"/>
          </a:p>
          <a:p>
            <a:r>
              <a:rPr lang="en-US" dirty="0" smtClean="0"/>
              <a:t>differences </a:t>
            </a:r>
            <a:r>
              <a:rPr lang="en-US" dirty="0"/>
              <a:t>of size and composition are explained by different social origins of the sector</a:t>
            </a:r>
            <a:r>
              <a:rPr lang="en-GB" dirty="0"/>
              <a:t> </a:t>
            </a:r>
            <a:endParaRPr lang="en-US" dirty="0" smtClean="0"/>
          </a:p>
          <a:p>
            <a:r>
              <a:rPr lang="en-US" dirty="0" smtClean="0"/>
              <a:t>2 dimensions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/>
              <a:t>) the extent of government social welfare spending </a:t>
            </a:r>
            <a:endParaRPr lang="en-US" dirty="0" smtClean="0"/>
          </a:p>
          <a:p>
            <a:pPr lvl="1"/>
            <a:r>
              <a:rPr lang="en-US" dirty="0" smtClean="0"/>
              <a:t>b</a:t>
            </a:r>
            <a:r>
              <a:rPr lang="en-US" dirty="0"/>
              <a:t>) the scale </a:t>
            </a:r>
            <a:r>
              <a:rPr lang="en-US" dirty="0" smtClean="0"/>
              <a:t>of the </a:t>
            </a:r>
            <a:r>
              <a:rPr lang="en-US" dirty="0"/>
              <a:t>nonprofit sector</a:t>
            </a:r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34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3645</TotalTime>
  <Words>835</Words>
  <Application>Microsoft Office PowerPoint</Application>
  <PresentationFormat>Předvádění na obrazovce (4:3)</PresentationFormat>
  <Paragraphs>118</Paragraphs>
  <Slides>22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Office Theme</vt:lpstr>
      <vt:lpstr>Nonprofit-government relations: The public policy and advocacy perspectives </vt:lpstr>
      <vt:lpstr>Embeddedness of NPOs</vt:lpstr>
      <vt:lpstr>NNO-government relations</vt:lpstr>
      <vt:lpstr>Public policy perspective</vt:lpstr>
      <vt:lpstr>Najam (2000): Four-C model</vt:lpstr>
      <vt:lpstr>Four-C model</vt:lpstr>
      <vt:lpstr>Young (2000)</vt:lpstr>
      <vt:lpstr>Young: A triangular model</vt:lpstr>
      <vt:lpstr>Salamon and Anheier: Social Origins</vt:lpstr>
      <vt:lpstr>Social origins model</vt:lpstr>
      <vt:lpstr>Advocacy perspective</vt:lpstr>
      <vt:lpstr>Social movement theory argument</vt:lpstr>
      <vt:lpstr>Public interest advocacy</vt:lpstr>
      <vt:lpstr>What affects advocacy</vt:lpstr>
      <vt:lpstr>Nonprofit responses </vt:lpstr>
      <vt:lpstr>Forms: How to advocate? </vt:lpstr>
      <vt:lpstr>Public funding and its impact on nonprofit advocacy</vt:lpstr>
      <vt:lpstr>So does it affect…?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</dc:creator>
  <cp:lastModifiedBy>Kluknavská Alena</cp:lastModifiedBy>
  <cp:revision>438</cp:revision>
  <dcterms:created xsi:type="dcterms:W3CDTF">2017-11-22T17:31:55Z</dcterms:created>
  <dcterms:modified xsi:type="dcterms:W3CDTF">2018-11-23T16:25:59Z</dcterms:modified>
</cp:coreProperties>
</file>