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5" r:id="rId6"/>
    <p:sldId id="259" r:id="rId7"/>
    <p:sldId id="266" r:id="rId8"/>
    <p:sldId id="267" r:id="rId9"/>
    <p:sldId id="260" r:id="rId10"/>
    <p:sldId id="268" r:id="rId11"/>
    <p:sldId id="269" r:id="rId12"/>
    <p:sldId id="270" r:id="rId13"/>
    <p:sldId id="271" r:id="rId14"/>
    <p:sldId id="261" r:id="rId15"/>
    <p:sldId id="272" r:id="rId16"/>
    <p:sldId id="274" r:id="rId17"/>
    <p:sldId id="280" r:id="rId18"/>
    <p:sldId id="273" r:id="rId19"/>
    <p:sldId id="264" r:id="rId20"/>
    <p:sldId id="276" r:id="rId21"/>
    <p:sldId id="277" r:id="rId22"/>
    <p:sldId id="27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Náklady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2. cvičení, MAUD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7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Náklady technologické a náklady na obsluhu a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Technologické N</a:t>
            </a:r>
          </a:p>
          <a:p>
            <a:pPr lvl="1"/>
            <a:r>
              <a:rPr lang="cs-CZ" dirty="0" smtClean="0"/>
              <a:t>Náklady výroby, jako je spotřeba materiálu, mzdy pracovníků dané aktivity = jeden technologický celek</a:t>
            </a:r>
          </a:p>
          <a:p>
            <a:pPr lvl="1"/>
            <a:r>
              <a:rPr lang="cs-CZ" dirty="0" smtClean="0"/>
              <a:t>Jejich rozšiřování přímo souvisí s rozšiřováním aktivity, se zavedením nového výrobku</a:t>
            </a:r>
          </a:p>
          <a:p>
            <a:r>
              <a:rPr lang="cs-CZ" dirty="0" smtClean="0"/>
              <a:t>N na obsluhu a řízení</a:t>
            </a:r>
          </a:p>
          <a:p>
            <a:pPr lvl="1"/>
            <a:r>
              <a:rPr lang="cs-CZ" dirty="0" smtClean="0"/>
              <a:t>Mohou to být N společné pro několik technologických celků,</a:t>
            </a:r>
          </a:p>
          <a:p>
            <a:pPr lvl="1"/>
            <a:r>
              <a:rPr lang="cs-CZ" dirty="0" smtClean="0"/>
              <a:t>N na skladování, N na opravy a udržování, mzdové N řídících pracovníků</a:t>
            </a:r>
          </a:p>
          <a:p>
            <a:pPr lvl="1"/>
            <a:r>
              <a:rPr lang="cs-CZ" dirty="0" smtClean="0"/>
              <a:t>Při zavedení nového výrobku či zrušení, omezení výroby zůstávají stejné, či se mění jen částečně</a:t>
            </a:r>
          </a:p>
          <a:p>
            <a:pPr lvl="1"/>
            <a:r>
              <a:rPr lang="cs-CZ" dirty="0" smtClean="0"/>
              <a:t>Jsou důsledkem stále se rozvíjející specializace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63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přímé a nepřímé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ekonomice posuzujeme „přímost a nepřímost“ podle toho, jakým způsobem jsou náklady přiřazovány k jednotlivým aktivitám a výkonům</a:t>
            </a:r>
          </a:p>
          <a:p>
            <a:r>
              <a:rPr lang="cs-CZ" b="1" dirty="0" smtClean="0"/>
              <a:t>Přímé N</a:t>
            </a:r>
            <a:r>
              <a:rPr lang="cs-CZ" dirty="0" smtClean="0"/>
              <a:t> – lze jednoznačně a spolehlivě vyčíslit současně s příslušným výkonem</a:t>
            </a:r>
          </a:p>
          <a:p>
            <a:r>
              <a:rPr lang="cs-CZ" b="1" dirty="0" smtClean="0"/>
              <a:t>Nepřímé N</a:t>
            </a:r>
            <a:r>
              <a:rPr lang="cs-CZ" dirty="0" smtClean="0"/>
              <a:t> – nelze přímo přiřadit určitému výkonu, ale přiřazují se pomocí nepřímých postupů, tj. matematickými výpočty</a:t>
            </a:r>
          </a:p>
          <a:p>
            <a:pPr lvl="1"/>
            <a:r>
              <a:rPr lang="cs-CZ" dirty="0" smtClean="0"/>
              <a:t>Jsou vynakládány neoddělitelně na více aktivit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858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Náklady jednicové a režijní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Kopíruje předchozí členění N, avšak z jiného pohledu, a to ve vztahu k jednotlivým výkonům</a:t>
            </a:r>
          </a:p>
          <a:p>
            <a:r>
              <a:rPr lang="cs-CZ" b="1" dirty="0" smtClean="0"/>
              <a:t>Jednicové N </a:t>
            </a:r>
            <a:r>
              <a:rPr lang="cs-CZ" dirty="0" smtClean="0"/>
              <a:t>– vykazují se v </a:t>
            </a:r>
            <a:r>
              <a:rPr lang="cs-CZ" u="sng" dirty="0" smtClean="0"/>
              <a:t>samostatných konkrétních položkách </a:t>
            </a:r>
            <a:r>
              <a:rPr lang="cs-CZ" dirty="0" smtClean="0"/>
              <a:t>ve vztahu ke stanové jednici výkonu (př. N na spotřebu materiálu, N na mzdy..), lze je jednoznačně přiřadit k výkonu. Jsou to zásadně N přímé</a:t>
            </a:r>
          </a:p>
          <a:p>
            <a:r>
              <a:rPr lang="cs-CZ" b="1" dirty="0" smtClean="0"/>
              <a:t>Režijní N – </a:t>
            </a:r>
            <a:r>
              <a:rPr lang="cs-CZ" dirty="0" smtClean="0"/>
              <a:t>vyjadřovány </a:t>
            </a:r>
            <a:r>
              <a:rPr lang="cs-CZ" u="sng" dirty="0" smtClean="0"/>
              <a:t>v komplexních položkách </a:t>
            </a:r>
            <a:r>
              <a:rPr lang="cs-CZ" dirty="0" smtClean="0"/>
              <a:t>(nikoliv samostatně), (př. zásobovací, výrobní, správní, odbytová režie)</a:t>
            </a:r>
          </a:p>
          <a:p>
            <a:pPr lvl="1"/>
            <a:r>
              <a:rPr lang="cs-CZ" dirty="0" smtClean="0"/>
              <a:t>Mají společný charakter, na jednotky výkonu se rozdělují (říkáme rozvrhují) pomocí nepřímých metod – nepřiřazují se přímo jako třeba materiál na jednotku výkonu (5m plechu na výrobek), ale poměrem ke spotřebované jednotce nákladů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92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 ve vztahu k výkonům -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N ve vztahu k výkonům posuzujeme ze tří hledisek</a:t>
            </a:r>
          </a:p>
          <a:p>
            <a:pPr>
              <a:buFontTx/>
              <a:buChar char="-"/>
            </a:pPr>
            <a:r>
              <a:rPr lang="cs-CZ" dirty="0" smtClean="0"/>
              <a:t>Věcný obsah (N technologické nebo N na obsluhu a řízení)</a:t>
            </a:r>
          </a:p>
          <a:p>
            <a:pPr>
              <a:buFontTx/>
              <a:buChar char="-"/>
            </a:pPr>
            <a:r>
              <a:rPr lang="cs-CZ" dirty="0" smtClean="0"/>
              <a:t>Metody vyčíslení a přiřazení jednotce výkonu (N přímé a nepřímé)</a:t>
            </a:r>
          </a:p>
          <a:p>
            <a:pPr>
              <a:buFontTx/>
              <a:buChar char="-"/>
            </a:pPr>
            <a:r>
              <a:rPr lang="cs-CZ" dirty="0" smtClean="0"/>
              <a:t>Informačního charakteru (N jednicové a režijní)</a:t>
            </a:r>
          </a:p>
          <a:p>
            <a:pPr marL="0" indent="0">
              <a:buNone/>
            </a:pPr>
            <a:r>
              <a:rPr lang="cs-CZ" dirty="0" smtClean="0"/>
              <a:t>Mezi hledisky existují úzké vazby, lze </a:t>
            </a:r>
            <a:r>
              <a:rPr lang="cs-CZ" b="1" dirty="0" smtClean="0"/>
              <a:t>vyvodit určitá pravidla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N jednicové jsou vždy N přímými</a:t>
            </a:r>
          </a:p>
          <a:p>
            <a:pPr>
              <a:buFontTx/>
              <a:buChar char="-"/>
            </a:pPr>
            <a:r>
              <a:rPr lang="cs-CZ" dirty="0" smtClean="0"/>
              <a:t>N přímé jsou charakteristickým znakem většiny technologických N</a:t>
            </a:r>
          </a:p>
          <a:p>
            <a:pPr>
              <a:buFontTx/>
              <a:buChar char="-"/>
            </a:pPr>
            <a:r>
              <a:rPr lang="cs-CZ" dirty="0" smtClean="0"/>
              <a:t>N režijní jsou vždy nepřímé</a:t>
            </a:r>
          </a:p>
          <a:p>
            <a:pPr>
              <a:buFontTx/>
              <a:buChar char="-"/>
            </a:pPr>
            <a:r>
              <a:rPr lang="cs-CZ" dirty="0" smtClean="0"/>
              <a:t>Nepřímými N jsou obvykle N na obsluhu a řízení</a:t>
            </a:r>
          </a:p>
        </p:txBody>
      </p:sp>
    </p:spTree>
    <p:extLst>
      <p:ext uri="{BB962C8B-B14F-4D97-AF65-F5344CB8AC3E}">
        <p14:creationId xmlns:p14="http://schemas.microsoft.com/office/powerpoint/2010/main" val="38168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5. NÁKLADY VE VZTAHU KE ZMĚNÁM OBJEMU VÝROBY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N, které se v souvislosti se změnami objemu výkonu ve své absolutní hodnotě mění, jsou na změnách objemu závislé, proměnlivé – </a:t>
            </a:r>
            <a:r>
              <a:rPr lang="cs-CZ" b="1" dirty="0" smtClean="0"/>
              <a:t>variabilní N </a:t>
            </a:r>
            <a:r>
              <a:rPr lang="cs-CZ" dirty="0" smtClean="0"/>
              <a:t>(proporcionální, </a:t>
            </a:r>
            <a:r>
              <a:rPr lang="cs-CZ" dirty="0" err="1" smtClean="0"/>
              <a:t>nadproporcionální</a:t>
            </a:r>
            <a:r>
              <a:rPr lang="cs-CZ" dirty="0" smtClean="0"/>
              <a:t>, </a:t>
            </a:r>
            <a:r>
              <a:rPr lang="cs-CZ" dirty="0" err="1" smtClean="0"/>
              <a:t>podproporcionální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Lze je ekonomicky dělit a vkládat do procesu v takové výši, která odpovídá danému objemu výkonů (spotřeba materiálu, úkolová mzda zaměstnance, spotřebovaná služba,..)</a:t>
            </a:r>
          </a:p>
          <a:p>
            <a:r>
              <a:rPr lang="cs-CZ" dirty="0"/>
              <a:t>N, které se v souvislosti se změnami objemu výkonu ve své absolutní hodnotě </a:t>
            </a:r>
            <a:r>
              <a:rPr lang="cs-CZ" dirty="0" smtClean="0"/>
              <a:t>nemění, </a:t>
            </a:r>
            <a:r>
              <a:rPr lang="cs-CZ" dirty="0"/>
              <a:t>jsou na změnách objemu </a:t>
            </a:r>
            <a:r>
              <a:rPr lang="cs-CZ" dirty="0" smtClean="0"/>
              <a:t>nezávislé – </a:t>
            </a:r>
            <a:r>
              <a:rPr lang="cs-CZ" b="1" dirty="0" smtClean="0"/>
              <a:t>fixní N</a:t>
            </a:r>
          </a:p>
          <a:p>
            <a:pPr lvl="1"/>
            <a:r>
              <a:rPr lang="cs-CZ" dirty="0" smtClean="0"/>
              <a:t>Nelze ekonomicky dělit, vkládat do procesu je lze pouze pomocí matematicko-ekonomických výpočtů, tj. nepřímo (odpisy výrobních zařízení, časová mzda zaměstnance,..)</a:t>
            </a:r>
          </a:p>
          <a:p>
            <a:r>
              <a:rPr lang="cs-CZ" dirty="0" smtClean="0"/>
              <a:t>V závislosti na změnách objemu výroby jsou nejužívanější kategorie:</a:t>
            </a:r>
          </a:p>
          <a:p>
            <a:pPr lvl="1"/>
            <a:r>
              <a:rPr lang="cs-CZ" dirty="0" smtClean="0"/>
              <a:t>Celkové N</a:t>
            </a:r>
          </a:p>
          <a:p>
            <a:pPr lvl="1"/>
            <a:r>
              <a:rPr lang="cs-CZ" dirty="0" smtClean="0"/>
              <a:t>Průměrné N – slouží k měření hospodárnosti (pokles průměrných N zvyšuje hospodárnost)</a:t>
            </a:r>
          </a:p>
          <a:p>
            <a:pPr lvl="1"/>
            <a:r>
              <a:rPr lang="cs-CZ" dirty="0" smtClean="0"/>
              <a:t>Přírůstkové N – vyjadřují přírůstek celkových N vyvolaný změnou objemu výkonu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60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variabilních nákladů</a:t>
            </a:r>
            <a:endParaRPr lang="cs-CZ" dirty="0"/>
          </a:p>
        </p:txBody>
      </p:sp>
      <p:pic>
        <p:nvPicPr>
          <p:cNvPr id="4" name="image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0" y="2597150"/>
            <a:ext cx="4762500" cy="32385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7676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BOD ZVRATU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</a:t>
            </a:r>
            <a:r>
              <a:rPr lang="cs-CZ" dirty="0" smtClean="0"/>
              <a:t>ituace</a:t>
            </a:r>
            <a:r>
              <a:rPr lang="cs-CZ" dirty="0"/>
              <a:t>, kdy se výnosy vyrovnají nákladům - kdy začneme vydělávat, tj. když celkové příjmy začnou převyšovat celkové náklady (fixní + variabilní</a:t>
            </a:r>
            <a:r>
              <a:rPr lang="cs-CZ" dirty="0" smtClean="0"/>
              <a:t>)</a:t>
            </a:r>
          </a:p>
          <a:p>
            <a:r>
              <a:rPr lang="cs-CZ" i="1" dirty="0"/>
              <a:t>Tento bod bývá důležitým milníkem z pohledu dlouhodobějšího udržitelného fungování organizace. Pokud jej nedosáhne, buď začne dotovat provoz úvěry či půjčkami (vlastními či cizími) nebo dřív či později zanikne. Bod zvratu a jeho projekce ukazuje ekonomickou životaschopnost vašich projektů či fungování organizace. </a:t>
            </a:r>
            <a:endParaRPr lang="cs-CZ" dirty="0"/>
          </a:p>
          <a:p>
            <a:endParaRPr lang="cs-CZ" dirty="0"/>
          </a:p>
        </p:txBody>
      </p:sp>
      <p:pic>
        <p:nvPicPr>
          <p:cNvPr id="5" name="image6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930858" y="2417379"/>
            <a:ext cx="3965740" cy="38362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2943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Bod zvratu je východiskem pro celou řadu rozhodování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stanovení objemu výroby zajištujícího potřebnou výši zisku (a to i nulového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stanoveni limitu fixních nákladů tj. jaké výše mohou dosáhnout fixní náklady, aby podnik nebyl </a:t>
            </a:r>
            <a:r>
              <a:rPr lang="cs-CZ" dirty="0" smtClean="0"/>
              <a:t>ještě </a:t>
            </a:r>
            <a:r>
              <a:rPr lang="cs-CZ" dirty="0"/>
              <a:t>ztrátový, popřípadě aby zisk neklesl pod požadovanou hranici.</a:t>
            </a:r>
          </a:p>
          <a:p>
            <a:r>
              <a:rPr lang="cs-CZ" dirty="0" smtClean="0"/>
              <a:t>stanovení </a:t>
            </a:r>
            <a:r>
              <a:rPr lang="cs-CZ" dirty="0"/>
              <a:t>limitu variabilních nákladů tj. jaké výše mohou dosáhnout variabilní náklady, aby podnik </a:t>
            </a:r>
            <a:r>
              <a:rPr lang="cs-CZ" dirty="0" smtClean="0"/>
              <a:t>nebyl </a:t>
            </a:r>
            <a:r>
              <a:rPr lang="cs-CZ" dirty="0"/>
              <a:t>ještě ztrátový, popřípadě aby zisk neklesl pod požadovanou hranici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stanovení </a:t>
            </a:r>
            <a:r>
              <a:rPr lang="cs-CZ" dirty="0" smtClean="0"/>
              <a:t>minimální </a:t>
            </a:r>
            <a:r>
              <a:rPr lang="cs-CZ" dirty="0"/>
              <a:t>výše ceny, tj. jaká je nejnižší úroveň ceny, aby podnik nebyl ještě ztrátový, </a:t>
            </a:r>
            <a:r>
              <a:rPr lang="cs-CZ" dirty="0" smtClean="0"/>
              <a:t>popřípadě </a:t>
            </a:r>
            <a:r>
              <a:rPr lang="cs-CZ" dirty="0"/>
              <a:t>aby zisk neklesl pod požadovanou hranici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dirty="0"/>
              <a:t>výběr technologické varianty z hlediska celkových dosahovaných nákladů příslušných </a:t>
            </a:r>
            <a:r>
              <a:rPr lang="cs-CZ" dirty="0" smtClean="0"/>
              <a:t>variant</a:t>
            </a:r>
            <a:endParaRPr lang="cs-CZ" dirty="0"/>
          </a:p>
          <a:p>
            <a:r>
              <a:rPr lang="cs-CZ" dirty="0"/>
              <a:t>stanovení stupně provozní </a:t>
            </a:r>
            <a:r>
              <a:rPr lang="cs-CZ" dirty="0" smtClean="0"/>
              <a:t>páky (citlivosti </a:t>
            </a:r>
            <a:r>
              <a:rPr lang="cs-CZ" dirty="0"/>
              <a:t>zisku na změny objemu produkce).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80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Shrnutí: Explicitní </a:t>
            </a:r>
            <a:r>
              <a:rPr lang="cs-CZ" dirty="0" smtClean="0"/>
              <a:t>X implicitní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Vedle přímých, resp. explicitních, nákladů bychom tak při ekonomickém rozhodování měli brát v potaz i ty ostatní, v tomto případě </a:t>
            </a:r>
            <a:r>
              <a:rPr lang="cs-CZ" u="sng" dirty="0"/>
              <a:t>implicitní </a:t>
            </a:r>
            <a:r>
              <a:rPr lang="cs-CZ" u="sng" dirty="0" smtClean="0"/>
              <a:t>náklady(náklady obětované příležitosti – ztráta užitku z nejlepší nerealizovatelné varianty). </a:t>
            </a:r>
            <a:r>
              <a:rPr lang="cs-CZ" dirty="0"/>
              <a:t>Následně tedy kalkulujeme se dvěma typy zisků - účetním a ekonomickým. Zatímco </a:t>
            </a:r>
            <a:r>
              <a:rPr lang="cs-CZ" b="1" dirty="0"/>
              <a:t>účetní zisk </a:t>
            </a:r>
            <a:r>
              <a:rPr lang="cs-CZ" dirty="0"/>
              <a:t>se vypočítá jako celkové příjmy - explicitní náklady, </a:t>
            </a:r>
            <a:r>
              <a:rPr lang="cs-CZ" b="1" dirty="0"/>
              <a:t>ekonomický zisk </a:t>
            </a:r>
            <a:r>
              <a:rPr lang="cs-CZ" dirty="0"/>
              <a:t>jako celkové příjmy - explicitní náklady - implicitní náklady.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smtClean="0"/>
              <a:t>Jednoduchý příklad: </a:t>
            </a:r>
            <a:r>
              <a:rPr lang="cs-CZ" i="1" dirty="0"/>
              <a:t>Jste ředitel prestižní kulturní organizace a máte cestovat z Prahy do Budapešti. Zvažujete následující možnosti - cestovat vlakem či letadlem. Jízdenka vlakem vyjde na 700 Kč a bude trvat 7 hodin, letenka pak stojí 3 000 Kč a let trvá 1,5 hodiny. Jaká varianta je pro Vás účetně a ekonomicky nejlepší? A co když si jako ředitel významné organizace budete cenit 1 hodinu Vašeho času na 500 Kč?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195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Kvantifikace efektů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Při rozhodování se používají </a:t>
            </a:r>
            <a:r>
              <a:rPr lang="cs-CZ" b="1" dirty="0" smtClean="0"/>
              <a:t>kvantitativní faktory</a:t>
            </a:r>
            <a:r>
              <a:rPr lang="cs-CZ" dirty="0" smtClean="0"/>
              <a:t> (vliv lze vyjádřit v číselných hodnotách).</a:t>
            </a:r>
          </a:p>
          <a:p>
            <a:r>
              <a:rPr lang="cs-CZ" dirty="0" smtClean="0"/>
              <a:t>Celkový efekt ale ovlivňují i </a:t>
            </a:r>
            <a:r>
              <a:rPr lang="cs-CZ" b="1" dirty="0" smtClean="0"/>
              <a:t>faktory kvalitativní </a:t>
            </a:r>
            <a:r>
              <a:rPr lang="cs-CZ" dirty="0" smtClean="0"/>
              <a:t>(např. zlepšení dobrého jména organizace, postavení na trhu, spokojenost zaměstnanců, důvěra veřejnosti, zhoršení pracovního prostředí, ekologické důsledky aj.)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Pokud s nimi nebude uvažováno, může nesprávné hodnocení vést k nesprávnému rozhodnutí.</a:t>
            </a:r>
          </a:p>
          <a:p>
            <a:pPr marL="0" indent="0">
              <a:buNone/>
            </a:pPr>
            <a:r>
              <a:rPr lang="cs-CZ" b="1" dirty="0" smtClean="0"/>
              <a:t>Každé rozhodnutí musí být nejen kvantifikováno, ale musí být zváženy všechny ostatní doprovodné efekty, které nelze přímo kvantifikovat, bez nichž se ale rozhodnutí nedá realizovat.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7555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RELEVANTNOST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62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Náklad: </a:t>
            </a:r>
            <a:r>
              <a:rPr lang="cs-CZ" i="1" dirty="0"/>
              <a:t>peněžní vyjádření účelového vydání hospodářských prostředků a </a:t>
            </a:r>
            <a:r>
              <a:rPr lang="cs-CZ" i="1" dirty="0" smtClean="0"/>
              <a:t>práce</a:t>
            </a:r>
          </a:p>
          <a:p>
            <a:pPr marL="0" indent="0">
              <a:buNone/>
            </a:pPr>
            <a:r>
              <a:rPr lang="cs-CZ" dirty="0" smtClean="0"/>
              <a:t>Výnos: </a:t>
            </a:r>
            <a:r>
              <a:rPr lang="cs-CZ" i="1" dirty="0"/>
              <a:t>peněžní ekvivalent prodaných </a:t>
            </a:r>
            <a:r>
              <a:rPr lang="cs-CZ" i="1" dirty="0" smtClean="0"/>
              <a:t>výkonů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Náklady představují v peněžní formě uskutečněné měření vynaložení ekonomických zdrojů v určité aktivitě uskutečněné </a:t>
            </a:r>
            <a:r>
              <a:rPr lang="cs-CZ" b="1" dirty="0"/>
              <a:t>účelně</a:t>
            </a:r>
            <a:r>
              <a:rPr lang="cs-CZ" dirty="0"/>
              <a:t> (vynakládání nákladů a vytvoření výkonů je cílevědomě řízeno a musí být uskutečňováno racionálně a hospodárně) a </a:t>
            </a:r>
            <a:r>
              <a:rPr lang="cs-CZ" b="1" dirty="0"/>
              <a:t>účelově</a:t>
            </a:r>
            <a:r>
              <a:rPr lang="cs-CZ" dirty="0"/>
              <a:t> (náklady jsou spojeny s určitým výkonem </a:t>
            </a:r>
            <a:r>
              <a:rPr lang="cs-CZ" dirty="0" smtClean="0"/>
              <a:t>- příčinný </a:t>
            </a:r>
            <a:r>
              <a:rPr lang="cs-CZ" dirty="0"/>
              <a:t>vztah</a:t>
            </a:r>
            <a:r>
              <a:rPr lang="cs-CZ" dirty="0" smtClean="0"/>
              <a:t>).</a:t>
            </a:r>
          </a:p>
          <a:p>
            <a:r>
              <a:rPr lang="cs-CZ" dirty="0" smtClean="0"/>
              <a:t>MÚ </a:t>
            </a:r>
            <a:r>
              <a:rPr lang="cs-CZ" dirty="0"/>
              <a:t>p</a:t>
            </a:r>
            <a:r>
              <a:rPr lang="cs-CZ" dirty="0" smtClean="0"/>
              <a:t>oskytuje různorodé informace pro různé účely.</a:t>
            </a:r>
          </a:p>
          <a:p>
            <a:r>
              <a:rPr lang="cs-CZ" dirty="0" smtClean="0"/>
              <a:t>Každé rozhodnutí se uskutečňuje v různých podmínkách, má jiné rozsah, význam a cíl  → informace musí být </a:t>
            </a:r>
            <a:r>
              <a:rPr lang="cs-CZ" b="1" dirty="0" smtClean="0"/>
              <a:t>relevantní (vhodné) </a:t>
            </a:r>
            <a:r>
              <a:rPr lang="cs-CZ" dirty="0" smtClean="0"/>
              <a:t>pro danou konkrétní situaci</a:t>
            </a:r>
          </a:p>
          <a:p>
            <a:r>
              <a:rPr lang="cs-CZ" dirty="0" smtClean="0"/>
              <a:t>Relevantní N a V vyjadřují podmínky, které budou </a:t>
            </a:r>
            <a:r>
              <a:rPr lang="cs-CZ" b="1" dirty="0" smtClean="0"/>
              <a:t>platné v době realizace </a:t>
            </a:r>
            <a:r>
              <a:rPr lang="cs-CZ" dirty="0" smtClean="0"/>
              <a:t>daného rozhodnutí (např. použití techniky, zdroje financování, náklady provozu, prodejní ceny apod.)</a:t>
            </a:r>
          </a:p>
          <a:p>
            <a:r>
              <a:rPr lang="cs-CZ" dirty="0" smtClean="0"/>
              <a:t>Jednotlivé aktivity by měly do organizaci přinést změnu → každá varianta řešení by se měla lišit od současného stavu (jinak nemá smysl) → pro rozhodování mají význam jen informace o N a V, které představují změnu (irelevantními N a V je zbytečné se zabývat).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Finanční X ekonomické X hodnotové pojetí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417379"/>
            <a:ext cx="9601196" cy="384678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Finanční</a:t>
            </a:r>
            <a:r>
              <a:rPr lang="cs-CZ" dirty="0" smtClean="0"/>
              <a:t>: obsah nákladů a jejich kvantifikace jsou podřízeny pravidlům platným pro FÚ. N se vymezují jako primární vynaložení peněz na uskutečnění určitých aktivit. Za N jsou považovány pouze ty ekonomické zdroje, které </a:t>
            </a:r>
            <a:r>
              <a:rPr lang="cs-CZ" u="sng" dirty="0" smtClean="0"/>
              <a:t>jsou podloženy reálným výdejem peněz.</a:t>
            </a:r>
          </a:p>
          <a:p>
            <a:r>
              <a:rPr lang="cs-CZ" b="1" dirty="0" smtClean="0"/>
              <a:t>Hodnotové</a:t>
            </a:r>
            <a:r>
              <a:rPr lang="cs-CZ" dirty="0" smtClean="0"/>
              <a:t>: cílem je vyjádřit podmínky průběhu příslušných aktivit, které existují v reálném čase jejich uskutečňování. Zahrnují se </a:t>
            </a:r>
            <a:r>
              <a:rPr lang="cs-CZ" u="sng" dirty="0" smtClean="0"/>
              <a:t>i faktory, které nemají odpovídající ekvivalent výdaje peněžních prostředků</a:t>
            </a:r>
            <a:r>
              <a:rPr lang="cs-CZ" dirty="0" smtClean="0"/>
              <a:t>, ale svými důsledky ovlivňují ekonomickou realitu dané aktivity – dodatkové náklady (kalkulační úroky, kalkulační nájemné,..)</a:t>
            </a:r>
          </a:p>
          <a:p>
            <a:r>
              <a:rPr lang="cs-CZ" b="1" dirty="0"/>
              <a:t>Ekonomické</a:t>
            </a:r>
            <a:r>
              <a:rPr lang="cs-CZ" dirty="0" smtClean="0"/>
              <a:t>: v ekonomické teorii je řešena otázka optimální alokace ekonomických zdrojů, a to podle kritéria maximálního ekonomického užitku. Náklady ekonomických zdrojů se nevymezují výší prostředků, které byly vynaloženy na jejich pořízení, ale možnou užitečností při jejich využití. Tyto podmínky naplňuje kategorie tzv. </a:t>
            </a:r>
            <a:r>
              <a:rPr lang="cs-CZ" i="1" dirty="0" smtClean="0"/>
              <a:t>oportunitních nákladů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99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ukázku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Autobazar ALFA, s.r.o. se zabývá nákupem aut za </a:t>
            </a:r>
            <a:r>
              <a:rPr lang="cs-CZ" dirty="0" smtClean="0"/>
              <a:t>účelem jejich </a:t>
            </a:r>
            <a:r>
              <a:rPr lang="cs-CZ" dirty="0"/>
              <a:t>následného </a:t>
            </a:r>
            <a:r>
              <a:rPr lang="cs-CZ" dirty="0" smtClean="0"/>
              <a:t>prodeje. Zásoba </a:t>
            </a:r>
            <a:r>
              <a:rPr lang="cs-CZ" dirty="0"/>
              <a:t>nakoupených 150 aut má hodnotu 30,- mil. Kč </a:t>
            </a:r>
            <a:r>
              <a:rPr lang="cs-CZ" dirty="0" smtClean="0"/>
              <a:t>a je plně </a:t>
            </a:r>
            <a:r>
              <a:rPr lang="cs-CZ" dirty="0"/>
              <a:t>kryta vlastním kapitálem. Cizí zdroje nejsou </a:t>
            </a:r>
            <a:r>
              <a:rPr lang="cs-CZ" dirty="0" smtClean="0"/>
              <a:t>používány. Autobazar </a:t>
            </a:r>
            <a:r>
              <a:rPr lang="cs-CZ" dirty="0"/>
              <a:t>vlastní pozemek ve středu krajského </a:t>
            </a:r>
            <a:r>
              <a:rPr lang="cs-CZ" dirty="0" smtClean="0"/>
              <a:t>města o výměře </a:t>
            </a:r>
            <a:r>
              <a:rPr lang="cs-CZ" dirty="0"/>
              <a:t>6.000,- </a:t>
            </a:r>
            <a:r>
              <a:rPr lang="cs-CZ" dirty="0" smtClean="0"/>
              <a:t>m</a:t>
            </a:r>
            <a:r>
              <a:rPr lang="cs-CZ" baseline="30000" dirty="0" smtClean="0"/>
              <a:t>2</a:t>
            </a:r>
            <a:r>
              <a:rPr lang="cs-CZ" dirty="0" smtClean="0"/>
              <a:t>, </a:t>
            </a:r>
            <a:r>
              <a:rPr lang="cs-CZ" dirty="0"/>
              <a:t>který zakoupil před 15 lety za 1,- </a:t>
            </a:r>
            <a:r>
              <a:rPr lang="cs-CZ" dirty="0" smtClean="0"/>
              <a:t>mil. Kč. Roční </a:t>
            </a:r>
            <a:r>
              <a:rPr lang="cs-CZ" dirty="0"/>
              <a:t>hospodářský výsledek před zdaněním činil 2,5 </a:t>
            </a:r>
            <a:r>
              <a:rPr lang="cs-CZ" dirty="0" smtClean="0"/>
              <a:t>mil</a:t>
            </a:r>
            <a:r>
              <a:rPr lang="cs-CZ" dirty="0"/>
              <a:t>. </a:t>
            </a:r>
            <a:r>
              <a:rPr lang="cs-CZ" dirty="0" smtClean="0"/>
              <a:t>Kč. Je </a:t>
            </a:r>
            <a:r>
              <a:rPr lang="cs-CZ" dirty="0"/>
              <a:t>tento hospodářský výsledek z ekonomického </a:t>
            </a:r>
            <a:r>
              <a:rPr lang="cs-CZ" dirty="0" smtClean="0"/>
              <a:t>pohledu (</a:t>
            </a:r>
            <a:r>
              <a:rPr lang="cs-CZ" dirty="0"/>
              <a:t>z pohledu manažerského účetnictví) dostatečný?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93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řešení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987265"/>
              </p:ext>
            </p:extLst>
          </p:nvPr>
        </p:nvGraphicFramePr>
        <p:xfrm>
          <a:off x="1295400" y="2557463"/>
          <a:ext cx="9601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959">
                  <a:extLst>
                    <a:ext uri="{9D8B030D-6E8A-4147-A177-3AD203B41FA5}">
                      <a16:colId xmlns:a16="http://schemas.microsoft.com/office/drawing/2014/main" xmlns="" val="1465825859"/>
                    </a:ext>
                  </a:extLst>
                </a:gridCol>
                <a:gridCol w="2404241">
                  <a:extLst>
                    <a:ext uri="{9D8B030D-6E8A-4147-A177-3AD203B41FA5}">
                      <a16:colId xmlns:a16="http://schemas.microsoft.com/office/drawing/2014/main" xmlns="" val="3268821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v tis. Kč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901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Hospodářský</a:t>
                      </a:r>
                      <a:r>
                        <a:rPr lang="cs-CZ" baseline="0" dirty="0" smtClean="0"/>
                        <a:t> výsledek dle finančního 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2 500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9601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Kalkulační úroky z vlastního kapitálu vypočtené z </a:t>
                      </a:r>
                    </a:p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úroku ze státních dluhopisů ve výši 5% z 30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-1 500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288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Kalkulační nájemné z vlastních pozemků vypočtené z tržního nájemného ve výši 300,- Kč/m</a:t>
                      </a:r>
                      <a:r>
                        <a:rPr lang="cs-CZ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/rok a </a:t>
                      </a:r>
                    </a:p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plochy ve výši 6 000 m</a:t>
                      </a:r>
                      <a:r>
                        <a:rPr lang="cs-CZ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-1 800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96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Hospodářský výsledek dle manažerského 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035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605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Zadání POT: </a:t>
            </a:r>
            <a:r>
              <a:rPr lang="cs-CZ" b="1" dirty="0" smtClean="0"/>
              <a:t>kalkulace jednoho člena domácnosti a rodinný rozpočet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AutoNum type="arabicParenR"/>
            </a:pPr>
            <a:r>
              <a:rPr lang="cs-CZ" dirty="0"/>
              <a:t>Z</a:t>
            </a:r>
            <a:r>
              <a:rPr lang="cs-CZ" dirty="0" smtClean="0"/>
              <a:t>pracujte rodinný rozpočet typové rodiny. Typová rodina má minimálně 3 členy (jste jedním ze členů rodiny). V rámci zpracování uvažujte všechny náklady a výnosy na měsíc, která rodina má/může mít. Rozpočet zpracujte tabulkově: výnosy – náklady. Tabulku doplňte podrobným slovním komentářem. </a:t>
            </a:r>
          </a:p>
          <a:p>
            <a:pPr marL="457200" indent="-457200">
              <a:buAutoNum type="arabicParenR"/>
            </a:pPr>
            <a:r>
              <a:rPr lang="cs-CZ" dirty="0" smtClean="0"/>
              <a:t>Zpracujte osobní kalkulaci jednoho člena rodiny v členění na přímé a nepřímé náklady na jeden měsíc.</a:t>
            </a:r>
          </a:p>
          <a:p>
            <a:pPr marL="457200" indent="-457200">
              <a:buAutoNum type="arabicParenR"/>
            </a:pPr>
            <a:r>
              <a:rPr lang="cs-CZ" dirty="0" smtClean="0"/>
              <a:t>Slovně </a:t>
            </a:r>
            <a:r>
              <a:rPr lang="cs-CZ" dirty="0"/>
              <a:t>okomentujte, jak se následující situace, které v rodině nastanou, promítnou do rodinného rozpočtu.</a:t>
            </a:r>
          </a:p>
          <a:p>
            <a:pPr lvl="1"/>
            <a:r>
              <a:rPr lang="cs-CZ" dirty="0"/>
              <a:t>Člen rodiny s nejvyšším příjmem se stal nezaměstnaným.</a:t>
            </a:r>
          </a:p>
          <a:p>
            <a:pPr lvl="1"/>
            <a:r>
              <a:rPr lang="cs-CZ" dirty="0"/>
              <a:t>Jednomu členovi rodiny se zvýšil příjem o 10. tis. Kč „čistého“.</a:t>
            </a:r>
          </a:p>
          <a:p>
            <a:pPr marL="457200" indent="-457200">
              <a:buAutoNum type="arabicParenR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rámci zpracování uvažujte postupy a znalosti získané v předmětu MPV_MAUD. Zpracovaný POT odevzdejte vytištěný na cvičení dle časové harmonogramu (tj. 11 týden semestru </a:t>
            </a:r>
            <a:r>
              <a:rPr lang="cs-CZ" dirty="0" smtClean="0"/>
              <a:t>a </a:t>
            </a:r>
            <a:r>
              <a:rPr lang="cs-CZ" dirty="0" smtClean="0"/>
              <a:t>12 týden </a:t>
            </a:r>
            <a:r>
              <a:rPr lang="cs-CZ" dirty="0" smtClean="0"/>
              <a:t>semestru).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128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Zvláštnosti irelevantních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828" y="2556932"/>
            <a:ext cx="10604938" cy="33189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Takové náklady, které se při různých variantních řešeních změn nemění</a:t>
            </a:r>
          </a:p>
          <a:p>
            <a:r>
              <a:rPr lang="cs-CZ" dirty="0" smtClean="0"/>
              <a:t>Irelevantní náklady mohou být ve své podstatě:</a:t>
            </a:r>
          </a:p>
          <a:p>
            <a:pPr lvl="1"/>
            <a:r>
              <a:rPr lang="cs-CZ" b="1" dirty="0" smtClean="0"/>
              <a:t>Objektivně ovlivnitelné </a:t>
            </a:r>
            <a:r>
              <a:rPr lang="cs-CZ" dirty="0" smtClean="0"/>
              <a:t>(mohly by být změněny)</a:t>
            </a:r>
          </a:p>
          <a:p>
            <a:pPr lvl="1"/>
            <a:r>
              <a:rPr lang="cs-CZ" b="1" dirty="0" smtClean="0"/>
              <a:t>Objektivně neovlivnitelné </a:t>
            </a:r>
            <a:r>
              <a:rPr lang="cs-CZ" dirty="0" smtClean="0"/>
              <a:t>(nové řešení je nemůže změnit), např. fixní náklady, umrtvené náklady (odpisy stávajících zařízení a budov)</a:t>
            </a:r>
            <a:endParaRPr lang="cs-CZ" dirty="0"/>
          </a:p>
          <a:p>
            <a:pPr marL="457200" lvl="1" indent="0">
              <a:buNone/>
            </a:pPr>
            <a:r>
              <a:rPr lang="cs-CZ" b="1" dirty="0" err="1" smtClean="0"/>
              <a:t>Odložitelné</a:t>
            </a:r>
            <a:r>
              <a:rPr lang="cs-CZ" b="1" dirty="0" smtClean="0"/>
              <a:t> náklady </a:t>
            </a:r>
            <a:r>
              <a:rPr lang="cs-CZ" dirty="0" smtClean="0"/>
              <a:t>– mohou vznikat až v pozdějších </a:t>
            </a:r>
            <a:r>
              <a:rPr lang="cs-CZ" dirty="0" smtClean="0"/>
              <a:t>obdobích</a:t>
            </a:r>
          </a:p>
          <a:p>
            <a:pPr marL="457200" lvl="1" indent="0">
              <a:buNone/>
            </a:pPr>
            <a:r>
              <a:rPr lang="cs-CZ" sz="2400" dirty="0" smtClean="0"/>
              <a:t>Musíme </a:t>
            </a:r>
            <a:r>
              <a:rPr lang="cs-CZ" sz="2400" dirty="0" smtClean="0"/>
              <a:t>porovnávat nejen okamžité náklady, ale také předpokládané budoucí náklady, které by příslušné rozhodnutí mohlo přinést, jinak je kvalita rozhodování znehodnocena.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298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 VZTAH NÁKLADŮ A VÝNOSŮ K ŘÍZENÍ ORGANIZACE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N a V přiřazované danému rozhodnutí </a:t>
            </a:r>
            <a:r>
              <a:rPr lang="cs-CZ" dirty="0" smtClean="0"/>
              <a:t>– vztahují se k určité rozhodovací situaci, i když nemusí být v rámci daného rozhodnutí vyjádřeny přímo (nevztahují se k oblasti, která je měněna):</a:t>
            </a:r>
          </a:p>
          <a:p>
            <a:pPr lvl="1"/>
            <a:r>
              <a:rPr lang="cs-CZ" dirty="0" smtClean="0"/>
              <a:t>Reálné N a V: vznikají v různých oblastech, kterých se rozhodnutí týká</a:t>
            </a:r>
          </a:p>
          <a:p>
            <a:pPr lvl="1"/>
            <a:r>
              <a:rPr lang="cs-CZ" dirty="0" smtClean="0"/>
              <a:t>Oportunitní náklady: náklady, které vznikají jako nevyužitý efekt z jiných možných rozhodnutí (ušlý efekt z nejlepší varianty, kterou jsme obětovali pro variantu, kterou jsme vybrali). Mají fiktivní charakter, jsou pomůckou pro rozhodování</a:t>
            </a:r>
          </a:p>
          <a:p>
            <a:r>
              <a:rPr lang="cs-CZ" b="1" dirty="0" smtClean="0"/>
              <a:t>Efekt vybrané varianty musí uhradit jak náklady reálné, tak náklady oportunitní, tj. ušlý efekt z nevybrané nejlepší varianty.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2157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Klasifikace podle různých hledisek – možné uspořádat do určitých logických celků, které mají určitou vypovídací schopnost a význam.</a:t>
            </a:r>
          </a:p>
          <a:p>
            <a:r>
              <a:rPr lang="cs-CZ" dirty="0" smtClean="0"/>
              <a:t>Nejčastější je členění podle:</a:t>
            </a:r>
          </a:p>
          <a:p>
            <a:pPr lvl="1"/>
            <a:r>
              <a:rPr lang="cs-CZ" dirty="0" smtClean="0"/>
              <a:t>Druhu vynaložených ekonomických zdrojů – </a:t>
            </a:r>
            <a:r>
              <a:rPr lang="cs-CZ" b="1" dirty="0" smtClean="0"/>
              <a:t>druhové</a:t>
            </a:r>
            <a:r>
              <a:rPr lang="cs-CZ" dirty="0" smtClean="0"/>
              <a:t> členění</a:t>
            </a:r>
          </a:p>
          <a:p>
            <a:pPr lvl="1"/>
            <a:r>
              <a:rPr lang="cs-CZ" dirty="0" smtClean="0"/>
              <a:t>Účelu jejich vynaložení – </a:t>
            </a:r>
            <a:r>
              <a:rPr lang="cs-CZ" b="1" dirty="0" smtClean="0"/>
              <a:t>účelové</a:t>
            </a:r>
            <a:r>
              <a:rPr lang="cs-CZ" dirty="0" smtClean="0"/>
              <a:t> členění</a:t>
            </a:r>
          </a:p>
          <a:p>
            <a:pPr lvl="1"/>
            <a:r>
              <a:rPr lang="cs-CZ" b="1" dirty="0" smtClean="0"/>
              <a:t>Závislosti</a:t>
            </a:r>
            <a:r>
              <a:rPr lang="cs-CZ" dirty="0" smtClean="0"/>
              <a:t> na změnách rozsahu neboli objemu výroby</a:t>
            </a:r>
          </a:p>
        </p:txBody>
      </p:sp>
    </p:spTree>
    <p:extLst>
      <p:ext uri="{BB962C8B-B14F-4D97-AF65-F5344CB8AC3E}">
        <p14:creationId xmlns:p14="http://schemas.microsoft.com/office/powerpoint/2010/main" val="279067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DRUHOVÉ ČLENĚNÍ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 představující </a:t>
            </a:r>
            <a:r>
              <a:rPr lang="cs-CZ" b="1" dirty="0" smtClean="0"/>
              <a:t>spotřebu hmotných statků </a:t>
            </a:r>
            <a:r>
              <a:rPr lang="cs-CZ" dirty="0" smtClean="0"/>
              <a:t>(spotřeba materiálu, energie)</a:t>
            </a:r>
          </a:p>
          <a:p>
            <a:r>
              <a:rPr lang="cs-CZ" dirty="0" smtClean="0"/>
              <a:t>N na </a:t>
            </a:r>
            <a:r>
              <a:rPr lang="cs-CZ" b="1" dirty="0" smtClean="0"/>
              <a:t>spotřebu prací a služeb externích subjektů </a:t>
            </a:r>
            <a:r>
              <a:rPr lang="cs-CZ" dirty="0" smtClean="0"/>
              <a:t>– služby (opravy a udržování dodavatelským způsobem, ekonomické, právní služby aj.)</a:t>
            </a:r>
          </a:p>
          <a:p>
            <a:r>
              <a:rPr lang="cs-CZ" dirty="0" smtClean="0"/>
              <a:t>N vyjadřující </a:t>
            </a:r>
            <a:r>
              <a:rPr lang="cs-CZ" b="1" dirty="0" smtClean="0"/>
              <a:t>vynaloženou živou práci </a:t>
            </a:r>
            <a:r>
              <a:rPr lang="cs-CZ" dirty="0" smtClean="0"/>
              <a:t>(mzdy zaměstnanců, soc. a </a:t>
            </a:r>
            <a:r>
              <a:rPr lang="cs-CZ" dirty="0" err="1" smtClean="0"/>
              <a:t>zdr</a:t>
            </a:r>
            <a:r>
              <a:rPr lang="cs-CZ" dirty="0" smtClean="0"/>
              <a:t>. </a:t>
            </a:r>
            <a:r>
              <a:rPr lang="cs-CZ" dirty="0"/>
              <a:t>p</a:t>
            </a:r>
            <a:r>
              <a:rPr lang="cs-CZ" dirty="0" smtClean="0"/>
              <a:t>ojistné atp.)</a:t>
            </a:r>
          </a:p>
          <a:p>
            <a:pPr marL="0" indent="0">
              <a:buNone/>
            </a:pPr>
            <a:r>
              <a:rPr lang="cs-CZ" dirty="0" smtClean="0"/>
              <a:t>A další….</a:t>
            </a:r>
          </a:p>
          <a:p>
            <a:r>
              <a:rPr lang="cs-CZ" dirty="0" smtClean="0"/>
              <a:t>N odpovídající opotřebení předmětů dlouhodobé spotřeby</a:t>
            </a:r>
          </a:p>
          <a:p>
            <a:r>
              <a:rPr lang="cs-CZ" dirty="0" smtClean="0"/>
              <a:t>N vázané na konkrétní peněžní úhrady (úroky,..)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18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Druhové členění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Ne všechny náklady lze rozlišit podle druhu.</a:t>
            </a:r>
          </a:p>
          <a:p>
            <a:pPr marL="0" indent="0">
              <a:buNone/>
            </a:pPr>
            <a:r>
              <a:rPr lang="cs-CZ" dirty="0" smtClean="0"/>
              <a:t>Druhově rozlišit lze</a:t>
            </a:r>
          </a:p>
          <a:p>
            <a:pPr marL="457200" lvl="1" indent="0">
              <a:buNone/>
            </a:pPr>
            <a:r>
              <a:rPr lang="cs-CZ" b="1" dirty="0" smtClean="0"/>
              <a:t>Externí N</a:t>
            </a:r>
            <a:r>
              <a:rPr lang="cs-CZ" dirty="0" smtClean="0"/>
              <a:t> – vstupují zvenčí, nevznikají uvnitř výrobního procesu/organizace</a:t>
            </a:r>
          </a:p>
          <a:p>
            <a:pPr lvl="2"/>
            <a:r>
              <a:rPr lang="cs-CZ" dirty="0" smtClean="0"/>
              <a:t> spotřeba nakupovaných prostředků – materiál, energie,..</a:t>
            </a:r>
          </a:p>
          <a:p>
            <a:pPr lvl="2"/>
            <a:r>
              <a:rPr lang="cs-CZ" dirty="0" smtClean="0"/>
              <a:t>Spotřeba nakupovaných výkonů – služby zajišťované </a:t>
            </a:r>
            <a:r>
              <a:rPr lang="cs-CZ" dirty="0" err="1" smtClean="0"/>
              <a:t>dodavatelsky</a:t>
            </a:r>
            <a:endParaRPr lang="cs-CZ" dirty="0" smtClean="0"/>
          </a:p>
          <a:p>
            <a:pPr lvl="2"/>
            <a:r>
              <a:rPr lang="cs-CZ" dirty="0" smtClean="0"/>
              <a:t>Mzdové náklady aj. </a:t>
            </a:r>
          </a:p>
          <a:p>
            <a:pPr marL="914400" lvl="2" indent="0">
              <a:buNone/>
            </a:pPr>
            <a:r>
              <a:rPr lang="cs-CZ" dirty="0" smtClean="0"/>
              <a:t>(Interní N – spotřeba polotovarů, spotřeba výkonů jiných středisek, režijní náklady,..)</a:t>
            </a:r>
          </a:p>
          <a:p>
            <a:pPr marL="457200" lvl="1" indent="0">
              <a:buNone/>
            </a:pPr>
            <a:r>
              <a:rPr lang="cs-CZ" b="1" dirty="0" smtClean="0"/>
              <a:t>Prvotní N – </a:t>
            </a:r>
            <a:r>
              <a:rPr lang="cs-CZ" dirty="0" smtClean="0"/>
              <a:t>objevují se v dané aktivitě poprvé. N, které vznikají v organizaci se projevují podruhé, jsou to náklady vyvolané. Pokud by byly začleněny do druhového členění, byly by vykázány podruhé. Prvotní náklady jsou v podstatě externí.</a:t>
            </a:r>
          </a:p>
          <a:p>
            <a:pPr marL="457200" lvl="1" indent="0">
              <a:buNone/>
            </a:pPr>
            <a:r>
              <a:rPr lang="cs-CZ" b="1" dirty="0" smtClean="0"/>
              <a:t>Jednoduché N </a:t>
            </a:r>
            <a:r>
              <a:rPr lang="cs-CZ" dirty="0" smtClean="0"/>
              <a:t>– jsou vyjádřeny jen jednou položkou (např. spotřeba materiálu) X komplexní 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63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čemu je druhové členění dobré?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Má význam pro uživatele účetních informací (externí i manažery). Náklady takto členěné  podávají informace o celkové výši peněžních prostředků vynaložených na danou aktivitu, a to v logickém členění</a:t>
            </a:r>
          </a:p>
          <a:p>
            <a:pPr lvl="1"/>
            <a:r>
              <a:rPr lang="cs-CZ" dirty="0" smtClean="0"/>
              <a:t>Pomáhá ve sledování přiměřenosti vydaných prostředků na jednotlivé nákladové druhy</a:t>
            </a:r>
          </a:p>
          <a:p>
            <a:pPr lvl="1"/>
            <a:r>
              <a:rPr lang="cs-CZ" dirty="0" smtClean="0"/>
              <a:t>Podává informace o hospodárnosti a účinnosti vynaložených ekonomických zdrojů</a:t>
            </a:r>
          </a:p>
          <a:p>
            <a:r>
              <a:rPr lang="cs-CZ" dirty="0" smtClean="0"/>
              <a:t>Je východiskem vytváření správných proporcí mezi potřebou určitých položek a výší zdrojů na jejich pořízení</a:t>
            </a:r>
          </a:p>
          <a:p>
            <a:r>
              <a:rPr lang="cs-CZ" dirty="0" smtClean="0"/>
              <a:t>Zajišťuje soulad mezi různými aktivitami organizace</a:t>
            </a:r>
          </a:p>
          <a:p>
            <a:r>
              <a:rPr lang="cs-CZ" dirty="0" smtClean="0"/>
              <a:t>Umožňuje sumarizovat informace za různé vzájemně nesouměřitelné celky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94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ÚČELOVÉ ČLENĚNÍ NÁKLADŮ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96723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Členění vyjadřující přímý vztah nákladů k účelu jejich vynaložení – co má být výsledkem procesu, v němž se náklady spotřebují</a:t>
            </a:r>
          </a:p>
          <a:p>
            <a:r>
              <a:rPr lang="cs-CZ" dirty="0" smtClean="0"/>
              <a:t>Je cílem aktivity – výroba výrobků, prodej zboží, poskytnutí služby, oprava ..?</a:t>
            </a:r>
          </a:p>
          <a:p>
            <a:r>
              <a:rPr lang="cs-CZ" dirty="0" smtClean="0"/>
              <a:t>Každý N má při svém vzniku vymezenou účelovost…..jinak je nesmyslný.</a:t>
            </a:r>
          </a:p>
          <a:p>
            <a:r>
              <a:rPr lang="cs-CZ" dirty="0"/>
              <a:t>Z hlediska účelovosti lze sledovat</a:t>
            </a:r>
          </a:p>
          <a:p>
            <a:pPr lvl="1"/>
            <a:r>
              <a:rPr lang="cs-CZ" dirty="0"/>
              <a:t>Členění nákladů ve vztahu k výkonům</a:t>
            </a:r>
          </a:p>
          <a:p>
            <a:pPr lvl="2"/>
            <a:r>
              <a:rPr lang="cs-CZ" dirty="0"/>
              <a:t>N technologické a na obsluhu a řízení</a:t>
            </a:r>
          </a:p>
          <a:p>
            <a:pPr lvl="2"/>
            <a:r>
              <a:rPr lang="cs-CZ" dirty="0"/>
              <a:t>N přímé a nepřímé</a:t>
            </a:r>
          </a:p>
          <a:p>
            <a:pPr lvl="2"/>
            <a:r>
              <a:rPr lang="cs-CZ" dirty="0"/>
              <a:t>N jednicové a režijní</a:t>
            </a:r>
          </a:p>
          <a:p>
            <a:pPr lvl="1"/>
            <a:r>
              <a:rPr lang="cs-CZ" dirty="0"/>
              <a:t>Členění nákladů ve vztahu k </a:t>
            </a:r>
            <a:r>
              <a:rPr lang="cs-CZ" dirty="0" smtClean="0"/>
              <a:t>útvarům</a:t>
            </a:r>
          </a:p>
          <a:p>
            <a:pPr lvl="2"/>
            <a:r>
              <a:rPr lang="cs-CZ" dirty="0" smtClean="0"/>
              <a:t>N podle místa vzniku</a:t>
            </a:r>
          </a:p>
          <a:p>
            <a:pPr lvl="2"/>
            <a:r>
              <a:rPr lang="cs-CZ" dirty="0" smtClean="0"/>
              <a:t>N podle místa odpovědnosti</a:t>
            </a:r>
          </a:p>
          <a:p>
            <a:r>
              <a:rPr lang="cs-CZ" b="1" dirty="0" smtClean="0"/>
              <a:t>Každý vynaložený náklad má svůj účel, tzn. je vynaložen k tomu, aby byl vytvořen určitý výkon (výrobek, služba), který je pak jeho nositelem. K tomu, abychom určitým výkonům přiřadili náklady, slouží účelové členění nákladů.</a:t>
            </a:r>
          </a:p>
        </p:txBody>
      </p:sp>
    </p:spTree>
    <p:extLst>
      <p:ext uri="{BB962C8B-B14F-4D97-AF65-F5344CB8AC3E}">
        <p14:creationId xmlns:p14="http://schemas.microsoft.com/office/powerpoint/2010/main" val="1516927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2857</TotalTime>
  <Words>2221</Words>
  <Application>Microsoft Office PowerPoint</Application>
  <PresentationFormat>Vlastní</PresentationFormat>
  <Paragraphs>150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Organika</vt:lpstr>
      <vt:lpstr>Náklady</vt:lpstr>
      <vt:lpstr>1. RELEVANTNOST NÁKLADŮ</vt:lpstr>
      <vt:lpstr>Zvláštnosti irelevantních nákladů</vt:lpstr>
      <vt:lpstr>2. VZTAH NÁKLADŮ A VÝNOSŮ K ŘÍZENÍ ORGANIZACE</vt:lpstr>
      <vt:lpstr>ČLENĚNÍ NÁKLADŮ</vt:lpstr>
      <vt:lpstr>3. DRUHOVÉ ČLENĚNÍ NÁKLADŮ</vt:lpstr>
      <vt:lpstr>Druhové členění nákladů</vt:lpstr>
      <vt:lpstr>K čemu je druhové členění dobré?</vt:lpstr>
      <vt:lpstr>4. ÚČELOVÉ ČLENĚNÍ NÁKLADŮ</vt:lpstr>
      <vt:lpstr>Náklady technologické a náklady na obsluhu a řízení</vt:lpstr>
      <vt:lpstr>Náklady přímé a nepřímé</vt:lpstr>
      <vt:lpstr>Náklady jednicové a režijní</vt:lpstr>
      <vt:lpstr>N ve vztahu k výkonům - SHRNUTÍ</vt:lpstr>
      <vt:lpstr>5. NÁKLADY VE VZTAHU KE ZMĚNÁM OBJEMU VÝROBY</vt:lpstr>
      <vt:lpstr>Vývoj variabilních nákladů</vt:lpstr>
      <vt:lpstr>BOD ZVRATU</vt:lpstr>
      <vt:lpstr>Bod zvratu je východiskem pro celou řadu rozhodování</vt:lpstr>
      <vt:lpstr>Shrnutí: Explicitní X implicitní náklady</vt:lpstr>
      <vt:lpstr>Kvantifikace efektů</vt:lpstr>
      <vt:lpstr>Finanční X ekonomické X hodnotové pojetí nákladů</vt:lpstr>
      <vt:lpstr>Úkol na ukázku</vt:lpstr>
      <vt:lpstr>Možné řešení</vt:lpstr>
      <vt:lpstr>Zadání POT: kalkulace jednoho člena domácnosti a rodinný rozpočet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Náklady a kalkulace</dc:title>
  <dc:creator>Marie Hladká</dc:creator>
  <cp:lastModifiedBy>Hladká Marie</cp:lastModifiedBy>
  <cp:revision>30</cp:revision>
  <dcterms:created xsi:type="dcterms:W3CDTF">2018-09-28T19:48:27Z</dcterms:created>
  <dcterms:modified xsi:type="dcterms:W3CDTF">2018-10-04T09:05:28Z</dcterms:modified>
</cp:coreProperties>
</file>