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71" r:id="rId10"/>
    <p:sldId id="264" r:id="rId11"/>
    <p:sldId id="273" r:id="rId12"/>
    <p:sldId id="265" r:id="rId13"/>
    <p:sldId id="267" r:id="rId14"/>
    <p:sldId id="268" r:id="rId15"/>
    <p:sldId id="269" r:id="rId16"/>
    <p:sldId id="270" r:id="rId17"/>
    <p:sldId id="275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91" d="100"/>
          <a:sy n="91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DBA1E5-C672-4A06-97D7-4BD2BBF2AC43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6B536C3-6034-45E0-994B-7E92B7C125C7}">
      <dgm:prSet phldrT="[Text]"/>
      <dgm:spPr/>
      <dgm:t>
        <a:bodyPr/>
        <a:lstStyle/>
        <a:p>
          <a:r>
            <a:rPr lang="cs-CZ" dirty="0" smtClean="0"/>
            <a:t>Nákladová</a:t>
          </a:r>
          <a:endParaRPr lang="cs-CZ" dirty="0"/>
        </a:p>
      </dgm:t>
    </dgm:pt>
    <dgm:pt modelId="{2791EBF1-D8B9-487D-85C4-BC7F9D132F6B}" type="parTrans" cxnId="{51B2CE27-D0BD-4ADA-9F4E-82FF333059FE}">
      <dgm:prSet/>
      <dgm:spPr/>
      <dgm:t>
        <a:bodyPr/>
        <a:lstStyle/>
        <a:p>
          <a:endParaRPr lang="cs-CZ"/>
        </a:p>
      </dgm:t>
    </dgm:pt>
    <dgm:pt modelId="{244027AF-46A5-4840-9903-EA02ADA5BE4B}" type="sibTrans" cxnId="{51B2CE27-D0BD-4ADA-9F4E-82FF333059FE}">
      <dgm:prSet/>
      <dgm:spPr/>
      <dgm:t>
        <a:bodyPr/>
        <a:lstStyle/>
        <a:p>
          <a:endParaRPr lang="cs-CZ"/>
        </a:p>
      </dgm:t>
    </dgm:pt>
    <dgm:pt modelId="{94D9EF8D-DE68-459A-9462-0E4A2DF1BA83}">
      <dgm:prSet phldrT="[Text]"/>
      <dgm:spPr/>
      <dgm:t>
        <a:bodyPr/>
        <a:lstStyle/>
        <a:p>
          <a:r>
            <a:rPr lang="cs-CZ" dirty="0" smtClean="0"/>
            <a:t>Výnosová</a:t>
          </a:r>
          <a:endParaRPr lang="cs-CZ" dirty="0"/>
        </a:p>
      </dgm:t>
    </dgm:pt>
    <dgm:pt modelId="{64DBBCEA-7175-4D36-84B5-181DF7189E08}" type="parTrans" cxnId="{0D0B72FD-AFAB-4D47-AA2D-E67C613C3042}">
      <dgm:prSet/>
      <dgm:spPr/>
      <dgm:t>
        <a:bodyPr/>
        <a:lstStyle/>
        <a:p>
          <a:endParaRPr lang="cs-CZ"/>
        </a:p>
      </dgm:t>
    </dgm:pt>
    <dgm:pt modelId="{E1426C21-E0D2-4504-BBF2-81D813E64D18}" type="sibTrans" cxnId="{0D0B72FD-AFAB-4D47-AA2D-E67C613C3042}">
      <dgm:prSet/>
      <dgm:spPr/>
      <dgm:t>
        <a:bodyPr/>
        <a:lstStyle/>
        <a:p>
          <a:endParaRPr lang="cs-CZ"/>
        </a:p>
      </dgm:t>
    </dgm:pt>
    <dgm:pt modelId="{2C8FB355-AF87-4D9F-9EAB-7B45334F4CF9}" type="pres">
      <dgm:prSet presAssocID="{48DBA1E5-C672-4A06-97D7-4BD2BBF2AC4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24B316C-2BF4-4112-AD2C-AA1E1FB52A5F}" type="pres">
      <dgm:prSet presAssocID="{D6B536C3-6034-45E0-994B-7E92B7C125C7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E8C4344-2CF5-4BA0-A17A-22E3F09C2DE2}" type="pres">
      <dgm:prSet presAssocID="{94D9EF8D-DE68-459A-9462-0E4A2DF1BA83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CC36A48-A798-4B9B-A149-CD659E703404}" type="presOf" srcId="{48DBA1E5-C672-4A06-97D7-4BD2BBF2AC43}" destId="{2C8FB355-AF87-4D9F-9EAB-7B45334F4CF9}" srcOrd="0" destOrd="0" presId="urn:microsoft.com/office/officeart/2005/8/layout/arrow5"/>
    <dgm:cxn modelId="{0D0B72FD-AFAB-4D47-AA2D-E67C613C3042}" srcId="{48DBA1E5-C672-4A06-97D7-4BD2BBF2AC43}" destId="{94D9EF8D-DE68-459A-9462-0E4A2DF1BA83}" srcOrd="1" destOrd="0" parTransId="{64DBBCEA-7175-4D36-84B5-181DF7189E08}" sibTransId="{E1426C21-E0D2-4504-BBF2-81D813E64D18}"/>
    <dgm:cxn modelId="{A3BD132B-472A-4FC8-8D33-B04A52C2CB8F}" type="presOf" srcId="{D6B536C3-6034-45E0-994B-7E92B7C125C7}" destId="{124B316C-2BF4-4112-AD2C-AA1E1FB52A5F}" srcOrd="0" destOrd="0" presId="urn:microsoft.com/office/officeart/2005/8/layout/arrow5"/>
    <dgm:cxn modelId="{51B2CE27-D0BD-4ADA-9F4E-82FF333059FE}" srcId="{48DBA1E5-C672-4A06-97D7-4BD2BBF2AC43}" destId="{D6B536C3-6034-45E0-994B-7E92B7C125C7}" srcOrd="0" destOrd="0" parTransId="{2791EBF1-D8B9-487D-85C4-BC7F9D132F6B}" sibTransId="{244027AF-46A5-4840-9903-EA02ADA5BE4B}"/>
    <dgm:cxn modelId="{FCA9F2E8-2EBA-4B6F-B57F-E7CC1221845D}" type="presOf" srcId="{94D9EF8D-DE68-459A-9462-0E4A2DF1BA83}" destId="{DE8C4344-2CF5-4BA0-A17A-22E3F09C2DE2}" srcOrd="0" destOrd="0" presId="urn:microsoft.com/office/officeart/2005/8/layout/arrow5"/>
    <dgm:cxn modelId="{B64C38DD-DDD8-4F37-8CB9-01D65DC2DD3D}" type="presParOf" srcId="{2C8FB355-AF87-4D9F-9EAB-7B45334F4CF9}" destId="{124B316C-2BF4-4112-AD2C-AA1E1FB52A5F}" srcOrd="0" destOrd="0" presId="urn:microsoft.com/office/officeart/2005/8/layout/arrow5"/>
    <dgm:cxn modelId="{38E1844D-5D05-48A3-A753-1D6E395D6F9F}" type="presParOf" srcId="{2C8FB355-AF87-4D9F-9EAB-7B45334F4CF9}" destId="{DE8C4344-2CF5-4BA0-A17A-22E3F09C2DE2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B316C-2BF4-4112-AD2C-AA1E1FB52A5F}">
      <dsp:nvSpPr>
        <dsp:cNvPr id="0" name=""/>
        <dsp:cNvSpPr/>
      </dsp:nvSpPr>
      <dsp:spPr>
        <a:xfrm rot="16200000">
          <a:off x="2502" y="1785"/>
          <a:ext cx="3420665" cy="342066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900" kern="1200" dirty="0" smtClean="0"/>
            <a:t>Nákladová</a:t>
          </a:r>
          <a:endParaRPr lang="cs-CZ" sz="3900" kern="1200" dirty="0"/>
        </a:p>
      </dsp:txBody>
      <dsp:txXfrm rot="5400000">
        <a:off x="2502" y="856951"/>
        <a:ext cx="2822049" cy="1710333"/>
      </dsp:txXfrm>
    </dsp:sp>
    <dsp:sp modelId="{DE8C4344-2CF5-4BA0-A17A-22E3F09C2DE2}">
      <dsp:nvSpPr>
        <dsp:cNvPr id="0" name=""/>
        <dsp:cNvSpPr/>
      </dsp:nvSpPr>
      <dsp:spPr>
        <a:xfrm rot="5400000">
          <a:off x="6940031" y="1785"/>
          <a:ext cx="3420665" cy="342066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900" kern="1200" dirty="0" smtClean="0"/>
            <a:t>Výnosová</a:t>
          </a:r>
          <a:endParaRPr lang="cs-CZ" sz="3900" kern="1200" dirty="0"/>
        </a:p>
      </dsp:txBody>
      <dsp:txXfrm rot="-5400000">
        <a:off x="7538647" y="856951"/>
        <a:ext cx="2822049" cy="1710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Rozpočty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4</a:t>
            </a:r>
            <a:r>
              <a:rPr lang="cs-CZ" dirty="0" smtClean="0"/>
              <a:t>. </a:t>
            </a:r>
            <a:r>
              <a:rPr lang="cs-CZ" dirty="0" smtClean="0"/>
              <a:t>cvičení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4148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05786"/>
          </a:xfrm>
        </p:spPr>
        <p:txBody>
          <a:bodyPr/>
          <a:lstStyle/>
          <a:p>
            <a:r>
              <a:rPr lang="cs-CZ" dirty="0"/>
              <a:t>Přebytkový x schodkový rozpočet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46327" y="1309474"/>
            <a:ext cx="4873474" cy="679994"/>
          </a:xfrm>
        </p:spPr>
        <p:txBody>
          <a:bodyPr/>
          <a:lstStyle/>
          <a:p>
            <a:r>
              <a:rPr lang="cs-CZ" b="1" dirty="0" smtClean="0"/>
              <a:t>schodkový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913774" y="2015260"/>
            <a:ext cx="5106027" cy="4690340"/>
          </a:xfrm>
        </p:spPr>
        <p:txBody>
          <a:bodyPr>
            <a:normAutofit fontScale="92500" lnSpcReduction="10000"/>
          </a:bodyPr>
          <a:lstStyle/>
          <a:p>
            <a:r>
              <a:rPr lang="cs-CZ" cap="none" dirty="0" smtClean="0"/>
              <a:t>Není příliš obvyklý, V</a:t>
            </a:r>
            <a:r>
              <a:rPr lang="en-GB" cap="none" dirty="0" smtClean="0"/>
              <a:t>&gt;</a:t>
            </a:r>
            <a:r>
              <a:rPr lang="cs-CZ" cap="none" dirty="0" smtClean="0"/>
              <a:t>P</a:t>
            </a:r>
          </a:p>
          <a:p>
            <a:r>
              <a:rPr lang="cs-CZ" cap="none" dirty="0" smtClean="0"/>
              <a:t>Dochází k úbytku majetku, dlouhodobě neudržitelné</a:t>
            </a:r>
          </a:p>
          <a:p>
            <a:r>
              <a:rPr lang="cs-CZ" cap="none" dirty="0" smtClean="0"/>
              <a:t>Řešení krizové situace (př. obnova vyhořelé klubovny, pořízení </a:t>
            </a:r>
            <a:r>
              <a:rPr lang="cs-CZ" cap="none" dirty="0" err="1" smtClean="0"/>
              <a:t>fin</a:t>
            </a:r>
            <a:r>
              <a:rPr lang="cs-CZ" cap="none" dirty="0" smtClean="0"/>
              <a:t>. náročného majetku)</a:t>
            </a:r>
          </a:p>
          <a:p>
            <a:r>
              <a:rPr lang="cs-CZ" cap="none" dirty="0" smtClean="0"/>
              <a:t>Nutné uvažovat předem, z čeho bude schodek pokryt</a:t>
            </a:r>
          </a:p>
          <a:p>
            <a:pPr marL="0" indent="0">
              <a:buNone/>
            </a:pPr>
            <a:r>
              <a:rPr lang="cs-CZ" sz="2600" b="1" cap="none" dirty="0"/>
              <a:t> </a:t>
            </a:r>
            <a:r>
              <a:rPr lang="cs-CZ" sz="2600" b="1" cap="none" dirty="0" smtClean="0"/>
              <a:t> VYROVNANÝ</a:t>
            </a:r>
            <a:endParaRPr lang="cs-CZ" sz="2600" b="1" cap="none" dirty="0"/>
          </a:p>
          <a:p>
            <a:r>
              <a:rPr lang="cs-CZ" cap="none" dirty="0" smtClean="0"/>
              <a:t>Nejběžnější variantou</a:t>
            </a:r>
          </a:p>
          <a:p>
            <a:r>
              <a:rPr lang="cs-CZ" cap="none" dirty="0" smtClean="0"/>
              <a:t>Některé činnosti končí v plusu</a:t>
            </a:r>
            <a:r>
              <a:rPr lang="en-GB" cap="none" dirty="0" smtClean="0"/>
              <a:t> n</a:t>
            </a:r>
            <a:r>
              <a:rPr lang="cs-CZ" cap="none" dirty="0" err="1" smtClean="0"/>
              <a:t>ěkteré</a:t>
            </a:r>
            <a:r>
              <a:rPr lang="cs-CZ" cap="none" dirty="0" smtClean="0"/>
              <a:t> v mínusu</a:t>
            </a:r>
          </a:p>
          <a:p>
            <a:r>
              <a:rPr lang="cs-CZ" cap="none" dirty="0" smtClean="0"/>
              <a:t>Nemusí být zárukou efektivního hospodaření</a:t>
            </a:r>
            <a:endParaRPr lang="cs-CZ" cap="none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95797" y="1335266"/>
            <a:ext cx="4881804" cy="679994"/>
          </a:xfrm>
        </p:spPr>
        <p:txBody>
          <a:bodyPr/>
          <a:lstStyle/>
          <a:p>
            <a:r>
              <a:rPr lang="cs-CZ" b="1" dirty="0" smtClean="0"/>
              <a:t>přebytkový</a:t>
            </a: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6096000" y="2026222"/>
            <a:ext cx="5105401" cy="4679378"/>
          </a:xfrm>
        </p:spPr>
        <p:txBody>
          <a:bodyPr/>
          <a:lstStyle/>
          <a:p>
            <a:r>
              <a:rPr lang="cs-CZ" cap="none" dirty="0" smtClean="0"/>
              <a:t>Organizace si chce „našetřit“ prostředky na další období</a:t>
            </a:r>
          </a:p>
          <a:p>
            <a:r>
              <a:rPr lang="cs-CZ" cap="none" dirty="0" smtClean="0"/>
              <a:t>Vzhledem k neziskovému charakteru NO je nutné vybrat, které činnosti je možné ukončit přebytkem</a:t>
            </a:r>
          </a:p>
          <a:p>
            <a:r>
              <a:rPr lang="cs-CZ" cap="none" dirty="0" smtClean="0"/>
              <a:t>Z některých zdrojů nelze tvořit zisk</a:t>
            </a:r>
            <a:r>
              <a:rPr lang="cs-CZ" i="1" cap="none" dirty="0" smtClean="0"/>
              <a:t>….kterých?</a:t>
            </a:r>
          </a:p>
          <a:p>
            <a:r>
              <a:rPr lang="cs-CZ" cap="none" dirty="0" smtClean="0"/>
              <a:t>Pro přebytkové rozpočty platí:</a:t>
            </a:r>
          </a:p>
          <a:p>
            <a:pPr lvl="1"/>
            <a:r>
              <a:rPr lang="cs-CZ" cap="none" dirty="0" smtClean="0"/>
              <a:t>Nedostatek vlastních zdrojů</a:t>
            </a:r>
          </a:p>
          <a:p>
            <a:pPr lvl="1"/>
            <a:r>
              <a:rPr lang="cs-CZ" cap="none" dirty="0" smtClean="0"/>
              <a:t>Tvorba finančních rezerv</a:t>
            </a:r>
            <a:endParaRPr lang="cs-CZ" cap="none" dirty="0"/>
          </a:p>
        </p:txBody>
      </p:sp>
    </p:spTree>
    <p:extLst>
      <p:ext uri="{BB962C8B-B14F-4D97-AF65-F5344CB8AC3E}">
        <p14:creationId xmlns:p14="http://schemas.microsoft.com/office/powerpoint/2010/main" val="2515070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 kontroly rozpočtu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Kdy?</a:t>
            </a:r>
          </a:p>
          <a:p>
            <a:r>
              <a:rPr lang="cs-CZ" dirty="0" smtClean="0"/>
              <a:t>Kdo?</a:t>
            </a:r>
          </a:p>
          <a:p>
            <a:r>
              <a:rPr lang="cs-CZ" dirty="0" smtClean="0"/>
              <a:t>Jak?</a:t>
            </a:r>
          </a:p>
          <a:p>
            <a:r>
              <a:rPr lang="cs-CZ" dirty="0" smtClean="0"/>
              <a:t>Proč?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0487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37317"/>
          </a:xfrm>
        </p:spPr>
        <p:txBody>
          <a:bodyPr/>
          <a:lstStyle/>
          <a:p>
            <a:r>
              <a:rPr lang="cs-CZ" dirty="0" smtClean="0"/>
              <a:t>Příklady Rozpočtových položek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46327" y="1355834"/>
            <a:ext cx="4873474" cy="679994"/>
          </a:xfrm>
        </p:spPr>
        <p:txBody>
          <a:bodyPr/>
          <a:lstStyle/>
          <a:p>
            <a:r>
              <a:rPr lang="cs-CZ" b="1" dirty="0" smtClean="0"/>
              <a:t>Provozní rozpočet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913775" y="2096163"/>
            <a:ext cx="5106027" cy="4388720"/>
          </a:xfrm>
        </p:spPr>
        <p:txBody>
          <a:bodyPr>
            <a:normAutofit fontScale="70000" lnSpcReduction="20000"/>
          </a:bodyPr>
          <a:lstStyle/>
          <a:p>
            <a:r>
              <a:rPr lang="cs-CZ" cap="none" dirty="0" smtClean="0"/>
              <a:t>Členské příspěvky</a:t>
            </a:r>
          </a:p>
          <a:p>
            <a:r>
              <a:rPr lang="cs-CZ" cap="none" dirty="0" smtClean="0"/>
              <a:t>Příspěvky obcí a měst</a:t>
            </a:r>
          </a:p>
          <a:p>
            <a:r>
              <a:rPr lang="cs-CZ" cap="none" dirty="0" smtClean="0"/>
              <a:t>Státní dotace</a:t>
            </a:r>
          </a:p>
          <a:p>
            <a:r>
              <a:rPr lang="cs-CZ" cap="none" dirty="0" smtClean="0"/>
              <a:t>Dary</a:t>
            </a:r>
          </a:p>
          <a:p>
            <a:r>
              <a:rPr lang="cs-CZ" cap="none" dirty="0" smtClean="0"/>
              <a:t>Výnosy z vlastního majetku</a:t>
            </a:r>
          </a:p>
          <a:p>
            <a:endParaRPr lang="cs-CZ" cap="none" dirty="0"/>
          </a:p>
          <a:p>
            <a:r>
              <a:rPr lang="cs-CZ" cap="none" dirty="0" smtClean="0"/>
              <a:t>Spotřeba energie</a:t>
            </a:r>
          </a:p>
          <a:p>
            <a:r>
              <a:rPr lang="cs-CZ" cap="none" dirty="0" smtClean="0"/>
              <a:t>Nájemné, vodné, stočné</a:t>
            </a:r>
          </a:p>
          <a:p>
            <a:r>
              <a:rPr lang="cs-CZ" cap="none" dirty="0" smtClean="0"/>
              <a:t>Drobný spotřební materiál</a:t>
            </a:r>
          </a:p>
          <a:p>
            <a:r>
              <a:rPr lang="cs-CZ" cap="none" dirty="0" smtClean="0"/>
              <a:t>Cestovné</a:t>
            </a:r>
          </a:p>
          <a:p>
            <a:r>
              <a:rPr lang="cs-CZ" cap="none" dirty="0" smtClean="0"/>
              <a:t>Údržba a opravy majetku</a:t>
            </a:r>
          </a:p>
          <a:p>
            <a:r>
              <a:rPr lang="cs-CZ" cap="none" dirty="0" smtClean="0"/>
              <a:t>Pořízení neinvestičního vybavení</a:t>
            </a:r>
            <a:endParaRPr lang="cs-CZ" cap="none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83998" y="1355834"/>
            <a:ext cx="4881804" cy="679994"/>
          </a:xfrm>
        </p:spPr>
        <p:txBody>
          <a:bodyPr/>
          <a:lstStyle/>
          <a:p>
            <a:r>
              <a:rPr lang="cs-CZ" b="1" dirty="0" smtClean="0"/>
              <a:t>Rozpočet akce</a:t>
            </a: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6172199" y="2096163"/>
            <a:ext cx="5105401" cy="4388720"/>
          </a:xfrm>
        </p:spPr>
        <p:txBody>
          <a:bodyPr>
            <a:normAutofit fontScale="70000" lnSpcReduction="20000"/>
          </a:bodyPr>
          <a:lstStyle/>
          <a:p>
            <a:r>
              <a:rPr lang="cs-CZ" cap="none" dirty="0" smtClean="0"/>
              <a:t>Účastnické poplatky</a:t>
            </a:r>
          </a:p>
          <a:p>
            <a:r>
              <a:rPr lang="cs-CZ" cap="none" dirty="0" smtClean="0"/>
              <a:t>Příspěvky obcí a měst</a:t>
            </a:r>
          </a:p>
          <a:p>
            <a:r>
              <a:rPr lang="cs-CZ" cap="none" dirty="0" smtClean="0"/>
              <a:t>Státní dotace</a:t>
            </a:r>
          </a:p>
          <a:p>
            <a:r>
              <a:rPr lang="cs-CZ" cap="none" dirty="0" smtClean="0"/>
              <a:t>Dary</a:t>
            </a:r>
          </a:p>
          <a:p>
            <a:r>
              <a:rPr lang="cs-CZ" cap="none" dirty="0" smtClean="0"/>
              <a:t>Vlastní prostředky pořadatele</a:t>
            </a:r>
          </a:p>
          <a:p>
            <a:endParaRPr lang="cs-CZ" cap="none" dirty="0"/>
          </a:p>
          <a:p>
            <a:r>
              <a:rPr lang="cs-CZ" cap="none" dirty="0" smtClean="0"/>
              <a:t>Nájemné a ubytování</a:t>
            </a:r>
          </a:p>
          <a:p>
            <a:r>
              <a:rPr lang="cs-CZ" cap="none" dirty="0" smtClean="0"/>
              <a:t>Doprava účastníků a materiálu</a:t>
            </a:r>
          </a:p>
          <a:p>
            <a:r>
              <a:rPr lang="cs-CZ" cap="none" dirty="0" smtClean="0"/>
              <a:t>Drobný spotřební materiál</a:t>
            </a:r>
          </a:p>
          <a:p>
            <a:r>
              <a:rPr lang="cs-CZ" cap="none" dirty="0" smtClean="0"/>
              <a:t>Pořízení neinvestičního vybavení</a:t>
            </a:r>
          </a:p>
          <a:p>
            <a:r>
              <a:rPr lang="cs-CZ" cap="none" dirty="0" smtClean="0"/>
              <a:t>Stravné a </a:t>
            </a:r>
            <a:r>
              <a:rPr lang="cs-CZ" cap="none" dirty="0" err="1" smtClean="0"/>
              <a:t>poraviny</a:t>
            </a:r>
            <a:endParaRPr lang="cs-CZ" cap="none" dirty="0" smtClean="0"/>
          </a:p>
          <a:p>
            <a:r>
              <a:rPr lang="cs-CZ" cap="none" dirty="0" smtClean="0"/>
              <a:t>Vstupné </a:t>
            </a:r>
            <a:endParaRPr lang="cs-CZ" cap="none" dirty="0"/>
          </a:p>
        </p:txBody>
      </p:sp>
      <p:sp>
        <p:nvSpPr>
          <p:cNvPr id="9" name="Obdélník 8"/>
          <p:cNvSpPr/>
          <p:nvPr/>
        </p:nvSpPr>
        <p:spPr>
          <a:xfrm>
            <a:off x="5162657" y="2230944"/>
            <a:ext cx="677108" cy="1084399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</a:bodyPr>
          <a:lstStyle/>
          <a:p>
            <a:pPr algn="ctr"/>
            <a:r>
              <a:rPr lang="cs-CZ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Příjmy</a:t>
            </a:r>
            <a:endParaRPr lang="cs-CZ" sz="3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162657" y="4282315"/>
            <a:ext cx="677108" cy="1292982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</a:bodyPr>
          <a:lstStyle/>
          <a:p>
            <a:pPr algn="ctr"/>
            <a:r>
              <a:rPr lang="cs-CZ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Výdaje</a:t>
            </a:r>
            <a:endParaRPr lang="cs-CZ" sz="3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2" name="Přímá spojnice 11"/>
          <p:cNvCxnSpPr/>
          <p:nvPr/>
        </p:nvCxnSpPr>
        <p:spPr>
          <a:xfrm>
            <a:off x="913775" y="3972910"/>
            <a:ext cx="10122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669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Programový 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pPr lvl="1"/>
            <a:r>
              <a:rPr lang="cs-CZ" cap="none" dirty="0" smtClean="0"/>
              <a:t>Ukazuje </a:t>
            </a:r>
            <a:r>
              <a:rPr lang="cs-CZ" cap="none" dirty="0"/>
              <a:t>nákladovou náročnost jednotlivých činností, aktivit, projektů nebo středisek dané NO a také zdroje krytí těchto nákladů</a:t>
            </a:r>
          </a:p>
          <a:p>
            <a:pPr lvl="1"/>
            <a:r>
              <a:rPr lang="cs-CZ" cap="none" dirty="0"/>
              <a:t>Obsahuje naplánované činnosti, součtem všech programů dostaneme celkový rozpočet</a:t>
            </a:r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Pokuste se sestavit návrh takové rozpočtu………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614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4" y="198104"/>
            <a:ext cx="10364451" cy="758338"/>
          </a:xfrm>
        </p:spPr>
        <p:txBody>
          <a:bodyPr/>
          <a:lstStyle/>
          <a:p>
            <a:r>
              <a:rPr lang="cs-CZ" dirty="0"/>
              <a:t>Programový rozpočet</a:t>
            </a:r>
          </a:p>
        </p:txBody>
      </p:sp>
      <p:pic>
        <p:nvPicPr>
          <p:cNvPr id="4" name="Picture 2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124" y="872359"/>
            <a:ext cx="6442842" cy="5985641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602464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Zdrojový 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endParaRPr lang="cs-CZ" dirty="0" smtClean="0"/>
          </a:p>
          <a:p>
            <a:pPr lvl="1"/>
            <a:r>
              <a:rPr lang="cs-CZ" sz="2600" cap="none" dirty="0"/>
              <a:t>Ke každému programu, aktivitě je určen i zdroj, kde na dané výdaje vezmeme</a:t>
            </a:r>
          </a:p>
          <a:p>
            <a:pPr lvl="1"/>
            <a:r>
              <a:rPr lang="cs-CZ" sz="2600" cap="none" dirty="0"/>
              <a:t>Kdo všechno se podílí na financování projektu</a:t>
            </a:r>
          </a:p>
          <a:p>
            <a:pPr lvl="1"/>
            <a:r>
              <a:rPr lang="cs-CZ" sz="2600" cap="none" dirty="0"/>
              <a:t>Pro potřeby </a:t>
            </a:r>
            <a:r>
              <a:rPr lang="cs-CZ" sz="2600" cap="none" dirty="0" err="1"/>
              <a:t>fundraisingu</a:t>
            </a:r>
            <a:endParaRPr lang="cs-CZ" sz="2600" cap="none" dirty="0"/>
          </a:p>
          <a:p>
            <a:pPr lvl="1"/>
            <a:r>
              <a:rPr lang="cs-CZ" sz="2600" cap="none" dirty="0"/>
              <a:t>Některé zdroje mají přesně dané užití…</a:t>
            </a:r>
            <a:endParaRPr lang="cs-CZ" sz="2600" dirty="0"/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Pokuste se navrhnout návrh takového rozpočtu….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2884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3" y="208614"/>
            <a:ext cx="10364451" cy="674255"/>
          </a:xfrm>
        </p:spPr>
        <p:txBody>
          <a:bodyPr/>
          <a:lstStyle/>
          <a:p>
            <a:r>
              <a:rPr lang="cs-CZ" dirty="0"/>
              <a:t>Zdrojový rozpočet</a:t>
            </a:r>
          </a:p>
        </p:txBody>
      </p:sp>
      <p:pic>
        <p:nvPicPr>
          <p:cNvPr id="4" name="Picture 2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834" y="882869"/>
            <a:ext cx="9459311" cy="5864772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884294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Rozpočet finančních toků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/>
            <a:r>
              <a:rPr lang="cs-CZ" cap="none" dirty="0"/>
              <a:t>Předešlé rozpočty neukazují plánovaný tok, tj. kdy NO dostane přislíbené prostředky na úhradu plánovaných nákladů</a:t>
            </a:r>
          </a:p>
          <a:p>
            <a:pPr lvl="1"/>
            <a:r>
              <a:rPr lang="cs-CZ" cap="none" dirty="0"/>
              <a:t>Důležitý nástroj operativního finančního řízení</a:t>
            </a:r>
          </a:p>
          <a:p>
            <a:pPr lvl="1"/>
            <a:r>
              <a:rPr lang="cs-CZ" cap="none" dirty="0"/>
              <a:t>Soupis všech předpokládaných příjmů a výdajů dle časového hlediska, doplněno o vyjádření zůstatků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8116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34493" y="604345"/>
            <a:ext cx="904516" cy="6253655"/>
          </a:xfrm>
        </p:spPr>
        <p:txBody>
          <a:bodyPr vert="vert270">
            <a:normAutofit/>
          </a:bodyPr>
          <a:lstStyle/>
          <a:p>
            <a:r>
              <a:rPr lang="cs-CZ" dirty="0" smtClean="0"/>
              <a:t>Rozpočet finančních toků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38164" t="27112" r="20836" b="6942"/>
          <a:stretch/>
        </p:blipFill>
        <p:spPr>
          <a:xfrm>
            <a:off x="2743200" y="30531"/>
            <a:ext cx="7456259" cy="674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78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Začněme finančním řízením…..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723698"/>
            <a:ext cx="10363826" cy="50554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FŘ: </a:t>
            </a:r>
            <a:r>
              <a:rPr lang="cs-CZ" cap="none" dirty="0" smtClean="0"/>
              <a:t>Komplex činností, jejichž cílem je vhodnými prostředky a metodami zajistit dostatečné množství financí, které umožní NO další existenci, rozvoj a plnění cílů.</a:t>
            </a:r>
          </a:p>
          <a:p>
            <a:pPr marL="0" indent="0">
              <a:buNone/>
            </a:pPr>
            <a:r>
              <a:rPr lang="cs-CZ" cap="none" dirty="0" smtClean="0"/>
              <a:t>FŘ: péče o prostředky a zdroje poté, co byly získány až do doby, kdy budou hospodárně využity.</a:t>
            </a:r>
          </a:p>
          <a:p>
            <a:pPr marL="0" indent="0">
              <a:buNone/>
            </a:pPr>
            <a:r>
              <a:rPr lang="cs-CZ" cap="none" dirty="0" smtClean="0"/>
              <a:t>FUNKCE FŘ:</a:t>
            </a:r>
          </a:p>
          <a:p>
            <a:pPr>
              <a:buFontTx/>
              <a:buChar char="-"/>
            </a:pPr>
            <a:r>
              <a:rPr lang="cs-CZ" b="1" cap="none" dirty="0" smtClean="0"/>
              <a:t>Plánovací</a:t>
            </a:r>
          </a:p>
          <a:p>
            <a:pPr>
              <a:buFontTx/>
              <a:buChar char="-"/>
            </a:pPr>
            <a:r>
              <a:rPr lang="cs-CZ" b="1" cap="none" dirty="0" err="1" smtClean="0"/>
              <a:t>Integrativní</a:t>
            </a:r>
            <a:r>
              <a:rPr lang="cs-CZ" cap="none" dirty="0" smtClean="0"/>
              <a:t> (celkový nadhled na činnost organizace.)</a:t>
            </a:r>
          </a:p>
          <a:p>
            <a:pPr>
              <a:buFontTx/>
              <a:buChar char="-"/>
            </a:pPr>
            <a:r>
              <a:rPr lang="cs-CZ" b="1" cap="none" dirty="0" smtClean="0"/>
              <a:t>Preventivní</a:t>
            </a:r>
            <a:r>
              <a:rPr lang="cs-CZ" cap="none" dirty="0" smtClean="0"/>
              <a:t> (kvalitní plánování pomáhá předejít </a:t>
            </a:r>
            <a:r>
              <a:rPr lang="cs-CZ" cap="none" dirty="0" err="1" smtClean="0"/>
              <a:t>fin</a:t>
            </a:r>
            <a:r>
              <a:rPr lang="cs-CZ" cap="none" dirty="0" smtClean="0"/>
              <a:t>. ztrátám)</a:t>
            </a:r>
          </a:p>
          <a:p>
            <a:pPr>
              <a:buFontTx/>
              <a:buChar char="-"/>
            </a:pPr>
            <a:r>
              <a:rPr lang="cs-CZ" b="1" cap="none" dirty="0" smtClean="0"/>
              <a:t>Monitorovací</a:t>
            </a:r>
            <a:r>
              <a:rPr lang="cs-CZ" cap="none" dirty="0" smtClean="0"/>
              <a:t> (umožňuje min. nehospodárné nakládání financí, neefektivní vynakládání zdrojů)</a:t>
            </a:r>
          </a:p>
          <a:p>
            <a:pPr>
              <a:buFontTx/>
              <a:buChar char="-"/>
            </a:pPr>
            <a:r>
              <a:rPr lang="cs-CZ" b="1" cap="none" dirty="0" smtClean="0"/>
              <a:t>Informační</a:t>
            </a:r>
            <a:r>
              <a:rPr lang="cs-CZ" cap="none" dirty="0" smtClean="0"/>
              <a:t> (informace o výkonu organizace, kvalitě činnosti, tendencích,…)</a:t>
            </a:r>
          </a:p>
          <a:p>
            <a:pPr>
              <a:buFontTx/>
              <a:buChar char="-"/>
            </a:pPr>
            <a:r>
              <a:rPr lang="cs-CZ" b="1" cap="none" dirty="0" smtClean="0"/>
              <a:t>Evidenční</a:t>
            </a:r>
            <a:r>
              <a:rPr lang="cs-CZ" cap="none" dirty="0" smtClean="0"/>
              <a:t> (přehled nutný k dosažení </a:t>
            </a:r>
            <a:r>
              <a:rPr lang="cs-CZ" cap="none" dirty="0" err="1" smtClean="0"/>
              <a:t>fin</a:t>
            </a:r>
            <a:r>
              <a:rPr lang="cs-CZ" cap="none" dirty="0" smtClean="0"/>
              <a:t>. otevřenosti a průhlednosti)</a:t>
            </a:r>
          </a:p>
          <a:p>
            <a:pPr lvl="1">
              <a:buFontTx/>
              <a:buChar char="-"/>
            </a:pPr>
            <a:r>
              <a:rPr lang="cs-CZ" cap="none" dirty="0" smtClean="0"/>
              <a:t>Musí kdykoliv umět prokázat, že peníze a majetek jsou používány v souladu s </a:t>
            </a:r>
            <a:r>
              <a:rPr lang="cs-CZ" cap="none" dirty="0" err="1" smtClean="0"/>
              <a:t>cíly</a:t>
            </a:r>
            <a:r>
              <a:rPr lang="cs-CZ" cap="none" dirty="0" smtClean="0"/>
              <a:t> NO a sliby, které byly dány sponzorům, dárcům, rodičům členů, členům </a:t>
            </a:r>
            <a:r>
              <a:rPr lang="cs-CZ" cap="none" dirty="0" err="1" smtClean="0"/>
              <a:t>apod</a:t>
            </a:r>
            <a:r>
              <a:rPr lang="cs-CZ" cap="none" dirty="0" smtClean="0"/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9403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79055"/>
          </a:xfrm>
        </p:spPr>
        <p:txBody>
          <a:bodyPr/>
          <a:lstStyle/>
          <a:p>
            <a:r>
              <a:rPr lang="cs-CZ" dirty="0" smtClean="0"/>
              <a:t>Kroky finančního 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744718"/>
            <a:ext cx="10363826" cy="4771696"/>
          </a:xfrm>
        </p:spPr>
        <p:txBody>
          <a:bodyPr/>
          <a:lstStyle/>
          <a:p>
            <a:r>
              <a:rPr lang="cs-CZ" cap="none" dirty="0" smtClean="0"/>
              <a:t>Plánování (mělo by vycházet z dlouhodobé koncepce,..)</a:t>
            </a:r>
          </a:p>
          <a:p>
            <a:r>
              <a:rPr lang="cs-CZ" cap="none" dirty="0" smtClean="0"/>
              <a:t>Teoretický </a:t>
            </a:r>
            <a:r>
              <a:rPr lang="cs-CZ" cap="none" dirty="0" err="1" smtClean="0"/>
              <a:t>fundraising</a:t>
            </a:r>
            <a:r>
              <a:rPr lang="cs-CZ" cap="none" dirty="0"/>
              <a:t> </a:t>
            </a:r>
            <a:r>
              <a:rPr lang="cs-CZ" cap="none" dirty="0" smtClean="0"/>
              <a:t>(naplánování postupu, kde vzít prostředky na naplánované činnosti)</a:t>
            </a:r>
          </a:p>
          <a:p>
            <a:r>
              <a:rPr lang="cs-CZ" cap="none" dirty="0" smtClean="0"/>
              <a:t>Praktický </a:t>
            </a:r>
            <a:r>
              <a:rPr lang="cs-CZ" cap="none" dirty="0" err="1" smtClean="0"/>
              <a:t>fundraising</a:t>
            </a:r>
            <a:r>
              <a:rPr lang="cs-CZ" cap="none" dirty="0" smtClean="0"/>
              <a:t> (zajišťování plánovaných prostředků)</a:t>
            </a:r>
          </a:p>
          <a:p>
            <a:r>
              <a:rPr lang="cs-CZ" cap="none" dirty="0" smtClean="0"/>
              <a:t>Běžné hospodaření NO (uskutečňování běžných hospodářských operací, součástí je vedení </a:t>
            </a:r>
            <a:r>
              <a:rPr lang="cs-CZ" cap="none" dirty="0" err="1" smtClean="0"/>
              <a:t>učt</a:t>
            </a:r>
            <a:r>
              <a:rPr lang="cs-CZ" cap="none" dirty="0" smtClean="0"/>
              <a:t>.)</a:t>
            </a:r>
          </a:p>
          <a:p>
            <a:r>
              <a:rPr lang="cs-CZ" cap="none" dirty="0" smtClean="0"/>
              <a:t>Zhodnocení uplynulého roku (přehled o čerpání rozpočtu, účetních výkazů, zprávy o hospodaření, výroční zprávy, zprávy o využití prostředků,…)</a:t>
            </a:r>
            <a:endParaRPr lang="cs-CZ" cap="none" dirty="0"/>
          </a:p>
        </p:txBody>
      </p:sp>
    </p:spTree>
    <p:extLst>
      <p:ext uri="{BB962C8B-B14F-4D97-AF65-F5344CB8AC3E}">
        <p14:creationId xmlns:p14="http://schemas.microsoft.com/office/powerpoint/2010/main" val="337106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ál 15"/>
          <p:cNvSpPr/>
          <p:nvPr/>
        </p:nvSpPr>
        <p:spPr>
          <a:xfrm>
            <a:off x="1124607" y="3731170"/>
            <a:ext cx="1481959" cy="50449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1807780" y="3258205"/>
            <a:ext cx="1986455" cy="50449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79055"/>
          </a:xfrm>
        </p:spPr>
        <p:txBody>
          <a:bodyPr/>
          <a:lstStyle/>
          <a:p>
            <a:r>
              <a:rPr lang="cs-CZ" dirty="0" smtClean="0"/>
              <a:t>Kroky finančního řízení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1124607" y="1755228"/>
            <a:ext cx="1408386" cy="43092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744718"/>
            <a:ext cx="10363826" cy="4771696"/>
          </a:xfrm>
        </p:spPr>
        <p:txBody>
          <a:bodyPr/>
          <a:lstStyle/>
          <a:p>
            <a:r>
              <a:rPr lang="cs-CZ" b="1" cap="none" dirty="0" smtClean="0"/>
              <a:t>Plánování</a:t>
            </a:r>
            <a:r>
              <a:rPr lang="cs-CZ" cap="none" dirty="0" smtClean="0"/>
              <a:t> (mělo by vycházet z dlouhodobé koncepce,..)</a:t>
            </a:r>
          </a:p>
          <a:p>
            <a:r>
              <a:rPr lang="cs-CZ" b="1" cap="none" dirty="0" smtClean="0"/>
              <a:t>Teoretický </a:t>
            </a:r>
            <a:r>
              <a:rPr lang="cs-CZ" b="1" cap="none" dirty="0" err="1" smtClean="0"/>
              <a:t>fundraising</a:t>
            </a:r>
            <a:r>
              <a:rPr lang="cs-CZ" b="1" cap="none" dirty="0"/>
              <a:t> </a:t>
            </a:r>
            <a:r>
              <a:rPr lang="cs-CZ" cap="none" dirty="0" smtClean="0"/>
              <a:t>(naplánování postupu, kde vzít prostředky na naplánované činnosti)</a:t>
            </a:r>
          </a:p>
          <a:p>
            <a:r>
              <a:rPr lang="cs-CZ" b="1" cap="none" dirty="0" smtClean="0"/>
              <a:t>Praktický </a:t>
            </a:r>
            <a:r>
              <a:rPr lang="cs-CZ" b="1" cap="none" dirty="0" err="1" smtClean="0"/>
              <a:t>fundraising</a:t>
            </a:r>
            <a:r>
              <a:rPr lang="cs-CZ" b="1" cap="none" dirty="0" smtClean="0"/>
              <a:t> </a:t>
            </a:r>
            <a:r>
              <a:rPr lang="cs-CZ" cap="none" dirty="0" smtClean="0"/>
              <a:t>(zajišťování plánovaných prostředků)</a:t>
            </a:r>
          </a:p>
          <a:p>
            <a:r>
              <a:rPr lang="cs-CZ" b="1" cap="none" dirty="0" smtClean="0"/>
              <a:t>Běžné hospodaření NO </a:t>
            </a:r>
            <a:r>
              <a:rPr lang="cs-CZ" cap="none" dirty="0" smtClean="0"/>
              <a:t>(uskutečňování běžných hospodářských operací, součástí je vedení </a:t>
            </a:r>
            <a:r>
              <a:rPr lang="cs-CZ" cap="none" dirty="0" err="1" smtClean="0"/>
              <a:t>učt</a:t>
            </a:r>
            <a:r>
              <a:rPr lang="cs-CZ" cap="none" dirty="0" smtClean="0"/>
              <a:t>.)</a:t>
            </a:r>
          </a:p>
          <a:p>
            <a:r>
              <a:rPr lang="cs-CZ" b="1" cap="none" dirty="0" smtClean="0"/>
              <a:t>Zhodnocení uplynulého roku </a:t>
            </a:r>
            <a:r>
              <a:rPr lang="cs-CZ" cap="none" dirty="0" smtClean="0"/>
              <a:t>(přehled o čerpání rozpočtu, účetních výkazů, zprávy o hospodaření, výroční zprávy, zprávy o využití prostředků,…)</a:t>
            </a:r>
          </a:p>
          <a:p>
            <a:pPr marL="0" indent="0">
              <a:buNone/>
            </a:pPr>
            <a:endParaRPr lang="cs-CZ" cap="none" dirty="0"/>
          </a:p>
          <a:p>
            <a:pPr marL="0" indent="0">
              <a:buNone/>
            </a:pPr>
            <a:r>
              <a:rPr lang="cs-CZ" cap="none" dirty="0" smtClean="0">
                <a:latin typeface="Garamond" panose="02020404030301010803" pitchFamily="18" charset="0"/>
              </a:rPr>
              <a:t>          </a:t>
            </a:r>
            <a:r>
              <a:rPr lang="cs-CZ" cap="none" dirty="0"/>
              <a:t>→ významným nástrojem finančního plánování je </a:t>
            </a:r>
            <a:r>
              <a:rPr lang="cs-CZ" b="1" cap="none" dirty="0" smtClean="0"/>
              <a:t>ROZPOČET</a:t>
            </a:r>
          </a:p>
          <a:p>
            <a:pPr marL="0" indent="0">
              <a:buNone/>
            </a:pPr>
            <a:r>
              <a:rPr lang="cs-CZ" b="1" cap="none" dirty="0"/>
              <a:t> </a:t>
            </a:r>
            <a:r>
              <a:rPr lang="cs-CZ" b="1" cap="none" dirty="0" smtClean="0"/>
              <a:t>       </a:t>
            </a:r>
            <a:r>
              <a:rPr lang="cs-CZ" cap="none" dirty="0" smtClean="0"/>
              <a:t> → hospodaření dle naplánovaného </a:t>
            </a:r>
            <a:r>
              <a:rPr lang="cs-CZ" b="1" cap="none" dirty="0" smtClean="0"/>
              <a:t>ROZPOČTU</a:t>
            </a:r>
          </a:p>
          <a:p>
            <a:pPr marL="0" indent="0">
              <a:buNone/>
            </a:pPr>
            <a:r>
              <a:rPr lang="cs-CZ" cap="none" dirty="0"/>
              <a:t> </a:t>
            </a:r>
            <a:r>
              <a:rPr lang="cs-CZ" cap="none" dirty="0" smtClean="0"/>
              <a:t>        → vyhodnocení plnění </a:t>
            </a:r>
            <a:r>
              <a:rPr lang="cs-CZ" b="1" cap="none" dirty="0"/>
              <a:t>ROZPOČTU</a:t>
            </a:r>
          </a:p>
          <a:p>
            <a:pPr marL="0" indent="0">
              <a:buNone/>
            </a:pPr>
            <a:endParaRPr lang="cs-CZ" b="1" cap="none" dirty="0"/>
          </a:p>
        </p:txBody>
      </p:sp>
      <p:sp>
        <p:nvSpPr>
          <p:cNvPr id="11" name="Zahnutá šipka doprava 10"/>
          <p:cNvSpPr/>
          <p:nvPr/>
        </p:nvSpPr>
        <p:spPr>
          <a:xfrm>
            <a:off x="230601" y="1975945"/>
            <a:ext cx="894006" cy="3594539"/>
          </a:xfrm>
          <a:prstGeom prst="curvedRightArrow">
            <a:avLst>
              <a:gd name="adj1" fmla="val 18719"/>
              <a:gd name="adj2" fmla="val 50000"/>
              <a:gd name="adj3" fmla="val 25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Zahnutá šipka doprava 11"/>
          <p:cNvSpPr/>
          <p:nvPr/>
        </p:nvSpPr>
        <p:spPr>
          <a:xfrm>
            <a:off x="230601" y="3394841"/>
            <a:ext cx="894006" cy="2648607"/>
          </a:xfrm>
          <a:prstGeom prst="curvedRightArrow">
            <a:avLst>
              <a:gd name="adj1" fmla="val 18719"/>
              <a:gd name="adj2" fmla="val 50000"/>
              <a:gd name="adj3" fmla="val 25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4" name="Zahnutá šipka doprava 13"/>
          <p:cNvSpPr/>
          <p:nvPr/>
        </p:nvSpPr>
        <p:spPr>
          <a:xfrm>
            <a:off x="230601" y="4014953"/>
            <a:ext cx="894006" cy="2648607"/>
          </a:xfrm>
          <a:prstGeom prst="curvedRightArrow">
            <a:avLst>
              <a:gd name="adj1" fmla="val 18719"/>
              <a:gd name="adj2" fmla="val 50000"/>
              <a:gd name="adj3" fmla="val 25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073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873952"/>
          </a:xfrm>
        </p:spPr>
        <p:txBody>
          <a:bodyPr/>
          <a:lstStyle/>
          <a:p>
            <a:r>
              <a:rPr lang="cs-CZ" dirty="0" smtClean="0"/>
              <a:t>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873952"/>
            <a:ext cx="10363826" cy="5984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cap="none" dirty="0" smtClean="0"/>
              <a:t>Rozpočet: </a:t>
            </a:r>
          </a:p>
          <a:p>
            <a:pPr>
              <a:buFontTx/>
              <a:buChar char="-"/>
            </a:pPr>
            <a:r>
              <a:rPr lang="cs-CZ" b="1" cap="none" dirty="0"/>
              <a:t>S</a:t>
            </a:r>
            <a:r>
              <a:rPr lang="cs-CZ" b="1" cap="none" dirty="0" smtClean="0"/>
              <a:t>oubor předběžně naplánovaných položek výdajů a příjmů vztahující se k určité činnosti na určité období nebo k plánované akci.</a:t>
            </a:r>
          </a:p>
          <a:p>
            <a:pPr>
              <a:buFontTx/>
              <a:buChar char="-"/>
            </a:pPr>
            <a:r>
              <a:rPr lang="cs-CZ" b="1" cap="none" dirty="0" smtClean="0"/>
              <a:t>Plán činnosti organizace na určité období vyjádřený v peněžních jednotkách</a:t>
            </a:r>
          </a:p>
          <a:p>
            <a:pPr marL="0" indent="0">
              <a:buNone/>
            </a:pPr>
            <a:endParaRPr lang="cs-CZ" b="1" i="1" cap="none" dirty="0" smtClean="0"/>
          </a:p>
          <a:p>
            <a:pPr marL="0" indent="0">
              <a:buNone/>
            </a:pPr>
            <a:r>
              <a:rPr lang="cs-CZ" cap="none" dirty="0" smtClean="0"/>
              <a:t>Rozpočet - přehled finančních prostředků (potřebujeme k zajištění chodu NO)</a:t>
            </a:r>
          </a:p>
          <a:p>
            <a:pPr marL="0" indent="0">
              <a:buNone/>
            </a:pPr>
            <a:r>
              <a:rPr lang="cs-CZ" cap="none" dirty="0"/>
              <a:t>	</a:t>
            </a:r>
            <a:r>
              <a:rPr lang="cs-CZ" cap="none" dirty="0" smtClean="0"/>
              <a:t>- přehled zdrojů (kdy této peníze zajistíme)</a:t>
            </a:r>
          </a:p>
          <a:p>
            <a:pPr marL="0" indent="0">
              <a:buNone/>
            </a:pPr>
            <a:r>
              <a:rPr lang="cs-CZ" cap="none" dirty="0" smtClean="0"/>
              <a:t>Rozpočet</a:t>
            </a:r>
          </a:p>
          <a:p>
            <a:pPr>
              <a:buFontTx/>
              <a:buChar char="-"/>
            </a:pPr>
            <a:r>
              <a:rPr lang="cs-CZ" b="1" cap="none" dirty="0" smtClean="0"/>
              <a:t>JE</a:t>
            </a:r>
            <a:r>
              <a:rPr lang="cs-CZ" cap="none" dirty="0" smtClean="0"/>
              <a:t> finanční plán příjmů a výdajů nutných pro uskutečnění plánované činnosti</a:t>
            </a:r>
          </a:p>
          <a:p>
            <a:pPr>
              <a:buFontTx/>
              <a:buChar char="-"/>
            </a:pPr>
            <a:r>
              <a:rPr lang="cs-CZ" b="1" cap="none" dirty="0" smtClean="0"/>
              <a:t>NENÍ</a:t>
            </a:r>
            <a:r>
              <a:rPr lang="cs-CZ" cap="none" dirty="0" smtClean="0"/>
              <a:t> v žádném případě neměnitelné dogma</a:t>
            </a:r>
          </a:p>
          <a:p>
            <a:pPr>
              <a:buFontTx/>
              <a:buChar char="-"/>
            </a:pPr>
            <a:r>
              <a:rPr lang="cs-CZ" b="1" cap="none" dirty="0" smtClean="0"/>
              <a:t>NIKDY NENÍ </a:t>
            </a:r>
            <a:r>
              <a:rPr lang="cs-CZ" cap="none" dirty="0" smtClean="0"/>
              <a:t>stoprocentní</a:t>
            </a:r>
            <a:endParaRPr lang="cs-CZ" cap="none" dirty="0"/>
          </a:p>
        </p:txBody>
      </p:sp>
    </p:spTree>
    <p:extLst>
      <p:ext uri="{BB962C8B-B14F-4D97-AF65-F5344CB8AC3E}">
        <p14:creationId xmlns:p14="http://schemas.microsoft.com/office/powerpoint/2010/main" val="3242523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42421"/>
          </a:xfrm>
        </p:spPr>
        <p:txBody>
          <a:bodyPr/>
          <a:lstStyle/>
          <a:p>
            <a:r>
              <a:rPr lang="cs-CZ" dirty="0" smtClean="0"/>
              <a:t>Důvody k sestavování rozpočtu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060028"/>
            <a:ext cx="10363826" cy="3731171"/>
          </a:xfrm>
        </p:spPr>
        <p:txBody>
          <a:bodyPr/>
          <a:lstStyle/>
          <a:p>
            <a:r>
              <a:rPr lang="cs-CZ" cap="none" dirty="0" smtClean="0"/>
              <a:t>Kvalitní plánování (plány jsou podrobně rozebrány, jsou v reálných dimenzích,..)</a:t>
            </a:r>
          </a:p>
          <a:p>
            <a:r>
              <a:rPr lang="cs-CZ" cap="none" dirty="0" smtClean="0"/>
              <a:t>Celkový pohled na činnost (které činnosti kolik stojí, zdůraznění priorit..)</a:t>
            </a:r>
          </a:p>
          <a:p>
            <a:r>
              <a:rPr lang="cs-CZ" cap="none" dirty="0" smtClean="0"/>
              <a:t>Kvalitní rozhodování (diskuze o rozpočtu pomáhá nalézt společná stanoviska)</a:t>
            </a:r>
          </a:p>
          <a:p>
            <a:r>
              <a:rPr lang="cs-CZ" cap="none" dirty="0" smtClean="0"/>
              <a:t>Organizační pravidla (sestavování umožňuje zřetelně stanovit pravomoci a odpovědnost)</a:t>
            </a:r>
          </a:p>
          <a:p>
            <a:r>
              <a:rPr lang="cs-CZ" cap="none" dirty="0" smtClean="0"/>
              <a:t>Hodnocení činnosti organizace (v návaznosti na plnění rozpočtu lze vyhodnocovat předpoklady se skutečností)</a:t>
            </a:r>
          </a:p>
          <a:p>
            <a:r>
              <a:rPr lang="cs-CZ" cap="none" dirty="0" smtClean="0"/>
              <a:t>Získávání prostředků (základní nástroj </a:t>
            </a:r>
            <a:r>
              <a:rPr lang="cs-CZ" cap="none" dirty="0" err="1" smtClean="0"/>
              <a:t>fundraisingu</a:t>
            </a:r>
            <a:r>
              <a:rPr lang="cs-CZ" cap="none" dirty="0" smtClean="0"/>
              <a:t>)</a:t>
            </a:r>
            <a:endParaRPr lang="cs-CZ" cap="none" dirty="0"/>
          </a:p>
        </p:txBody>
      </p:sp>
    </p:spTree>
    <p:extLst>
      <p:ext uri="{BB962C8B-B14F-4D97-AF65-F5344CB8AC3E}">
        <p14:creationId xmlns:p14="http://schemas.microsoft.com/office/powerpoint/2010/main" val="3686520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1940" y="0"/>
            <a:ext cx="10364451" cy="968545"/>
          </a:xfrm>
        </p:spPr>
        <p:txBody>
          <a:bodyPr/>
          <a:lstStyle/>
          <a:p>
            <a:r>
              <a:rPr lang="cs-CZ" dirty="0" smtClean="0"/>
              <a:t>Metody sestavování rozpočtu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819807"/>
            <a:ext cx="10363826" cy="60381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cap="none" dirty="0" smtClean="0"/>
              <a:t>Mnoho způsobů, jak sestavit rozpočet X žádný ověřený způsob, kterým lze dosáhnout co největší pravděpodobnosti naplnění rozpočtu.</a:t>
            </a:r>
          </a:p>
          <a:p>
            <a:pPr marL="0" indent="0">
              <a:buNone/>
            </a:pPr>
            <a:r>
              <a:rPr lang="cs-CZ" cap="none" dirty="0" smtClean="0"/>
              <a:t>Musí být sestavován pečlivě, s co nejvíce informacemi, zkušenostmi…</a:t>
            </a:r>
          </a:p>
          <a:p>
            <a:r>
              <a:rPr lang="cs-CZ" b="1" dirty="0" smtClean="0"/>
              <a:t>Z</a:t>
            </a:r>
            <a:r>
              <a:rPr lang="cs-CZ" b="1" cap="none" dirty="0" smtClean="0"/>
              <a:t>e skutečnosti minulého roku</a:t>
            </a:r>
          </a:p>
          <a:p>
            <a:pPr lvl="1"/>
            <a:r>
              <a:rPr lang="cs-CZ" cap="none" dirty="0" smtClean="0"/>
              <a:t>Navyšujeme nebo snižujeme příjmy a výdaje v závislosti na změně plánovaných činností</a:t>
            </a:r>
          </a:p>
          <a:p>
            <a:pPr lvl="1"/>
            <a:r>
              <a:rPr lang="cs-CZ" cap="none" dirty="0" smtClean="0"/>
              <a:t>Výhoda: Jednoduchý k sestavení, není náročný na informace, NO musí vykonávat podobné činnosti, nedochází k významným změnám</a:t>
            </a:r>
          </a:p>
          <a:p>
            <a:pPr lvl="1"/>
            <a:r>
              <a:rPr lang="cs-CZ" cap="none" dirty="0" smtClean="0"/>
              <a:t>Nevýhody: v době sestavování není uzavřené předešlé období, přepočty a odhady nemusí být přesné, mohou být převedeny i chyby z minulého období..</a:t>
            </a:r>
          </a:p>
          <a:p>
            <a:r>
              <a:rPr lang="cs-CZ" b="1" cap="none" dirty="0" smtClean="0"/>
              <a:t>Z nulového základu</a:t>
            </a:r>
          </a:p>
          <a:p>
            <a:pPr lvl="1"/>
            <a:r>
              <a:rPr lang="cs-CZ" cap="none" dirty="0" smtClean="0"/>
              <a:t>Sestavení úplně nového rozpočtu, u zcela nových akcí a projektů, u ročních rozpočtů méně časté</a:t>
            </a:r>
          </a:p>
          <a:p>
            <a:pPr lvl="1"/>
            <a:r>
              <a:rPr lang="cs-CZ" cap="none" dirty="0" smtClean="0"/>
              <a:t>Nevýhody: pracnost a informační náročnost</a:t>
            </a:r>
          </a:p>
          <a:p>
            <a:pPr lvl="1"/>
            <a:r>
              <a:rPr lang="cs-CZ" cap="none" dirty="0" smtClean="0"/>
              <a:t>Výhody: aktuálnost, větší přesnost (každá položka je nově posouzena a vypočtena)</a:t>
            </a:r>
          </a:p>
          <a:p>
            <a:r>
              <a:rPr lang="cs-CZ" b="1" cap="none" dirty="0" smtClean="0"/>
              <a:t>Kombinace předešlých</a:t>
            </a:r>
          </a:p>
          <a:p>
            <a:pPr lvl="1"/>
            <a:r>
              <a:rPr lang="cs-CZ" cap="none" dirty="0" smtClean="0"/>
              <a:t>Určité činnosti se opakují, některé výsledky lze převzít z minulosti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93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Dvě strany rozpočtu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09126503"/>
              </p:ext>
            </p:extLst>
          </p:nvPr>
        </p:nvGraphicFramePr>
        <p:xfrm>
          <a:off x="914400" y="2366963"/>
          <a:ext cx="10363200" cy="342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délník 4"/>
          <p:cNvSpPr/>
          <p:nvPr/>
        </p:nvSpPr>
        <p:spPr>
          <a:xfrm>
            <a:off x="4152452" y="2592593"/>
            <a:ext cx="395881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Jaká jsou specifika obou stran v nestátním neziskovém sektoru?</a:t>
            </a:r>
            <a:endParaRPr lang="cs-CZ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5188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15993"/>
          </a:xfrm>
        </p:spPr>
        <p:txBody>
          <a:bodyPr/>
          <a:lstStyle/>
          <a:p>
            <a:r>
              <a:rPr lang="cs-CZ" dirty="0" smtClean="0"/>
              <a:t>Práce s rozpočtem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692166"/>
            <a:ext cx="10363826" cy="4981903"/>
          </a:xfrm>
        </p:spPr>
        <p:txBody>
          <a:bodyPr/>
          <a:lstStyle/>
          <a:p>
            <a:r>
              <a:rPr lang="cs-CZ" i="1" cap="none" dirty="0" smtClean="0"/>
              <a:t>Kdo participuje na jeho sestavování…?</a:t>
            </a:r>
          </a:p>
          <a:p>
            <a:endParaRPr lang="cs-CZ" cap="none" dirty="0"/>
          </a:p>
          <a:p>
            <a:pPr marL="0" indent="0">
              <a:buNone/>
            </a:pPr>
            <a:r>
              <a:rPr lang="cs-CZ" cap="none" dirty="0" smtClean="0"/>
              <a:t>Práce probíhá ve 3 oddělených časových etapách</a:t>
            </a:r>
          </a:p>
          <a:p>
            <a:r>
              <a:rPr lang="cs-CZ" b="1" cap="none" dirty="0" smtClean="0"/>
              <a:t>Sestavení rozpočtu</a:t>
            </a:r>
          </a:p>
          <a:p>
            <a:pPr lvl="1"/>
            <a:r>
              <a:rPr lang="cs-CZ" cap="none" dirty="0" smtClean="0"/>
              <a:t>Zvolení typu rozpočtu, definování vlastních rozpočtových položek, rozhodnutí o výši rezervy..</a:t>
            </a:r>
          </a:p>
          <a:p>
            <a:r>
              <a:rPr lang="cs-CZ" b="1" cap="none" dirty="0" smtClean="0"/>
              <a:t>Průběžné plnění rozpočtu</a:t>
            </a:r>
          </a:p>
          <a:p>
            <a:pPr lvl="1"/>
            <a:r>
              <a:rPr lang="cs-CZ" cap="none" dirty="0" smtClean="0"/>
              <a:t>Malé akce nevyžadují sledovat průběžné plnění rozpočtu, u velkých akcí je to nezbytné.</a:t>
            </a:r>
          </a:p>
          <a:p>
            <a:r>
              <a:rPr lang="cs-CZ" b="1" cap="none" dirty="0" smtClean="0"/>
              <a:t>Vyhodnocení rozpočtu</a:t>
            </a:r>
          </a:p>
          <a:p>
            <a:pPr lvl="1"/>
            <a:r>
              <a:rPr lang="cs-CZ" cap="none" dirty="0" smtClean="0"/>
              <a:t>Zjištění plnění a slovní komentář</a:t>
            </a:r>
          </a:p>
          <a:p>
            <a:pPr lvl="1"/>
            <a:r>
              <a:rPr lang="cs-CZ" cap="none" dirty="0" smtClean="0"/>
              <a:t>Do rozpočtu se většinou přidá sloupec „skutečnost“ – možno porovnávat skutečné a naplánované</a:t>
            </a:r>
            <a:endParaRPr lang="cs-CZ" cap="none" dirty="0"/>
          </a:p>
        </p:txBody>
      </p:sp>
    </p:spTree>
    <p:extLst>
      <p:ext uri="{BB962C8B-B14F-4D97-AF65-F5344CB8AC3E}">
        <p14:creationId xmlns:p14="http://schemas.microsoft.com/office/powerpoint/2010/main" val="753404333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Kapka</Template>
  <TotalTime>4210</TotalTime>
  <Words>978</Words>
  <Application>Microsoft Office PowerPoint</Application>
  <PresentationFormat>Širokoúhlá obrazovka</PresentationFormat>
  <Paragraphs>151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Garamond</vt:lpstr>
      <vt:lpstr>Tw Cen MT</vt:lpstr>
      <vt:lpstr>Kapka</vt:lpstr>
      <vt:lpstr>Rozpočty </vt:lpstr>
      <vt:lpstr>Začněme finančním řízením…..</vt:lpstr>
      <vt:lpstr>Kroky finančního řízení</vt:lpstr>
      <vt:lpstr>Kroky finančního řízení</vt:lpstr>
      <vt:lpstr>Rozpočet</vt:lpstr>
      <vt:lpstr>Důvody k sestavování rozpočtu</vt:lpstr>
      <vt:lpstr>Metody sestavování rozpočtu</vt:lpstr>
      <vt:lpstr>Dvě strany rozpočtu</vt:lpstr>
      <vt:lpstr>Práce s rozpočtem</vt:lpstr>
      <vt:lpstr>Přebytkový x schodkový rozpočet</vt:lpstr>
      <vt:lpstr>Způsob kontroly rozpočtu</vt:lpstr>
      <vt:lpstr>Příklady Rozpočtových položek</vt:lpstr>
      <vt:lpstr>Programový rozpočet</vt:lpstr>
      <vt:lpstr>Programový rozpočet</vt:lpstr>
      <vt:lpstr>Zdrojový rozpočet</vt:lpstr>
      <vt:lpstr>Zdrojový rozpočet</vt:lpstr>
      <vt:lpstr>Rozpočet finančních toků</vt:lpstr>
      <vt:lpstr>Rozpočet finančních toků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Rozpočty</dc:title>
  <dc:creator>Marie Hladká</dc:creator>
  <cp:lastModifiedBy>Marie Hladká</cp:lastModifiedBy>
  <cp:revision>18</cp:revision>
  <dcterms:created xsi:type="dcterms:W3CDTF">2018-10-26T11:47:53Z</dcterms:created>
  <dcterms:modified xsi:type="dcterms:W3CDTF">2018-10-29T12:14:20Z</dcterms:modified>
</cp:coreProperties>
</file>