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7" r:id="rId1"/>
    <p:sldMasterId id="2147483739" r:id="rId2"/>
  </p:sldMasterIdLst>
  <p:notesMasterIdLst>
    <p:notesMasterId r:id="rId71"/>
  </p:notesMasterIdLst>
  <p:sldIdLst>
    <p:sldId id="700" r:id="rId3"/>
    <p:sldId id="701" r:id="rId4"/>
    <p:sldId id="702" r:id="rId5"/>
    <p:sldId id="703" r:id="rId6"/>
    <p:sldId id="606" r:id="rId7"/>
    <p:sldId id="704" r:id="rId8"/>
    <p:sldId id="705" r:id="rId9"/>
    <p:sldId id="706" r:id="rId10"/>
    <p:sldId id="745" r:id="rId11"/>
    <p:sldId id="746" r:id="rId12"/>
    <p:sldId id="299" r:id="rId13"/>
    <p:sldId id="628" r:id="rId14"/>
    <p:sldId id="770" r:id="rId15"/>
    <p:sldId id="708" r:id="rId16"/>
    <p:sldId id="747" r:id="rId17"/>
    <p:sldId id="709" r:id="rId18"/>
    <p:sldId id="422" r:id="rId19"/>
    <p:sldId id="710" r:id="rId20"/>
    <p:sldId id="711" r:id="rId21"/>
    <p:sldId id="625" r:id="rId22"/>
    <p:sldId id="748" r:id="rId23"/>
    <p:sldId id="713" r:id="rId24"/>
    <p:sldId id="714" r:id="rId25"/>
    <p:sldId id="715" r:id="rId26"/>
    <p:sldId id="716" r:id="rId27"/>
    <p:sldId id="717" r:id="rId28"/>
    <p:sldId id="411" r:id="rId29"/>
    <p:sldId id="412" r:id="rId30"/>
    <p:sldId id="413" r:id="rId31"/>
    <p:sldId id="718" r:id="rId32"/>
    <p:sldId id="721" r:id="rId33"/>
    <p:sldId id="722" r:id="rId34"/>
    <p:sldId id="723" r:id="rId35"/>
    <p:sldId id="719" r:id="rId36"/>
    <p:sldId id="720" r:id="rId37"/>
    <p:sldId id="726" r:id="rId38"/>
    <p:sldId id="749" r:id="rId39"/>
    <p:sldId id="750" r:id="rId40"/>
    <p:sldId id="751" r:id="rId41"/>
    <p:sldId id="752" r:id="rId42"/>
    <p:sldId id="753" r:id="rId43"/>
    <p:sldId id="754" r:id="rId44"/>
    <p:sldId id="755" r:id="rId45"/>
    <p:sldId id="756" r:id="rId46"/>
    <p:sldId id="757" r:id="rId47"/>
    <p:sldId id="758" r:id="rId48"/>
    <p:sldId id="759" r:id="rId49"/>
    <p:sldId id="760" r:id="rId50"/>
    <p:sldId id="761" r:id="rId51"/>
    <p:sldId id="762" r:id="rId52"/>
    <p:sldId id="763" r:id="rId53"/>
    <p:sldId id="764" r:id="rId54"/>
    <p:sldId id="765" r:id="rId55"/>
    <p:sldId id="727" r:id="rId56"/>
    <p:sldId id="728" r:id="rId57"/>
    <p:sldId id="729" r:id="rId58"/>
    <p:sldId id="730" r:id="rId59"/>
    <p:sldId id="767" r:id="rId60"/>
    <p:sldId id="768" r:id="rId61"/>
    <p:sldId id="769" r:id="rId62"/>
    <p:sldId id="665" r:id="rId63"/>
    <p:sldId id="666" r:id="rId64"/>
    <p:sldId id="732" r:id="rId65"/>
    <p:sldId id="734" r:id="rId66"/>
    <p:sldId id="733" r:id="rId67"/>
    <p:sldId id="466" r:id="rId68"/>
    <p:sldId id="314" r:id="rId69"/>
    <p:sldId id="670" r:id="rId70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CCFFFF"/>
    <a:srgbClr val="00FF00"/>
    <a:srgbClr val="99FF99"/>
    <a:srgbClr val="FFFFFF"/>
    <a:srgbClr val="3399FF"/>
    <a:srgbClr val="FF5050"/>
    <a:srgbClr val="FFCCCC"/>
    <a:srgbClr val="996600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2" autoAdjust="0"/>
    <p:restoredTop sz="94621" autoAdjust="0"/>
  </p:normalViewPr>
  <p:slideViewPr>
    <p:cSldViewPr>
      <p:cViewPr varScale="1">
        <p:scale>
          <a:sx n="69" d="100"/>
          <a:sy n="69" d="100"/>
        </p:scale>
        <p:origin x="84" y="3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444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theme" Target="theme/theme1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presProps" Target="pres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" Type="http://schemas.openxmlformats.org/officeDocument/2006/relationships/slide" Target="slides/slide5.xml"/><Relationship Id="rId71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image" Target="../media/image1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31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B0B768C4-4CAA-4916-999F-1E62DE2D4EE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8586818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E48BCCD-C2D2-475B-88C1-F02E9AC42022}" type="slidenum">
              <a:rPr lang="cs-CZ" smtClean="0">
                <a:latin typeface="Arial" pitchFamily="34" charset="0"/>
              </a:rPr>
              <a:pPr/>
              <a:t>7</a:t>
            </a:fld>
            <a:endParaRPr lang="cs-CZ" smtClean="0">
              <a:latin typeface="Arial" pitchFamily="34" charset="0"/>
            </a:endParaRPr>
          </a:p>
        </p:txBody>
      </p:sp>
      <p:sp>
        <p:nvSpPr>
          <p:cNvPr id="94211" name="Text Box 2"/>
          <p:cNvSpPr txBox="1">
            <a:spLocks noChangeArrowheads="1"/>
          </p:cNvSpPr>
          <p:nvPr/>
        </p:nvSpPr>
        <p:spPr bwMode="auto">
          <a:xfrm>
            <a:off x="3884613" y="8685213"/>
            <a:ext cx="2973387" cy="4587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7399" tIns="43866" rIns="87399" bIns="43866" anchor="b"/>
          <a:lstStyle/>
          <a:p>
            <a:pPr algn="r" defTabSz="414338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12750" algn="l"/>
                <a:tab pos="828675" algn="l"/>
                <a:tab pos="1243013" algn="l"/>
                <a:tab pos="1657350" algn="l"/>
                <a:tab pos="2071688" algn="l"/>
                <a:tab pos="2487613" algn="l"/>
                <a:tab pos="2901950" algn="l"/>
                <a:tab pos="3316288" algn="l"/>
                <a:tab pos="3730625" algn="l"/>
                <a:tab pos="4144963" algn="l"/>
                <a:tab pos="4560888" algn="l"/>
                <a:tab pos="4975225" algn="l"/>
                <a:tab pos="5389563" algn="l"/>
                <a:tab pos="5803900" algn="l"/>
                <a:tab pos="6219825" algn="l"/>
                <a:tab pos="6634163" algn="l"/>
                <a:tab pos="7048500" algn="l"/>
                <a:tab pos="7462838" algn="l"/>
                <a:tab pos="7878763" algn="l"/>
                <a:tab pos="8293100" algn="l"/>
              </a:tabLst>
            </a:pPr>
            <a:fld id="{250DE4F3-2E34-4C9D-83E4-72AA43AB6A4D}" type="slidenum">
              <a:rPr lang="cs-CZ" sz="11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 algn="r" defTabSz="414338"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412750" algn="l"/>
                  <a:tab pos="828675" algn="l"/>
                  <a:tab pos="1243013" algn="l"/>
                  <a:tab pos="1657350" algn="l"/>
                  <a:tab pos="2071688" algn="l"/>
                  <a:tab pos="2487613" algn="l"/>
                  <a:tab pos="2901950" algn="l"/>
                  <a:tab pos="3316288" algn="l"/>
                  <a:tab pos="3730625" algn="l"/>
                  <a:tab pos="4144963" algn="l"/>
                  <a:tab pos="4560888" algn="l"/>
                  <a:tab pos="4975225" algn="l"/>
                  <a:tab pos="5389563" algn="l"/>
                  <a:tab pos="5803900" algn="l"/>
                  <a:tab pos="6219825" algn="l"/>
                  <a:tab pos="6634163" algn="l"/>
                  <a:tab pos="7048500" algn="l"/>
                  <a:tab pos="7462838" algn="l"/>
                  <a:tab pos="7878763" algn="l"/>
                  <a:tab pos="8293100" algn="l"/>
                </a:tabLst>
              </a:pPr>
              <a:t>7</a:t>
            </a:fld>
            <a:endParaRPr lang="cs-CZ" sz="1100">
              <a:solidFill>
                <a:srgbClr val="000000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94212" name="Text Box 3"/>
          <p:cNvSpPr txBox="1">
            <a:spLocks noChangeArrowheads="1"/>
          </p:cNvSpPr>
          <p:nvPr/>
        </p:nvSpPr>
        <p:spPr bwMode="auto">
          <a:xfrm>
            <a:off x="0" y="8685213"/>
            <a:ext cx="2973388" cy="4587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7399" tIns="43866" rIns="87399" bIns="43866" anchor="b"/>
          <a:lstStyle/>
          <a:p>
            <a:pPr defTabSz="414338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12750" algn="l"/>
                <a:tab pos="828675" algn="l"/>
                <a:tab pos="1243013" algn="l"/>
                <a:tab pos="1657350" algn="l"/>
                <a:tab pos="2071688" algn="l"/>
                <a:tab pos="2487613" algn="l"/>
                <a:tab pos="2901950" algn="l"/>
                <a:tab pos="3316288" algn="l"/>
                <a:tab pos="3730625" algn="l"/>
                <a:tab pos="4144963" algn="l"/>
                <a:tab pos="4560888" algn="l"/>
                <a:tab pos="4975225" algn="l"/>
                <a:tab pos="5389563" algn="l"/>
                <a:tab pos="5803900" algn="l"/>
                <a:tab pos="6219825" algn="l"/>
                <a:tab pos="6634163" algn="l"/>
                <a:tab pos="7048500" algn="l"/>
                <a:tab pos="7462838" algn="l"/>
                <a:tab pos="7878763" algn="l"/>
                <a:tab pos="8293100" algn="l"/>
              </a:tabLst>
            </a:pPr>
            <a:endParaRPr lang="cs-CZ" sz="1100">
              <a:solidFill>
                <a:srgbClr val="000000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94213" name="Text Box 4"/>
          <p:cNvSpPr txBox="1">
            <a:spLocks noChangeArrowheads="1"/>
          </p:cNvSpPr>
          <p:nvPr/>
        </p:nvSpPr>
        <p:spPr bwMode="auto">
          <a:xfrm>
            <a:off x="0" y="0"/>
            <a:ext cx="2973388" cy="458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7399" tIns="43866" rIns="87399" bIns="43866"/>
          <a:lstStyle/>
          <a:p>
            <a:pPr defTabSz="414338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12750" algn="l"/>
                <a:tab pos="828675" algn="l"/>
                <a:tab pos="1243013" algn="l"/>
                <a:tab pos="1657350" algn="l"/>
                <a:tab pos="2071688" algn="l"/>
                <a:tab pos="2487613" algn="l"/>
                <a:tab pos="2901950" algn="l"/>
                <a:tab pos="3316288" algn="l"/>
                <a:tab pos="3730625" algn="l"/>
                <a:tab pos="4144963" algn="l"/>
                <a:tab pos="4560888" algn="l"/>
                <a:tab pos="4975225" algn="l"/>
                <a:tab pos="5389563" algn="l"/>
                <a:tab pos="5803900" algn="l"/>
                <a:tab pos="6219825" algn="l"/>
                <a:tab pos="6634163" algn="l"/>
                <a:tab pos="7048500" algn="l"/>
                <a:tab pos="7462838" algn="l"/>
                <a:tab pos="7878763" algn="l"/>
                <a:tab pos="8293100" algn="l"/>
              </a:tabLst>
            </a:pPr>
            <a:endParaRPr lang="cs-CZ" sz="1100">
              <a:solidFill>
                <a:srgbClr val="000000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94214" name="Text Box 5"/>
          <p:cNvSpPr txBox="1">
            <a:spLocks noChangeArrowheads="1"/>
          </p:cNvSpPr>
          <p:nvPr/>
        </p:nvSpPr>
        <p:spPr bwMode="auto">
          <a:xfrm>
            <a:off x="3884613" y="0"/>
            <a:ext cx="2973387" cy="458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7399" tIns="43866" rIns="87399" bIns="43866"/>
          <a:lstStyle/>
          <a:p>
            <a:pPr algn="r" defTabSz="414338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12750" algn="l"/>
                <a:tab pos="828675" algn="l"/>
                <a:tab pos="1243013" algn="l"/>
                <a:tab pos="1657350" algn="l"/>
                <a:tab pos="2071688" algn="l"/>
                <a:tab pos="2487613" algn="l"/>
                <a:tab pos="2901950" algn="l"/>
                <a:tab pos="3316288" algn="l"/>
                <a:tab pos="3730625" algn="l"/>
                <a:tab pos="4144963" algn="l"/>
                <a:tab pos="4560888" algn="l"/>
                <a:tab pos="4975225" algn="l"/>
                <a:tab pos="5389563" algn="l"/>
                <a:tab pos="5803900" algn="l"/>
                <a:tab pos="6219825" algn="l"/>
                <a:tab pos="6634163" algn="l"/>
                <a:tab pos="7048500" algn="l"/>
                <a:tab pos="7462838" algn="l"/>
                <a:tab pos="7878763" algn="l"/>
                <a:tab pos="8293100" algn="l"/>
              </a:tabLst>
            </a:pPr>
            <a:endParaRPr lang="cs-CZ" sz="1100">
              <a:solidFill>
                <a:srgbClr val="000000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94215" name="Text Box 6"/>
          <p:cNvSpPr txBox="1">
            <a:spLocks noChangeArrowheads="1"/>
          </p:cNvSpPr>
          <p:nvPr/>
        </p:nvSpPr>
        <p:spPr bwMode="auto">
          <a:xfrm>
            <a:off x="957263" y="685800"/>
            <a:ext cx="4943475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94216" name="Rectangle 7"/>
          <p:cNvSpPr>
            <a:spLocks noGrp="1" noChangeArrowheads="1"/>
          </p:cNvSpPr>
          <p:nvPr>
            <p:ph type="body"/>
          </p:nvPr>
        </p:nvSpPr>
        <p:spPr>
          <a:xfrm>
            <a:off x="915988" y="4343400"/>
            <a:ext cx="5024437" cy="4111625"/>
          </a:xfrm>
          <a:noFill/>
          <a:ln/>
        </p:spPr>
        <p:txBody>
          <a:bodyPr wrap="none" anchor="ctr"/>
          <a:lstStyle/>
          <a:p>
            <a:pPr eaLnBrk="1" hangingPunct="1"/>
            <a:endParaRPr lang="cs-CZ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7"/>
          <p:cNvSpPr>
            <a:spLocks noChangeArrowheads="1"/>
          </p:cNvSpPr>
          <p:nvPr/>
        </p:nvSpPr>
        <p:spPr bwMode="auto">
          <a:xfrm>
            <a:off x="685800" y="2393950"/>
            <a:ext cx="7772400" cy="109538"/>
          </a:xfrm>
          <a:custGeom>
            <a:avLst/>
            <a:gdLst>
              <a:gd name="G0" fmla="+- 618 0 0"/>
            </a:gdLst>
            <a:ahLst/>
            <a:cxnLst>
              <a:cxn ang="0">
                <a:pos x="0" y="0"/>
              </a:cxn>
              <a:cxn ang="0">
                <a:pos x="618" y="0"/>
              </a:cxn>
              <a:cxn ang="0">
                <a:pos x="618" y="1000"/>
              </a:cxn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618" y="0"/>
                </a:lnTo>
                <a:lnTo>
                  <a:pt x="618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cs-CZ" sz="2400">
              <a:latin typeface="Times New Roman" pitchFamily="18" charset="0"/>
            </a:endParaRPr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90600"/>
            <a:ext cx="7772400" cy="1371600"/>
          </a:xfrm>
        </p:spPr>
        <p:txBody>
          <a:bodyPr/>
          <a:lstStyle>
            <a:lvl1pPr>
              <a:defRPr sz="4000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429000"/>
            <a:ext cx="7010400" cy="16002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061714-78CC-4B5D-99AB-3316EAE5AFB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D5F889-F1AC-4881-9632-0A652413741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73838" y="304800"/>
            <a:ext cx="2001837" cy="5715000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566738" y="304800"/>
            <a:ext cx="5854700" cy="5715000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02C3C1-F252-4972-BDCB-08680F00EBC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7"/>
          <p:cNvSpPr>
            <a:spLocks noChangeArrowheads="1"/>
          </p:cNvSpPr>
          <p:nvPr/>
        </p:nvSpPr>
        <p:spPr bwMode="auto">
          <a:xfrm>
            <a:off x="685800" y="2393950"/>
            <a:ext cx="7772400" cy="109538"/>
          </a:xfrm>
          <a:custGeom>
            <a:avLst/>
            <a:gdLst>
              <a:gd name="G0" fmla="+- 618 0 0"/>
            </a:gdLst>
            <a:ahLst/>
            <a:cxnLst>
              <a:cxn ang="0">
                <a:pos x="0" y="0"/>
              </a:cxn>
              <a:cxn ang="0">
                <a:pos x="618" y="0"/>
              </a:cxn>
              <a:cxn ang="0">
                <a:pos x="618" y="1000"/>
              </a:cxn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618" y="0"/>
                </a:lnTo>
                <a:lnTo>
                  <a:pt x="618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cs-CZ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90600"/>
            <a:ext cx="7772400" cy="1371600"/>
          </a:xfrm>
        </p:spPr>
        <p:txBody>
          <a:bodyPr/>
          <a:lstStyle>
            <a:lvl1pPr>
              <a:defRPr sz="4000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429000"/>
            <a:ext cx="7010400" cy="16002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061714-78CC-4B5D-99AB-3316EAE5AFBE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03338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ACBF9F-1BE7-4636-9357-DDBA50B1F0F0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8815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5129C7-9B97-48D6-BD3B-F8DAD4F01397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68667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34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F2A58B-7978-452A-AD13-EB1EC483B755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05235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CD1867-4895-4B3F-8D0E-E5947E9D6816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43654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03DC27-A807-40CB-A0FC-D2285CEBEAA0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55167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017689-691F-4964-A4F2-1B1E678C354F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54225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909662-EB24-4D2A-883C-CA93D94C1A2B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56599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ACBF9F-1BE7-4636-9357-DDBA50B1F0F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1DFA99-F5D1-431C-83AD-C5EFF9A6CD4F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60745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D5F889-F1AC-4881-9632-0A652413741F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66271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73838" y="304800"/>
            <a:ext cx="2001837" cy="5715000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566738" y="304800"/>
            <a:ext cx="5854700" cy="5715000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02C3C1-F252-4972-BDCB-08680F00EBC2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76763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5129C7-9B97-48D6-BD3B-F8DAD4F0139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34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F2A58B-7978-452A-AD13-EB1EC483B75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CD1867-4895-4B3F-8D0E-E5947E9D681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03DC27-A807-40CB-A0FC-D2285CEBEAA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017689-691F-4964-A4F2-1B1E678C354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909662-EB24-4D2A-883C-CA93D94C1A2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1DFA99-F5D1-431C-83AD-C5EFF9A6CD4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tHorz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4675" y="304800"/>
            <a:ext cx="8001000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6738" y="1752600"/>
            <a:ext cx="8001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23556" name="AutoShape 4"/>
          <p:cNvSpPr>
            <a:spLocks noChangeArrowheads="1"/>
          </p:cNvSpPr>
          <p:nvPr/>
        </p:nvSpPr>
        <p:spPr bwMode="auto">
          <a:xfrm>
            <a:off x="609600" y="1566863"/>
            <a:ext cx="7958138" cy="109537"/>
          </a:xfrm>
          <a:custGeom>
            <a:avLst/>
            <a:gdLst>
              <a:gd name="G0" fmla="+- 585 0 0"/>
            </a:gdLst>
            <a:ahLst/>
            <a:cxnLst>
              <a:cxn ang="0">
                <a:pos x="0" y="0"/>
              </a:cxn>
              <a:cxn ang="0">
                <a:pos x="585" y="0"/>
              </a:cxn>
              <a:cxn ang="0">
                <a:pos x="585" y="1000"/>
              </a:cxn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cs-CZ" sz="2400">
              <a:latin typeface="Times New Roman" pitchFamily="18" charset="0"/>
            </a:endParaRPr>
          </a:p>
        </p:txBody>
      </p:sp>
      <p:sp>
        <p:nvSpPr>
          <p:cNvPr id="23557" name="Line 5"/>
          <p:cNvSpPr>
            <a:spLocks noChangeShapeType="1"/>
          </p:cNvSpPr>
          <p:nvPr/>
        </p:nvSpPr>
        <p:spPr bwMode="auto">
          <a:xfrm flipV="1">
            <a:off x="609600" y="6172200"/>
            <a:ext cx="7924800" cy="0"/>
          </a:xfrm>
          <a:prstGeom prst="line">
            <a:avLst/>
          </a:prstGeom>
          <a:noFill/>
          <a:ln w="317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3560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B9FC003-F250-406C-8807-BF7214A7CCB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9pPr>
    </p:titleStyle>
    <p:bodyStyle>
      <a:lvl1pPr marL="469900" indent="-469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600">
          <a:solidFill>
            <a:schemeClr val="tx1"/>
          </a:solidFill>
          <a:latin typeface="+mn-lt"/>
        </a:defRPr>
      </a:lvl2pPr>
      <a:lvl3pPr marL="1304925" indent="-3952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2300">
          <a:solidFill>
            <a:schemeClr val="tx1"/>
          </a:solidFill>
          <a:latin typeface="+mn-lt"/>
        </a:defRPr>
      </a:lvl3pPr>
      <a:lvl4pPr marL="1693863" indent="-3873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93913" indent="-398463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511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30083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655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9227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4675" y="304800"/>
            <a:ext cx="8001000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6738" y="1752600"/>
            <a:ext cx="8001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23556" name="AutoShape 4"/>
          <p:cNvSpPr>
            <a:spLocks noChangeArrowheads="1"/>
          </p:cNvSpPr>
          <p:nvPr/>
        </p:nvSpPr>
        <p:spPr bwMode="auto">
          <a:xfrm>
            <a:off x="609600" y="1566863"/>
            <a:ext cx="7958138" cy="109537"/>
          </a:xfrm>
          <a:custGeom>
            <a:avLst/>
            <a:gdLst>
              <a:gd name="G0" fmla="+- 585 0 0"/>
            </a:gdLst>
            <a:ahLst/>
            <a:cxnLst>
              <a:cxn ang="0">
                <a:pos x="0" y="0"/>
              </a:cxn>
              <a:cxn ang="0">
                <a:pos x="585" y="0"/>
              </a:cxn>
              <a:cxn ang="0">
                <a:pos x="585" y="1000"/>
              </a:cxn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cs-CZ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3557" name="Line 5"/>
          <p:cNvSpPr>
            <a:spLocks noChangeShapeType="1"/>
          </p:cNvSpPr>
          <p:nvPr/>
        </p:nvSpPr>
        <p:spPr bwMode="auto">
          <a:xfrm flipV="1">
            <a:off x="609600" y="6172200"/>
            <a:ext cx="7924800" cy="0"/>
          </a:xfrm>
          <a:prstGeom prst="line">
            <a:avLst/>
          </a:prstGeom>
          <a:noFill/>
          <a:ln w="317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23560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B9FC003-F250-406C-8807-BF7214A7CCB2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8554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9pPr>
    </p:titleStyle>
    <p:bodyStyle>
      <a:lvl1pPr marL="469900" indent="-469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600">
          <a:solidFill>
            <a:schemeClr val="tx1"/>
          </a:solidFill>
          <a:latin typeface="+mn-lt"/>
        </a:defRPr>
      </a:lvl2pPr>
      <a:lvl3pPr marL="1304925" indent="-3952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2300">
          <a:solidFill>
            <a:schemeClr val="tx1"/>
          </a:solidFill>
          <a:latin typeface="+mn-lt"/>
        </a:defRPr>
      </a:lvl3pPr>
      <a:lvl4pPr marL="1693863" indent="-3873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93913" indent="-398463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511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30083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655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9227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e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kument_aplikace_Microsoft_Word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9.e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6.e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15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kument_aplikace_Microsoft_Word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8.emf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kument_aplikace_Microsoft_Word2.docx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9.emf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9144000" cy="1340767"/>
          </a:xfrm>
        </p:spPr>
        <p:txBody>
          <a:bodyPr/>
          <a:lstStyle/>
          <a:p>
            <a:pPr algn="ctr" eaLnBrk="1" hangingPunct="1"/>
            <a:r>
              <a:rPr lang="cs-CZ" sz="2800" b="1" dirty="0" smtClean="0"/>
              <a:t>Masarykova univerzita </a:t>
            </a:r>
            <a:br>
              <a:rPr lang="cs-CZ" sz="2800" b="1" dirty="0" smtClean="0"/>
            </a:br>
            <a:r>
              <a:rPr lang="cs-CZ" sz="2800" b="1" dirty="0" smtClean="0"/>
              <a:t> Ekonomicko-správní fakulta</a:t>
            </a:r>
            <a:br>
              <a:rPr lang="cs-CZ" sz="2800" b="1" dirty="0" smtClean="0"/>
            </a:br>
            <a:r>
              <a:rPr lang="cs-CZ" sz="2800" b="1" dirty="0" smtClean="0"/>
              <a:t> Katedra podnikového hospodářství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484783"/>
            <a:ext cx="9144000" cy="3960441"/>
          </a:xfrm>
          <a:solidFill>
            <a:srgbClr val="CCFFFF"/>
          </a:solidFill>
        </p:spPr>
        <p:txBody>
          <a:bodyPr/>
          <a:lstStyle/>
          <a:p>
            <a:pPr marL="0" indent="0" algn="ctr" eaLnBrk="1" hangingPunct="1">
              <a:spcBef>
                <a:spcPts val="0"/>
              </a:spcBef>
              <a:buFont typeface="Wingdings" pitchFamily="2" charset="2"/>
              <a:buNone/>
            </a:pPr>
            <a:r>
              <a:rPr lang="cs-CZ" sz="5400" b="1" dirty="0" smtClean="0">
                <a:solidFill>
                  <a:srgbClr val="C00000"/>
                </a:solidFill>
                <a:latin typeface="Arial Black" pitchFamily="34" charset="0"/>
              </a:rPr>
              <a:t>Competitive Intelligence,</a:t>
            </a:r>
          </a:p>
          <a:p>
            <a:pPr marL="0" indent="0" algn="ctr" eaLnBrk="1" hangingPunct="1">
              <a:spcBef>
                <a:spcPts val="0"/>
              </a:spcBef>
              <a:buFont typeface="Wingdings" pitchFamily="2" charset="2"/>
              <a:buNone/>
            </a:pPr>
            <a:r>
              <a:rPr lang="cs-CZ" sz="4800" b="1" dirty="0" smtClean="0">
                <a:solidFill>
                  <a:srgbClr val="C00000"/>
                </a:solidFill>
              </a:rPr>
              <a:t>klíčový nástroj tvorby podkladů pro rozhodovací proces</a:t>
            </a:r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2195736" y="5661248"/>
            <a:ext cx="5040560" cy="10801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469900" indent="-469900" algn="ctr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cs-CZ" sz="3200" b="1" dirty="0" smtClean="0"/>
              <a:t>František   Bartes</a:t>
            </a:r>
          </a:p>
          <a:p>
            <a:pPr marL="469900" indent="-469900" algn="ctr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cs-CZ" sz="2000" b="1" dirty="0" smtClean="0"/>
              <a:t>bartes@</a:t>
            </a:r>
            <a:r>
              <a:rPr lang="cs-CZ" sz="2000" b="1" dirty="0" err="1" smtClean="0"/>
              <a:t>fbm.vutbr.cz</a:t>
            </a:r>
            <a:endParaRPr lang="cs-CZ" sz="2000" b="1" dirty="0"/>
          </a:p>
        </p:txBody>
      </p:sp>
    </p:spTree>
    <p:extLst>
      <p:ext uri="{BB962C8B-B14F-4D97-AF65-F5344CB8AC3E}">
        <p14:creationId xmlns:p14="http://schemas.microsoft.com/office/powerpoint/2010/main" val="1669712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CCECFF"/>
          </a:solidFill>
        </p:spPr>
        <p:txBody>
          <a:bodyPr/>
          <a:lstStyle/>
          <a:p>
            <a:pPr algn="ctr"/>
            <a:r>
              <a:rPr lang="cs-CZ" b="1" dirty="0"/>
              <a:t>ROZHODOVACÍ  PROCES (pro </a:t>
            </a:r>
            <a:r>
              <a:rPr lang="cs-CZ" b="1" dirty="0" smtClean="0"/>
              <a:t>CI</a:t>
            </a:r>
            <a:r>
              <a:rPr lang="cs-CZ" b="1" dirty="0"/>
              <a:t>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5733256"/>
          </a:xfrm>
          <a:solidFill>
            <a:srgbClr val="FFFFCC"/>
          </a:solidFill>
        </p:spPr>
        <p:txBody>
          <a:bodyPr>
            <a:normAutofit fontScale="92500"/>
          </a:bodyPr>
          <a:lstStyle/>
          <a:p>
            <a:pPr marL="0" lvl="0" indent="0">
              <a:buNone/>
            </a:pPr>
            <a:r>
              <a:rPr lang="cs-CZ" b="1" dirty="0" smtClean="0"/>
              <a:t>8. Určení rizika u každé varianty řešení</a:t>
            </a:r>
          </a:p>
          <a:p>
            <a:pPr marL="0" lvl="0" indent="0">
              <a:buNone/>
            </a:pPr>
            <a:r>
              <a:rPr lang="cs-CZ" b="1" dirty="0" smtClean="0"/>
              <a:t>9. Stanovení kritérií pro výběr optimální varianty</a:t>
            </a:r>
          </a:p>
          <a:p>
            <a:pPr marL="0" lvl="0" indent="0">
              <a:buNone/>
            </a:pPr>
            <a:r>
              <a:rPr lang="cs-CZ" b="1" dirty="0" smtClean="0">
                <a:solidFill>
                  <a:srgbClr val="00FF00"/>
                </a:solidFill>
                <a:latin typeface="Arial Black" panose="020B0A04020102020204" pitchFamily="34" charset="0"/>
              </a:rPr>
              <a:t>10. Výběr optimální varianty řešení</a:t>
            </a:r>
          </a:p>
          <a:p>
            <a:pPr marL="0" lvl="0" indent="0">
              <a:buNone/>
            </a:pPr>
            <a:r>
              <a:rPr lang="cs-CZ" b="1" dirty="0" smtClean="0"/>
              <a:t>11. Implementace optimální varianty řešení</a:t>
            </a:r>
          </a:p>
          <a:p>
            <a:pPr marL="627063" lvl="0" indent="-627063">
              <a:buNone/>
            </a:pPr>
            <a:r>
              <a:rPr lang="cs-CZ" b="1" dirty="0" smtClean="0"/>
              <a:t>12. Zpětná vazba, kontrola trajektorie vývoje řešení problému</a:t>
            </a:r>
          </a:p>
          <a:p>
            <a:pPr marL="627063" lvl="0" indent="-627063">
              <a:buNone/>
            </a:pPr>
            <a:r>
              <a:rPr lang="cs-CZ" b="1" dirty="0" smtClean="0"/>
              <a:t>13. Případná korekce průběhu vývoje řešeného problému.</a:t>
            </a:r>
          </a:p>
          <a:p>
            <a:pPr marL="0" indent="0" algn="ctr">
              <a:buNone/>
            </a:pPr>
            <a:r>
              <a:rPr lang="cs-CZ" sz="4000" b="1" dirty="0">
                <a:solidFill>
                  <a:srgbClr val="FF0000"/>
                </a:solidFill>
                <a:latin typeface="Arial Black" pitchFamily="34" charset="0"/>
              </a:rPr>
              <a:t>ŘÍZENÍ JE INFORMAČNÍ </a:t>
            </a:r>
            <a:r>
              <a:rPr lang="cs-CZ" sz="4000" b="1" dirty="0" smtClean="0">
                <a:solidFill>
                  <a:srgbClr val="FF0000"/>
                </a:solidFill>
                <a:latin typeface="Arial Black" pitchFamily="34" charset="0"/>
              </a:rPr>
              <a:t>PROCES !!!</a:t>
            </a:r>
            <a:endParaRPr lang="cs-CZ" b="1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DBAC2-B0EE-47F9-AFBC-7867F09FC506}" type="slidenum">
              <a:rPr lang="cs-CZ" smtClean="0"/>
              <a:pPr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3734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9144000" cy="764703"/>
          </a:xfrm>
          <a:solidFill>
            <a:srgbClr val="CCFFFF"/>
          </a:solidFill>
        </p:spPr>
        <p:txBody>
          <a:bodyPr/>
          <a:lstStyle/>
          <a:p>
            <a:pPr algn="ctr" eaLnBrk="1" hangingPunct="1"/>
            <a:r>
              <a:rPr lang="cs-CZ" sz="4800" b="1" dirty="0" err="1" smtClean="0">
                <a:solidFill>
                  <a:schemeClr val="tx1"/>
                </a:solidFill>
              </a:rPr>
              <a:t>Lee</a:t>
            </a:r>
            <a:r>
              <a:rPr lang="cs-CZ" sz="4800" b="1" dirty="0" smtClean="0">
                <a:solidFill>
                  <a:schemeClr val="tx1"/>
                </a:solidFill>
              </a:rPr>
              <a:t>  </a:t>
            </a:r>
            <a:r>
              <a:rPr lang="cs-CZ" sz="4800" b="1" dirty="0" err="1" smtClean="0">
                <a:solidFill>
                  <a:schemeClr val="tx1"/>
                </a:solidFill>
              </a:rPr>
              <a:t>Iacocca</a:t>
            </a:r>
            <a:endParaRPr lang="cs-CZ" sz="4800" b="1" dirty="0" smtClean="0">
              <a:solidFill>
                <a:schemeClr val="tx1"/>
              </a:solidFill>
            </a:endParaRPr>
          </a:p>
        </p:txBody>
      </p:sp>
      <p:sp>
        <p:nvSpPr>
          <p:cNvPr id="20484" name="Zástupný symbol pro číslo snímk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DE7C874-B4B2-4CA9-AC18-CF4C16120C1E}" type="slidenum">
              <a:rPr lang="cs-CZ" smtClean="0"/>
              <a:pPr/>
              <a:t>11</a:t>
            </a:fld>
            <a:endParaRPr lang="cs-CZ" smtClean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0" y="764704"/>
            <a:ext cx="9144000" cy="14401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69900" marR="0" lvl="0" indent="-469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cs-CZ" sz="3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cs-CZ" sz="3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„Pro přijetí správného rozhodnutí je zapotřebí mít </a:t>
            </a:r>
            <a:r>
              <a:rPr kumimoji="0" lang="cs-CZ" sz="3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anose="020B0A04020102020204" pitchFamily="34" charset="0"/>
              </a:rPr>
              <a:t>95</a:t>
            </a:r>
            <a:r>
              <a:rPr kumimoji="0" lang="cs-CZ" sz="3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% informací z dané oblasti. </a:t>
            </a:r>
          </a:p>
        </p:txBody>
      </p:sp>
      <p:sp>
        <p:nvSpPr>
          <p:cNvPr id="7" name="Obdélník 6"/>
          <p:cNvSpPr/>
          <p:nvPr/>
        </p:nvSpPr>
        <p:spPr>
          <a:xfrm>
            <a:off x="-29312" y="2204864"/>
            <a:ext cx="9173312" cy="1384995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ctr"/>
            <a:r>
              <a:rPr lang="cs-CZ" sz="2800" b="1" dirty="0" smtClean="0"/>
              <a:t>Zbývajících </a:t>
            </a:r>
            <a:r>
              <a:rPr lang="cs-CZ" sz="2800" b="1" dirty="0" smtClean="0">
                <a:latin typeface="Arial Black" panose="020B0A04020102020204" pitchFamily="34" charset="0"/>
              </a:rPr>
              <a:t>5</a:t>
            </a:r>
            <a:r>
              <a:rPr lang="cs-CZ" sz="2800" b="1" dirty="0" smtClean="0"/>
              <a:t>% chybějících informací představuje dle něj riziko při přijímání rozhodnutí“. </a:t>
            </a:r>
            <a:endParaRPr lang="cs-CZ" sz="2800" dirty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0" y="3573016"/>
            <a:ext cx="9144000" cy="3284984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69900" marR="0" lvl="0" indent="-469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cs-CZ" sz="3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cs-CZ" sz="3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Bohužel v procesu rozhodování se většina manažerů domnívá, že </a:t>
            </a:r>
            <a:r>
              <a:rPr kumimoji="0" lang="cs-CZ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anose="020B0A04020102020204" pitchFamily="34" charset="0"/>
              </a:rPr>
              <a:t>všechny</a:t>
            </a:r>
            <a:r>
              <a:rPr kumimoji="0" lang="cs-CZ" sz="3600" b="1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anose="020B0A04020102020204" pitchFamily="34" charset="0"/>
              </a:rPr>
              <a:t> informace</a:t>
            </a:r>
            <a:r>
              <a:rPr kumimoji="0" lang="cs-CZ" sz="3000" b="1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</a:t>
            </a:r>
            <a:r>
              <a:rPr kumimoji="0" lang="cs-CZ" sz="30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469900" marR="0" lvl="0" indent="-469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cs-CZ" sz="30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které shromáždí jako podklad pro svoje rozhodnutí, jsou </a:t>
            </a:r>
            <a:r>
              <a:rPr kumimoji="0" lang="cs-CZ" sz="3600" b="1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</a:rPr>
              <a:t>kvalitní.</a:t>
            </a:r>
          </a:p>
          <a:p>
            <a:pPr marL="469900" marR="0" lvl="0" indent="-469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None/>
              <a:tabLst/>
              <a:defRPr/>
            </a:pPr>
            <a:r>
              <a:rPr lang="cs-CZ" sz="4000" b="1" kern="0" baseline="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To bývá velký omyl !!!</a:t>
            </a:r>
            <a:endParaRPr kumimoji="0" lang="cs-CZ" sz="40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908720"/>
            <a:ext cx="9144000" cy="5949280"/>
          </a:xfrm>
          <a:solidFill>
            <a:srgbClr val="FFFFCC"/>
          </a:solidFill>
        </p:spPr>
        <p:txBody>
          <a:bodyPr>
            <a:normAutofit/>
          </a:bodyPr>
          <a:lstStyle/>
          <a:p>
            <a:pPr marL="2432050">
              <a:buNone/>
            </a:pPr>
            <a:r>
              <a:rPr lang="cs-CZ" b="1" dirty="0" smtClean="0"/>
              <a:t>	</a:t>
            </a:r>
            <a:r>
              <a:rPr lang="cs-CZ" sz="4000" b="1" dirty="0" smtClean="0">
                <a:latin typeface="Arial Black" panose="020B0A04020102020204" pitchFamily="34" charset="0"/>
              </a:rPr>
              <a:t>1. Relevantnost</a:t>
            </a:r>
          </a:p>
          <a:p>
            <a:pPr marL="2432050">
              <a:buNone/>
            </a:pPr>
            <a:r>
              <a:rPr lang="cs-CZ" sz="4000" b="1" dirty="0">
                <a:latin typeface="Arial Black" panose="020B0A04020102020204" pitchFamily="34" charset="0"/>
              </a:rPr>
              <a:t>	</a:t>
            </a:r>
            <a:r>
              <a:rPr lang="cs-CZ" sz="4000" b="1" dirty="0" smtClean="0">
                <a:latin typeface="Arial Black" panose="020B0A04020102020204" pitchFamily="34" charset="0"/>
              </a:rPr>
              <a:t>2. Pravdivost</a:t>
            </a:r>
          </a:p>
          <a:p>
            <a:pPr marL="2432050">
              <a:buNone/>
            </a:pPr>
            <a:r>
              <a:rPr lang="cs-CZ" sz="4000" b="1" dirty="0" smtClean="0">
                <a:latin typeface="Arial Black" panose="020B0A04020102020204" pitchFamily="34" charset="0"/>
              </a:rPr>
              <a:t>	3. Včasnost</a:t>
            </a:r>
          </a:p>
          <a:p>
            <a:pPr marL="2432050">
              <a:buNone/>
            </a:pPr>
            <a:r>
              <a:rPr lang="cs-CZ" sz="4000" b="1" dirty="0" smtClean="0">
                <a:latin typeface="Arial Black" panose="020B0A04020102020204" pitchFamily="34" charset="0"/>
              </a:rPr>
              <a:t>	4. Úplnost </a:t>
            </a:r>
          </a:p>
          <a:p>
            <a:pPr marL="2432050">
              <a:buNone/>
            </a:pPr>
            <a:r>
              <a:rPr lang="cs-CZ" sz="4000" b="1" dirty="0" smtClean="0">
                <a:latin typeface="Arial Black" panose="020B0A04020102020204" pitchFamily="34" charset="0"/>
              </a:rPr>
              <a:t>	5. Aktuálnost</a:t>
            </a:r>
          </a:p>
          <a:p>
            <a:pPr marL="2432050">
              <a:buNone/>
            </a:pPr>
            <a:r>
              <a:rPr lang="cs-CZ" sz="4000" b="1" dirty="0">
                <a:latin typeface="Arial Black" panose="020B0A04020102020204" pitchFamily="34" charset="0"/>
              </a:rPr>
              <a:t>	</a:t>
            </a:r>
            <a:r>
              <a:rPr lang="cs-CZ" sz="4000" b="1" dirty="0" smtClean="0">
                <a:latin typeface="Arial Black" panose="020B0A04020102020204" pitchFamily="34" charset="0"/>
              </a:rPr>
              <a:t>6. Srozumitelnost</a:t>
            </a:r>
          </a:p>
          <a:p>
            <a:pPr>
              <a:buNone/>
            </a:pPr>
            <a:r>
              <a:rPr lang="cs-CZ" b="1" dirty="0" smtClean="0"/>
              <a:t>	</a:t>
            </a:r>
            <a:endParaRPr lang="cs-CZ" b="1" dirty="0"/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  <a:solidFill>
            <a:srgbClr val="CCFFFF"/>
          </a:solidFill>
        </p:spPr>
        <p:txBody>
          <a:bodyPr>
            <a:normAutofit/>
          </a:bodyPr>
          <a:lstStyle/>
          <a:p>
            <a:pPr algn="ctr"/>
            <a:r>
              <a:rPr lang="cs-CZ" sz="4000" b="1" dirty="0" smtClean="0"/>
              <a:t>ZNAKY KVALITY INFORMACE</a:t>
            </a:r>
            <a:endParaRPr lang="cs-CZ" sz="4000" b="1" dirty="0"/>
          </a:p>
        </p:txBody>
      </p:sp>
      <p:pic>
        <p:nvPicPr>
          <p:cNvPr id="5" name="Obrázek 4" descr="Pirátská vlajka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5301208"/>
            <a:ext cx="2384400" cy="1527110"/>
          </a:xfrm>
          <a:prstGeom prst="rect">
            <a:avLst/>
          </a:prstGeom>
          <a:noFill/>
          <a:ln w="76200">
            <a:solidFill>
              <a:srgbClr val="FF3300"/>
            </a:solidFill>
          </a:ln>
        </p:spPr>
      </p:pic>
    </p:spTree>
    <p:extLst>
      <p:ext uri="{BB962C8B-B14F-4D97-AF65-F5344CB8AC3E}">
        <p14:creationId xmlns:p14="http://schemas.microsoft.com/office/powerpoint/2010/main" val="2416882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24744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cs-CZ" b="1" dirty="0" smtClean="0"/>
              <a:t>Subjekt řízení potřebuje mít pro své rozhodování ty „</a:t>
            </a:r>
            <a:r>
              <a:rPr lang="cs-CZ" b="1" dirty="0" smtClean="0">
                <a:latin typeface="Arial Black" pitchFamily="34" charset="0"/>
              </a:rPr>
              <a:t>správné informace</a:t>
            </a:r>
            <a:r>
              <a:rPr lang="cs-CZ" b="1" dirty="0" smtClean="0"/>
              <a:t>“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3744416"/>
          </a:xfrm>
          <a:solidFill>
            <a:srgbClr val="FFFF00"/>
          </a:solidFill>
        </p:spPr>
        <p:txBody>
          <a:bodyPr/>
          <a:lstStyle/>
          <a:p>
            <a:pPr marL="0" indent="0" algn="ctr">
              <a:buNone/>
            </a:pPr>
            <a:r>
              <a:rPr lang="cs-CZ" sz="3200" dirty="0" smtClean="0">
                <a:latin typeface="Arial Black" pitchFamily="34" charset="0"/>
              </a:rPr>
              <a:t>Každý člověk v míře </a:t>
            </a:r>
            <a:r>
              <a:rPr lang="cs-CZ" sz="3600" dirty="0" smtClean="0">
                <a:latin typeface="Arial Black" pitchFamily="34" charset="0"/>
              </a:rPr>
              <a:t>svého pochopení </a:t>
            </a:r>
            <a:r>
              <a:rPr lang="cs-CZ" sz="3200" dirty="0" smtClean="0">
                <a:latin typeface="Arial Black" pitchFamily="34" charset="0"/>
              </a:rPr>
              <a:t>procesů pracuje pro sebe a své zájmy, </a:t>
            </a:r>
          </a:p>
          <a:p>
            <a:pPr marL="0" indent="0" algn="ctr">
              <a:buNone/>
            </a:pPr>
            <a:r>
              <a:rPr lang="cs-CZ" sz="3200" dirty="0" smtClean="0">
                <a:latin typeface="Arial Black" pitchFamily="34" charset="0"/>
              </a:rPr>
              <a:t>a v míře </a:t>
            </a:r>
            <a:r>
              <a:rPr lang="cs-CZ" sz="3600" dirty="0" smtClean="0">
                <a:latin typeface="Arial Black" pitchFamily="34" charset="0"/>
              </a:rPr>
              <a:t>svého nepochopení</a:t>
            </a:r>
            <a:r>
              <a:rPr lang="cs-CZ" sz="3200" dirty="0" smtClean="0">
                <a:latin typeface="Arial Black" pitchFamily="34" charset="0"/>
              </a:rPr>
              <a:t> těchto procesů, pracuje pro toho, kdo ví a </a:t>
            </a:r>
            <a:r>
              <a:rPr lang="cs-CZ" sz="3600" dirty="0" smtClean="0">
                <a:latin typeface="Arial Black" pitchFamily="34" charset="0"/>
              </a:rPr>
              <a:t>chápe více </a:t>
            </a:r>
            <a:r>
              <a:rPr lang="cs-CZ" sz="3200" dirty="0" smtClean="0">
                <a:latin typeface="Arial Black" pitchFamily="34" charset="0"/>
              </a:rPr>
              <a:t>než on.</a:t>
            </a: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0" y="4941168"/>
            <a:ext cx="9144000" cy="191683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cs-CZ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Proto každý člověk musí rozšiřovat míru svého vědění, znát a chápat více.</a:t>
            </a:r>
          </a:p>
          <a:p>
            <a:pPr algn="ctr">
              <a:spcBef>
                <a:spcPct val="20000"/>
              </a:spcBef>
              <a:defRPr/>
            </a:pPr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Vše se děje co možná nejlépe v souladu s </a:t>
            </a:r>
            <a:r>
              <a:rPr lang="cs-CZ" sz="3200" dirty="0" smtClean="0">
                <a:solidFill>
                  <a:srgbClr val="FF0000"/>
                </a:solidFill>
                <a:latin typeface="Arial Black" pitchFamily="34" charset="0"/>
              </a:rPr>
              <a:t>reálnou mravností </a:t>
            </a:r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a etikou </a:t>
            </a:r>
            <a:r>
              <a:rPr lang="cs-CZ" sz="3200" dirty="0" smtClean="0">
                <a:solidFill>
                  <a:srgbClr val="FF0000"/>
                </a:solidFill>
                <a:latin typeface="Arial Black" pitchFamily="34" charset="0"/>
              </a:rPr>
              <a:t>osob účastněných </a:t>
            </a:r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v daném procesu.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cs-CZ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pic>
        <p:nvPicPr>
          <p:cNvPr id="5" name="Obrázek 4" descr="Pirátská vlajka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17032"/>
            <a:ext cx="1617588" cy="118034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</p:pic>
      <p:pic>
        <p:nvPicPr>
          <p:cNvPr id="6" name="Obrázek 5" descr="Pirátská vlajka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3717032"/>
            <a:ext cx="1619672" cy="118034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</p:pic>
      <p:sp>
        <p:nvSpPr>
          <p:cNvPr id="7" name="TextovéPole 6"/>
          <p:cNvSpPr txBox="1"/>
          <p:nvPr/>
        </p:nvSpPr>
        <p:spPr>
          <a:xfrm>
            <a:off x="1907704" y="3789040"/>
            <a:ext cx="5400600" cy="1200329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3600" b="1" dirty="0" smtClean="0">
                <a:latin typeface="Arial Black" panose="020B0A04020102020204" pitchFamily="34" charset="0"/>
              </a:rPr>
              <a:t>Dezinformace </a:t>
            </a:r>
          </a:p>
          <a:p>
            <a:pPr algn="ctr"/>
            <a:r>
              <a:rPr lang="cs-CZ" sz="3600" b="1" dirty="0" smtClean="0">
                <a:latin typeface="Arial Black" panose="020B0A04020102020204" pitchFamily="34" charset="0"/>
              </a:rPr>
              <a:t>Manipulace</a:t>
            </a:r>
            <a:endParaRPr lang="cs-CZ" sz="3600" b="1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4959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-26149" y="1569660"/>
            <a:ext cx="9144000" cy="5288340"/>
          </a:xfrm>
          <a:solidFill>
            <a:srgbClr val="FFFFCC"/>
          </a:solidFill>
        </p:spPr>
        <p:txBody>
          <a:bodyPr/>
          <a:lstStyle/>
          <a:p>
            <a:pPr marL="0" indent="0">
              <a:buNone/>
            </a:pPr>
            <a:r>
              <a:rPr lang="cs-CZ" dirty="0" smtClean="0"/>
              <a:t>Má protivník předchozí zkušenost s užitím dezinformací? (</a:t>
            </a:r>
            <a:r>
              <a:rPr lang="cs-CZ" dirty="0" smtClean="0">
                <a:latin typeface="Arial Black" panose="020B0A04020102020204" pitchFamily="34" charset="0"/>
              </a:rPr>
              <a:t>reálná mravnost</a:t>
            </a:r>
            <a:r>
              <a:rPr lang="cs-CZ" dirty="0" smtClean="0"/>
              <a:t>)</a:t>
            </a:r>
          </a:p>
          <a:p>
            <a:pPr marL="0" indent="0">
              <a:buNone/>
            </a:pPr>
            <a:r>
              <a:rPr lang="cs-CZ" dirty="0" smtClean="0"/>
              <a:t>Má současná událost podobnost s průběhem dříve podvodných operací?        	</a:t>
            </a:r>
            <a:r>
              <a:rPr lang="cs-CZ" b="1" dirty="0" smtClean="0">
                <a:latin typeface="Arial Black" panose="020B0A04020102020204" pitchFamily="34" charset="0"/>
              </a:rPr>
              <a:t>	</a:t>
            </a:r>
            <a:r>
              <a:rPr lang="cs-CZ" b="1" dirty="0">
                <a:latin typeface="Arial Black" panose="020B0A04020102020204" pitchFamily="34" charset="0"/>
              </a:rPr>
              <a:t>	</a:t>
            </a:r>
            <a:r>
              <a:rPr lang="cs-CZ" b="1" dirty="0" smtClean="0">
                <a:latin typeface="Arial Black" panose="020B0A04020102020204" pitchFamily="34" charset="0"/>
              </a:rPr>
              <a:t>							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Existují v historii jiné </a:t>
            </a:r>
            <a:r>
              <a:rPr lang="cs-CZ" b="1" dirty="0" smtClean="0"/>
              <a:t>podobné operace</a:t>
            </a:r>
            <a:r>
              <a:rPr lang="cs-CZ" dirty="0" smtClean="0"/>
              <a:t>?</a:t>
            </a:r>
          </a:p>
          <a:p>
            <a:pPr marL="0" indent="0">
              <a:buNone/>
            </a:pPr>
            <a:r>
              <a:rPr lang="cs-CZ" b="1" dirty="0" smtClean="0"/>
              <a:t>Změnil</a:t>
            </a:r>
            <a:r>
              <a:rPr lang="cs-CZ" dirty="0" smtClean="0"/>
              <a:t> vývoj konkurenční prostředí natolik, že by to vysvětlovalo </a:t>
            </a:r>
            <a:r>
              <a:rPr lang="cs-CZ" b="1" dirty="0" smtClean="0"/>
              <a:t>formu nynější </a:t>
            </a:r>
            <a:r>
              <a:rPr lang="cs-CZ" dirty="0" smtClean="0"/>
              <a:t>podvodné operace?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-7136" y="0"/>
            <a:ext cx="9151135" cy="1569660"/>
          </a:xfrm>
          <a:prstGeom prst="rect">
            <a:avLst/>
          </a:prstGeom>
          <a:solidFill>
            <a:srgbClr val="FF0000"/>
          </a:solidFill>
          <a:ln w="762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48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NEVĚŘTE LIDEM, </a:t>
            </a:r>
          </a:p>
          <a:p>
            <a:pPr algn="ctr"/>
            <a:r>
              <a:rPr lang="cs-CZ" sz="48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KTEŘÍ LŽOU</a:t>
            </a:r>
            <a:endParaRPr lang="cs-CZ" sz="48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Šipka doprava 3"/>
          <p:cNvSpPr/>
          <p:nvPr/>
        </p:nvSpPr>
        <p:spPr>
          <a:xfrm>
            <a:off x="4788024" y="3284984"/>
            <a:ext cx="1224136" cy="2880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7" name="Obrázek 6" descr="Pirátská vlajka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8" y="116632"/>
            <a:ext cx="1617588" cy="1368152"/>
          </a:xfrm>
          <a:prstGeom prst="rect">
            <a:avLst/>
          </a:prstGeom>
          <a:noFill/>
          <a:ln w="76200">
            <a:solidFill>
              <a:srgbClr val="99FF33"/>
            </a:solidFill>
          </a:ln>
        </p:spPr>
      </p:pic>
      <p:pic>
        <p:nvPicPr>
          <p:cNvPr id="8" name="Obrázek 7" descr="Pirátská vlajka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6411" y="86530"/>
            <a:ext cx="1617588" cy="1398254"/>
          </a:xfrm>
          <a:prstGeom prst="rect">
            <a:avLst/>
          </a:prstGeom>
          <a:noFill/>
          <a:ln w="76200">
            <a:solidFill>
              <a:srgbClr val="99FF33"/>
            </a:solidFill>
          </a:ln>
        </p:spPr>
      </p:pic>
      <p:sp>
        <p:nvSpPr>
          <p:cNvPr id="9" name="TextovéPole 8"/>
          <p:cNvSpPr txBox="1"/>
          <p:nvPr/>
        </p:nvSpPr>
        <p:spPr>
          <a:xfrm>
            <a:off x="6300192" y="3280345"/>
            <a:ext cx="2451650" cy="1323439"/>
          </a:xfrm>
          <a:prstGeom prst="rect">
            <a:avLst/>
          </a:prstGeom>
          <a:solidFill>
            <a:srgbClr val="CCFFFF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4000" dirty="0" smtClean="0">
                <a:latin typeface="Arial Black" panose="020B0A04020102020204" pitchFamily="34" charset="0"/>
              </a:rPr>
              <a:t>vzorce chování</a:t>
            </a:r>
            <a:endParaRPr lang="cs-CZ" sz="4000" dirty="0">
              <a:latin typeface="Arial Black" panose="020B0A04020102020204" pitchFamily="34" charset="0"/>
            </a:endParaRPr>
          </a:p>
        </p:txBody>
      </p:sp>
      <p:sp>
        <p:nvSpPr>
          <p:cNvPr id="10" name="Šipka ohnutá nahoru 9"/>
          <p:cNvSpPr/>
          <p:nvPr/>
        </p:nvSpPr>
        <p:spPr>
          <a:xfrm rot="5400000" flipH="1">
            <a:off x="5119600" y="3745495"/>
            <a:ext cx="560983" cy="1224136"/>
          </a:xfrm>
          <a:prstGeom prst="bentUpArrow">
            <a:avLst>
              <a:gd name="adj1" fmla="val 25000"/>
              <a:gd name="adj2" fmla="val 46514"/>
              <a:gd name="adj3" fmla="val 50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32881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rgbClr val="FFFFCC"/>
          </a:solidFill>
        </p:spPr>
        <p:txBody>
          <a:bodyPr>
            <a:normAutofit fontScale="92500" lnSpcReduction="20000"/>
          </a:bodyPr>
          <a:lstStyle/>
          <a:p>
            <a:pPr marL="4763" indent="0" algn="ctr">
              <a:buNone/>
            </a:pPr>
            <a:r>
              <a:rPr lang="cs-CZ" b="1" dirty="0">
                <a:latin typeface="Arial Black" panose="020B0A04020102020204" pitchFamily="34" charset="0"/>
              </a:rPr>
              <a:t>Musíte přeci vědět, </a:t>
            </a:r>
            <a:endParaRPr lang="cs-CZ" b="1" dirty="0" smtClean="0">
              <a:latin typeface="Arial Black" panose="020B0A04020102020204" pitchFamily="34" charset="0"/>
            </a:endParaRPr>
          </a:p>
          <a:p>
            <a:pPr marL="0" indent="0" algn="ctr">
              <a:buNone/>
            </a:pPr>
            <a:r>
              <a:rPr lang="cs-CZ" b="1" dirty="0" smtClean="0">
                <a:latin typeface="Arial Black" panose="020B0A04020102020204" pitchFamily="34" charset="0"/>
              </a:rPr>
              <a:t>CO </a:t>
            </a:r>
            <a:r>
              <a:rPr lang="cs-CZ" b="1" dirty="0">
                <a:latin typeface="Arial Black" panose="020B0A04020102020204" pitchFamily="34" charset="0"/>
              </a:rPr>
              <a:t>je </a:t>
            </a:r>
            <a:r>
              <a:rPr lang="cs-CZ" b="1" dirty="0" smtClean="0">
                <a:latin typeface="Arial Black" panose="020B0A04020102020204" pitchFamily="34" charset="0"/>
              </a:rPr>
              <a:t>možné a JAK </a:t>
            </a:r>
            <a:r>
              <a:rPr lang="cs-CZ" b="1" dirty="0">
                <a:latin typeface="Arial Black" panose="020B0A04020102020204" pitchFamily="34" charset="0"/>
              </a:rPr>
              <a:t>je to možné</a:t>
            </a:r>
            <a:r>
              <a:rPr lang="cs-CZ" b="1" dirty="0"/>
              <a:t>, </a:t>
            </a:r>
            <a:endParaRPr lang="cs-CZ" b="1" dirty="0" smtClean="0"/>
          </a:p>
          <a:p>
            <a:pPr marL="0" indent="0" algn="ctr">
              <a:buNone/>
            </a:pPr>
            <a:r>
              <a:rPr lang="cs-CZ" sz="33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abyste </a:t>
            </a:r>
            <a:r>
              <a:rPr lang="cs-CZ" sz="3300" dirty="0">
                <a:solidFill>
                  <a:srgbClr val="FF0000"/>
                </a:solidFill>
                <a:latin typeface="Arial Black" panose="020B0A04020102020204" pitchFamily="34" charset="0"/>
              </a:rPr>
              <a:t>dokázali využít objektivních okolností pro dosažení svých subjektivních cílů.</a:t>
            </a:r>
          </a:p>
          <a:p>
            <a:pPr marL="0" indent="0" algn="ctr">
              <a:buNone/>
            </a:pPr>
            <a:r>
              <a:rPr lang="cs-CZ" b="1" dirty="0">
                <a:latin typeface="Arial Black" panose="020B0A04020102020204" pitchFamily="34" charset="0"/>
              </a:rPr>
              <a:t>Nebudete-li to umět, tak se Vám dařit nebude, neustále se budete při své snaze střetávat s doprovodnými </a:t>
            </a:r>
            <a:r>
              <a:rPr lang="cs-CZ" b="1" dirty="0" smtClean="0">
                <a:latin typeface="Arial Black" panose="020B0A04020102020204" pitchFamily="34" charset="0"/>
              </a:rPr>
              <a:t>problémy.</a:t>
            </a:r>
            <a:endParaRPr lang="cs-CZ" b="1" dirty="0">
              <a:latin typeface="Arial Black" panose="020B0A04020102020204" pitchFamily="34" charset="0"/>
            </a:endParaRPr>
          </a:p>
          <a:p>
            <a:pPr marL="4763" indent="0" algn="ctr">
              <a:buNone/>
            </a:pPr>
            <a:r>
              <a:rPr lang="cs-CZ" b="1" dirty="0" smtClean="0">
                <a:latin typeface="Arial Black" panose="020B0A04020102020204" pitchFamily="34" charset="0"/>
              </a:rPr>
              <a:t>Nebudete-li </a:t>
            </a:r>
            <a:r>
              <a:rPr lang="cs-CZ" b="1" dirty="0">
                <a:latin typeface="Arial Black" panose="020B0A04020102020204" pitchFamily="34" charset="0"/>
              </a:rPr>
              <a:t>se umět včas začlenit do </a:t>
            </a:r>
            <a:r>
              <a:rPr lang="cs-CZ" b="1" dirty="0" smtClean="0">
                <a:latin typeface="Arial Black" panose="020B0A04020102020204" pitchFamily="34" charset="0"/>
              </a:rPr>
              <a:t>Vám příznivých procesů</a:t>
            </a:r>
            <a:r>
              <a:rPr lang="cs-CZ" b="1" dirty="0">
                <a:latin typeface="Arial Black" panose="020B0A04020102020204" pitchFamily="34" charset="0"/>
              </a:rPr>
              <a:t>, </a:t>
            </a:r>
            <a:endParaRPr lang="cs-CZ" b="1" dirty="0" smtClean="0">
              <a:latin typeface="Arial Black" panose="020B0A04020102020204" pitchFamily="34" charset="0"/>
            </a:endParaRPr>
          </a:p>
          <a:p>
            <a:pPr marL="4763" indent="0" algn="ctr">
              <a:buNone/>
            </a:pPr>
            <a:r>
              <a:rPr lang="cs-CZ" b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budete </a:t>
            </a:r>
            <a:r>
              <a:rPr lang="cs-CZ" b="1" dirty="0">
                <a:solidFill>
                  <a:srgbClr val="7030A0"/>
                </a:solidFill>
                <a:latin typeface="Arial Black" panose="020B0A04020102020204" pitchFamily="34" charset="0"/>
              </a:rPr>
              <a:t>své zdroje vynakládat na stabilizaci cizích </a:t>
            </a:r>
            <a:r>
              <a:rPr lang="cs-CZ" b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systémů – </a:t>
            </a:r>
            <a:r>
              <a:rPr lang="cs-CZ" b="1" dirty="0" smtClean="0">
                <a:solidFill>
                  <a:srgbClr val="669900"/>
                </a:solidFill>
                <a:latin typeface="Arial Black" panose="020B0A04020102020204" pitchFamily="34" charset="0"/>
              </a:rPr>
              <a:t>užitečný idiot</a:t>
            </a:r>
            <a:r>
              <a:rPr lang="cs-CZ" b="1" dirty="0" smtClean="0">
                <a:solidFill>
                  <a:srgbClr val="7030A0"/>
                </a:solidFill>
              </a:rPr>
              <a:t>.</a:t>
            </a:r>
          </a:p>
          <a:p>
            <a:pPr marL="4763" indent="0" algn="ctr">
              <a:buNone/>
            </a:pPr>
            <a:r>
              <a:rPr lang="cs-CZ" sz="4200" dirty="0" smtClean="0">
                <a:latin typeface="Arial Black" panose="020B0A04020102020204" pitchFamily="34" charset="0"/>
              </a:rPr>
              <a:t>Nenechte se zneužívat </a:t>
            </a:r>
            <a:r>
              <a:rPr lang="cs-CZ" sz="4200" dirty="0">
                <a:latin typeface="Arial Black" panose="020B0A04020102020204" pitchFamily="34" charset="0"/>
              </a:rPr>
              <a:t>v cizích scénářích</a:t>
            </a:r>
            <a:r>
              <a:rPr lang="cs-CZ" sz="4200" dirty="0" smtClean="0">
                <a:latin typeface="Arial Black" panose="020B0A04020102020204" pitchFamily="34" charset="0"/>
              </a:rPr>
              <a:t>!</a:t>
            </a:r>
            <a:endParaRPr lang="cs-CZ" sz="4200" b="1" dirty="0">
              <a:latin typeface="Arial Black" panose="020B0A04020102020204" pitchFamily="34" charset="0"/>
            </a:endParaRPr>
          </a:p>
          <a:p>
            <a:pPr marL="0" indent="0" algn="ctr">
              <a:buNone/>
            </a:pPr>
            <a:r>
              <a:rPr lang="cs-CZ" sz="3800" dirty="0">
                <a:solidFill>
                  <a:srgbClr val="FF0000"/>
                </a:solidFill>
                <a:latin typeface="Arial Black" panose="020B0A04020102020204" pitchFamily="34" charset="0"/>
              </a:rPr>
              <a:t>Znalosti znamenají moc, tuto </a:t>
            </a:r>
            <a:r>
              <a:rPr lang="cs-CZ" sz="3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moc  </a:t>
            </a:r>
            <a:r>
              <a:rPr lang="cs-CZ" sz="3800" dirty="0">
                <a:solidFill>
                  <a:srgbClr val="FF0000"/>
                </a:solidFill>
                <a:latin typeface="Arial Black" panose="020B0A04020102020204" pitchFamily="34" charset="0"/>
              </a:rPr>
              <a:t>je třeba </a:t>
            </a:r>
            <a:r>
              <a:rPr lang="cs-CZ" sz="3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vzít </a:t>
            </a:r>
            <a:r>
              <a:rPr lang="cs-CZ" sz="3800" dirty="0">
                <a:solidFill>
                  <a:srgbClr val="FF0000"/>
                </a:solidFill>
                <a:latin typeface="Arial Black" panose="020B0A04020102020204" pitchFamily="34" charset="0"/>
              </a:rPr>
              <a:t>do svých rukou.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DBAC2-B0EE-47F9-AFBC-7867F09FC506}" type="slidenum">
              <a:rPr lang="cs-CZ" smtClean="0"/>
              <a:pPr/>
              <a:t>15</a:t>
            </a:fld>
            <a:endParaRPr lang="cs-CZ"/>
          </a:p>
        </p:txBody>
      </p:sp>
      <p:pic>
        <p:nvPicPr>
          <p:cNvPr id="5" name="Obrázek 4" descr="Pirátská vlajka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828"/>
            <a:ext cx="1259632" cy="792088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</p:pic>
      <p:pic>
        <p:nvPicPr>
          <p:cNvPr id="6" name="Obrázek 5" descr="Pirátská vlajka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31828"/>
            <a:ext cx="1259632" cy="792088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690621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1" name="Rectangle 1"/>
          <p:cNvSpPr>
            <a:spLocks noChangeArrowheads="1"/>
          </p:cNvSpPr>
          <p:nvPr/>
        </p:nvSpPr>
        <p:spPr bwMode="auto">
          <a:xfrm>
            <a:off x="0" y="1467444"/>
            <a:ext cx="9144000" cy="3354765"/>
          </a:xfrm>
          <a:prstGeom prst="rect">
            <a:avLst/>
          </a:prstGeom>
          <a:solidFill>
            <a:srgbClr val="FFFFCC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900113" lvl="0" indent="-544513">
              <a:buAutoNum type="arabicPeriod"/>
            </a:pPr>
            <a:r>
              <a:rPr kumimoji="0" lang="cs-CZ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  <a:ea typeface="Times New Roman" pitchFamily="18" charset="0"/>
              </a:rPr>
              <a:t>Znáte všechny informace, které 	potřebujete ke svému </a:t>
            </a:r>
            <a:r>
              <a:rPr lang="cs-CZ" sz="2800" b="1" i="1" dirty="0" smtClean="0">
                <a:latin typeface="Arial Black" panose="020B0A04020102020204" pitchFamily="34" charset="0"/>
                <a:ea typeface="Times New Roman" pitchFamily="18" charset="0"/>
              </a:rPr>
              <a:t>strategickému</a:t>
            </a:r>
            <a:r>
              <a:rPr kumimoji="0" lang="cs-CZ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  <a:ea typeface="Times New Roman" pitchFamily="18" charset="0"/>
              </a:rPr>
              <a:t>	 rozhodování?</a:t>
            </a:r>
          </a:p>
          <a:p>
            <a:pPr marL="900113" lvl="0" indent="-544513" algn="ctr"/>
            <a:endParaRPr kumimoji="0" lang="cs-CZ" sz="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anose="020B0A04020102020204" pitchFamily="34" charset="0"/>
            </a:endParaRPr>
          </a:p>
          <a:p>
            <a:pPr marL="900113" marR="0" lvl="0" indent="-536575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2"/>
              <a:tabLst/>
            </a:pPr>
            <a:r>
              <a:rPr kumimoji="0" lang="cs-CZ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  <a:ea typeface="Times New Roman" pitchFamily="18" charset="0"/>
              </a:rPr>
              <a:t>Víte, kde najdete informace, které ke svému rozhodnutí potřebujete?</a:t>
            </a:r>
          </a:p>
          <a:p>
            <a:pPr marL="900113" marR="0" lvl="0" indent="-53657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cs-CZ" sz="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anose="020B0A04020102020204" pitchFamily="34" charset="0"/>
            </a:endParaRPr>
          </a:p>
          <a:p>
            <a:pPr marL="895350" marR="0" lvl="0" indent="-531813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  <a:ea typeface="Times New Roman" pitchFamily="18" charset="0"/>
              </a:rPr>
              <a:t>3. 	Víte, co budete dělat s informacemi, které najdete?</a:t>
            </a:r>
            <a:endParaRPr kumimoji="0" lang="cs-CZ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0" y="4822209"/>
            <a:ext cx="9144000" cy="2031325"/>
          </a:xfrm>
          <a:prstGeom prst="rect">
            <a:avLst/>
          </a:prstGeom>
          <a:solidFill>
            <a:srgbClr val="00FF00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lvl="0" algn="ctr" eaLnBrk="0" hangingPunct="0"/>
            <a:r>
              <a:rPr lang="cs-CZ" sz="3600" b="1" i="1" dirty="0" smtClean="0">
                <a:latin typeface="Arial Black" panose="020B0A04020102020204" pitchFamily="34" charset="0"/>
                <a:ea typeface="Times New Roman" pitchFamily="18" charset="0"/>
              </a:rPr>
              <a:t>Pokud na jednu jedinou otázku nemáte uspokojivou odpověď </a:t>
            </a:r>
            <a:r>
              <a:rPr lang="cs-CZ" sz="3600" b="1" i="1" dirty="0" smtClean="0">
                <a:latin typeface="Arial" pitchFamily="34" charset="0"/>
                <a:ea typeface="Times New Roman" pitchFamily="18" charset="0"/>
              </a:rPr>
              <a:t>:              </a:t>
            </a:r>
            <a:r>
              <a:rPr lang="cs-CZ" sz="5400" b="1" i="1" dirty="0" smtClean="0">
                <a:solidFill>
                  <a:srgbClr val="C00000"/>
                </a:solidFill>
                <a:latin typeface="Arial Black" panose="020B0A04020102020204" pitchFamily="34" charset="0"/>
                <a:ea typeface="Times New Roman" pitchFamily="18" charset="0"/>
              </a:rPr>
              <a:t>CI</a:t>
            </a:r>
            <a:r>
              <a:rPr lang="cs-CZ" sz="5400" b="1" i="1" dirty="0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</a:rPr>
              <a:t> !!!</a:t>
            </a:r>
            <a:endParaRPr lang="cs-CZ" sz="5400" b="1" dirty="0" smtClean="0">
              <a:solidFill>
                <a:srgbClr val="C00000"/>
              </a:solidFill>
              <a:latin typeface="Arial" pitchFamily="34" charset="0"/>
            </a:endParaRPr>
          </a:p>
        </p:txBody>
      </p:sp>
      <p:sp>
        <p:nvSpPr>
          <p:cNvPr id="4" name="Šipka doprava 3"/>
          <p:cNvSpPr/>
          <p:nvPr/>
        </p:nvSpPr>
        <p:spPr>
          <a:xfrm>
            <a:off x="2267744" y="6093296"/>
            <a:ext cx="1368152" cy="360040"/>
          </a:xfrm>
          <a:prstGeom prst="rightArrow">
            <a:avLst/>
          </a:prstGeom>
          <a:solidFill>
            <a:schemeClr val="tx1"/>
          </a:solidFill>
          <a:ln w="7620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0" y="0"/>
            <a:ext cx="9144000" cy="1569660"/>
          </a:xfrm>
          <a:prstGeom prst="rect">
            <a:avLst/>
          </a:prstGeom>
          <a:solidFill>
            <a:srgbClr val="CC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4800" b="1" dirty="0" smtClean="0"/>
              <a:t>OTÁZKY NA MANAGEMENT PODNIKU</a:t>
            </a:r>
          </a:p>
        </p:txBody>
      </p:sp>
      <p:pic>
        <p:nvPicPr>
          <p:cNvPr id="6" name="Obrázek 5" descr="Pirátská vlajka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5891557"/>
            <a:ext cx="1440160" cy="93610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3844323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3501009"/>
          </a:xfrm>
          <a:solidFill>
            <a:srgbClr val="FFFFCC"/>
          </a:solidFill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cs-CZ" dirty="0" smtClean="0"/>
              <a:t>	</a:t>
            </a:r>
            <a:r>
              <a:rPr lang="cs-CZ" sz="3600" b="1" dirty="0" smtClean="0"/>
              <a:t>Problematikou organizované informační podpory vedoucích pracovníků firmy za účelem zkvalitnění jejich rozhodování při získávání konkurenční výhody, se zabývá obor: </a:t>
            </a:r>
          </a:p>
        </p:txBody>
      </p:sp>
      <p:sp>
        <p:nvSpPr>
          <p:cNvPr id="24579" name="Zástupný symbol pro číslo snímku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E0035FC-79AD-4AAA-99C4-87593CAF2C3D}" type="slidenum">
              <a:rPr lang="cs-CZ" smtClean="0"/>
              <a:pPr/>
              <a:t>17</a:t>
            </a:fld>
            <a:endParaRPr lang="cs-CZ" smtClean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0" y="3501008"/>
            <a:ext cx="9144000" cy="3356992"/>
          </a:xfrm>
          <a:prstGeom prst="rect">
            <a:avLst/>
          </a:prstGeom>
          <a:solidFill>
            <a:srgbClr val="99FF99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69900" marR="0" lvl="0" indent="-469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Tx/>
              <a:buNone/>
              <a:tabLst/>
              <a:defRPr/>
            </a:pPr>
            <a:r>
              <a:rPr kumimoji="0" lang="cs-CZ" sz="8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anose="020B0A04020102020204" pitchFamily="34" charset="0"/>
              </a:rPr>
              <a:t>„Competitive Intelligence“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08720"/>
          </a:xfrm>
          <a:solidFill>
            <a:srgbClr val="CCFFFF"/>
          </a:solidFill>
        </p:spPr>
        <p:txBody>
          <a:bodyPr/>
          <a:lstStyle/>
          <a:p>
            <a:pPr algn="ctr" eaLnBrk="1" hangingPunct="1"/>
            <a:r>
              <a:rPr lang="cs-CZ" sz="4800" b="1" dirty="0" smtClean="0">
                <a:solidFill>
                  <a:schemeClr val="tx1"/>
                </a:solidFill>
              </a:rPr>
              <a:t>Competitive Intelligence</a:t>
            </a:r>
            <a:r>
              <a:rPr lang="cs-CZ" sz="4800" dirty="0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08720"/>
            <a:ext cx="9144000" cy="5949280"/>
          </a:xfrm>
          <a:solidFill>
            <a:srgbClr val="FFFFCC"/>
          </a:solidFill>
          <a:ln>
            <a:solidFill>
              <a:srgbClr val="FF0000"/>
            </a:solidFill>
          </a:ln>
        </p:spPr>
        <p:txBody>
          <a:bodyPr/>
          <a:lstStyle/>
          <a:p>
            <a:pPr eaLnBrk="1" hangingPunct="1">
              <a:buFontTx/>
              <a:buNone/>
            </a:pPr>
            <a:r>
              <a:rPr lang="cs-CZ" dirty="0" smtClean="0"/>
              <a:t>	</a:t>
            </a:r>
            <a:r>
              <a:rPr lang="cs-CZ" sz="2800" b="1" dirty="0" smtClean="0"/>
              <a:t>„Systematický, </a:t>
            </a:r>
            <a:r>
              <a:rPr lang="cs-CZ" sz="36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legální a etický proces </a:t>
            </a:r>
            <a:r>
              <a:rPr lang="cs-CZ" sz="2800" b="1" dirty="0" smtClean="0"/>
              <a:t>sbírání, zjišťování, sledování, analýzy a organizování informací o konkurenčních firmách, ekonomickém prostředí a vlastní firmě, které jsou následně analyzovány tak, aby pomohly odhalit slabé a silné stránky konkurence, rozpoznat její strategické záměry a provést správné strategické rozhodnutí, které </a:t>
            </a:r>
            <a:r>
              <a:rPr lang="cs-CZ" sz="3600" b="1" dirty="0" smtClean="0">
                <a:solidFill>
                  <a:srgbClr val="C00000"/>
                </a:solidFill>
              </a:rPr>
              <a:t>pomůže zvýhodnit firmu oproti ostatním konkurentům</a:t>
            </a:r>
            <a:r>
              <a:rPr lang="cs-CZ" sz="2800" b="1" dirty="0" smtClean="0">
                <a:solidFill>
                  <a:srgbClr val="C00000"/>
                </a:solidFill>
              </a:rPr>
              <a:t>.</a:t>
            </a:r>
            <a:r>
              <a:rPr lang="cs-CZ" sz="2800" b="1" dirty="0" smtClean="0"/>
              <a:t>“         </a:t>
            </a:r>
          </a:p>
        </p:txBody>
      </p:sp>
      <p:sp>
        <p:nvSpPr>
          <p:cNvPr id="25604" name="Zástupný symbol pro číslo snímk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713F32B-6D5E-477C-9503-47D550F7545C}" type="slidenum">
              <a:rPr lang="cs-CZ" smtClean="0"/>
              <a:pPr/>
              <a:t>18</a:t>
            </a:fld>
            <a:endParaRPr lang="cs-CZ" smtClean="0"/>
          </a:p>
        </p:txBody>
      </p:sp>
      <p:sp>
        <p:nvSpPr>
          <p:cNvPr id="6" name="TextovéPole 5"/>
          <p:cNvSpPr txBox="1"/>
          <p:nvPr/>
        </p:nvSpPr>
        <p:spPr>
          <a:xfrm>
            <a:off x="3563888" y="6211669"/>
            <a:ext cx="5589240" cy="646331"/>
          </a:xfrm>
          <a:prstGeom prst="rect">
            <a:avLst/>
          </a:prstGeom>
          <a:solidFill>
            <a:srgbClr val="66FF33"/>
          </a:solidFill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3600" b="1" dirty="0" smtClean="0">
                <a:latin typeface="Arial Black" pitchFamily="34" charset="0"/>
                <a:cs typeface="Arial" pitchFamily="34" charset="0"/>
              </a:rPr>
              <a:t>Konkurenční výhoda</a:t>
            </a:r>
            <a:endParaRPr lang="cs-CZ" sz="3600" b="1" dirty="0"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7" name="Šipka ohnutá nahoru 6"/>
          <p:cNvSpPr/>
          <p:nvPr/>
        </p:nvSpPr>
        <p:spPr>
          <a:xfrm rot="5400000">
            <a:off x="2254052" y="5660130"/>
            <a:ext cx="648072" cy="1628800"/>
          </a:xfrm>
          <a:prstGeom prst="bentUpArrow">
            <a:avLst>
              <a:gd name="adj1" fmla="val 25000"/>
              <a:gd name="adj2" fmla="val 25369"/>
              <a:gd name="adj3" fmla="val 25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rgbClr val="FF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6725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700808"/>
            <a:ext cx="9144000" cy="3168352"/>
          </a:xfrm>
          <a:solidFill>
            <a:srgbClr val="FFFFCC"/>
          </a:solidFill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marL="0" indent="0" algn="ctr" eaLnBrk="1" hangingPunct="1">
              <a:buFontTx/>
              <a:buNone/>
            </a:pPr>
            <a:r>
              <a:rPr lang="cs-CZ" sz="2800" b="1" dirty="0" smtClean="0"/>
              <a:t>Informace se pro toho, kdo rozhoduje, stávají výhodou (</a:t>
            </a:r>
            <a:r>
              <a:rPr lang="cs-CZ" sz="2800" b="1" dirty="0" smtClean="0">
                <a:latin typeface="Arial Black" panose="020B0A04020102020204" pitchFamily="34" charset="0"/>
              </a:rPr>
              <a:t>zbraní</a:t>
            </a:r>
            <a:r>
              <a:rPr lang="cs-CZ" sz="2800" b="1" dirty="0" smtClean="0"/>
              <a:t>) </a:t>
            </a:r>
            <a:r>
              <a:rPr lang="cs-CZ" sz="2800" b="1" dirty="0" smtClean="0">
                <a:latin typeface="Arial Black" panose="020B0A04020102020204" pitchFamily="34" charset="0"/>
              </a:rPr>
              <a:t>až v okamžiku</a:t>
            </a:r>
            <a:r>
              <a:rPr lang="cs-CZ" sz="2800" b="1" dirty="0" smtClean="0"/>
              <a:t>, kdy </a:t>
            </a:r>
          </a:p>
          <a:p>
            <a:pPr marL="0" indent="0" algn="ctr" eaLnBrk="1" hangingPunct="1">
              <a:buFontTx/>
              <a:buNone/>
            </a:pPr>
            <a:r>
              <a:rPr lang="cs-CZ" sz="2800" b="1" dirty="0" smtClean="0">
                <a:latin typeface="Arial Black" panose="020B0A04020102020204" pitchFamily="34" charset="0"/>
              </a:rPr>
              <a:t>pochopí jejich význam v kontextu příležitosti  získat nějakou výhodu. </a:t>
            </a:r>
          </a:p>
          <a:p>
            <a:pPr eaLnBrk="1" hangingPunct="1">
              <a:buFontTx/>
              <a:buNone/>
            </a:pPr>
            <a:endParaRPr lang="cs-CZ" sz="800" b="1" dirty="0" smtClean="0">
              <a:solidFill>
                <a:srgbClr val="FFFF00"/>
              </a:solidFill>
            </a:endParaRPr>
          </a:p>
          <a:p>
            <a:pPr algn="ctr" eaLnBrk="1" hangingPunct="1">
              <a:buFontTx/>
              <a:buNone/>
            </a:pPr>
            <a:r>
              <a:rPr lang="cs-CZ" sz="4800" b="1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What</a:t>
            </a:r>
            <a:r>
              <a:rPr lang="cs-CZ" sz="48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cs-CZ" sz="4800" b="1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is</a:t>
            </a:r>
            <a:r>
              <a:rPr lang="cs-CZ" sz="48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in </a:t>
            </a:r>
            <a:r>
              <a:rPr lang="cs-CZ" sz="4800" b="1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for</a:t>
            </a:r>
            <a:r>
              <a:rPr lang="cs-CZ" sz="48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cs-CZ" sz="4800" b="1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me</a:t>
            </a:r>
            <a:r>
              <a:rPr lang="cs-CZ" sz="48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?</a:t>
            </a:r>
            <a:r>
              <a:rPr lang="cs-CZ" sz="48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 </a:t>
            </a:r>
          </a:p>
        </p:txBody>
      </p:sp>
      <p:sp>
        <p:nvSpPr>
          <p:cNvPr id="45059" name="Zástupný symbol pro číslo snímku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98FAF37-BB24-4287-B0C8-CC538070070B}" type="slidenum">
              <a:rPr lang="cs-CZ" smtClean="0"/>
              <a:pPr/>
              <a:t>19</a:t>
            </a:fld>
            <a:endParaRPr lang="cs-CZ" smtClean="0"/>
          </a:p>
        </p:txBody>
      </p:sp>
      <p:sp>
        <p:nvSpPr>
          <p:cNvPr id="5" name="TextovéPole 4"/>
          <p:cNvSpPr txBox="1"/>
          <p:nvPr/>
        </p:nvSpPr>
        <p:spPr>
          <a:xfrm>
            <a:off x="0" y="0"/>
            <a:ext cx="9144001" cy="144655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4400" b="1" dirty="0" smtClean="0">
                <a:latin typeface="+mj-lt"/>
                <a:cs typeface="Arial" pitchFamily="34" charset="0"/>
              </a:rPr>
              <a:t>Význam zpravodajství v konkurenčním boji podniku</a:t>
            </a:r>
            <a:endParaRPr lang="cs-CZ" sz="4400" b="1" dirty="0">
              <a:latin typeface="+mj-lt"/>
              <a:cs typeface="Arial" pitchFamily="34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0" y="4869160"/>
            <a:ext cx="9144000" cy="1988840"/>
          </a:xfrm>
          <a:prstGeom prst="rect">
            <a:avLst/>
          </a:prstGeom>
          <a:solidFill>
            <a:srgbClr val="CCFF99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Tx/>
              <a:buNone/>
              <a:tabLst/>
              <a:defRPr/>
            </a:pPr>
            <a:r>
              <a:rPr kumimoji="0" lang="cs-CZ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Důležitější než </a:t>
            </a:r>
            <a:r>
              <a:rPr kumimoji="0" lang="cs-CZ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anose="020B0A04020102020204" pitchFamily="34" charset="0"/>
              </a:rPr>
              <a:t>obsah informace</a:t>
            </a:r>
            <a:r>
              <a:rPr kumimoji="0" lang="cs-CZ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je proto její </a:t>
            </a:r>
          </a:p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Tx/>
              <a:buNone/>
              <a:tabLst/>
              <a:defRPr/>
            </a:pPr>
            <a:r>
              <a:rPr kumimoji="0" lang="cs-CZ" sz="6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</a:rPr>
              <a:t>kontext. </a:t>
            </a:r>
          </a:p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Tx/>
              <a:buNone/>
              <a:tabLst/>
              <a:defRPr/>
            </a:pPr>
            <a:r>
              <a:rPr kumimoji="0" lang="cs-CZ" sz="2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(Souvislost jedné události s událostí druhou, třetí…..)</a:t>
            </a:r>
            <a:endParaRPr kumimoji="0" lang="cs-CZ" sz="44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8943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7584" y="1988840"/>
            <a:ext cx="7560840" cy="2448272"/>
          </a:xfrm>
          <a:solidFill>
            <a:srgbClr val="A7FFA7"/>
          </a:solidFill>
          <a:ln w="57150">
            <a:solidFill>
              <a:srgbClr val="FF3300"/>
            </a:solidFill>
            <a:prstDash val="solid"/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3600" b="1" dirty="0" smtClean="0"/>
              <a:t>VÝZNAM INFORMACE O KONKURENČNÍM PROSTŘEDÍ PRO TOP MANAGEMENT</a:t>
            </a:r>
            <a:endParaRPr lang="cs-CZ" sz="3600" b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DBAC2-B0EE-47F9-AFBC-7867F09FC506}" type="slidenum">
              <a:rPr lang="cs-CZ" smtClean="0"/>
              <a:pPr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99673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obrázek 2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34271" y="980728"/>
            <a:ext cx="7156039" cy="5388662"/>
          </a:xfrm>
          <a:noFill/>
        </p:spPr>
      </p:pic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D99EE1-3268-43E0-8B0E-E5C73929A1A8}" type="slidenum">
              <a:rPr lang="cs-CZ" smtClean="0"/>
              <a:pPr>
                <a:defRPr/>
              </a:pPr>
              <a:t>20</a:t>
            </a:fld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0" y="0"/>
            <a:ext cx="9144000" cy="769441"/>
          </a:xfrm>
          <a:prstGeom prst="rect">
            <a:avLst/>
          </a:prstGeom>
          <a:solidFill>
            <a:srgbClr val="CC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4400" b="1" dirty="0" smtClean="0"/>
              <a:t>ZPRAVODAJSKÁ PYRAMIDA</a:t>
            </a:r>
            <a:endParaRPr lang="cs-CZ" sz="4400" b="1" dirty="0"/>
          </a:p>
        </p:txBody>
      </p:sp>
    </p:spTree>
    <p:extLst>
      <p:ext uri="{BB962C8B-B14F-4D97-AF65-F5344CB8AC3E}">
        <p14:creationId xmlns:p14="http://schemas.microsoft.com/office/powerpoint/2010/main" val="18513799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>
              <a:buNone/>
            </a:pPr>
            <a:endParaRPr lang="cs-CZ" dirty="0"/>
          </a:p>
        </p:txBody>
      </p:sp>
      <p:graphicFrame>
        <p:nvGraphicFramePr>
          <p:cNvPr id="4098" name="Object 2"/>
          <p:cNvGraphicFramePr>
            <a:graphicFrameLocks noChangeAspect="1"/>
          </p:cNvGraphicFramePr>
          <p:nvPr>
            <p:extLst/>
          </p:nvPr>
        </p:nvGraphicFramePr>
        <p:xfrm>
          <a:off x="0" y="0"/>
          <a:ext cx="9047163" cy="7288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7862" name="Dokument" r:id="rId3" imgW="6119103" imgH="4918550" progId="Word.Document.12">
                  <p:embed/>
                </p:oleObj>
              </mc:Choice>
              <mc:Fallback>
                <p:oleObj name="Dokument" r:id="rId3" imgW="6119103" imgH="4918550" progId="Word.Document.12">
                  <p:embed/>
                  <p:pic>
                    <p:nvPicPr>
                      <p:cNvPr id="409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047163" cy="7288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DBAC2-B0EE-47F9-AFBC-7867F09FC506}" type="slidenum">
              <a:rPr lang="cs-CZ" smtClean="0"/>
              <a:pPr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004915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3356992"/>
            <a:ext cx="9144000" cy="3501008"/>
          </a:xfrm>
          <a:solidFill>
            <a:srgbClr val="CCFF66"/>
          </a:solidFill>
          <a:ln>
            <a:solidFill>
              <a:srgbClr val="FF0000"/>
            </a:solidFill>
          </a:ln>
        </p:spPr>
        <p:txBody>
          <a:bodyPr/>
          <a:lstStyle/>
          <a:p>
            <a:pPr algn="ctr">
              <a:buNone/>
            </a:pPr>
            <a:r>
              <a:rPr lang="cs-CZ" dirty="0" smtClean="0"/>
              <a:t>	</a:t>
            </a:r>
            <a:r>
              <a:rPr lang="cs-CZ" b="1" dirty="0" smtClean="0"/>
              <a:t>Správně pochopené a v podnikatelské praxi realizované Competitive Intelligence vytváří tzv.:</a:t>
            </a:r>
          </a:p>
          <a:p>
            <a:pPr marL="0" indent="0" algn="ctr">
              <a:buNone/>
            </a:pPr>
            <a:r>
              <a:rPr lang="cs-CZ" sz="4400" b="1" dirty="0" smtClean="0">
                <a:solidFill>
                  <a:srgbClr val="FF0000"/>
                </a:solidFill>
                <a:latin typeface="Arial Black" pitchFamily="34" charset="0"/>
              </a:rPr>
              <a:t>„předpověď o budoucnosti“.</a:t>
            </a:r>
            <a:endParaRPr lang="cs-CZ" sz="44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 bwMode="auto">
          <a:xfrm>
            <a:off x="0" y="0"/>
            <a:ext cx="9144000" cy="3356992"/>
          </a:xfrm>
          <a:prstGeom prst="rect">
            <a:avLst/>
          </a:prstGeom>
          <a:solidFill>
            <a:srgbClr val="FFFFCC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buFontTx/>
              <a:buNone/>
            </a:pPr>
            <a:r>
              <a:rPr lang="cs-CZ" kern="0" dirty="0" smtClean="0"/>
              <a:t>	</a:t>
            </a:r>
            <a:r>
              <a:rPr lang="cs-CZ" b="1" kern="0" dirty="0" smtClean="0"/>
              <a:t>Pouhé získání informace nestačí ke správnému strategickému rozhodnutí.</a:t>
            </a:r>
          </a:p>
          <a:p>
            <a:pPr algn="ctr">
              <a:buFontTx/>
              <a:buNone/>
            </a:pPr>
            <a:r>
              <a:rPr lang="cs-CZ" sz="3600" b="1" kern="0" dirty="0" smtClean="0">
                <a:solidFill>
                  <a:srgbClr val="FF0000"/>
                </a:solidFill>
                <a:latin typeface="Arial Black" pitchFamily="34" charset="0"/>
              </a:rPr>
              <a:t>K získané informaci je třeba dodat přidanou hodnotu a tím vytvořit tzv. „zpravodajství“</a:t>
            </a:r>
            <a:endParaRPr lang="cs-CZ" sz="3600" b="1" kern="0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5" name="Obrázek 4" descr="Pirátská vlajka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5661248"/>
            <a:ext cx="1691680" cy="112474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339256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0"/>
            <a:ext cx="9144000" cy="4437112"/>
          </a:xfrm>
          <a:solidFill>
            <a:srgbClr val="FFCCFF">
              <a:alpha val="63922"/>
            </a:srgbClr>
          </a:solidFill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b="1" dirty="0" smtClean="0"/>
              <a:t>Vrcholové vedení firmy musí mít </a:t>
            </a:r>
          </a:p>
          <a:p>
            <a:pPr marL="0" indent="0" algn="ctr">
              <a:buNone/>
            </a:pPr>
            <a:r>
              <a:rPr lang="cs-CZ" b="1" dirty="0" smtClean="0">
                <a:latin typeface="Arial Black" panose="020B0A04020102020204" pitchFamily="34" charset="0"/>
              </a:rPr>
              <a:t>v pravý čas </a:t>
            </a:r>
          </a:p>
          <a:p>
            <a:pPr marL="0" indent="0" algn="ctr">
              <a:buNone/>
            </a:pPr>
            <a:r>
              <a:rPr lang="cs-CZ" b="1" dirty="0" smtClean="0"/>
              <a:t>naprosto </a:t>
            </a:r>
          </a:p>
          <a:p>
            <a:pPr marL="0" indent="0" algn="ctr">
              <a:buNone/>
            </a:pPr>
            <a:r>
              <a:rPr lang="cs-CZ" b="1" dirty="0" smtClean="0">
                <a:latin typeface="Arial Black" panose="020B0A04020102020204" pitchFamily="34" charset="0"/>
              </a:rPr>
              <a:t>jasný obraz </a:t>
            </a:r>
          </a:p>
          <a:p>
            <a:pPr marL="0" indent="0" algn="ctr">
              <a:buNone/>
            </a:pPr>
            <a:r>
              <a:rPr lang="cs-CZ" b="1" dirty="0" smtClean="0"/>
              <a:t>o schopnostech, </a:t>
            </a:r>
          </a:p>
          <a:p>
            <a:pPr marL="0" indent="0" algn="ctr">
              <a:buNone/>
            </a:pPr>
            <a:r>
              <a:rPr lang="cs-CZ" b="1" dirty="0" smtClean="0"/>
              <a:t>síle, potenciálu, plánech a </a:t>
            </a:r>
          </a:p>
          <a:p>
            <a:pPr marL="0" indent="0" algn="ctr">
              <a:buNone/>
            </a:pPr>
            <a:r>
              <a:rPr lang="cs-CZ" b="1" dirty="0" smtClean="0">
                <a:latin typeface="Arial Black" panose="020B0A04020102020204" pitchFamily="34" charset="0"/>
              </a:rPr>
              <a:t>záměrech</a:t>
            </a:r>
            <a:r>
              <a:rPr lang="cs-CZ" b="1" dirty="0" smtClean="0"/>
              <a:t> </a:t>
            </a:r>
          </a:p>
          <a:p>
            <a:pPr marL="0" indent="0" algn="ctr">
              <a:buNone/>
            </a:pPr>
            <a:r>
              <a:rPr lang="cs-CZ" b="1" dirty="0" smtClean="0"/>
              <a:t>konkurence.  </a:t>
            </a:r>
            <a:endParaRPr 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DBAC2-B0EE-47F9-AFBC-7867F09FC506}" type="slidenum">
              <a:rPr lang="cs-CZ" smtClean="0"/>
              <a:pPr/>
              <a:t>23</a:t>
            </a:fld>
            <a:endParaRPr lang="cs-CZ"/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0" y="4437112"/>
            <a:ext cx="9144000" cy="2420888"/>
          </a:xfrm>
          <a:prstGeom prst="rect">
            <a:avLst/>
          </a:prstGeom>
          <a:solidFill>
            <a:srgbClr val="FF0000"/>
          </a:solidFill>
        </p:spPr>
        <p:txBody>
          <a:bodyPr vert="horz" lIns="91440" tIns="45720" rIns="91440" bIns="45720" rtlCol="0">
            <a:norm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cs-CZ" sz="47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Black" panose="020B0A04020102020204" pitchFamily="34" charset="0"/>
              </a:rPr>
              <a:t>ZPRAVODAJSKÁ PŘEVAHA V </a:t>
            </a:r>
            <a:r>
              <a:rPr lang="cs-CZ" sz="4700" b="1" i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NAŠEM </a:t>
            </a:r>
            <a:r>
              <a:rPr kumimoji="0" lang="cs-CZ" sz="47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Black" panose="020B0A04020102020204" pitchFamily="34" charset="0"/>
              </a:rPr>
              <a:t>ZÁJMOVÉM PROSTORU</a:t>
            </a:r>
            <a:endParaRPr kumimoji="0" lang="cs-CZ" sz="47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10017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rgbClr val="FFFFCC"/>
          </a:solidFill>
          <a:ln>
            <a:solidFill>
              <a:srgbClr val="FF0000"/>
            </a:solidFill>
          </a:ln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cs-CZ" sz="4000" b="1" i="1" dirty="0" smtClean="0"/>
              <a:t>Základní podmínkou k úspěšnému řešení tohoto problému je dosáhnout takové úrovně firmy, ve které bude tato firma mít konkurenci pod kontrolou natolik, že bude schopna </a:t>
            </a:r>
            <a:r>
              <a:rPr lang="cs-CZ" sz="4000" b="1" i="1" dirty="0" smtClean="0">
                <a:latin typeface="Arial Black" panose="020B0A04020102020204" pitchFamily="34" charset="0"/>
              </a:rPr>
              <a:t>předvídat</a:t>
            </a:r>
            <a:r>
              <a:rPr lang="cs-CZ" sz="4000" b="1" i="1" dirty="0" smtClean="0"/>
              <a:t>:</a:t>
            </a:r>
          </a:p>
          <a:p>
            <a:pPr algn="ctr">
              <a:buNone/>
            </a:pPr>
            <a:r>
              <a:rPr lang="cs-CZ" sz="4000" b="1" i="1" dirty="0"/>
              <a:t>	</a:t>
            </a:r>
            <a:r>
              <a:rPr lang="cs-CZ" sz="5400" b="1" i="1" dirty="0">
                <a:solidFill>
                  <a:srgbClr val="FF0000"/>
                </a:solidFill>
                <a:latin typeface="Arial Black" panose="020B0A04020102020204" pitchFamily="34" charset="0"/>
              </a:rPr>
              <a:t>kdy, kde, </a:t>
            </a:r>
            <a:r>
              <a:rPr lang="cs-CZ" sz="5400" b="1" i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jak a </a:t>
            </a:r>
            <a:r>
              <a:rPr lang="cs-CZ" sz="5400" b="1" i="1" dirty="0">
                <a:solidFill>
                  <a:srgbClr val="FF0000"/>
                </a:solidFill>
                <a:latin typeface="Arial Black" panose="020B0A04020102020204" pitchFamily="34" charset="0"/>
              </a:rPr>
              <a:t>čím, </a:t>
            </a:r>
            <a:r>
              <a:rPr lang="cs-CZ" sz="4000" b="1" i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konkurence na trhu zaútočí, či jaké jiné kroky v daném časovém horizontu podnikne v našem zájmovém prostoru.</a:t>
            </a:r>
            <a:endParaRPr lang="cs-CZ" sz="4000" dirty="0" smtClean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endParaRPr lang="cs-CZ" sz="40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DBAC2-B0EE-47F9-AFBC-7867F09FC506}" type="slidenum">
              <a:rPr lang="cs-CZ" smtClean="0"/>
              <a:pPr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56580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rgbClr val="FFFFCC"/>
          </a:solidFill>
        </p:spPr>
        <p:txBody>
          <a:bodyPr/>
          <a:lstStyle/>
          <a:p>
            <a:pPr marL="719138" indent="0">
              <a:buNone/>
            </a:pPr>
            <a:endParaRPr lang="cs-CZ" sz="4000" dirty="0" smtClean="0">
              <a:latin typeface="Arial Black" panose="020B0A04020102020204" pitchFamily="34" charset="0"/>
            </a:endParaRPr>
          </a:p>
          <a:p>
            <a:pPr marL="719138" indent="0">
              <a:buNone/>
            </a:pPr>
            <a:endParaRPr lang="cs-CZ" sz="1000" dirty="0">
              <a:latin typeface="Arial Black" panose="020B0A04020102020204" pitchFamily="34" charset="0"/>
            </a:endParaRPr>
          </a:p>
          <a:p>
            <a:pPr marL="719138" indent="0">
              <a:buNone/>
            </a:pPr>
            <a:endParaRPr lang="cs-CZ" sz="4000" dirty="0" smtClean="0">
              <a:latin typeface="Arial Black" panose="020B0A04020102020204" pitchFamily="34" charset="0"/>
            </a:endParaRPr>
          </a:p>
          <a:p>
            <a:pPr marL="0" indent="0" algn="ctr">
              <a:buNone/>
            </a:pPr>
            <a:r>
              <a:rPr lang="cs-CZ" sz="4800" dirty="0" smtClean="0">
                <a:latin typeface="Arial Black" panose="020B0A04020102020204" pitchFamily="34" charset="0"/>
              </a:rPr>
              <a:t>Základní zaměření </a:t>
            </a:r>
          </a:p>
          <a:p>
            <a:pPr marL="0" indent="0" algn="ctr">
              <a:buNone/>
            </a:pPr>
            <a:r>
              <a:rPr lang="cs-CZ" sz="4800" dirty="0" smtClean="0">
                <a:latin typeface="Arial Black" panose="020B0A04020102020204" pitchFamily="34" charset="0"/>
              </a:rPr>
              <a:t>činnosti </a:t>
            </a:r>
          </a:p>
          <a:p>
            <a:pPr marL="0" indent="0" algn="ctr">
              <a:buNone/>
            </a:pPr>
            <a:r>
              <a:rPr lang="cs-CZ" sz="4800" dirty="0" smtClean="0">
                <a:latin typeface="Arial Black" panose="020B0A04020102020204" pitchFamily="34" charset="0"/>
              </a:rPr>
              <a:t>Competitive Intelligence</a:t>
            </a:r>
            <a:endParaRPr lang="cs-CZ" sz="48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1726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69" name="Rectangle 1"/>
          <p:cNvSpPr>
            <a:spLocks noChangeArrowheads="1"/>
          </p:cNvSpPr>
          <p:nvPr/>
        </p:nvSpPr>
        <p:spPr bwMode="auto">
          <a:xfrm>
            <a:off x="0" y="-61779"/>
            <a:ext cx="9144000" cy="607822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1090269" tIns="76176" rIns="91440" bIns="38088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32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DRUHY COMPETITIVE   INTELLIGENCE</a:t>
            </a:r>
            <a:endParaRPr kumimoji="0" lang="cs-CZ" sz="32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237570" name="Rectangle 2"/>
          <p:cNvSpPr>
            <a:spLocks noChangeArrowheads="1"/>
          </p:cNvSpPr>
          <p:nvPr/>
        </p:nvSpPr>
        <p:spPr bwMode="auto">
          <a:xfrm>
            <a:off x="0" y="-36195"/>
            <a:ext cx="9144000" cy="6894195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0" indent="-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lphaLcParenR"/>
              <a:tabLst/>
            </a:pPr>
            <a:r>
              <a:rPr kumimoji="0" lang="cs-CZ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  <a:ea typeface="Times New Roman" pitchFamily="18" charset="0"/>
              </a:rPr>
              <a:t>Competitive Intelligence ofenzivní (CI).</a:t>
            </a:r>
            <a:endParaRPr kumimoji="0" lang="cs-CZ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anose="020B0A04020102020204" pitchFamily="34" charset="0"/>
            </a:endParaRPr>
          </a:p>
          <a:p>
            <a:pPr marL="457200" marR="0" lvl="0" indent="-4572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   Úkolem ofenzivního Competitive Intelligence je 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  <a:ea typeface="Times New Roman" pitchFamily="18" charset="0"/>
              </a:rPr>
              <a:t>získat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zpravodajství o 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budoucích příležitostech i hrozbách 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plynoucích z podnikového okolí, </a:t>
            </a:r>
          </a:p>
          <a:p>
            <a:pPr marL="457200" marR="0" lvl="0" indent="-4572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cs-CZ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Times New Roman" pitchFamily="18" charset="0"/>
              </a:rPr>
              <a:t>odhalit budoucí kroky konkurenta</a:t>
            </a:r>
          </a:p>
          <a:p>
            <a:pPr marL="457200" marR="0" lvl="0" indent="-4572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cs-CZ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446088" marR="0" lvl="0" indent="-446088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cs-CZ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  <a:ea typeface="Times New Roman" pitchFamily="18" charset="0"/>
              </a:rPr>
              <a:t>b) Competitive Intelligence defenzivní (CCI – Counter Competitive Intelligence).</a:t>
            </a:r>
            <a:endParaRPr kumimoji="0" lang="cs-CZ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anose="020B0A04020102020204" pitchFamily="34" charset="0"/>
            </a:endParaRPr>
          </a:p>
          <a:p>
            <a:pPr marL="446088" marR="0" lvl="0" indent="-446088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    Counter Competitive Intelligence má za úkol </a:t>
            </a:r>
          </a:p>
          <a:p>
            <a:pPr marL="446088" marR="0" lvl="0" indent="-446088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Times New Roman" pitchFamily="18" charset="0"/>
              </a:rPr>
              <a:t>chránit oprávněné zájmy podniku </a:t>
            </a:r>
          </a:p>
          <a:p>
            <a:pPr marR="0" lvl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(obchodní tajemství) před útoky útvarů Competitive Intelligence konkurenčních firem, případně před průmyslovou špionáží.</a:t>
            </a:r>
          </a:p>
          <a:p>
            <a:pPr marL="446088" marR="0" lvl="0" indent="-446088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446088" marR="0" lvl="0" indent="-446088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cs-CZ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  <a:ea typeface="Times New Roman" pitchFamily="18" charset="0"/>
              </a:rPr>
              <a:t>c) Competitive Intelligence vlivové (</a:t>
            </a:r>
            <a:r>
              <a:rPr kumimoji="0" lang="cs-CZ" sz="2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  <a:ea typeface="Times New Roman" pitchFamily="18" charset="0"/>
              </a:rPr>
              <a:t>covert</a:t>
            </a:r>
            <a:r>
              <a:rPr kumimoji="0" lang="cs-CZ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  <a:ea typeface="Times New Roman" pitchFamily="18" charset="0"/>
              </a:rPr>
              <a:t> </a:t>
            </a:r>
            <a:r>
              <a:rPr kumimoji="0" lang="cs-CZ" sz="2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  <a:ea typeface="Times New Roman" pitchFamily="18" charset="0"/>
              </a:rPr>
              <a:t>actions</a:t>
            </a:r>
            <a:r>
              <a:rPr kumimoji="0" lang="cs-CZ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  <a:ea typeface="Times New Roman" pitchFamily="18" charset="0"/>
              </a:rPr>
              <a:t> – aktivní, vlivové opatření).</a:t>
            </a:r>
            <a:endParaRPr kumimoji="0" lang="cs-CZ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anose="020B0A04020102020204" pitchFamily="34" charset="0"/>
            </a:endParaRPr>
          </a:p>
          <a:p>
            <a:pPr marL="446088" marR="0" lvl="0" indent="-44608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    </a:t>
            </a:r>
            <a:r>
              <a:rPr kumimoji="0" lang="cs-CZ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Vlivové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Competitive Intelligence má za úkol </a:t>
            </a:r>
          </a:p>
          <a:p>
            <a:pPr marR="0" lvl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Times New Roman" pitchFamily="18" charset="0"/>
              </a:rPr>
              <a:t>ovlivnit záměry, opatření apod. konkurenčních firem</a:t>
            </a:r>
            <a:endParaRPr kumimoji="0" lang="cs-CZ" sz="32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3155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340769"/>
            <a:ext cx="9144000" cy="4896520"/>
          </a:xfrm>
          <a:solidFill>
            <a:srgbClr val="FFFFCC"/>
          </a:solidFill>
        </p:spPr>
        <p:txBody>
          <a:bodyPr/>
          <a:lstStyle/>
          <a:p>
            <a:pPr eaLnBrk="1" hangingPunct="1">
              <a:buFontTx/>
              <a:buNone/>
            </a:pPr>
            <a:r>
              <a:rPr lang="cs-CZ" b="1" dirty="0" smtClean="0"/>
              <a:t>	</a:t>
            </a:r>
            <a:r>
              <a:rPr lang="cs-CZ" sz="2800" b="1" dirty="0" err="1" smtClean="0">
                <a:solidFill>
                  <a:srgbClr val="FF0000"/>
                </a:solidFill>
              </a:rPr>
              <a:t>Competitor</a:t>
            </a:r>
            <a:r>
              <a:rPr lang="cs-CZ" sz="2800" b="1" dirty="0" smtClean="0">
                <a:solidFill>
                  <a:srgbClr val="FF0000"/>
                </a:solidFill>
              </a:rPr>
              <a:t> Intelligence</a:t>
            </a:r>
            <a:r>
              <a:rPr lang="cs-CZ" sz="2800" dirty="0" smtClean="0">
                <a:solidFill>
                  <a:srgbClr val="FF0000"/>
                </a:solidFill>
              </a:rPr>
              <a:t>  </a:t>
            </a:r>
          </a:p>
          <a:p>
            <a:pPr eaLnBrk="1" hangingPunct="1">
              <a:buFontTx/>
              <a:buNone/>
            </a:pPr>
            <a:r>
              <a:rPr lang="cs-CZ" sz="3200" dirty="0" smtClean="0">
                <a:solidFill>
                  <a:srgbClr val="FF0000"/>
                </a:solidFill>
              </a:rPr>
              <a:t>	</a:t>
            </a:r>
            <a:r>
              <a:rPr lang="cs-CZ" sz="2400" dirty="0" smtClean="0"/>
              <a:t>-   </a:t>
            </a:r>
            <a:r>
              <a:rPr lang="cs-CZ" sz="2400" b="1" dirty="0" smtClean="0"/>
              <a:t>cílený sběr informací o konkrétních 	konkurentech (nikoli o prostředí),</a:t>
            </a:r>
          </a:p>
          <a:p>
            <a:pPr eaLnBrk="1" hangingPunct="1">
              <a:buFontTx/>
              <a:buNone/>
            </a:pPr>
            <a:endParaRPr lang="cs-CZ" sz="800" dirty="0" smtClean="0"/>
          </a:p>
          <a:p>
            <a:pPr eaLnBrk="1" hangingPunct="1">
              <a:buFontTx/>
              <a:buNone/>
            </a:pPr>
            <a:r>
              <a:rPr lang="cs-CZ" b="1" dirty="0" smtClean="0">
                <a:solidFill>
                  <a:srgbClr val="FFFF00"/>
                </a:solidFill>
              </a:rPr>
              <a:t>	</a:t>
            </a:r>
            <a:r>
              <a:rPr lang="cs-CZ" sz="2800" b="1" dirty="0" err="1" smtClean="0">
                <a:solidFill>
                  <a:srgbClr val="FF0000"/>
                </a:solidFill>
              </a:rPr>
              <a:t>Customer</a:t>
            </a:r>
            <a:r>
              <a:rPr lang="cs-CZ" sz="2800" b="1" dirty="0" smtClean="0">
                <a:solidFill>
                  <a:srgbClr val="FF0000"/>
                </a:solidFill>
              </a:rPr>
              <a:t> Intelligence </a:t>
            </a:r>
            <a:r>
              <a:rPr lang="cs-CZ" sz="3200" b="1" dirty="0" smtClean="0">
                <a:solidFill>
                  <a:srgbClr val="FF0000"/>
                </a:solidFill>
              </a:rPr>
              <a:t>			    	     </a:t>
            </a:r>
            <a:r>
              <a:rPr lang="cs-CZ" sz="2400" b="1" dirty="0" smtClean="0"/>
              <a:t>-   zpravodajství o budoucích zákaznících,</a:t>
            </a:r>
          </a:p>
          <a:p>
            <a:pPr eaLnBrk="1" hangingPunct="1">
              <a:buFontTx/>
              <a:buNone/>
            </a:pPr>
            <a:endParaRPr lang="cs-CZ" sz="800" dirty="0" smtClean="0">
              <a:solidFill>
                <a:srgbClr val="FFFF00"/>
              </a:solidFill>
            </a:endParaRPr>
          </a:p>
          <a:p>
            <a:pPr eaLnBrk="1" hangingPunct="1">
              <a:buFontTx/>
              <a:buNone/>
            </a:pPr>
            <a:r>
              <a:rPr lang="cs-CZ" b="1" dirty="0" smtClean="0">
                <a:solidFill>
                  <a:srgbClr val="FFFF00"/>
                </a:solidFill>
              </a:rPr>
              <a:t>	</a:t>
            </a:r>
            <a:r>
              <a:rPr lang="cs-CZ" sz="2800" b="1" dirty="0" smtClean="0">
                <a:solidFill>
                  <a:srgbClr val="FF0000"/>
                </a:solidFill>
              </a:rPr>
              <a:t>Marketing Intelligence </a:t>
            </a:r>
          </a:p>
          <a:p>
            <a:pPr eaLnBrk="1" hangingPunct="1">
              <a:buFontTx/>
              <a:buNone/>
            </a:pPr>
            <a:r>
              <a:rPr lang="cs-CZ" sz="3200" b="1" dirty="0" smtClean="0">
                <a:solidFill>
                  <a:srgbClr val="FF0000"/>
                </a:solidFill>
              </a:rPr>
              <a:t>	</a:t>
            </a:r>
            <a:r>
              <a:rPr lang="cs-CZ" sz="2400" b="1" dirty="0" smtClean="0"/>
              <a:t>-   zpravodajství o nových trendech vývoje trhu,</a:t>
            </a:r>
          </a:p>
        </p:txBody>
      </p:sp>
      <p:sp>
        <p:nvSpPr>
          <p:cNvPr id="27651" name="Zástupný symbol pro číslo snímku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F3E700D-157C-41B6-99CB-E67735FDCE54}" type="slidenum">
              <a:rPr lang="cs-CZ" smtClean="0"/>
              <a:pPr/>
              <a:t>27</a:t>
            </a:fld>
            <a:endParaRPr lang="cs-CZ" smtClean="0"/>
          </a:p>
        </p:txBody>
      </p:sp>
      <p:sp>
        <p:nvSpPr>
          <p:cNvPr id="27653" name="TextovéPole 4"/>
          <p:cNvSpPr txBox="1">
            <a:spLocks noChangeArrowheads="1"/>
          </p:cNvSpPr>
          <p:nvPr/>
        </p:nvSpPr>
        <p:spPr bwMode="auto">
          <a:xfrm>
            <a:off x="0" y="0"/>
            <a:ext cx="9144000" cy="830997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cs-CZ" sz="4800" b="1" dirty="0"/>
              <a:t>CÍLE ZÁJMU CI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uiExpand="1" build="p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412777"/>
            <a:ext cx="9144000" cy="4392712"/>
          </a:xfrm>
          <a:solidFill>
            <a:srgbClr val="FFFFCC"/>
          </a:solidFill>
        </p:spPr>
        <p:txBody>
          <a:bodyPr/>
          <a:lstStyle/>
          <a:p>
            <a:pPr eaLnBrk="1" hangingPunct="1">
              <a:buFontTx/>
              <a:buNone/>
            </a:pPr>
            <a:r>
              <a:rPr lang="cs-CZ" b="1" dirty="0" smtClean="0"/>
              <a:t>	</a:t>
            </a:r>
            <a:r>
              <a:rPr lang="cs-CZ" sz="2800" b="1" dirty="0" smtClean="0">
                <a:solidFill>
                  <a:srgbClr val="FF0000"/>
                </a:solidFill>
              </a:rPr>
              <a:t>Partner Intelligence</a:t>
            </a:r>
            <a:r>
              <a:rPr lang="cs-CZ" b="1" dirty="0" smtClean="0">
                <a:solidFill>
                  <a:srgbClr val="FF0000"/>
                </a:solidFill>
              </a:rPr>
              <a:t>   </a:t>
            </a:r>
          </a:p>
          <a:p>
            <a:pPr eaLnBrk="1" hangingPunct="1">
              <a:buFontTx/>
              <a:buNone/>
            </a:pPr>
            <a:r>
              <a:rPr lang="cs-CZ" b="1" dirty="0" smtClean="0">
                <a:solidFill>
                  <a:srgbClr val="FF0000"/>
                </a:solidFill>
              </a:rPr>
              <a:t>	</a:t>
            </a:r>
            <a:r>
              <a:rPr lang="cs-CZ" sz="2400" b="1" dirty="0" smtClean="0"/>
              <a:t>-  	zpravodajství o obchodních partnerech ve 	vztahu k jejich možnému vývoji v budoucnu,</a:t>
            </a:r>
          </a:p>
          <a:p>
            <a:pPr eaLnBrk="1" hangingPunct="1">
              <a:buFontTx/>
              <a:buNone/>
            </a:pPr>
            <a:endParaRPr lang="cs-CZ" sz="800" b="1" dirty="0" smtClean="0">
              <a:solidFill>
                <a:srgbClr val="FFFF00"/>
              </a:solidFill>
            </a:endParaRPr>
          </a:p>
          <a:p>
            <a:pPr eaLnBrk="1" hangingPunct="1">
              <a:buFontTx/>
              <a:buNone/>
            </a:pPr>
            <a:r>
              <a:rPr lang="cs-CZ" b="1" dirty="0" smtClean="0">
                <a:solidFill>
                  <a:srgbClr val="FFFF00"/>
                </a:solidFill>
              </a:rPr>
              <a:t>	</a:t>
            </a:r>
            <a:r>
              <a:rPr lang="cs-CZ" sz="2800" b="1" dirty="0" err="1" smtClean="0">
                <a:solidFill>
                  <a:srgbClr val="FF0000"/>
                </a:solidFill>
              </a:rPr>
              <a:t>Technical</a:t>
            </a:r>
            <a:r>
              <a:rPr lang="cs-CZ" sz="2800" b="1" dirty="0" smtClean="0">
                <a:solidFill>
                  <a:srgbClr val="FF0000"/>
                </a:solidFill>
              </a:rPr>
              <a:t> Intelligence </a:t>
            </a:r>
          </a:p>
          <a:p>
            <a:pPr eaLnBrk="1" hangingPunct="1">
              <a:buFontTx/>
              <a:buNone/>
            </a:pPr>
            <a:r>
              <a:rPr lang="cs-CZ" sz="2800" b="1" dirty="0" smtClean="0">
                <a:solidFill>
                  <a:srgbClr val="FF0000"/>
                </a:solidFill>
              </a:rPr>
              <a:t>	</a:t>
            </a:r>
            <a:r>
              <a:rPr lang="cs-CZ" sz="2400" b="1" dirty="0" smtClean="0"/>
              <a:t>-  zpravodajství o výsledcích technického vývoje,</a:t>
            </a:r>
          </a:p>
          <a:p>
            <a:pPr eaLnBrk="1" hangingPunct="1">
              <a:buFontTx/>
              <a:buNone/>
            </a:pPr>
            <a:endParaRPr lang="cs-CZ" sz="800" dirty="0" smtClean="0">
              <a:solidFill>
                <a:srgbClr val="FFFF00"/>
              </a:solidFill>
            </a:endParaRPr>
          </a:p>
          <a:p>
            <a:pPr eaLnBrk="1" hangingPunct="1">
              <a:buFontTx/>
              <a:buNone/>
            </a:pPr>
            <a:r>
              <a:rPr lang="cs-CZ" b="1" dirty="0" smtClean="0">
                <a:solidFill>
                  <a:srgbClr val="FFFF00"/>
                </a:solidFill>
              </a:rPr>
              <a:t>	</a:t>
            </a:r>
            <a:r>
              <a:rPr lang="cs-CZ" sz="2800" b="1" dirty="0" err="1" smtClean="0">
                <a:solidFill>
                  <a:srgbClr val="FF0000"/>
                </a:solidFill>
              </a:rPr>
              <a:t>Financial</a:t>
            </a:r>
            <a:r>
              <a:rPr lang="cs-CZ" sz="2800" b="1" dirty="0" smtClean="0">
                <a:solidFill>
                  <a:srgbClr val="FF0000"/>
                </a:solidFill>
              </a:rPr>
              <a:t> Intelligence</a:t>
            </a:r>
            <a:r>
              <a:rPr lang="cs-CZ" b="1" dirty="0" smtClean="0">
                <a:solidFill>
                  <a:srgbClr val="FFFF00"/>
                </a:solidFill>
              </a:rPr>
              <a:t>	</a:t>
            </a:r>
          </a:p>
          <a:p>
            <a:pPr eaLnBrk="1" hangingPunct="1">
              <a:buFontTx/>
              <a:buNone/>
            </a:pPr>
            <a:r>
              <a:rPr lang="cs-CZ" b="1" dirty="0" smtClean="0">
                <a:solidFill>
                  <a:srgbClr val="FFFF00"/>
                </a:solidFill>
              </a:rPr>
              <a:t>	</a:t>
            </a:r>
            <a:r>
              <a:rPr lang="cs-CZ" sz="2400" b="1" dirty="0" smtClean="0"/>
              <a:t>-  zpravodajství o finanční situaci </a:t>
            </a:r>
          </a:p>
          <a:p>
            <a:pPr eaLnBrk="1" hangingPunct="1">
              <a:buFontTx/>
              <a:buNone/>
            </a:pPr>
            <a:endParaRPr lang="cs-CZ" dirty="0" smtClean="0"/>
          </a:p>
        </p:txBody>
      </p:sp>
      <p:sp>
        <p:nvSpPr>
          <p:cNvPr id="28675" name="Zástupný symbol pro číslo snímku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7D9704C-C46A-49F6-ABEE-8A0F506A9BE6}" type="slidenum">
              <a:rPr lang="cs-CZ" smtClean="0"/>
              <a:pPr/>
              <a:t>28</a:t>
            </a:fld>
            <a:endParaRPr lang="cs-CZ" smtClean="0"/>
          </a:p>
        </p:txBody>
      </p:sp>
      <p:sp>
        <p:nvSpPr>
          <p:cNvPr id="28676" name="TextovéPole 4"/>
          <p:cNvSpPr txBox="1">
            <a:spLocks noChangeArrowheads="1"/>
          </p:cNvSpPr>
          <p:nvPr/>
        </p:nvSpPr>
        <p:spPr bwMode="auto">
          <a:xfrm>
            <a:off x="0" y="0"/>
            <a:ext cx="9144000" cy="830263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4800" b="1" dirty="0"/>
              <a:t>CÍLE ZÁJMU CI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build="p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 5"/>
          <p:cNvSpPr txBox="1">
            <a:spLocks noGrp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B877F169-28F2-4FAB-8AE3-020DE9B3E93D}" type="slidenum">
              <a:rPr lang="cs-CZ" sz="1200">
                <a:effectLst>
                  <a:outerShdw blurRad="38100" dist="38100" dir="2700000" algn="tl">
                    <a:srgbClr val="000000"/>
                  </a:outerShdw>
                </a:effectLst>
              </a:rPr>
              <a:pPr algn="r">
                <a:defRPr/>
              </a:pPr>
              <a:t>29</a:t>
            </a:fld>
            <a:endParaRPr lang="cs-CZ" sz="12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412875"/>
          </a:xfrm>
          <a:solidFill>
            <a:srgbClr val="CCFFFF"/>
          </a:solidFill>
        </p:spPr>
        <p:txBody>
          <a:bodyPr/>
          <a:lstStyle/>
          <a:p>
            <a:pPr algn="ctr" eaLnBrk="1" hangingPunct="1"/>
            <a:r>
              <a:rPr lang="cs-CZ" sz="4400" b="1" dirty="0" smtClean="0">
                <a:solidFill>
                  <a:schemeClr val="tx1"/>
                </a:solidFill>
              </a:rPr>
              <a:t>Možnosti zabezpečení CI </a:t>
            </a:r>
            <a:br>
              <a:rPr lang="cs-CZ" sz="4400" b="1" dirty="0" smtClean="0">
                <a:solidFill>
                  <a:schemeClr val="tx1"/>
                </a:solidFill>
              </a:rPr>
            </a:br>
            <a:r>
              <a:rPr lang="cs-CZ" sz="4400" b="1" dirty="0" smtClean="0">
                <a:solidFill>
                  <a:schemeClr val="tx1"/>
                </a:solidFill>
              </a:rPr>
              <a:t>u firmy</a:t>
            </a:r>
            <a:r>
              <a:rPr lang="cs-CZ" sz="4400" dirty="0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4131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2132856"/>
            <a:ext cx="8496300" cy="3960440"/>
          </a:xfrm>
          <a:solidFill>
            <a:srgbClr val="FFFFCC"/>
          </a:solidFill>
        </p:spPr>
        <p:txBody>
          <a:bodyPr/>
          <a:lstStyle/>
          <a:p>
            <a:pPr eaLnBrk="1" hangingPunct="1">
              <a:buFontTx/>
              <a:buNone/>
            </a:pPr>
            <a:r>
              <a:rPr lang="cs-CZ" dirty="0" smtClean="0"/>
              <a:t>	</a:t>
            </a:r>
            <a:r>
              <a:rPr lang="cs-CZ" b="1" dirty="0" smtClean="0">
                <a:solidFill>
                  <a:srgbClr val="FF0000"/>
                </a:solidFill>
              </a:rPr>
              <a:t>A)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b="1" dirty="0" smtClean="0">
                <a:solidFill>
                  <a:srgbClr val="FF0000"/>
                </a:solidFill>
              </a:rPr>
              <a:t>Externí specializovaná firma</a:t>
            </a:r>
            <a:r>
              <a:rPr lang="cs-CZ" dirty="0" smtClean="0">
                <a:solidFill>
                  <a:srgbClr val="FFFF00"/>
                </a:solidFill>
              </a:rPr>
              <a:t> 	</a:t>
            </a:r>
          </a:p>
          <a:p>
            <a:pPr eaLnBrk="1" hangingPunct="1">
              <a:buFontTx/>
              <a:buNone/>
            </a:pPr>
            <a:r>
              <a:rPr lang="cs-CZ" dirty="0" smtClean="0">
                <a:solidFill>
                  <a:srgbClr val="FFFF00"/>
                </a:solidFill>
              </a:rPr>
              <a:t>		</a:t>
            </a:r>
            <a:r>
              <a:rPr lang="cs-CZ" b="1" dirty="0" smtClean="0"/>
              <a:t>(specializovaná agentura na CI),</a:t>
            </a:r>
          </a:p>
          <a:p>
            <a:pPr eaLnBrk="1" hangingPunct="1">
              <a:buFontTx/>
              <a:buNone/>
            </a:pPr>
            <a:endParaRPr lang="cs-CZ" sz="1800" dirty="0" smtClean="0"/>
          </a:p>
          <a:p>
            <a:pPr eaLnBrk="1" hangingPunct="1">
              <a:buFontTx/>
              <a:buNone/>
            </a:pPr>
            <a:endParaRPr lang="cs-CZ" sz="1800" dirty="0" smtClean="0">
              <a:solidFill>
                <a:srgbClr val="FFFF00"/>
              </a:solidFill>
            </a:endParaRPr>
          </a:p>
          <a:p>
            <a:pPr eaLnBrk="1" hangingPunct="1">
              <a:buFontTx/>
              <a:buNone/>
            </a:pPr>
            <a:r>
              <a:rPr lang="cs-CZ" dirty="0" smtClean="0">
                <a:solidFill>
                  <a:srgbClr val="FFFF00"/>
                </a:solidFill>
              </a:rPr>
              <a:t>	</a:t>
            </a:r>
            <a:r>
              <a:rPr lang="cs-CZ" b="1" dirty="0" smtClean="0">
                <a:solidFill>
                  <a:srgbClr val="FF0000"/>
                </a:solidFill>
              </a:rPr>
              <a:t>B) Interní útvar vlastní firmy</a:t>
            </a:r>
            <a:r>
              <a:rPr lang="cs-CZ" dirty="0" smtClean="0">
                <a:solidFill>
                  <a:srgbClr val="FF0000"/>
                </a:solidFill>
              </a:rPr>
              <a:t>         </a:t>
            </a:r>
            <a:r>
              <a:rPr lang="cs-CZ" dirty="0" smtClean="0">
                <a:solidFill>
                  <a:srgbClr val="FFFF00"/>
                </a:solidFill>
              </a:rPr>
              <a:t>	</a:t>
            </a:r>
            <a:r>
              <a:rPr lang="cs-CZ" b="1" dirty="0" smtClean="0"/>
              <a:t>(firemní útvar).</a:t>
            </a:r>
          </a:p>
          <a:p>
            <a:pPr eaLnBrk="1" hangingPunct="1">
              <a:buFontTx/>
              <a:buNone/>
            </a:pPr>
            <a:endParaRPr lang="cs-CZ" sz="2000" b="1" dirty="0"/>
          </a:p>
          <a:p>
            <a:pPr marL="0" indent="0" algn="ctr" eaLnBrk="1" hangingPunct="1">
              <a:buFontTx/>
              <a:buNone/>
            </a:pPr>
            <a:r>
              <a:rPr lang="cs-CZ" sz="2800" b="1" dirty="0" smtClean="0"/>
              <a:t>Výhody nevýhody obou možností</a:t>
            </a:r>
          </a:p>
        </p:txBody>
      </p:sp>
      <p:sp>
        <p:nvSpPr>
          <p:cNvPr id="29701" name="Zástupný symbol pro číslo snímku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B57F1A7-0EBA-4605-BCAA-8CCC4DD3246C}" type="slidenum">
              <a:rPr lang="cs-CZ" smtClean="0"/>
              <a:pPr/>
              <a:t>29</a:t>
            </a:fld>
            <a:endParaRPr lang="cs-CZ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316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28800"/>
          </a:xfrm>
          <a:solidFill>
            <a:srgbClr val="CCFFFF"/>
          </a:solidFill>
        </p:spPr>
        <p:txBody>
          <a:bodyPr>
            <a:normAutofit fontScale="90000"/>
          </a:bodyPr>
          <a:lstStyle/>
          <a:p>
            <a:pPr algn="ctr"/>
            <a:r>
              <a:rPr lang="cs-CZ" b="1" dirty="0" smtClean="0"/>
              <a:t>STRATEGICKÝ  VÝZNAM INFORMACE  A  ZPRAVODAJSTVÍ V KONKURENČNÍM BOJI</a:t>
            </a:r>
            <a:endParaRPr lang="cs-CZ" dirty="0"/>
          </a:p>
        </p:txBody>
      </p:sp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1264911" y="2780928"/>
            <a:ext cx="6768752" cy="2016224"/>
          </a:xfrm>
          <a:prstGeom prst="rect">
            <a:avLst/>
          </a:prstGeom>
          <a:solidFill>
            <a:srgbClr val="FFFFCC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cs-CZ" sz="6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anose="020B0A04020102020204" pitchFamily="34" charset="0"/>
              </a:rPr>
              <a:t>„OBCHOD</a:t>
            </a:r>
            <a:r>
              <a:rPr kumimoji="0" lang="cs-CZ" sz="6000" b="1" i="1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anose="020B0A04020102020204" pitchFamily="34" charset="0"/>
              </a:rPr>
              <a:t> JE VELKÁ VÁLKA“</a:t>
            </a:r>
            <a:endParaRPr kumimoji="0" lang="cs-CZ" sz="6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DBAC2-B0EE-47F9-AFBC-7867F09FC506}" type="slidenum">
              <a:rPr lang="cs-CZ" smtClean="0"/>
              <a:pPr/>
              <a:t>3</a:t>
            </a:fld>
            <a:endParaRPr lang="cs-CZ"/>
          </a:p>
        </p:txBody>
      </p:sp>
      <p:pic>
        <p:nvPicPr>
          <p:cNvPr id="6789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4753" y="5229200"/>
            <a:ext cx="1597025" cy="1090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88596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48680"/>
          </a:xfrm>
          <a:solidFill>
            <a:srgbClr val="CCFFFF"/>
          </a:solidFill>
        </p:spPr>
        <p:txBody>
          <a:bodyPr>
            <a:normAutofit fontScale="90000"/>
          </a:bodyPr>
          <a:lstStyle/>
          <a:p>
            <a:pPr algn="ctr"/>
            <a:r>
              <a:rPr lang="cs-CZ" sz="3200" b="1" dirty="0" smtClean="0">
                <a:solidFill>
                  <a:schemeClr val="tx1"/>
                </a:solidFill>
              </a:rPr>
              <a:t>Firmy, pro které pracují specialisté CI</a:t>
            </a:r>
            <a:endParaRPr lang="cs-CZ" sz="3200" b="1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0" y="548680"/>
            <a:ext cx="9144000" cy="6309320"/>
          </a:xfrm>
          <a:solidFill>
            <a:srgbClr val="FFFFCC"/>
          </a:solidFill>
        </p:spPr>
        <p:txBody>
          <a:bodyPr/>
          <a:lstStyle/>
          <a:p>
            <a:pPr>
              <a:buNone/>
            </a:pPr>
            <a:endParaRPr lang="cs-CZ" dirty="0"/>
          </a:p>
        </p:txBody>
      </p:sp>
      <p:graphicFrame>
        <p:nvGraphicFramePr>
          <p:cNvPr id="69634" name="Object 2"/>
          <p:cNvGraphicFramePr>
            <a:graphicFrameLocks noChangeAspect="1"/>
          </p:cNvGraphicFramePr>
          <p:nvPr/>
        </p:nvGraphicFramePr>
        <p:xfrm>
          <a:off x="683568" y="595313"/>
          <a:ext cx="8080375" cy="6262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4794" name="Dokument" r:id="rId3" imgW="6166001" imgH="4767747" progId="Word.Document.12">
                  <p:embed/>
                </p:oleObj>
              </mc:Choice>
              <mc:Fallback>
                <p:oleObj name="Dokument" r:id="rId3" imgW="6166001" imgH="4767747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568" y="595313"/>
                        <a:ext cx="8080375" cy="6262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576280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08720"/>
          </a:xfrm>
          <a:solidFill>
            <a:srgbClr val="CCFFFF"/>
          </a:solidFill>
        </p:spPr>
        <p:txBody>
          <a:bodyPr/>
          <a:lstStyle/>
          <a:p>
            <a:pPr algn="ctr" eaLnBrk="1" hangingPunct="1"/>
            <a:r>
              <a:rPr lang="cs-CZ" sz="4800" b="1" dirty="0" smtClean="0">
                <a:solidFill>
                  <a:schemeClr val="tx1"/>
                </a:solidFill>
              </a:rPr>
              <a:t>ZPRAVODAJSKÝ CYKLUS</a:t>
            </a:r>
          </a:p>
        </p:txBody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484784"/>
            <a:ext cx="9144000" cy="5373216"/>
          </a:xfrm>
          <a:solidFill>
            <a:srgbClr val="FFFFCC"/>
          </a:solidFill>
        </p:spPr>
        <p:txBody>
          <a:bodyPr/>
          <a:lstStyle/>
          <a:p>
            <a:pPr marL="0" indent="0" algn="ctr" eaLnBrk="1" hangingPunct="1">
              <a:buFontTx/>
              <a:buNone/>
            </a:pPr>
            <a:r>
              <a:rPr lang="cs-CZ" b="1" dirty="0" smtClean="0"/>
              <a:t>Americká ústřední zpravodajská služba CIA definuje zpravodajský cyklus: </a:t>
            </a:r>
          </a:p>
          <a:p>
            <a:pPr eaLnBrk="1" hangingPunct="1">
              <a:buFontTx/>
              <a:buNone/>
            </a:pPr>
            <a:endParaRPr lang="cs-CZ" sz="2000" b="1" dirty="0" smtClean="0">
              <a:solidFill>
                <a:srgbClr val="FFFF00"/>
              </a:solidFill>
            </a:endParaRPr>
          </a:p>
          <a:p>
            <a:pPr marL="0" indent="0" algn="ctr" eaLnBrk="1" hangingPunct="1">
              <a:buFontTx/>
              <a:buNone/>
            </a:pPr>
            <a:r>
              <a:rPr lang="cs-CZ" sz="3600" b="1" dirty="0" smtClean="0">
                <a:solidFill>
                  <a:srgbClr val="3333CC"/>
                </a:solidFill>
              </a:rPr>
              <a:t>„Proces získávání informace s jejím následným vyhodnocením, analýzou a předáním k využití v rozhodovací činnosti“. </a:t>
            </a:r>
          </a:p>
        </p:txBody>
      </p:sp>
      <p:sp>
        <p:nvSpPr>
          <p:cNvPr id="43012" name="Zástupný symbol pro číslo snímk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323DF31-D413-44D3-8E65-C3408102DC2A}" type="slidenum">
              <a:rPr lang="cs-CZ" smtClean="0"/>
              <a:pPr/>
              <a:t>31</a:t>
            </a:fld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2995598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4" grpId="0" build="p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52736"/>
          </a:xfrm>
          <a:solidFill>
            <a:srgbClr val="CCFFFF"/>
          </a:solidFill>
        </p:spPr>
        <p:txBody>
          <a:bodyPr/>
          <a:lstStyle/>
          <a:p>
            <a:pPr algn="ctr"/>
            <a:r>
              <a:rPr lang="cs-CZ" sz="4400" b="1" dirty="0" smtClean="0">
                <a:solidFill>
                  <a:schemeClr val="tx1"/>
                </a:solidFill>
              </a:rPr>
              <a:t>ZPRAVODAJSKÝ </a:t>
            </a:r>
            <a:r>
              <a:rPr lang="cs-CZ" sz="4400" b="1" dirty="0">
                <a:solidFill>
                  <a:schemeClr val="tx1"/>
                </a:solidFill>
              </a:rPr>
              <a:t>CYKLUS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-18152" y="1844824"/>
            <a:ext cx="9144000" cy="4248472"/>
          </a:xfrm>
          <a:prstGeom prst="rect">
            <a:avLst/>
          </a:prstGeom>
          <a:solidFill>
            <a:srgbClr val="FFFFCC"/>
          </a:solidFill>
          <a:ln>
            <a:solidFill>
              <a:srgbClr val="FF3300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cs-CZ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Ve zpravodajské praxi (CIA) i v </a:t>
            </a:r>
            <a:r>
              <a:rPr kumimoji="0" lang="cs-CZ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Competitive</a:t>
            </a:r>
            <a:r>
              <a:rPr kumimoji="0" lang="cs-CZ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cs-CZ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Intelligence</a:t>
            </a:r>
            <a:r>
              <a:rPr kumimoji="0" lang="cs-CZ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se běžně používá čtyř fázový model zpravodajského cyklu: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9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3050">
              <a:buFontTx/>
              <a:buNone/>
            </a:pPr>
            <a:r>
              <a:rPr lang="cs-CZ" sz="2800" b="1" dirty="0" smtClean="0"/>
              <a:t>		</a:t>
            </a:r>
            <a:r>
              <a:rPr lang="cs-CZ" sz="3200" b="1" dirty="0" smtClean="0">
                <a:latin typeface="Arial Black" panose="020B0A04020102020204" pitchFamily="34" charset="0"/>
              </a:rPr>
              <a:t>I)    Řízení</a:t>
            </a:r>
          </a:p>
          <a:p>
            <a:pPr marL="273050">
              <a:buFontTx/>
              <a:buNone/>
            </a:pPr>
            <a:r>
              <a:rPr lang="cs-CZ" sz="3200" b="1" dirty="0" smtClean="0">
                <a:latin typeface="Arial Black" panose="020B0A04020102020204" pitchFamily="34" charset="0"/>
              </a:rPr>
              <a:t>		II)   Shromažďování (sběr) dat</a:t>
            </a:r>
          </a:p>
          <a:p>
            <a:pPr marL="273050">
              <a:buFontTx/>
              <a:buNone/>
            </a:pPr>
            <a:r>
              <a:rPr lang="cs-CZ" sz="3200" b="1" dirty="0" smtClean="0">
                <a:latin typeface="Arial Black" panose="020B0A04020102020204" pitchFamily="34" charset="0"/>
              </a:rPr>
              <a:t>		</a:t>
            </a:r>
            <a:r>
              <a:rPr lang="cs-CZ" sz="32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III)  Zpracování (analýza)</a:t>
            </a:r>
          </a:p>
          <a:p>
            <a:pPr marL="273050">
              <a:buFontTx/>
              <a:buNone/>
            </a:pPr>
            <a:r>
              <a:rPr lang="cs-CZ" sz="3200" b="1" dirty="0" smtClean="0">
                <a:latin typeface="Arial Black" panose="020B0A04020102020204" pitchFamily="34" charset="0"/>
              </a:rPr>
              <a:t>		IV)  Šíření (distribuce)</a:t>
            </a:r>
          </a:p>
        </p:txBody>
      </p:sp>
    </p:spTree>
    <p:extLst>
      <p:ext uri="{BB962C8B-B14F-4D97-AF65-F5344CB8AC3E}">
        <p14:creationId xmlns:p14="http://schemas.microsoft.com/office/powerpoint/2010/main" val="4223803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6025"/>
          </a:xfrm>
          <a:solidFill>
            <a:srgbClr val="CCFFFF"/>
          </a:solidFill>
        </p:spPr>
        <p:txBody>
          <a:bodyPr/>
          <a:lstStyle/>
          <a:p>
            <a:pPr algn="ctr"/>
            <a:r>
              <a:rPr lang="cs-CZ" b="1" dirty="0" smtClean="0"/>
              <a:t>Nejdůležitější etapa zpravodajského cyklu CI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5661248"/>
          </a:xfrm>
          <a:solidFill>
            <a:srgbClr val="FFFFCC"/>
          </a:solidFill>
        </p:spPr>
        <p:txBody>
          <a:bodyPr/>
          <a:lstStyle/>
          <a:p>
            <a:pPr algn="ctr">
              <a:buNone/>
            </a:pPr>
            <a:endParaRPr lang="cs-CZ" sz="4000" b="1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cs-CZ" sz="4000" b="1" dirty="0" smtClean="0">
                <a:solidFill>
                  <a:srgbClr val="FF0000"/>
                </a:solidFill>
              </a:rPr>
              <a:t>Zpravodajská analýza</a:t>
            </a:r>
          </a:p>
          <a:p>
            <a:pPr algn="ctr">
              <a:buNone/>
            </a:pPr>
            <a:endParaRPr lang="cs-CZ" sz="800" b="1" dirty="0" smtClean="0"/>
          </a:p>
          <a:p>
            <a:pPr marL="0" indent="0">
              <a:buNone/>
            </a:pPr>
            <a:r>
              <a:rPr lang="cs-CZ" sz="2400" b="1" dirty="0" smtClean="0"/>
              <a:t>Proces zpracování vstupních údajů, dat a informací, pochopení souvztažností a kontextu se zájmovým prostředím za účelem vytvoření </a:t>
            </a:r>
          </a:p>
          <a:p>
            <a:pPr marL="0" indent="0" algn="ctr">
              <a:buNone/>
            </a:pPr>
            <a:r>
              <a:rPr lang="cs-CZ" sz="3200" b="1" dirty="0" smtClean="0">
                <a:solidFill>
                  <a:srgbClr val="FF0000"/>
                </a:solidFill>
                <a:latin typeface="Arial Black" pitchFamily="34" charset="0"/>
              </a:rPr>
              <a:t>kvalitních podkladů </a:t>
            </a:r>
          </a:p>
          <a:p>
            <a:pPr marL="0" indent="0">
              <a:buNone/>
            </a:pPr>
            <a:r>
              <a:rPr lang="cs-CZ" sz="2400" b="1" dirty="0" smtClean="0"/>
              <a:t>pro strategické rozhodování vrcholového managementu. </a:t>
            </a:r>
          </a:p>
          <a:p>
            <a:pPr marL="0" indent="0">
              <a:buNone/>
            </a:pPr>
            <a:endParaRPr lang="cs-CZ" sz="800" b="1" dirty="0" smtClean="0"/>
          </a:p>
          <a:p>
            <a:pPr marL="0" indent="0" algn="ctr">
              <a:buNone/>
            </a:pPr>
            <a:r>
              <a:rPr lang="cs-CZ" sz="2400" b="1" dirty="0" smtClean="0"/>
              <a:t>Analytik by měl dobře znát řešený problém včetně prostředí.</a:t>
            </a:r>
          </a:p>
        </p:txBody>
      </p:sp>
    </p:spTree>
    <p:extLst>
      <p:ext uri="{BB962C8B-B14F-4D97-AF65-F5344CB8AC3E}">
        <p14:creationId xmlns:p14="http://schemas.microsoft.com/office/powerpoint/2010/main" val="519940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64703"/>
          </a:xfrm>
          <a:solidFill>
            <a:srgbClr val="CCFFFF"/>
          </a:solidFill>
        </p:spPr>
        <p:txBody>
          <a:bodyPr>
            <a:normAutofit fontScale="90000"/>
          </a:bodyPr>
          <a:lstStyle/>
          <a:p>
            <a:pPr algn="ctr"/>
            <a:r>
              <a:rPr lang="cs-CZ" b="1" dirty="0" smtClean="0">
                <a:solidFill>
                  <a:schemeClr val="tx1"/>
                </a:solidFill>
              </a:rPr>
              <a:t>STAV COMPETITIVE INTELLIGENCE:</a:t>
            </a:r>
            <a:endParaRPr lang="cs-CZ" b="1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764704"/>
            <a:ext cx="9144000" cy="6093296"/>
          </a:xfrm>
          <a:solidFill>
            <a:srgbClr val="FFFFCC"/>
          </a:solidFill>
          <a:ln>
            <a:solidFill>
              <a:srgbClr val="FF0000"/>
            </a:solidFill>
          </a:ln>
        </p:spPr>
        <p:txBody>
          <a:bodyPr>
            <a:normAutofit fontScale="92500" lnSpcReduction="10000"/>
          </a:bodyPr>
          <a:lstStyle/>
          <a:p>
            <a:pPr marL="0" indent="0" algn="r">
              <a:buNone/>
            </a:pPr>
            <a:r>
              <a:rPr lang="cs-CZ" b="1" dirty="0" smtClean="0">
                <a:latin typeface="Arial Black" panose="020B0A04020102020204" pitchFamily="34" charset="0"/>
              </a:rPr>
              <a:t>Žádná ustálená nebo standardizovaná metodika neexistuje. </a:t>
            </a:r>
          </a:p>
          <a:p>
            <a:pPr algn="r">
              <a:buNone/>
            </a:pPr>
            <a:r>
              <a:rPr lang="cs-CZ" sz="1800" dirty="0" smtClean="0"/>
              <a:t>(</a:t>
            </a:r>
            <a:r>
              <a:rPr lang="cs-CZ" sz="1800" dirty="0" err="1" smtClean="0"/>
              <a:t>Carr</a:t>
            </a:r>
            <a:r>
              <a:rPr lang="cs-CZ" sz="1800" dirty="0" smtClean="0"/>
              <a:t>, </a:t>
            </a:r>
            <a:r>
              <a:rPr lang="cs-CZ" sz="1800" dirty="0" err="1">
                <a:cs typeface="Arial" pitchFamily="34" charset="0"/>
              </a:rPr>
              <a:t>Kahaner</a:t>
            </a:r>
            <a:r>
              <a:rPr lang="cs-CZ" sz="1800" dirty="0" smtClean="0">
                <a:cs typeface="Arial" pitchFamily="34" charset="0"/>
              </a:rPr>
              <a:t>, </a:t>
            </a:r>
            <a:r>
              <a:rPr lang="cs-CZ" sz="1800" dirty="0" err="1" smtClean="0"/>
              <a:t>Fuld</a:t>
            </a:r>
            <a:r>
              <a:rPr lang="cs-CZ" sz="1800" dirty="0" smtClean="0"/>
              <a:t>, </a:t>
            </a:r>
            <a:r>
              <a:rPr lang="cs-CZ" sz="1800" dirty="0" err="1" smtClean="0">
                <a:cs typeface="Arial" pitchFamily="34" charset="0"/>
              </a:rPr>
              <a:t>Liebowitz</a:t>
            </a:r>
            <a:r>
              <a:rPr lang="cs-CZ" sz="1800" dirty="0" smtClean="0">
                <a:cs typeface="Arial" pitchFamily="34" charset="0"/>
              </a:rPr>
              <a:t>).</a:t>
            </a:r>
          </a:p>
          <a:p>
            <a:pPr algn="r">
              <a:buNone/>
            </a:pPr>
            <a:endParaRPr lang="cs-CZ" sz="1800" dirty="0" smtClean="0">
              <a:cs typeface="Arial" pitchFamily="34" charset="0"/>
            </a:endParaRPr>
          </a:p>
          <a:p>
            <a:pPr algn="r">
              <a:buNone/>
            </a:pPr>
            <a:r>
              <a:rPr lang="cs-CZ" sz="1800" dirty="0" smtClean="0">
                <a:cs typeface="Arial" pitchFamily="34" charset="0"/>
              </a:rPr>
              <a:t> </a:t>
            </a:r>
          </a:p>
          <a:p>
            <a:pPr>
              <a:spcBef>
                <a:spcPts val="0"/>
              </a:spcBef>
              <a:buNone/>
            </a:pPr>
            <a:r>
              <a:rPr lang="cs-CZ" b="1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cs-CZ" sz="2000" dirty="0" smtClean="0">
                <a:cs typeface="Arial" pitchFamily="34" charset="0"/>
              </a:rPr>
              <a:t>Je popsán způsob práce 15 předních odborníků na CI v USA. Tito popisují proces Competitive Intelligence jako: </a:t>
            </a:r>
            <a:r>
              <a:rPr lang="cs-CZ" sz="2000" b="1" dirty="0" smtClean="0">
                <a:cs typeface="Arial" pitchFamily="34" charset="0"/>
              </a:rPr>
              <a:t>cyklus, lineární proces, čtyřbodový model, vědeckou metodu nebo pyramidu. </a:t>
            </a:r>
          </a:p>
          <a:p>
            <a:pPr>
              <a:buNone/>
            </a:pPr>
            <a:r>
              <a:rPr lang="cs-CZ" sz="2000" dirty="0" smtClean="0">
                <a:cs typeface="Arial" pitchFamily="34" charset="0"/>
              </a:rPr>
              <a:t>	Rozhodně nedávají jednoznačnou odpověď na otázky: </a:t>
            </a:r>
          </a:p>
          <a:p>
            <a:pPr>
              <a:buNone/>
            </a:pPr>
            <a:r>
              <a:rPr lang="cs-CZ" sz="2000" dirty="0" smtClean="0">
                <a:cs typeface="Arial" pitchFamily="34" charset="0"/>
              </a:rPr>
              <a:t>	</a:t>
            </a:r>
            <a:r>
              <a:rPr lang="cs-CZ" sz="2000" b="1" dirty="0" smtClean="0">
                <a:cs typeface="Arial" pitchFamily="34" charset="0"/>
              </a:rPr>
              <a:t>Čím je třeba práci v Competitive Intelligence začít a v jakém pořadí je nutno pokračovat. </a:t>
            </a:r>
          </a:p>
          <a:p>
            <a:pPr marL="0" indent="0" algn="ctr">
              <a:buNone/>
            </a:pPr>
            <a:r>
              <a:rPr lang="cs-CZ" sz="2000" b="1" dirty="0" smtClean="0">
                <a:latin typeface="Arial Black" panose="020B0A04020102020204" pitchFamily="34" charset="0"/>
                <a:cs typeface="Arial" pitchFamily="34" charset="0"/>
              </a:rPr>
              <a:t>O přeměně informace ve zpravodajství jsou jejich výpovědi velmi 			      kusé až mlhavé</a:t>
            </a:r>
            <a:r>
              <a:rPr lang="cs-CZ" sz="2000" b="1" dirty="0" smtClean="0">
                <a:cs typeface="Arial" pitchFamily="34" charset="0"/>
              </a:rPr>
              <a:t>           				</a:t>
            </a:r>
            <a:r>
              <a:rPr lang="cs-CZ" sz="1800" b="1" dirty="0" smtClean="0">
                <a:latin typeface="Arial" pitchFamily="34" charset="0"/>
                <a:cs typeface="Arial" pitchFamily="34" charset="0"/>
              </a:rPr>
              <a:t>	</a:t>
            </a:r>
          </a:p>
          <a:p>
            <a:pPr>
              <a:buNone/>
            </a:pPr>
            <a:r>
              <a:rPr lang="cs-CZ" sz="1500" b="1" dirty="0" smtClean="0">
                <a:latin typeface="+mj-lt"/>
                <a:cs typeface="Arial" pitchFamily="34" charset="0"/>
              </a:rPr>
              <a:t>     </a:t>
            </a:r>
          </a:p>
          <a:p>
            <a:pPr>
              <a:buNone/>
            </a:pPr>
            <a:r>
              <a:rPr lang="cs-CZ" sz="2400" b="1" dirty="0" smtClean="0">
                <a:latin typeface="+mj-lt"/>
                <a:cs typeface="Arial" pitchFamily="34" charset="0"/>
              </a:rPr>
              <a:t> </a:t>
            </a:r>
            <a:r>
              <a:rPr lang="cs-CZ" sz="2400" b="1" u="sng" dirty="0" smtClean="0">
                <a:latin typeface="+mj-lt"/>
                <a:cs typeface="Arial" pitchFamily="34" charset="0"/>
              </a:rPr>
              <a:t>Nedostatky:</a:t>
            </a:r>
            <a:r>
              <a:rPr lang="cs-CZ" sz="2400" b="1" dirty="0" smtClean="0">
                <a:latin typeface="+mj-lt"/>
                <a:cs typeface="Arial" pitchFamily="34" charset="0"/>
              </a:rPr>
              <a:t>  </a:t>
            </a:r>
            <a:r>
              <a:rPr lang="cs-CZ" sz="2400" b="1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rutina         využití převážně pro </a:t>
            </a:r>
            <a:r>
              <a:rPr lang="cs-CZ" sz="2400" b="1" dirty="0" smtClean="0">
                <a:solidFill>
                  <a:srgbClr val="C00000"/>
                </a:solidFill>
                <a:latin typeface="Arial Black" panose="020B0A04020102020204" pitchFamily="34" charset="0"/>
                <a:cs typeface="Arial" pitchFamily="34" charset="0"/>
              </a:rPr>
              <a:t>operativní řízení</a:t>
            </a:r>
            <a:r>
              <a:rPr lang="cs-CZ" sz="2400" b="1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.		     						</a:t>
            </a:r>
          </a:p>
          <a:p>
            <a:pPr>
              <a:buNone/>
            </a:pPr>
            <a:r>
              <a:rPr lang="cs-CZ" sz="1800" dirty="0" smtClean="0">
                <a:cs typeface="Arial" pitchFamily="34" charset="0"/>
              </a:rPr>
              <a:t> 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2186715" y="6093296"/>
            <a:ext cx="5040560" cy="646331"/>
          </a:xfrm>
          <a:prstGeom prst="rect">
            <a:avLst/>
          </a:prstGeom>
          <a:solidFill>
            <a:srgbClr val="FF0000"/>
          </a:solidFill>
          <a:ln w="762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36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Nám to nestačí!!!</a:t>
            </a:r>
            <a:endParaRPr lang="cs-CZ" sz="36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Šipka doprava 5"/>
          <p:cNvSpPr/>
          <p:nvPr/>
        </p:nvSpPr>
        <p:spPr>
          <a:xfrm>
            <a:off x="386515" y="4886912"/>
            <a:ext cx="936104" cy="360040"/>
          </a:xfrm>
          <a:prstGeom prst="rightArrow">
            <a:avLst/>
          </a:prstGeom>
          <a:solidFill>
            <a:srgbClr val="66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TextovéPole 6"/>
          <p:cNvSpPr txBox="1"/>
          <p:nvPr/>
        </p:nvSpPr>
        <p:spPr>
          <a:xfrm>
            <a:off x="1566612" y="4846842"/>
            <a:ext cx="6984776" cy="400110"/>
          </a:xfrm>
          <a:prstGeom prst="rect">
            <a:avLst/>
          </a:prstGeom>
          <a:solidFill>
            <a:srgbClr val="66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 smtClean="0">
                <a:latin typeface="Arial Black" panose="020B0A04020102020204" pitchFamily="34" charset="0"/>
                <a:cs typeface="Arial" pitchFamily="34" charset="0"/>
              </a:rPr>
              <a:t>Zprávy – shrnutí, případně signální zpravodajství!</a:t>
            </a:r>
            <a:endParaRPr lang="cs-CZ" sz="2000" b="1" dirty="0">
              <a:latin typeface="Arial Black" panose="020B0A04020102020204" pitchFamily="34" charset="0"/>
            </a:endParaRPr>
          </a:p>
        </p:txBody>
      </p:sp>
      <p:grpSp>
        <p:nvGrpSpPr>
          <p:cNvPr id="14" name="Skupina 13"/>
          <p:cNvGrpSpPr/>
          <p:nvPr/>
        </p:nvGrpSpPr>
        <p:grpSpPr>
          <a:xfrm>
            <a:off x="386515" y="1255287"/>
            <a:ext cx="4320480" cy="1008113"/>
            <a:chOff x="467544" y="1916832"/>
            <a:chExt cx="4320480" cy="1008113"/>
          </a:xfrm>
        </p:grpSpPr>
        <p:pic>
          <p:nvPicPr>
            <p:cNvPr id="8" name="Picture 2" descr="C:\Documents and Settings\bartes\Dokumenty\Obrázky\2013-02-05\Save0013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67544" y="1916832"/>
              <a:ext cx="662856" cy="1008112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</p:pic>
        <p:pic>
          <p:nvPicPr>
            <p:cNvPr id="9" name="Picture 2" descr="C:\Documents and Settings\bartes\Dokumenty\Obrázky\2013-01-04\Save0008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331640" y="1916832"/>
              <a:ext cx="658598" cy="1008113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</p:pic>
        <p:pic>
          <p:nvPicPr>
            <p:cNvPr id="10" name="Picture 1" descr="C:\Documents and Settings\bartes\Dokumenty\Obrázky\2013-01-04\Save0010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flipV="1">
              <a:off x="2267744" y="1916832"/>
              <a:ext cx="668439" cy="1008112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</p:pic>
        <p:pic>
          <p:nvPicPr>
            <p:cNvPr id="11" name="Picture 2" descr="C:\Documents and Settings\bartes\Dokumenty\Obrázky\2013-01-04\Save0007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203848" y="1916832"/>
              <a:ext cx="702038" cy="1008112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</p:pic>
        <p:pic>
          <p:nvPicPr>
            <p:cNvPr id="12" name="Picture 2" descr="C:\Documents and Settings\bartes\Dokumenty\Obrázky\2013-01-04\Save0009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139952" y="1916832"/>
              <a:ext cx="648072" cy="978883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</p:pic>
      </p:grpSp>
      <p:sp>
        <p:nvSpPr>
          <p:cNvPr id="13" name="Šipka doprava 12"/>
          <p:cNvSpPr/>
          <p:nvPr/>
        </p:nvSpPr>
        <p:spPr>
          <a:xfrm>
            <a:off x="3347864" y="5445224"/>
            <a:ext cx="576064" cy="144016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31098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-2461"/>
            <a:ext cx="9144000" cy="767165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cs-CZ" b="1" dirty="0" smtClean="0"/>
              <a:t>ZÁKLADNÍ  POJMY  CI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764704"/>
            <a:ext cx="4536504" cy="6093296"/>
          </a:xfrm>
          <a:solidFill>
            <a:srgbClr val="FFFFCC"/>
          </a:solidFill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lvl="0">
              <a:buNone/>
            </a:pPr>
            <a:r>
              <a:rPr lang="cs-CZ" sz="3200" b="1" dirty="0" smtClean="0"/>
              <a:t>1)   Symptomy</a:t>
            </a:r>
          </a:p>
          <a:p>
            <a:pPr lvl="0">
              <a:buNone/>
            </a:pPr>
            <a:r>
              <a:rPr lang="cs-CZ" sz="3200" b="1" dirty="0" smtClean="0"/>
              <a:t>2)   Data</a:t>
            </a:r>
          </a:p>
          <a:p>
            <a:pPr marL="449263" lvl="0" indent="-449263">
              <a:buNone/>
            </a:pPr>
            <a:r>
              <a:rPr lang="cs-CZ" sz="3200" b="1" dirty="0" smtClean="0"/>
              <a:t>3)   Informace</a:t>
            </a:r>
          </a:p>
          <a:p>
            <a:pPr lvl="0">
              <a:buNone/>
            </a:pPr>
            <a:r>
              <a:rPr lang="cs-CZ" sz="3200" b="1" dirty="0" smtClean="0"/>
              <a:t>4)   Funkce</a:t>
            </a:r>
          </a:p>
          <a:p>
            <a:pPr lvl="0">
              <a:buNone/>
            </a:pPr>
            <a:r>
              <a:rPr lang="cs-CZ" sz="3200" b="1" dirty="0" smtClean="0"/>
              <a:t>5)   Struktury</a:t>
            </a:r>
          </a:p>
          <a:p>
            <a:pPr lvl="0">
              <a:buNone/>
            </a:pPr>
            <a:r>
              <a:rPr lang="cs-CZ" sz="3200" b="1" dirty="0" smtClean="0"/>
              <a:t>6)   Procesy</a:t>
            </a:r>
          </a:p>
          <a:p>
            <a:pPr lvl="0">
              <a:buNone/>
            </a:pPr>
            <a:r>
              <a:rPr lang="cs-CZ" sz="3200" b="1" dirty="0" smtClean="0"/>
              <a:t>7)   Důkazy</a:t>
            </a:r>
          </a:p>
          <a:p>
            <a:pPr lvl="0">
              <a:buNone/>
            </a:pPr>
            <a:r>
              <a:rPr lang="cs-CZ" sz="3200" b="1" dirty="0" smtClean="0"/>
              <a:t>8)   Argumenty</a:t>
            </a:r>
          </a:p>
          <a:p>
            <a:pPr lvl="0">
              <a:buNone/>
            </a:pPr>
            <a:r>
              <a:rPr lang="cs-CZ" sz="3200" b="1" dirty="0" smtClean="0"/>
              <a:t>9)   Hypotézy</a:t>
            </a:r>
          </a:p>
          <a:p>
            <a:pPr marL="449263" indent="-449263">
              <a:buNone/>
            </a:pPr>
            <a:r>
              <a:rPr lang="cs-CZ" sz="3200" b="1" dirty="0" smtClean="0"/>
              <a:t>10) Zpravodajství</a:t>
            </a:r>
            <a:endParaRPr lang="cs-CZ" sz="3200" b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DBAC2-B0EE-47F9-AFBC-7867F09FC506}" type="slidenum">
              <a:rPr lang="cs-CZ" smtClean="0"/>
              <a:pPr/>
              <a:t>35</a:t>
            </a:fld>
            <a:endParaRPr lang="cs-CZ"/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4499992" y="764704"/>
            <a:ext cx="4644008" cy="6093296"/>
          </a:xfrm>
          <a:prstGeom prst="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cs-CZ" sz="3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Jedná se o 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cs-CZ" sz="3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anose="020B0A04020102020204" pitchFamily="34" charset="0"/>
              </a:rPr>
              <a:t>základní stavební prvky 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cs-CZ" sz="3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zpravodajského procesu.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cs-CZ" sz="3800" b="1" dirty="0" smtClean="0"/>
              <a:t>Bez práce s těmito základními prvky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cs-CZ" sz="6000" b="1" dirty="0" smtClean="0">
                <a:latin typeface="Arial Black" panose="020B0A04020102020204" pitchFamily="34" charset="0"/>
              </a:rPr>
              <a:t>nelze</a:t>
            </a:r>
            <a:r>
              <a:rPr lang="cs-CZ" sz="3800" b="1" dirty="0" smtClean="0"/>
              <a:t> </a:t>
            </a:r>
          </a:p>
          <a:p>
            <a:pPr lvl="0" algn="ctr">
              <a:spcBef>
                <a:spcPct val="20000"/>
              </a:spcBef>
              <a:defRPr/>
            </a:pPr>
            <a:r>
              <a:rPr lang="cs-CZ" sz="3800" b="1" dirty="0"/>
              <a:t>úspěšně </a:t>
            </a:r>
            <a:r>
              <a:rPr lang="cs-CZ" sz="3800" b="1" dirty="0" smtClean="0"/>
              <a:t>realizovat zpravodajskou analýzu. </a:t>
            </a:r>
            <a:endParaRPr kumimoji="0" lang="cs-CZ" sz="3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55285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484784"/>
            <a:ext cx="9144000" cy="5373216"/>
          </a:xfrm>
          <a:solidFill>
            <a:srgbClr val="FFFFCC"/>
          </a:solidFill>
          <a:ln>
            <a:solidFill>
              <a:srgbClr val="FF0000"/>
            </a:solidFill>
          </a:ln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cs-CZ" sz="2800" b="1" i="1" dirty="0" smtClean="0"/>
              <a:t>Competitive Intelligence je systematická tvůrčí a etická aplikace zpravodajské metodologie a klíčových metodik, která s využitím týmové práce:</a:t>
            </a:r>
            <a:endParaRPr lang="cs-CZ" sz="2800" dirty="0" smtClean="0"/>
          </a:p>
          <a:p>
            <a:pPr marL="182563" lvl="0" indent="-182563">
              <a:buNone/>
            </a:pPr>
            <a:r>
              <a:rPr lang="cs-CZ" sz="2800" b="1" i="1" dirty="0" smtClean="0"/>
              <a:t>- zjišťuje, identifikuje symptomy či data a informační zdroje,</a:t>
            </a:r>
            <a:endParaRPr lang="cs-CZ" sz="2800" dirty="0" smtClean="0"/>
          </a:p>
          <a:p>
            <a:pPr marL="182563" lvl="0" indent="-182563">
              <a:buNone/>
            </a:pPr>
            <a:r>
              <a:rPr lang="cs-CZ" sz="2800" b="1" i="1" dirty="0" smtClean="0"/>
              <a:t>- analyzuje získané symptomy, data a informace a doplňuje je, hodnotí jejich význam a tvoří z nich důkazy jevů,</a:t>
            </a:r>
            <a:endParaRPr lang="cs-CZ" sz="2800" dirty="0" smtClean="0"/>
          </a:p>
          <a:p>
            <a:pPr marL="182563" lvl="0" indent="-182563">
              <a:buNone/>
            </a:pPr>
            <a:r>
              <a:rPr lang="cs-CZ" sz="2800" b="1" i="1" dirty="0" smtClean="0"/>
              <a:t>- tvoří z informací ucelené hypotézy (předpovědi budoucího stavu) pro změny a vyhodnocuje jejich přínos přes důkazy a náklady změnami vyvolané, jako kritéria efektivnosti těchto změn, </a:t>
            </a:r>
            <a:endParaRPr lang="cs-CZ" sz="2800" dirty="0" smtClean="0"/>
          </a:p>
          <a:p>
            <a:pPr marL="182563" lvl="0" indent="-182563">
              <a:buNone/>
            </a:pPr>
            <a:r>
              <a:rPr lang="cs-CZ" sz="2800" b="1" i="1" dirty="0" smtClean="0"/>
              <a:t>- provádí vypracování zpravodajských zpráv pro rozhodování vrcholového vedení podniku. </a:t>
            </a:r>
            <a:endParaRPr lang="cs-CZ" sz="2800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DBAC2-B0EE-47F9-AFBC-7867F09FC506}" type="slidenum">
              <a:rPr lang="cs-CZ" smtClean="0"/>
              <a:pPr/>
              <a:t>36</a:t>
            </a:fld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0" y="0"/>
            <a:ext cx="9144000" cy="1446550"/>
          </a:xfrm>
          <a:prstGeom prst="rect">
            <a:avLst/>
          </a:prstGeom>
          <a:solidFill>
            <a:srgbClr val="CC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4400" b="1" dirty="0" smtClean="0"/>
              <a:t>Naše vymezení pojmu Competitive Intelligence</a:t>
            </a:r>
            <a:endParaRPr lang="cs-CZ" sz="4400" b="1" dirty="0"/>
          </a:p>
        </p:txBody>
      </p:sp>
    </p:spTree>
    <p:extLst>
      <p:ext uri="{BB962C8B-B14F-4D97-AF65-F5344CB8AC3E}">
        <p14:creationId xmlns:p14="http://schemas.microsoft.com/office/powerpoint/2010/main" val="14105606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  <a:solidFill>
            <a:srgbClr val="CCECFF"/>
          </a:solidFill>
        </p:spPr>
        <p:txBody>
          <a:bodyPr>
            <a:normAutofit/>
          </a:bodyPr>
          <a:lstStyle/>
          <a:p>
            <a:pPr algn="ctr"/>
            <a:r>
              <a:rPr lang="cs-CZ" b="1" dirty="0"/>
              <a:t>Východiska našeho pojetí </a:t>
            </a:r>
            <a:r>
              <a:rPr lang="cs-CZ" b="1" dirty="0" smtClean="0"/>
              <a:t>CI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-10808" y="764704"/>
            <a:ext cx="9144000" cy="6093296"/>
          </a:xfrm>
          <a:solidFill>
            <a:srgbClr val="FFFFCC"/>
          </a:solidFill>
        </p:spPr>
        <p:txBody>
          <a:bodyPr>
            <a:noAutofit/>
          </a:bodyPr>
          <a:lstStyle/>
          <a:p>
            <a:pPr marL="457200" indent="-457200">
              <a:buNone/>
            </a:pP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a) Competitive 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Intelligence jako </a:t>
            </a:r>
            <a:r>
              <a:rPr lang="cs-CZ" b="1" dirty="0">
                <a:solidFill>
                  <a:srgbClr val="FF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předpověď </a:t>
            </a:r>
            <a:r>
              <a:rPr lang="cs-CZ" b="1" dirty="0" smtClean="0">
                <a:solidFill>
                  <a:srgbClr val="FF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budoucnosti.</a:t>
            </a:r>
          </a:p>
          <a:p>
            <a:pPr marL="533400" indent="-533400">
              <a:buNone/>
            </a:pP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) Důraz na zaměření Competitive Intelligence do oblasti </a:t>
            </a:r>
            <a:r>
              <a:rPr lang="cs-CZ" b="1" dirty="0">
                <a:solidFill>
                  <a:srgbClr val="FF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strategického řízení.</a:t>
            </a:r>
          </a:p>
          <a:p>
            <a:pPr marL="533400" indent="-533400">
              <a:buNone/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c) Competitive Intelligence jako </a:t>
            </a:r>
            <a:r>
              <a:rPr lang="cs-CZ" b="1" dirty="0">
                <a:solidFill>
                  <a:srgbClr val="FF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systémová aplikační disciplína.</a:t>
            </a:r>
          </a:p>
          <a:p>
            <a:pPr marL="533400" indent="-533400">
              <a:buNone/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d) Pojetí informace ve spojení s </a:t>
            </a:r>
            <a:r>
              <a:rPr lang="cs-CZ" b="1" dirty="0">
                <a:solidFill>
                  <a:srgbClr val="FF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osobou analytika.</a:t>
            </a:r>
          </a:p>
          <a:p>
            <a:pPr marL="533400" indent="-533400">
              <a:buNone/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e) Competitive Intelligence pracující na </a:t>
            </a:r>
            <a:r>
              <a:rPr lang="cs-CZ" b="1" dirty="0">
                <a:solidFill>
                  <a:srgbClr val="FF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principu státních zpravodajských služeb</a:t>
            </a:r>
            <a:r>
              <a:rPr lang="cs-CZ" b="1" dirty="0" smtClean="0">
                <a:solidFill>
                  <a:srgbClr val="FF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.</a:t>
            </a:r>
            <a:endParaRPr lang="cs-CZ" b="1" dirty="0">
              <a:solidFill>
                <a:srgbClr val="FF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8020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5733256"/>
          </a:xfrm>
          <a:solidFill>
            <a:srgbClr val="FFFFCC"/>
          </a:solidFill>
        </p:spPr>
        <p:txBody>
          <a:bodyPr/>
          <a:lstStyle/>
          <a:p>
            <a:pPr marL="360363" indent="-360363">
              <a:buNone/>
            </a:pP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f) </a:t>
            </a:r>
            <a:r>
              <a:rPr lang="cs-CZ" b="1" dirty="0" smtClean="0">
                <a:solidFill>
                  <a:srgbClr val="FF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Dvoustupňová </a:t>
            </a:r>
            <a:r>
              <a:rPr lang="cs-CZ" b="1" dirty="0">
                <a:solidFill>
                  <a:srgbClr val="FF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činnost 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Competitive Intelligence.</a:t>
            </a:r>
            <a:endParaRPr lang="cs-CZ" b="1" dirty="0" smtClean="0"/>
          </a:p>
          <a:p>
            <a:pPr marL="360363" indent="-360363">
              <a:buNone/>
            </a:pPr>
            <a:r>
              <a:rPr lang="cs-CZ" b="1" dirty="0" smtClean="0"/>
              <a:t>g</a:t>
            </a:r>
            <a:r>
              <a:rPr lang="cs-CZ" b="1" dirty="0"/>
              <a:t>) </a:t>
            </a:r>
            <a:r>
              <a:rPr lang="cs-CZ" b="1" dirty="0">
                <a:solidFill>
                  <a:srgbClr val="FF0000"/>
                </a:solidFill>
                <a:latin typeface="Arial Black" panose="020B0A04020102020204" pitchFamily="34" charset="0"/>
              </a:rPr>
              <a:t>Návrh opatření </a:t>
            </a:r>
            <a:r>
              <a:rPr lang="cs-CZ" b="1" dirty="0"/>
              <a:t>na konkurentem realizovanou hypotézu.</a:t>
            </a:r>
          </a:p>
          <a:p>
            <a:pPr marL="0" indent="0">
              <a:buNone/>
            </a:pPr>
            <a:r>
              <a:rPr lang="cs-CZ" b="1" dirty="0"/>
              <a:t>h) Competitive Intelligence jako </a:t>
            </a:r>
            <a:r>
              <a:rPr lang="cs-CZ" b="1" dirty="0">
                <a:solidFill>
                  <a:srgbClr val="FF0000"/>
                </a:solidFill>
                <a:latin typeface="Arial Black" panose="020B0A04020102020204" pitchFamily="34" charset="0"/>
              </a:rPr>
              <a:t>proces</a:t>
            </a:r>
            <a:r>
              <a:rPr lang="cs-CZ" b="1" dirty="0">
                <a:solidFill>
                  <a:srgbClr val="FF0000"/>
                </a:solidFill>
              </a:rPr>
              <a:t>.</a:t>
            </a:r>
          </a:p>
          <a:p>
            <a:pPr marL="360363" indent="-360363">
              <a:buNone/>
            </a:pPr>
            <a:r>
              <a:rPr lang="cs-CZ" b="1" dirty="0"/>
              <a:t>i)  </a:t>
            </a:r>
            <a:r>
              <a:rPr lang="cs-CZ" b="1" dirty="0">
                <a:solidFill>
                  <a:srgbClr val="FF0000"/>
                </a:solidFill>
                <a:latin typeface="Arial Black" panose="020B0A04020102020204" pitchFamily="34" charset="0"/>
              </a:rPr>
              <a:t>Neustálé prověřování vývoje důvodů </a:t>
            </a:r>
            <a:r>
              <a:rPr lang="cs-CZ" b="1" dirty="0"/>
              <a:t>chování trhu a konkurence.</a:t>
            </a:r>
          </a:p>
          <a:p>
            <a:pPr marL="0" indent="0">
              <a:buNone/>
            </a:pPr>
            <a:r>
              <a:rPr lang="cs-CZ" b="1" dirty="0"/>
              <a:t>j)  </a:t>
            </a:r>
            <a:r>
              <a:rPr lang="cs-CZ" b="1" dirty="0" smtClean="0"/>
              <a:t>Competitive </a:t>
            </a:r>
            <a:r>
              <a:rPr lang="cs-CZ" b="1" dirty="0" err="1" smtClean="0"/>
              <a:t>intelligence</a:t>
            </a:r>
            <a:r>
              <a:rPr lang="cs-CZ" b="1" dirty="0" smtClean="0"/>
              <a:t> jako inženýrská činnost</a:t>
            </a:r>
          </a:p>
          <a:p>
            <a:pPr marL="0" indent="0">
              <a:buNone/>
            </a:pP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k) </a:t>
            </a:r>
            <a:r>
              <a:rPr lang="cs-CZ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Legalita </a:t>
            </a:r>
            <a:r>
              <a:rPr lang="cs-CZ" b="1" dirty="0">
                <a:solidFill>
                  <a:srgbClr val="FF0000"/>
                </a:solidFill>
                <a:latin typeface="Arial Black" panose="020B0A04020102020204" pitchFamily="34" charset="0"/>
              </a:rPr>
              <a:t>a etika </a:t>
            </a:r>
            <a:r>
              <a:rPr lang="cs-CZ" b="1" dirty="0"/>
              <a:t>Competitive Intelligence</a:t>
            </a:r>
            <a:r>
              <a:rPr lang="cs-CZ" b="1" dirty="0" smtClean="0"/>
              <a:t>.</a:t>
            </a:r>
            <a:endParaRPr lang="cs-CZ" b="1" dirty="0"/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CCECFF"/>
          </a:solidFill>
        </p:spPr>
        <p:txBody>
          <a:bodyPr>
            <a:normAutofit/>
          </a:bodyPr>
          <a:lstStyle/>
          <a:p>
            <a:pPr algn="ctr"/>
            <a:r>
              <a:rPr lang="cs-CZ" b="1" dirty="0"/>
              <a:t>Východiska našeho pojetí </a:t>
            </a:r>
            <a:r>
              <a:rPr lang="cs-CZ" b="1" dirty="0" smtClean="0"/>
              <a:t>CI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6462572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Zástupný symbol pro číslo snímk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99B84F5-7CA7-415E-92D5-DBA0E7927C29}" type="slidenum">
              <a:rPr lang="cs-CZ" smtClean="0"/>
              <a:pPr/>
              <a:t>39</a:t>
            </a:fld>
            <a:endParaRPr lang="cs-CZ" smtClean="0"/>
          </a:p>
        </p:txBody>
      </p:sp>
      <p:graphicFrame>
        <p:nvGraphicFramePr>
          <p:cNvPr id="2050" name="Object 3"/>
          <p:cNvGraphicFramePr>
            <a:graphicFrameLocks noChangeAspect="1"/>
          </p:cNvGraphicFramePr>
          <p:nvPr>
            <p:extLst/>
          </p:nvPr>
        </p:nvGraphicFramePr>
        <p:xfrm>
          <a:off x="892378" y="980728"/>
          <a:ext cx="7127875" cy="2663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890" name="Document" r:id="rId3" imgW="6012797" imgH="2118819" progId="Word.Document.8">
                  <p:embed/>
                </p:oleObj>
              </mc:Choice>
              <mc:Fallback>
                <p:oleObj name="Document" r:id="rId3" imgW="6012797" imgH="2118819" progId="Word.Document.8">
                  <p:embed/>
                  <p:pic>
                    <p:nvPicPr>
                      <p:cNvPr id="205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2378" y="980728"/>
                        <a:ext cx="7127875" cy="2663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1" name="Object 5"/>
          <p:cNvGraphicFramePr>
            <a:graphicFrameLocks noChangeAspect="1"/>
          </p:cNvGraphicFramePr>
          <p:nvPr>
            <p:extLst/>
          </p:nvPr>
        </p:nvGraphicFramePr>
        <p:xfrm>
          <a:off x="755576" y="3429000"/>
          <a:ext cx="7200900" cy="2176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891" name="Document" r:id="rId5" imgW="6149246" imgH="1503829" progId="Word.Document.8">
                  <p:embed/>
                </p:oleObj>
              </mc:Choice>
              <mc:Fallback>
                <p:oleObj name="Document" r:id="rId5" imgW="6149246" imgH="1503829" progId="Word.Document.8">
                  <p:embed/>
                  <p:pic>
                    <p:nvPicPr>
                      <p:cNvPr id="2051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576" y="3429000"/>
                        <a:ext cx="7200900" cy="2176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3" name="TextovéPole 11"/>
          <p:cNvSpPr txBox="1">
            <a:spLocks noChangeArrowheads="1"/>
          </p:cNvSpPr>
          <p:nvPr/>
        </p:nvSpPr>
        <p:spPr bwMode="auto">
          <a:xfrm>
            <a:off x="250824" y="2205038"/>
            <a:ext cx="79278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4000" b="1" dirty="0" smtClean="0"/>
              <a:t>1.</a:t>
            </a:r>
            <a:endParaRPr lang="cs-CZ" sz="4000" b="1" dirty="0"/>
          </a:p>
        </p:txBody>
      </p:sp>
      <p:sp>
        <p:nvSpPr>
          <p:cNvPr id="2054" name="TextovéPole 12"/>
          <p:cNvSpPr txBox="1">
            <a:spLocks noChangeArrowheads="1"/>
          </p:cNvSpPr>
          <p:nvPr/>
        </p:nvSpPr>
        <p:spPr bwMode="auto">
          <a:xfrm>
            <a:off x="250825" y="4652963"/>
            <a:ext cx="6127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4000" b="1"/>
              <a:t>2.</a:t>
            </a:r>
          </a:p>
        </p:txBody>
      </p:sp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68760"/>
          </a:xfrm>
          <a:solidFill>
            <a:srgbClr val="CCFFFF"/>
          </a:solidFill>
        </p:spPr>
        <p:txBody>
          <a:bodyPr>
            <a:normAutofit/>
          </a:bodyPr>
          <a:lstStyle/>
          <a:p>
            <a:pPr algn="ctr"/>
            <a:r>
              <a:rPr lang="cs-CZ" b="1" dirty="0" smtClean="0"/>
              <a:t>a) Competitive Intelligence jako předpověď budoucnosti</a:t>
            </a:r>
            <a:endParaRPr lang="cs-CZ" b="1" dirty="0"/>
          </a:p>
        </p:txBody>
      </p:sp>
      <p:sp>
        <p:nvSpPr>
          <p:cNvPr id="2" name="TextovéPole 1"/>
          <p:cNvSpPr txBox="1"/>
          <p:nvPr/>
        </p:nvSpPr>
        <p:spPr>
          <a:xfrm>
            <a:off x="6156176" y="1628800"/>
            <a:ext cx="2664296" cy="1200329"/>
          </a:xfrm>
          <a:prstGeom prst="rect">
            <a:avLst/>
          </a:prstGeom>
          <a:solidFill>
            <a:srgbClr val="FFFFCC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/>
              <a:t>Role strategických analýz</a:t>
            </a:r>
            <a:endParaRPr lang="cs-CZ" sz="2400" b="1" dirty="0"/>
          </a:p>
        </p:txBody>
      </p:sp>
      <p:sp>
        <p:nvSpPr>
          <p:cNvPr id="3" name="TextovéPole 2"/>
          <p:cNvSpPr txBox="1"/>
          <p:nvPr/>
        </p:nvSpPr>
        <p:spPr>
          <a:xfrm>
            <a:off x="0" y="5661248"/>
            <a:ext cx="9144000" cy="1231106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2800" dirty="0" smtClean="0">
                <a:latin typeface="Arial Black" panose="020B0A04020102020204" pitchFamily="34" charset="0"/>
              </a:rPr>
              <a:t>„Váš problém je, že neumíte vidět věci dřív, než se uskuteční“.</a:t>
            </a:r>
          </a:p>
          <a:p>
            <a:pPr algn="r"/>
            <a:r>
              <a:rPr lang="cs-CZ" dirty="0" err="1" smtClean="0"/>
              <a:t>Wotan</a:t>
            </a:r>
            <a:r>
              <a:rPr lang="cs-CZ" dirty="0" smtClean="0"/>
              <a:t> k Frice v opeře </a:t>
            </a:r>
            <a:r>
              <a:rPr lang="cs-CZ" i="1" dirty="0" smtClean="0"/>
              <a:t>Valkýra</a:t>
            </a:r>
            <a:r>
              <a:rPr lang="cs-CZ" dirty="0" smtClean="0"/>
              <a:t> Richarda Wagnera</a:t>
            </a:r>
            <a:endParaRPr lang="cs-CZ" i="1" dirty="0"/>
          </a:p>
        </p:txBody>
      </p:sp>
    </p:spTree>
    <p:extLst>
      <p:ext uri="{BB962C8B-B14F-4D97-AF65-F5344CB8AC3E}">
        <p14:creationId xmlns:p14="http://schemas.microsoft.com/office/powerpoint/2010/main" val="38896346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Nadpis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908720"/>
          </a:xfrm>
          <a:solidFill>
            <a:srgbClr val="CCFFFF"/>
          </a:solidFill>
        </p:spPr>
        <p:txBody>
          <a:bodyPr/>
          <a:lstStyle/>
          <a:p>
            <a:pPr algn="ctr" eaLnBrk="1" hangingPunct="1"/>
            <a:r>
              <a:rPr lang="cs-CZ" b="1" dirty="0" smtClean="0"/>
              <a:t>ČÍNSKÁ  FILOSOFIE  A  KRIZE</a:t>
            </a:r>
          </a:p>
        </p:txBody>
      </p:sp>
      <p:pic>
        <p:nvPicPr>
          <p:cNvPr id="17411" name="Zástupný symbol pro obsah 4" descr="Save003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619250" y="1404938"/>
            <a:ext cx="2305050" cy="2817812"/>
          </a:xfrm>
        </p:spPr>
      </p:pic>
      <p:sp>
        <p:nvSpPr>
          <p:cNvPr id="17412" name="Zástupný symbol pro číslo snímk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C585AFB-CAB2-433C-884E-F26385E25F9A}" type="slidenum">
              <a:rPr lang="cs-CZ" smtClean="0"/>
              <a:pPr/>
              <a:t>4</a:t>
            </a:fld>
            <a:endParaRPr lang="cs-CZ" dirty="0" smtClean="0"/>
          </a:p>
        </p:txBody>
      </p:sp>
      <p:sp>
        <p:nvSpPr>
          <p:cNvPr id="11269" name="TextovéPole 5"/>
          <p:cNvSpPr txBox="1">
            <a:spLocks noChangeArrowheads="1"/>
          </p:cNvSpPr>
          <p:nvPr/>
        </p:nvSpPr>
        <p:spPr bwMode="auto">
          <a:xfrm>
            <a:off x="4932363" y="1700213"/>
            <a:ext cx="360045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cs-CZ" sz="3200" b="1" dirty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TRAGÉDIE</a:t>
            </a:r>
            <a:r>
              <a:rPr lang="cs-CZ" sz="32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17414" name="TextovéPole 6"/>
          <p:cNvSpPr txBox="1">
            <a:spLocks noChangeArrowheads="1"/>
          </p:cNvSpPr>
          <p:nvPr/>
        </p:nvSpPr>
        <p:spPr bwMode="auto">
          <a:xfrm>
            <a:off x="5017730" y="2854672"/>
            <a:ext cx="381635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4000" b="1" dirty="0">
                <a:solidFill>
                  <a:srgbClr val="00B050"/>
                </a:solidFill>
                <a:latin typeface="Arial Black" panose="020B0A04020102020204" pitchFamily="34" charset="0"/>
              </a:rPr>
              <a:t>SKRYTÉ</a:t>
            </a:r>
            <a:r>
              <a:rPr lang="cs-CZ" sz="3200" b="1" dirty="0">
                <a:solidFill>
                  <a:srgbClr val="00B050"/>
                </a:solidFill>
                <a:latin typeface="Arial Black" panose="020B0A04020102020204" pitchFamily="34" charset="0"/>
              </a:rPr>
              <a:t>  MOŽNOSTI 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0" y="4652963"/>
            <a:ext cx="9144000" cy="1200329"/>
          </a:xfrm>
          <a:prstGeom prst="rect">
            <a:avLst/>
          </a:prstGeom>
          <a:solidFill>
            <a:srgbClr val="FFFFCC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cs-CZ" sz="3600" b="1" dirty="0">
                <a:solidFill>
                  <a:srgbClr val="FF0000"/>
                </a:solidFill>
                <a:latin typeface="Arial Black" panose="020B0A04020102020204" pitchFamily="34" charset="0"/>
              </a:rPr>
              <a:t>Krizi je třeba považovat za příležitost !!!</a:t>
            </a:r>
          </a:p>
        </p:txBody>
      </p:sp>
      <p:sp>
        <p:nvSpPr>
          <p:cNvPr id="9" name="Šipka doprava 8"/>
          <p:cNvSpPr/>
          <p:nvPr/>
        </p:nvSpPr>
        <p:spPr>
          <a:xfrm>
            <a:off x="3995738" y="1844675"/>
            <a:ext cx="1008062" cy="360363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0" name="Šipka doprava 9"/>
          <p:cNvSpPr/>
          <p:nvPr/>
        </p:nvSpPr>
        <p:spPr>
          <a:xfrm>
            <a:off x="3995738" y="3213100"/>
            <a:ext cx="1008062" cy="360363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pic>
        <p:nvPicPr>
          <p:cNvPr id="6799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31550"/>
            <a:ext cx="1597025" cy="1090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9857" y="5831550"/>
            <a:ext cx="1597025" cy="1090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00922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"/>
          <p:cNvSpPr>
            <a:spLocks noChangeArrowheads="1"/>
          </p:cNvSpPr>
          <p:nvPr/>
        </p:nvSpPr>
        <p:spPr bwMode="auto">
          <a:xfrm>
            <a:off x="467544" y="2493186"/>
            <a:ext cx="8280920" cy="3170099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cs-CZ" sz="3200" b="1" dirty="0">
                <a:solidFill>
                  <a:srgbClr val="3333CC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Řídit znamená:</a:t>
            </a:r>
            <a:r>
              <a:rPr lang="cs-CZ" sz="3200" dirty="0">
                <a:solidFill>
                  <a:srgbClr val="3333CC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cs-CZ" sz="280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  	</a:t>
            </a:r>
          </a:p>
          <a:p>
            <a:pPr eaLnBrk="0" hangingPunct="0"/>
            <a:r>
              <a:rPr lang="cs-CZ" sz="2800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- 	</a:t>
            </a:r>
          </a:p>
          <a:p>
            <a:pPr eaLnBrk="0" hangingPunct="0"/>
            <a:endParaRPr lang="cs-CZ" sz="2800" dirty="0" smtClean="0"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cs-CZ" sz="2800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-  </a:t>
            </a:r>
            <a:r>
              <a:rPr lang="cs-CZ" sz="2800" b="1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Organizovat,</a:t>
            </a:r>
          </a:p>
          <a:p>
            <a:pPr eaLnBrk="0" hangingPunct="0"/>
            <a:r>
              <a:rPr lang="cs-CZ" sz="2800" b="1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-  Koordinovat</a:t>
            </a:r>
            <a:r>
              <a:rPr lang="cs-CZ" sz="2800" b="1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,</a:t>
            </a:r>
            <a:r>
              <a:rPr lang="cs-CZ" sz="2800" b="1" dirty="0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lang="cs-CZ" sz="4000" b="1" dirty="0"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cs-CZ" sz="2800" b="1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-  Rozhodovat,</a:t>
            </a:r>
          </a:p>
          <a:p>
            <a:pPr eaLnBrk="0" hangingPunct="0"/>
            <a:r>
              <a:rPr lang="cs-CZ" sz="2800" b="1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-  Kontrolovat.</a:t>
            </a:r>
          </a:p>
        </p:txBody>
      </p:sp>
      <p:sp>
        <p:nvSpPr>
          <p:cNvPr id="4" name="Obdélník 3"/>
          <p:cNvSpPr/>
          <p:nvPr/>
        </p:nvSpPr>
        <p:spPr>
          <a:xfrm>
            <a:off x="755576" y="3068960"/>
            <a:ext cx="3096344" cy="707886"/>
          </a:xfrm>
          <a:prstGeom prst="rect">
            <a:avLst/>
          </a:prstGeom>
          <a:solidFill>
            <a:srgbClr val="33CCFF"/>
          </a:solidFill>
        </p:spPr>
        <p:txBody>
          <a:bodyPr wrap="square">
            <a:spAutoFit/>
          </a:bodyPr>
          <a:lstStyle/>
          <a:p>
            <a:r>
              <a:rPr lang="cs-CZ" sz="4000" b="1" dirty="0" smtClean="0">
                <a:solidFill>
                  <a:srgbClr val="FF0000"/>
                </a:solidFill>
                <a:latin typeface="Arial Black" panose="020B0A04020102020204" pitchFamily="34" charset="0"/>
                <a:ea typeface="Calibri" pitchFamily="34" charset="0"/>
                <a:cs typeface="Times New Roman" pitchFamily="18" charset="0"/>
              </a:rPr>
              <a:t>Předvídat,</a:t>
            </a:r>
            <a:endParaRPr lang="cs-CZ" dirty="0">
              <a:latin typeface="Arial Black" panose="020B0A04020102020204" pitchFamily="34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4139952" y="4293096"/>
            <a:ext cx="4608512" cy="15696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Specializovaná přednáška zaměřená na „předvídání“ budoucích kroků konkurenční firmy. </a:t>
            </a:r>
            <a:endParaRPr lang="cs-CZ" sz="2400" b="1" dirty="0">
              <a:latin typeface="Arial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4860032" y="2564904"/>
            <a:ext cx="3744416" cy="830997"/>
          </a:xfrm>
          <a:prstGeom prst="rect">
            <a:avLst/>
          </a:prstGeom>
          <a:solidFill>
            <a:srgbClr val="CCFF99"/>
          </a:solidFill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(</a:t>
            </a:r>
            <a:r>
              <a:rPr lang="cs-CZ" sz="2400" b="1" dirty="0" err="1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diriger</a:t>
            </a:r>
            <a:r>
              <a:rPr lang="cs-CZ" sz="2400" b="1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 c´</a:t>
            </a:r>
            <a:r>
              <a:rPr lang="cs-CZ" sz="2400" b="1" dirty="0" err="1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est</a:t>
            </a:r>
            <a:r>
              <a:rPr lang="cs-CZ" sz="2400" b="1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cs-CZ" sz="2400" b="1" dirty="0" err="1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prévoir</a:t>
            </a:r>
            <a:r>
              <a:rPr lang="cs-CZ" sz="2400" b="1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 = řídit znamená předvídat) </a:t>
            </a:r>
            <a:endParaRPr lang="cs-CZ" sz="2400" b="1" dirty="0">
              <a:latin typeface="Arial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8" name="Šipka doprava 7"/>
          <p:cNvSpPr/>
          <p:nvPr/>
        </p:nvSpPr>
        <p:spPr>
          <a:xfrm rot="20819224">
            <a:off x="3758463" y="2995260"/>
            <a:ext cx="1080120" cy="313700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Šipka dolů 8"/>
          <p:cNvSpPr/>
          <p:nvPr/>
        </p:nvSpPr>
        <p:spPr>
          <a:xfrm>
            <a:off x="6444208" y="3501008"/>
            <a:ext cx="288032" cy="720080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bdélník 2"/>
          <p:cNvSpPr>
            <a:spLocks noChangeArrowheads="1"/>
          </p:cNvSpPr>
          <p:nvPr/>
        </p:nvSpPr>
        <p:spPr bwMode="auto">
          <a:xfrm>
            <a:off x="0" y="0"/>
            <a:ext cx="9144000" cy="1446213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4400" b="1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Henry </a:t>
            </a:r>
            <a:r>
              <a:rPr lang="cs-CZ" sz="4400" b="1" dirty="0" err="1">
                <a:latin typeface="Arial" pitchFamily="34" charset="0"/>
                <a:ea typeface="Calibri" pitchFamily="34" charset="0"/>
                <a:cs typeface="Times New Roman" pitchFamily="18" charset="0"/>
              </a:rPr>
              <a:t>Fayol</a:t>
            </a:r>
            <a:r>
              <a:rPr lang="cs-CZ" sz="4400" b="1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 se </a:t>
            </a:r>
            <a:r>
              <a:rPr lang="cs-CZ" sz="4400" b="1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dívá na </a:t>
            </a:r>
            <a:r>
              <a:rPr lang="cs-CZ" sz="4400" b="1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proces řízení </a:t>
            </a:r>
            <a:r>
              <a:rPr lang="cs-CZ" sz="4400" b="1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diferencovaně</a:t>
            </a:r>
            <a:r>
              <a:rPr lang="cs-CZ" sz="4400" b="1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, a to: </a:t>
            </a:r>
          </a:p>
        </p:txBody>
      </p:sp>
    </p:spTree>
    <p:extLst>
      <p:ext uri="{BB962C8B-B14F-4D97-AF65-F5344CB8AC3E}">
        <p14:creationId xmlns:p14="http://schemas.microsoft.com/office/powerpoint/2010/main" val="4033109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-20014" y="-22381"/>
            <a:ext cx="9164014" cy="1003109"/>
          </a:xfrm>
          <a:solidFill>
            <a:srgbClr val="CCFFFF"/>
          </a:solidFill>
        </p:spPr>
        <p:txBody>
          <a:bodyPr>
            <a:normAutofit/>
          </a:bodyPr>
          <a:lstStyle/>
          <a:p>
            <a:pPr algn="ctr"/>
            <a:r>
              <a:rPr lang="cs-CZ" sz="2800" b="1" dirty="0" smtClean="0"/>
              <a:t>b) Důraz na zaměření Competitive Intelligence do oblasti strategického řízení</a:t>
            </a:r>
            <a:endParaRPr lang="cs-CZ" sz="2800" b="1" dirty="0"/>
          </a:p>
        </p:txBody>
      </p:sp>
      <p:sp>
        <p:nvSpPr>
          <p:cNvPr id="4" name="Text Box 2"/>
          <p:cNvSpPr txBox="1">
            <a:spLocks noGrp="1" noChangeArrowheads="1"/>
          </p:cNvSpPr>
          <p:nvPr>
            <p:ph idx="1"/>
          </p:nvPr>
        </p:nvSpPr>
        <p:spPr bwMode="auto">
          <a:xfrm>
            <a:off x="0" y="980728"/>
            <a:ext cx="9144000" cy="5877272"/>
          </a:xfrm>
          <a:prstGeom prst="rect">
            <a:avLst/>
          </a:prstGeom>
          <a:solidFill>
            <a:srgbClr val="FFFFCC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10000"/>
          </a:bodyPr>
          <a:lstStyle/>
          <a:p>
            <a:pPr marL="0" lvl="0" indent="0" fontAlgn="base">
              <a:spcBef>
                <a:spcPts val="400"/>
              </a:spcBef>
              <a:spcAft>
                <a:spcPts val="600"/>
              </a:spcAft>
              <a:buNone/>
            </a:pPr>
            <a:r>
              <a:rPr lang="cs-CZ" dirty="0" smtClean="0"/>
              <a:t>Podnikatelské </a:t>
            </a:r>
            <a:r>
              <a:rPr lang="cs-CZ" dirty="0"/>
              <a:t>subjekty, které dokáží z legálně získaných údajů, dat a útržků informací vytvořit zpravodajství, budou následně v daném tržním prostředí ve značné výhodě. </a:t>
            </a:r>
            <a:endParaRPr lang="cs-CZ" dirty="0" smtClean="0"/>
          </a:p>
          <a:p>
            <a:pPr marL="0" lvl="0" indent="0" fontAlgn="base">
              <a:spcBef>
                <a:spcPts val="400"/>
              </a:spcBef>
              <a:spcAft>
                <a:spcPts val="600"/>
              </a:spcAft>
              <a:buNone/>
            </a:pPr>
            <a:r>
              <a:rPr lang="cs-CZ" dirty="0" smtClean="0"/>
              <a:t>Dosažená </a:t>
            </a:r>
            <a:r>
              <a:rPr lang="cs-CZ" dirty="0"/>
              <a:t>úroveň tohoto zpravodajství může vytvářet </a:t>
            </a:r>
            <a:r>
              <a:rPr lang="cs-CZ" b="1" dirty="0"/>
              <a:t>výrazný rozdíl </a:t>
            </a:r>
            <a:r>
              <a:rPr lang="cs-CZ" dirty="0"/>
              <a:t>mezi konkurujícími </a:t>
            </a:r>
            <a:r>
              <a:rPr lang="cs-CZ" dirty="0" smtClean="0"/>
              <a:t>podniky.</a:t>
            </a:r>
          </a:p>
          <a:p>
            <a:pPr marL="0" indent="0" fontAlgn="base">
              <a:spcBef>
                <a:spcPts val="400"/>
              </a:spcBef>
              <a:spcAft>
                <a:spcPts val="600"/>
              </a:spcAft>
              <a:buNone/>
            </a:pPr>
            <a:r>
              <a:rPr lang="cs-CZ" i="1" dirty="0" smtClean="0"/>
              <a:t>Výzkum </a:t>
            </a:r>
            <a:r>
              <a:rPr lang="cs-CZ" i="1" dirty="0"/>
              <a:t>organizace SIS International </a:t>
            </a:r>
            <a:r>
              <a:rPr lang="cs-CZ" i="1" dirty="0" err="1" smtClean="0"/>
              <a:t>Research</a:t>
            </a:r>
            <a:r>
              <a:rPr lang="cs-CZ" i="1" dirty="0" smtClean="0"/>
              <a:t>, </a:t>
            </a:r>
            <a:r>
              <a:rPr lang="cs-CZ" i="1" dirty="0"/>
              <a:t>který byl proveden mezi profesionály Competitive Intelligence </a:t>
            </a:r>
            <a:r>
              <a:rPr lang="cs-CZ" i="1" dirty="0" smtClean="0"/>
              <a:t>prokázal</a:t>
            </a:r>
            <a:r>
              <a:rPr lang="cs-CZ" i="1" dirty="0"/>
              <a:t>, </a:t>
            </a:r>
            <a:r>
              <a:rPr lang="cs-CZ" i="1" dirty="0" smtClean="0"/>
              <a:t>že: </a:t>
            </a:r>
          </a:p>
          <a:p>
            <a:pPr marL="0" indent="0" algn="ctr" fontAlgn="base">
              <a:spcBef>
                <a:spcPts val="400"/>
              </a:spcBef>
              <a:spcAft>
                <a:spcPts val="600"/>
              </a:spcAft>
              <a:buNone/>
            </a:pPr>
            <a:r>
              <a:rPr lang="cs-CZ" i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oblast </a:t>
            </a:r>
            <a:r>
              <a:rPr lang="cs-CZ" i="1" dirty="0">
                <a:solidFill>
                  <a:srgbClr val="FF0000"/>
                </a:solidFill>
                <a:latin typeface="Arial Black" panose="020B0A04020102020204" pitchFamily="34" charset="0"/>
              </a:rPr>
              <a:t>s nejvyšší přidanou hodnotou v Competitive Intelligence je strategické </a:t>
            </a:r>
            <a:r>
              <a:rPr lang="cs-CZ" i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plánování</a:t>
            </a:r>
            <a:r>
              <a:rPr lang="cs-CZ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. </a:t>
            </a:r>
            <a:endParaRPr kumimoji="0" lang="cs-CZ" sz="2000" b="1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 Black" panose="020B0A0402010202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endParaRPr kumimoji="0" lang="cs-CZ" sz="2000" b="1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4101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CCFFFF"/>
          </a:solidFill>
        </p:spPr>
        <p:txBody>
          <a:bodyPr>
            <a:normAutofit fontScale="90000"/>
          </a:bodyPr>
          <a:lstStyle/>
          <a:p>
            <a:pPr algn="ctr"/>
            <a:r>
              <a:rPr lang="cs-CZ" b="1" dirty="0" smtClean="0"/>
              <a:t>c) Competitive Intelligence jako systémová aplikační disciplína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5805264"/>
          </a:xfrm>
          <a:solidFill>
            <a:srgbClr val="FFFFCC"/>
          </a:solidFill>
        </p:spPr>
        <p:txBody>
          <a:bodyPr>
            <a:normAutofit fontScale="77500" lnSpcReduction="20000"/>
          </a:bodyPr>
          <a:lstStyle/>
          <a:p>
            <a:pPr lvl="0">
              <a:buNone/>
            </a:pPr>
            <a:r>
              <a:rPr lang="cs-CZ" b="1" i="1" dirty="0" smtClean="0"/>
              <a:t>1.	</a:t>
            </a:r>
            <a:r>
              <a:rPr lang="cs-CZ" b="1" i="1" dirty="0" smtClean="0">
                <a:solidFill>
                  <a:srgbClr val="DA0000"/>
                </a:solidFill>
              </a:rPr>
              <a:t>Bezprostřední praktická upotřebitelnost </a:t>
            </a:r>
            <a:r>
              <a:rPr lang="cs-CZ" b="1" i="1" dirty="0" smtClean="0"/>
              <a:t>při řešení hmotných i řídicích systémů, při jejichž řešení tradiční postupy selhávají.</a:t>
            </a:r>
            <a:endParaRPr lang="cs-CZ" b="1" dirty="0" smtClean="0"/>
          </a:p>
          <a:p>
            <a:pPr lvl="0">
              <a:buNone/>
            </a:pPr>
            <a:r>
              <a:rPr lang="cs-CZ" b="1" i="1" dirty="0" smtClean="0"/>
              <a:t>2.	</a:t>
            </a:r>
            <a:r>
              <a:rPr lang="cs-CZ" b="1" i="1" dirty="0" err="1" smtClean="0">
                <a:solidFill>
                  <a:srgbClr val="DA0000"/>
                </a:solidFill>
              </a:rPr>
              <a:t>Interdisciplinárnost</a:t>
            </a:r>
            <a:r>
              <a:rPr lang="cs-CZ" b="1" i="1" dirty="0" smtClean="0">
                <a:solidFill>
                  <a:srgbClr val="DA0000"/>
                </a:solidFill>
              </a:rPr>
              <a:t> metodiky</a:t>
            </a:r>
            <a:r>
              <a:rPr lang="cs-CZ" b="1" i="1" dirty="0" smtClean="0">
                <a:solidFill>
                  <a:srgbClr val="FF0000"/>
                </a:solidFill>
              </a:rPr>
              <a:t>, </a:t>
            </a:r>
            <a:r>
              <a:rPr lang="cs-CZ" b="1" i="1" dirty="0" smtClean="0"/>
              <a:t>jak ve smyslu využívání poznatků řady vědních oborů, tak ve smyslu schopnosti řešení různých technických a organizačních systémů.</a:t>
            </a:r>
            <a:endParaRPr lang="cs-CZ" b="1" dirty="0" smtClean="0"/>
          </a:p>
          <a:p>
            <a:pPr lvl="0">
              <a:buNone/>
            </a:pPr>
            <a:r>
              <a:rPr lang="cs-CZ" b="1" i="1" dirty="0" smtClean="0"/>
              <a:t>3.	</a:t>
            </a:r>
            <a:r>
              <a:rPr lang="cs-CZ" b="1" i="1" dirty="0" smtClean="0">
                <a:solidFill>
                  <a:srgbClr val="DA0000"/>
                </a:solidFill>
              </a:rPr>
              <a:t>Funkční přístup a funkční modelování </a:t>
            </a:r>
            <a:r>
              <a:rPr lang="cs-CZ" b="1" i="1" dirty="0" smtClean="0"/>
              <a:t>ve spojení s dalšími postupy modelování s cílem dosáhnout hodnocení výchozího a cílového stavu.</a:t>
            </a:r>
            <a:endParaRPr lang="cs-CZ" b="1" dirty="0" smtClean="0"/>
          </a:p>
          <a:p>
            <a:pPr lvl="0">
              <a:buNone/>
            </a:pPr>
            <a:r>
              <a:rPr lang="cs-CZ" b="1" i="1" dirty="0" smtClean="0"/>
              <a:t>4.	</a:t>
            </a:r>
            <a:r>
              <a:rPr lang="cs-CZ" b="1" i="1" dirty="0" smtClean="0">
                <a:solidFill>
                  <a:srgbClr val="DA0000"/>
                </a:solidFill>
              </a:rPr>
              <a:t>Týmová </a:t>
            </a:r>
            <a:r>
              <a:rPr lang="cs-CZ" b="1" i="1" dirty="0" err="1" smtClean="0">
                <a:solidFill>
                  <a:srgbClr val="DA0000"/>
                </a:solidFill>
              </a:rPr>
              <a:t>prace</a:t>
            </a:r>
            <a:r>
              <a:rPr lang="cs-CZ" b="1" i="1" dirty="0" smtClean="0"/>
              <a:t> je základním organizačním principem zajišťování komplexnosti a </a:t>
            </a:r>
            <a:r>
              <a:rPr lang="cs-CZ" b="1" i="1" dirty="0" err="1" smtClean="0"/>
              <a:t>interdisciplinárnosti</a:t>
            </a:r>
            <a:r>
              <a:rPr lang="cs-CZ" b="1" i="1" dirty="0" smtClean="0"/>
              <a:t> při řešení, výběru a hodnocení nového řešení v praxi. </a:t>
            </a:r>
            <a:endParaRPr lang="cs-CZ" b="1" dirty="0" smtClean="0"/>
          </a:p>
          <a:p>
            <a:pPr lvl="0">
              <a:buNone/>
            </a:pPr>
            <a:r>
              <a:rPr lang="cs-CZ" b="1" i="1" dirty="0" smtClean="0"/>
              <a:t>5.	</a:t>
            </a:r>
            <a:r>
              <a:rPr lang="cs-CZ" b="1" i="1" dirty="0" smtClean="0">
                <a:solidFill>
                  <a:srgbClr val="DA0000"/>
                </a:solidFill>
              </a:rPr>
              <a:t>Pracovní plán </a:t>
            </a:r>
            <a:r>
              <a:rPr lang="cs-CZ" b="1" i="1" dirty="0" smtClean="0"/>
              <a:t>je sled etap, kroků, činností a operací, respektive algoritmy v procesu řešení problémů a úloh, což je realizováno pracovním postupem práce týmu spojeným s určitou formalizací některých činností.</a:t>
            </a:r>
            <a:endParaRPr lang="cs-CZ" b="1" dirty="0" smtClean="0"/>
          </a:p>
          <a:p>
            <a:pPr>
              <a:buNone/>
            </a:pPr>
            <a:endParaRPr lang="cs-CZ" b="1" dirty="0" smtClean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81514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CCFFFF"/>
          </a:solidFill>
        </p:spPr>
        <p:txBody>
          <a:bodyPr>
            <a:normAutofit fontScale="90000"/>
          </a:bodyPr>
          <a:lstStyle/>
          <a:p>
            <a:pPr algn="ctr"/>
            <a:r>
              <a:rPr lang="cs-CZ" b="1" dirty="0" smtClean="0"/>
              <a:t>d) Pojetí informace ve spojení s osobou analytika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5733256"/>
          </a:xfrm>
          <a:solidFill>
            <a:srgbClr val="FFFFCC"/>
          </a:solidFill>
        </p:spPr>
        <p:txBody>
          <a:bodyPr>
            <a:normAutofit fontScale="92500"/>
          </a:bodyPr>
          <a:lstStyle/>
          <a:p>
            <a:pPr marL="450850" indent="-450850">
              <a:buNone/>
            </a:pPr>
            <a:r>
              <a:rPr lang="cs-CZ" sz="2600" i="1" dirty="0" smtClean="0"/>
              <a:t>a) Informace je považována za </a:t>
            </a:r>
            <a:r>
              <a:rPr lang="cs-CZ" sz="2600" b="1" i="1" dirty="0" smtClean="0"/>
              <a:t>objektivní entitu</a:t>
            </a:r>
            <a:r>
              <a:rPr lang="cs-CZ" sz="2600" i="1" dirty="0" smtClean="0"/>
              <a:t>, tj. </a:t>
            </a:r>
            <a:r>
              <a:rPr lang="cs-CZ" sz="2600" b="1" i="1" dirty="0" smtClean="0"/>
              <a:t>neměnnou a nezávislou na jejím příjemci</a:t>
            </a:r>
            <a:r>
              <a:rPr lang="cs-CZ" sz="2600" i="1" dirty="0" smtClean="0"/>
              <a:t>, kdy tato informace je vlastně zdrojem přístupným komukoli, kde rozhodující úlohu hraje její dostupnost, případně zpracování založené na formalizovaných postupech.</a:t>
            </a:r>
            <a:endParaRPr lang="cs-CZ" sz="2600" dirty="0" smtClean="0"/>
          </a:p>
          <a:p>
            <a:pPr marL="450850" indent="-450850">
              <a:buNone/>
            </a:pPr>
            <a:r>
              <a:rPr lang="cs-CZ" sz="2600" i="1" dirty="0" smtClean="0"/>
              <a:t>b) Spojení informace s příjemcem a možnostmi jeho jednání, kdy </a:t>
            </a:r>
            <a:r>
              <a:rPr lang="cs-CZ" sz="2600" b="1" i="1" dirty="0" smtClean="0"/>
              <a:t>za neměnné se považují pouze data, která představují formu, jejíž obsah interpretuje příjemce na pozadí svých znalostí a zkušeností</a:t>
            </a:r>
            <a:r>
              <a:rPr lang="cs-CZ" sz="2600" i="1" dirty="0" smtClean="0"/>
              <a:t>. </a:t>
            </a:r>
          </a:p>
          <a:p>
            <a:pPr marL="450850" indent="-450850">
              <a:buNone/>
            </a:pPr>
            <a:endParaRPr lang="cs-CZ" sz="2400" i="1" dirty="0"/>
          </a:p>
          <a:p>
            <a:pPr marL="450850" indent="-450850" algn="ctr">
              <a:buNone/>
            </a:pPr>
            <a:r>
              <a:rPr lang="cs-CZ" sz="3200" i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Vskutku, oni nevěří v to, co nedovedou pochopit.</a:t>
            </a:r>
          </a:p>
          <a:p>
            <a:pPr marL="450850" indent="-450850" algn="r">
              <a:buNone/>
            </a:pPr>
            <a:r>
              <a:rPr lang="cs-CZ" sz="2400" i="1" dirty="0" smtClean="0"/>
              <a:t>(Korán)   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246115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-6560" y="0"/>
            <a:ext cx="9150559" cy="980728"/>
          </a:xfrm>
          <a:solidFill>
            <a:srgbClr val="CCFFFF"/>
          </a:solidFill>
        </p:spPr>
        <p:txBody>
          <a:bodyPr>
            <a:normAutofit/>
          </a:bodyPr>
          <a:lstStyle/>
          <a:p>
            <a:pPr algn="ctr"/>
            <a:r>
              <a:rPr lang="cs-CZ" sz="2800" b="1" dirty="0" smtClean="0"/>
              <a:t>e) Competitive Intelligence pracující na principu státních zpravodajských služeb</a:t>
            </a:r>
            <a:endParaRPr lang="cs-CZ" sz="28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980728"/>
            <a:ext cx="9144000" cy="5877272"/>
          </a:xfrm>
          <a:solidFill>
            <a:srgbClr val="FFFFCC"/>
          </a:solidFill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cs-CZ" sz="3500" dirty="0"/>
              <a:t>Analýzou práce předních odborníků na Competitive Intelligence </a:t>
            </a:r>
            <a:r>
              <a:rPr lang="cs-CZ" sz="3500" dirty="0" smtClean="0"/>
              <a:t>se </a:t>
            </a:r>
            <a:r>
              <a:rPr lang="cs-CZ" sz="3500" dirty="0"/>
              <a:t>jednoznačně ukázalo, že ti pracovníci, kteří dříve pracovali ve státních zpravodajských službách, používají sofistikovanější metody než jejich kolegové, kteří tuto zkušenost nemají. </a:t>
            </a:r>
            <a:endParaRPr lang="cs-CZ" sz="3500" dirty="0" smtClean="0"/>
          </a:p>
          <a:p>
            <a:pPr marL="0" indent="0" algn="ctr">
              <a:buNone/>
            </a:pPr>
            <a:r>
              <a:rPr lang="cs-CZ" sz="5100" b="1" dirty="0" smtClean="0">
                <a:solidFill>
                  <a:srgbClr val="FF0000"/>
                </a:solidFill>
                <a:latin typeface="Arial Black" pitchFamily="34" charset="0"/>
              </a:rPr>
              <a:t>V</a:t>
            </a:r>
            <a:r>
              <a:rPr lang="cs-CZ" sz="5100" b="1" dirty="0">
                <a:solidFill>
                  <a:srgbClr val="FF0000"/>
                </a:solidFill>
                <a:latin typeface="Arial Black" pitchFamily="34" charset="0"/>
              </a:rPr>
              <a:t> jejich práci je možno nalézt určitý systém</a:t>
            </a:r>
            <a:r>
              <a:rPr lang="cs-CZ" sz="5100" dirty="0">
                <a:solidFill>
                  <a:srgbClr val="FF0000"/>
                </a:solidFill>
                <a:latin typeface="Arial Black" pitchFamily="34" charset="0"/>
              </a:rPr>
              <a:t>. </a:t>
            </a:r>
            <a:endParaRPr lang="cs-CZ" sz="5100" dirty="0" smtClean="0">
              <a:solidFill>
                <a:srgbClr val="FF0000"/>
              </a:solidFill>
              <a:latin typeface="Arial Black" pitchFamily="34" charset="0"/>
            </a:endParaRPr>
          </a:p>
          <a:p>
            <a:pPr marL="0" indent="0">
              <a:buNone/>
            </a:pPr>
            <a:r>
              <a:rPr lang="cs-CZ" sz="3500" dirty="0" smtClean="0"/>
              <a:t>To </a:t>
            </a:r>
            <a:r>
              <a:rPr lang="cs-CZ" sz="3500" dirty="0"/>
              <a:t>znamená, že i Competitive Intelligence</a:t>
            </a:r>
            <a:r>
              <a:rPr lang="cs-CZ" sz="3500" b="1" dirty="0"/>
              <a:t> </a:t>
            </a:r>
            <a:r>
              <a:rPr lang="cs-CZ" sz="3500" dirty="0"/>
              <a:t>musí být schopno nejen informace důležité pro strategické rozhodování vrcholového vedení podniku získat, </a:t>
            </a:r>
            <a:r>
              <a:rPr lang="cs-CZ" sz="3500" b="1" dirty="0"/>
              <a:t>ale jejich správnou analýzou a vyhodnocením k nim dodat přidanou hodnotu, s jejíž pomocí je možno dosáhnout originální konkurenční výhody</a:t>
            </a:r>
            <a:r>
              <a:rPr lang="cs-CZ" sz="3500" dirty="0"/>
              <a:t> vůči své konkurenci na daném trhu. </a:t>
            </a:r>
            <a:endParaRPr lang="cs-CZ" sz="3500" dirty="0" smtClean="0"/>
          </a:p>
          <a:p>
            <a:pPr marL="0" indent="0">
              <a:buNone/>
            </a:pPr>
            <a:endParaRPr lang="cs-CZ" sz="1600" dirty="0"/>
          </a:p>
          <a:p>
            <a:pPr marL="0" indent="0" algn="ctr">
              <a:buNone/>
            </a:pPr>
            <a:r>
              <a:rPr lang="cs-CZ" sz="3500" dirty="0"/>
              <a:t>Např. Jan </a:t>
            </a:r>
            <a:r>
              <a:rPr lang="cs-CZ" sz="3500" dirty="0" err="1" smtClean="0"/>
              <a:t>Herring</a:t>
            </a:r>
            <a:r>
              <a:rPr lang="cs-CZ" sz="3500" dirty="0" smtClean="0"/>
              <a:t>, </a:t>
            </a:r>
            <a:r>
              <a:rPr lang="cs-CZ" sz="3500" dirty="0"/>
              <a:t>bývalý pracovník CIA, který v </a:t>
            </a:r>
            <a:r>
              <a:rPr lang="cs-CZ" sz="3500" dirty="0" err="1"/>
              <a:t>Motorole</a:t>
            </a:r>
            <a:r>
              <a:rPr lang="cs-CZ" sz="3500" dirty="0"/>
              <a:t> uplatnil tzv</a:t>
            </a:r>
            <a:r>
              <a:rPr lang="cs-CZ" sz="3400" dirty="0"/>
              <a:t>. </a:t>
            </a:r>
            <a:endParaRPr lang="cs-CZ" sz="3400" dirty="0" smtClean="0"/>
          </a:p>
          <a:p>
            <a:pPr marL="0" indent="0" algn="ctr">
              <a:buNone/>
            </a:pPr>
            <a:endParaRPr lang="cs-CZ" sz="1600" dirty="0" smtClean="0"/>
          </a:p>
          <a:p>
            <a:pPr marL="0" indent="0" algn="ctr">
              <a:buNone/>
            </a:pPr>
            <a:r>
              <a:rPr lang="cs-CZ" sz="5100" b="1" dirty="0" err="1" smtClean="0">
                <a:solidFill>
                  <a:srgbClr val="FF0000"/>
                </a:solidFill>
              </a:rPr>
              <a:t>Key</a:t>
            </a:r>
            <a:r>
              <a:rPr lang="cs-CZ" sz="5100" b="1" dirty="0" smtClean="0">
                <a:solidFill>
                  <a:srgbClr val="FF0000"/>
                </a:solidFill>
              </a:rPr>
              <a:t> </a:t>
            </a:r>
            <a:r>
              <a:rPr lang="cs-CZ" sz="5100" b="1" dirty="0">
                <a:solidFill>
                  <a:srgbClr val="FF0000"/>
                </a:solidFill>
              </a:rPr>
              <a:t>Intelligence </a:t>
            </a:r>
            <a:r>
              <a:rPr lang="cs-CZ" sz="5100" b="1" dirty="0" err="1">
                <a:solidFill>
                  <a:srgbClr val="FF0000"/>
                </a:solidFill>
              </a:rPr>
              <a:t>Topics</a:t>
            </a:r>
            <a:r>
              <a:rPr lang="cs-CZ" sz="5100" b="1" dirty="0">
                <a:solidFill>
                  <a:srgbClr val="FF0000"/>
                </a:solidFill>
              </a:rPr>
              <a:t> (KIT)</a:t>
            </a:r>
            <a:r>
              <a:rPr lang="cs-CZ" sz="5100" dirty="0">
                <a:solidFill>
                  <a:srgbClr val="FF0000"/>
                </a:solidFill>
              </a:rPr>
              <a:t>,</a:t>
            </a:r>
            <a:r>
              <a:rPr lang="cs-CZ" sz="5100" dirty="0"/>
              <a:t> </a:t>
            </a:r>
            <a:endParaRPr lang="cs-CZ" sz="5100" dirty="0" smtClean="0"/>
          </a:p>
          <a:p>
            <a:pPr marL="0" indent="0" algn="ctr">
              <a:buNone/>
            </a:pPr>
            <a:endParaRPr lang="cs-CZ" sz="1600" dirty="0" smtClean="0"/>
          </a:p>
          <a:p>
            <a:pPr marL="0" indent="0" algn="ctr">
              <a:buNone/>
            </a:pPr>
            <a:r>
              <a:rPr lang="cs-CZ" sz="3500" dirty="0" smtClean="0"/>
              <a:t>které </a:t>
            </a:r>
            <a:r>
              <a:rPr lang="cs-CZ" sz="3500" dirty="0"/>
              <a:t>používá CIA pro informování amerického prezidenta</a:t>
            </a:r>
            <a:r>
              <a:rPr lang="cs-CZ" sz="3500" dirty="0" smtClean="0"/>
              <a:t>.</a:t>
            </a:r>
            <a:endParaRPr lang="cs-CZ" sz="3500" dirty="0"/>
          </a:p>
        </p:txBody>
      </p:sp>
    </p:spTree>
    <p:extLst>
      <p:ext uri="{BB962C8B-B14F-4D97-AF65-F5344CB8AC3E}">
        <p14:creationId xmlns:p14="http://schemas.microsoft.com/office/powerpoint/2010/main" val="3477279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10277"/>
            <a:ext cx="9144000" cy="1143000"/>
          </a:xfrm>
          <a:solidFill>
            <a:srgbClr val="CCFFFF"/>
          </a:solidFill>
        </p:spPr>
        <p:txBody>
          <a:bodyPr>
            <a:normAutofit fontScale="90000"/>
          </a:bodyPr>
          <a:lstStyle/>
          <a:p>
            <a:pPr algn="ctr"/>
            <a:r>
              <a:rPr lang="cs-CZ" b="1" dirty="0" smtClean="0"/>
              <a:t>f) Dvoustupňová činnost Competitive Intelligence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5733256"/>
          </a:xfrm>
          <a:solidFill>
            <a:srgbClr val="FFFFCC"/>
          </a:solidFill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cs-CZ" sz="3400" b="1" dirty="0" smtClean="0">
                <a:latin typeface="Arial Black" panose="020B0A04020102020204" pitchFamily="34" charset="0"/>
              </a:rPr>
              <a:t>1. stupeň </a:t>
            </a:r>
            <a:r>
              <a:rPr lang="cs-CZ" sz="3400" b="1" dirty="0">
                <a:latin typeface="Arial Black" panose="020B0A04020102020204" pitchFamily="34" charset="0"/>
              </a:rPr>
              <a:t>činnosti Competitive Intelligence</a:t>
            </a:r>
            <a:r>
              <a:rPr lang="cs-CZ" sz="3400" dirty="0">
                <a:latin typeface="Arial Black" panose="020B0A04020102020204" pitchFamily="34" charset="0"/>
              </a:rPr>
              <a:t> </a:t>
            </a:r>
            <a:endParaRPr lang="cs-CZ" sz="3400" dirty="0" smtClean="0"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cs-CZ" dirty="0" smtClean="0"/>
              <a:t>tvoří </a:t>
            </a:r>
            <a:r>
              <a:rPr lang="cs-CZ" dirty="0"/>
              <a:t>kontinuální monitorování konkurenčního prostředí firmy. Většinou se jedná o trh, konkurenty, zákazníky, odvětví, obchodní partnery atd</a:t>
            </a:r>
            <a:r>
              <a:rPr lang="cs-CZ" dirty="0" smtClean="0"/>
              <a:t>. (</a:t>
            </a:r>
            <a:r>
              <a:rPr lang="cs-CZ" b="1" dirty="0" smtClean="0"/>
              <a:t>KIT</a:t>
            </a:r>
            <a:r>
              <a:rPr lang="cs-CZ" dirty="0" smtClean="0"/>
              <a:t>).</a:t>
            </a:r>
            <a:endParaRPr lang="cs-CZ" dirty="0"/>
          </a:p>
          <a:p>
            <a:pPr marL="0" indent="0" algn="ctr">
              <a:buNone/>
            </a:pPr>
            <a:r>
              <a:rPr lang="cs-CZ" b="1" dirty="0"/>
              <a:t>Co je těžší? </a:t>
            </a:r>
            <a:br>
              <a:rPr lang="cs-CZ" b="1" dirty="0"/>
            </a:br>
            <a:r>
              <a:rPr lang="cs-CZ" b="1" dirty="0"/>
              <a:t>Klást </a:t>
            </a:r>
            <a:br>
              <a:rPr lang="cs-CZ" b="1" dirty="0"/>
            </a:br>
            <a:r>
              <a:rPr lang="cs-CZ" b="1" dirty="0">
                <a:solidFill>
                  <a:srgbClr val="FF0000"/>
                </a:solidFill>
                <a:latin typeface="Arial Black" panose="020B0A04020102020204" pitchFamily="34" charset="0"/>
              </a:rPr>
              <a:t>správné otázky</a:t>
            </a:r>
            <a:r>
              <a:rPr lang="cs-CZ" b="1" dirty="0"/>
              <a:t> </a:t>
            </a:r>
            <a:br>
              <a:rPr lang="cs-CZ" b="1" dirty="0"/>
            </a:br>
            <a:r>
              <a:rPr lang="cs-CZ" b="1" dirty="0"/>
              <a:t>nebo získat </a:t>
            </a:r>
            <a:br>
              <a:rPr lang="cs-CZ" b="1" dirty="0"/>
            </a:br>
            <a:r>
              <a:rPr lang="cs-CZ" b="1" dirty="0">
                <a:solidFill>
                  <a:srgbClr val="FF0000"/>
                </a:solidFill>
                <a:latin typeface="Arial Black" panose="020B0A04020102020204" pitchFamily="34" charset="0"/>
              </a:rPr>
              <a:t>správné odpovědi</a:t>
            </a:r>
            <a:r>
              <a:rPr lang="cs-CZ" b="1" dirty="0">
                <a:solidFill>
                  <a:srgbClr val="FF0000"/>
                </a:solidFill>
              </a:rPr>
              <a:t>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95957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5733256"/>
          </a:xfrm>
          <a:solidFill>
            <a:srgbClr val="FFFFCC"/>
          </a:solidFill>
        </p:spPr>
        <p:txBody>
          <a:bodyPr>
            <a:normAutofit fontScale="92500"/>
          </a:bodyPr>
          <a:lstStyle/>
          <a:p>
            <a:pPr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sz="4400" b="1" dirty="0" smtClean="0">
                <a:latin typeface="Arial Black" panose="020B0A04020102020204" pitchFamily="34" charset="0"/>
              </a:rPr>
              <a:t>2. stupeň činnosti Competitive Intelligence</a:t>
            </a:r>
            <a:r>
              <a:rPr lang="cs-CZ" sz="4400" dirty="0" smtClean="0">
                <a:latin typeface="Arial Black" panose="020B0A04020102020204" pitchFamily="34" charset="0"/>
              </a:rPr>
              <a:t> </a:t>
            </a:r>
          </a:p>
          <a:p>
            <a:pPr marL="0" indent="0">
              <a:buNone/>
            </a:pPr>
            <a:r>
              <a:rPr lang="cs-CZ" dirty="0" smtClean="0"/>
              <a:t>se spouští zachycením </a:t>
            </a:r>
            <a:r>
              <a:rPr lang="cs-CZ" dirty="0" smtClean="0">
                <a:latin typeface="Arial Black" pitchFamily="34" charset="0"/>
              </a:rPr>
              <a:t>významného signálu</a:t>
            </a:r>
            <a:r>
              <a:rPr lang="cs-CZ" dirty="0" smtClean="0"/>
              <a:t>, případně na příkaz vedení podniku či z vlastního rozhodnutí řídícího subjektu útvaru Competitive Intelligence. </a:t>
            </a:r>
          </a:p>
          <a:p>
            <a:pPr marL="0" indent="0" algn="ctr">
              <a:buNone/>
            </a:pPr>
            <a:r>
              <a:rPr lang="cs-CZ" sz="44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Při druhém stupni činnosti Competitive Intelligence se provádí zpravodajská analýza. </a:t>
            </a:r>
          </a:p>
          <a:p>
            <a:pPr>
              <a:buNone/>
            </a:pPr>
            <a:endParaRPr lang="cs-CZ" dirty="0"/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0" y="0"/>
            <a:ext cx="9144000" cy="1153277"/>
          </a:xfrm>
          <a:prstGeom prst="rect">
            <a:avLst/>
          </a:prstGeom>
          <a:solidFill>
            <a:srgbClr val="CCFFFF"/>
          </a:solidFill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f) Dvoustupňová činnost 	        Competitive Intelligence</a:t>
            </a:r>
            <a:endParaRPr kumimoji="0" lang="cs-CZ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060013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-19136" y="10277"/>
            <a:ext cx="9163135" cy="1143000"/>
          </a:xfrm>
          <a:solidFill>
            <a:srgbClr val="CCFFFF"/>
          </a:solidFill>
        </p:spPr>
        <p:txBody>
          <a:bodyPr>
            <a:normAutofit fontScale="90000"/>
          </a:bodyPr>
          <a:lstStyle/>
          <a:p>
            <a:pPr algn="ctr"/>
            <a:r>
              <a:rPr lang="cs-CZ" b="1" dirty="0" smtClean="0"/>
              <a:t>g) Návrh opatření na konkurentem realizovanou hypotézu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5733256"/>
          </a:xfrm>
          <a:solidFill>
            <a:srgbClr val="FFFFCC"/>
          </a:solidFill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cs-CZ" dirty="0"/>
              <a:t>Každá závěrečná zpráva CI by měla obsahovat nejen onu „</a:t>
            </a:r>
            <a:r>
              <a:rPr lang="cs-CZ" b="1" dirty="0">
                <a:latin typeface="Arial Black" pitchFamily="34" charset="0"/>
              </a:rPr>
              <a:t>předpověď budoucnosti</a:t>
            </a:r>
            <a:r>
              <a:rPr lang="cs-CZ" dirty="0"/>
              <a:t>“, potažmo odpovědi </a:t>
            </a:r>
            <a:r>
              <a:rPr lang="cs-CZ" dirty="0" smtClean="0"/>
              <a:t>na otázky položené vrcholovým vedením podniku, </a:t>
            </a:r>
            <a:r>
              <a:rPr lang="cs-CZ" dirty="0"/>
              <a:t>ale též i </a:t>
            </a:r>
            <a:r>
              <a:rPr lang="cs-CZ" b="1" dirty="0"/>
              <a:t>variantní návrh </a:t>
            </a:r>
            <a:endParaRPr lang="cs-CZ" b="1" dirty="0" smtClean="0"/>
          </a:p>
          <a:p>
            <a:pPr marL="0" indent="0" algn="ctr">
              <a:buNone/>
            </a:pPr>
            <a:r>
              <a:rPr lang="cs-CZ" sz="48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našeho opatření </a:t>
            </a:r>
          </a:p>
          <a:p>
            <a:pPr marL="0" indent="0" algn="ctr">
              <a:buNone/>
            </a:pPr>
            <a:r>
              <a:rPr lang="cs-CZ" b="1" dirty="0" smtClean="0"/>
              <a:t>na </a:t>
            </a:r>
            <a:r>
              <a:rPr lang="cs-CZ" b="1" dirty="0"/>
              <a:t>možné dopady příslušných budoucích kroků konkurenční firmy na náš podnik. </a:t>
            </a:r>
            <a:endParaRPr lang="cs-CZ" b="1" dirty="0" smtClean="0"/>
          </a:p>
          <a:p>
            <a:pPr marL="0" indent="0" algn="ctr">
              <a:buNone/>
            </a:pPr>
            <a:r>
              <a:rPr lang="cs-CZ" dirty="0" smtClean="0"/>
              <a:t>Z</a:t>
            </a:r>
            <a:r>
              <a:rPr lang="cs-CZ" dirty="0"/>
              <a:t> tohoto důvodu je třeba, aby v rámci závěrečné zprávy byly zpracovány i </a:t>
            </a:r>
            <a:r>
              <a:rPr lang="cs-CZ" b="1" dirty="0"/>
              <a:t>variantní</a:t>
            </a:r>
            <a:r>
              <a:rPr lang="cs-CZ" dirty="0"/>
              <a:t> </a:t>
            </a:r>
            <a:endParaRPr lang="cs-CZ" dirty="0" smtClean="0"/>
          </a:p>
          <a:p>
            <a:pPr marL="0" indent="0" algn="ctr">
              <a:buNone/>
            </a:pPr>
            <a:r>
              <a:rPr lang="cs-CZ" b="1" dirty="0" smtClean="0">
                <a:latin typeface="Arial Black" pitchFamily="34" charset="0"/>
              </a:rPr>
              <a:t>návrhy </a:t>
            </a:r>
            <a:r>
              <a:rPr lang="cs-CZ" b="1" dirty="0">
                <a:latin typeface="Arial Black" pitchFamily="34" charset="0"/>
              </a:rPr>
              <a:t>opatření </a:t>
            </a:r>
            <a:endParaRPr lang="cs-CZ" b="1" dirty="0" smtClean="0">
              <a:latin typeface="Arial Black" pitchFamily="34" charset="0"/>
            </a:endParaRPr>
          </a:p>
          <a:p>
            <a:pPr marL="0" indent="0" algn="ctr">
              <a:buNone/>
            </a:pPr>
            <a:r>
              <a:rPr lang="cs-CZ" dirty="0" smtClean="0"/>
              <a:t>na konkurentem realizovanou </a:t>
            </a:r>
            <a:r>
              <a:rPr lang="cs-CZ" dirty="0"/>
              <a:t>hypotézu.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62680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CCFFFF"/>
          </a:solidFill>
        </p:spPr>
        <p:txBody>
          <a:bodyPr>
            <a:normAutofit fontScale="90000"/>
          </a:bodyPr>
          <a:lstStyle/>
          <a:p>
            <a:pPr algn="ctr"/>
            <a:r>
              <a:rPr lang="cs-CZ" b="1" dirty="0" smtClean="0"/>
              <a:t>h) Competitive Intelligence jako proces</a:t>
            </a:r>
            <a:endParaRPr lang="cs-CZ" b="1" dirty="0"/>
          </a:p>
        </p:txBody>
      </p:sp>
      <p:pic>
        <p:nvPicPr>
          <p:cNvPr id="4" name="obrázek 2" descr="C:\Users\Bartes\Pictures\Obrázek3.pn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124744"/>
            <a:ext cx="8136904" cy="5733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08805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rgbClr val="FFFFCC"/>
          </a:solidFill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cs-CZ" dirty="0"/>
              <a:t>Důkladnou znalost zkoumaného procesu považujeme za základní předpoklad pro zabezpečení kvalitní práce v Competitive Intelligence. </a:t>
            </a:r>
            <a:endParaRPr lang="cs-CZ" dirty="0" smtClean="0"/>
          </a:p>
          <a:p>
            <a:pPr marL="0" indent="0" algn="ctr">
              <a:buNone/>
            </a:pPr>
            <a:r>
              <a:rPr lang="cs-CZ" dirty="0" smtClean="0"/>
              <a:t>Jedná </a:t>
            </a:r>
            <a:r>
              <a:rPr lang="cs-CZ" dirty="0"/>
              <a:t>se o „</a:t>
            </a:r>
            <a:r>
              <a:rPr lang="cs-CZ" b="1" dirty="0">
                <a:solidFill>
                  <a:srgbClr val="FF0000"/>
                </a:solidFill>
              </a:rPr>
              <a:t>Podmínku nutnou, nikoliv postačující“</a:t>
            </a:r>
            <a:r>
              <a:rPr lang="cs-CZ" dirty="0">
                <a:solidFill>
                  <a:srgbClr val="FF0000"/>
                </a:solidFill>
              </a:rPr>
              <a:t>.</a:t>
            </a:r>
          </a:p>
          <a:p>
            <a:pPr marL="0" indent="0">
              <a:buNone/>
            </a:pPr>
            <a:r>
              <a:rPr lang="cs-CZ" dirty="0"/>
              <a:t>Od znalosti procesu, který je realizován u konkurenta je možno následně odvodit </a:t>
            </a:r>
            <a:r>
              <a:rPr lang="cs-CZ" b="1" dirty="0"/>
              <a:t>jeho vnější projevy </a:t>
            </a:r>
            <a:r>
              <a:rPr lang="cs-CZ" dirty="0"/>
              <a:t>(symptomy), místa ve veřejném prostoru, kde tyto symptomy </a:t>
            </a:r>
            <a:r>
              <a:rPr lang="cs-CZ" b="1" dirty="0"/>
              <a:t>můžeme monitorovat</a:t>
            </a:r>
            <a:r>
              <a:rPr lang="cs-CZ" dirty="0"/>
              <a:t>. Identifikovat jeho silné i slabé stránky, zdroje konkurenční výhody apod. 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Každý </a:t>
            </a:r>
            <a:r>
              <a:rPr lang="cs-CZ" dirty="0"/>
              <a:t>proces musí být nějakým způsobem </a:t>
            </a:r>
            <a:r>
              <a:rPr lang="cs-CZ" b="1" dirty="0"/>
              <a:t>iniciován</a:t>
            </a:r>
            <a:r>
              <a:rPr lang="cs-CZ" dirty="0"/>
              <a:t>, respektive spuštěn nějakým pokynem, příkazem případně událostí</a:t>
            </a:r>
            <a:r>
              <a:rPr lang="cs-CZ" dirty="0" smtClean="0"/>
              <a:t>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10767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64704"/>
          </a:xfrm>
          <a:solidFill>
            <a:srgbClr val="CCFFFF"/>
          </a:solidFill>
        </p:spPr>
        <p:txBody>
          <a:bodyPr/>
          <a:lstStyle/>
          <a:p>
            <a:pPr algn="ctr"/>
            <a:r>
              <a:rPr lang="cs-CZ" b="1" dirty="0" smtClean="0">
                <a:solidFill>
                  <a:schemeClr val="tx1"/>
                </a:solidFill>
              </a:rPr>
              <a:t>Konkurenceschopnost podniku</a:t>
            </a:r>
            <a:endParaRPr lang="cs-CZ" b="1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764704"/>
            <a:ext cx="9144000" cy="6093296"/>
          </a:xfrm>
          <a:solidFill>
            <a:srgbClr val="FFFFCC"/>
          </a:solidFill>
        </p:spPr>
        <p:txBody>
          <a:bodyPr/>
          <a:lstStyle/>
          <a:p>
            <a:pPr marL="0" indent="0">
              <a:buNone/>
            </a:pPr>
            <a:r>
              <a:rPr lang="cs-CZ" sz="4800" dirty="0" smtClean="0"/>
              <a:t>	</a:t>
            </a:r>
          </a:p>
          <a:p>
            <a:pPr marL="0" indent="0" algn="ctr">
              <a:buNone/>
            </a:pPr>
            <a:r>
              <a:rPr lang="cs-CZ" sz="3600" b="1" dirty="0" smtClean="0">
                <a:latin typeface="Arial Black" panose="020B0A04020102020204" pitchFamily="34" charset="0"/>
              </a:rPr>
              <a:t>Schopnost podniku dosahovat svých strategických cílů v náročném konkurenčním 	prostředí ve středně </a:t>
            </a:r>
            <a:r>
              <a:rPr lang="cs-CZ" sz="3600" b="1" dirty="0" err="1" smtClean="0">
                <a:latin typeface="Arial Black" panose="020B0A04020102020204" pitchFamily="34" charset="0"/>
              </a:rPr>
              <a:t>dobém</a:t>
            </a:r>
            <a:r>
              <a:rPr lang="cs-CZ" sz="3600" b="1" dirty="0" smtClean="0">
                <a:latin typeface="Arial Black" panose="020B0A04020102020204" pitchFamily="34" charset="0"/>
              </a:rPr>
              <a:t> časovém horizontu.</a:t>
            </a:r>
          </a:p>
          <a:p>
            <a:pPr marL="0" indent="0">
              <a:buNone/>
            </a:pPr>
            <a:endParaRPr lang="cs-CZ" sz="2800" b="1" dirty="0">
              <a:latin typeface="Arial Black" panose="020B0A04020102020204" pitchFamily="34" charset="0"/>
            </a:endParaRPr>
          </a:p>
          <a:p>
            <a:pPr marL="0" indent="0" algn="ctr">
              <a:buNone/>
            </a:pPr>
            <a:r>
              <a:rPr lang="cs-CZ" sz="3600" b="1" dirty="0" smtClean="0">
                <a:latin typeface="+mj-lt"/>
              </a:rPr>
              <a:t>(Světové ekonomické fórum)</a:t>
            </a:r>
            <a:endParaRPr lang="cs-CZ" sz="3600" b="1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CCFFFF"/>
          </a:solidFill>
        </p:spPr>
        <p:txBody>
          <a:bodyPr>
            <a:normAutofit fontScale="90000"/>
          </a:bodyPr>
          <a:lstStyle/>
          <a:p>
            <a:pPr algn="ctr"/>
            <a:r>
              <a:rPr lang="cs-CZ" b="1" dirty="0" smtClean="0"/>
              <a:t>i)  Neustálé prověřování vývoje důvodů chování trhu a konkurence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5733256"/>
          </a:xfrm>
          <a:solidFill>
            <a:srgbClr val="FFFFCC"/>
          </a:solidFill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cs-CZ" sz="5100" b="1" dirty="0" smtClean="0">
                <a:latin typeface="Arial Black" panose="020B0A04020102020204" pitchFamily="34" charset="0"/>
              </a:rPr>
              <a:t>Každý </a:t>
            </a:r>
            <a:r>
              <a:rPr lang="cs-CZ" sz="5100" b="1" dirty="0">
                <a:latin typeface="Arial Black" panose="020B0A04020102020204" pitchFamily="34" charset="0"/>
              </a:rPr>
              <a:t>zpravodajský závěr je závislý na platnosti tzv. </a:t>
            </a:r>
            <a:r>
              <a:rPr lang="cs-CZ" sz="5100" b="1" dirty="0" smtClean="0">
                <a:latin typeface="Arial Black" panose="020B0A04020102020204" pitchFamily="34" charset="0"/>
              </a:rPr>
              <a:t>klíčových </a:t>
            </a:r>
            <a:r>
              <a:rPr lang="cs-CZ" sz="5100" b="1" dirty="0">
                <a:latin typeface="Arial Black" panose="020B0A04020102020204" pitchFamily="34" charset="0"/>
              </a:rPr>
              <a:t>předpokladů</a:t>
            </a:r>
            <a:r>
              <a:rPr lang="cs-CZ" sz="5100" dirty="0">
                <a:latin typeface="Arial Black" panose="020B0A04020102020204" pitchFamily="34" charset="0"/>
              </a:rPr>
              <a:t>. </a:t>
            </a:r>
            <a:endParaRPr lang="cs-CZ" sz="5100" dirty="0" smtClean="0"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cs-CZ" sz="3700" dirty="0" smtClean="0">
                <a:latin typeface="Arial" panose="020B0604020202020204" pitchFamily="34" charset="0"/>
                <a:cs typeface="Arial" panose="020B0604020202020204" pitchFamily="34" charset="0"/>
              </a:rPr>
              <a:t>Tyto </a:t>
            </a:r>
            <a:r>
              <a:rPr lang="cs-CZ" sz="3700" dirty="0">
                <a:latin typeface="Arial" panose="020B0604020202020204" pitchFamily="34" charset="0"/>
                <a:cs typeface="Arial" panose="020B0604020202020204" pitchFamily="34" charset="0"/>
              </a:rPr>
              <a:t>předpoklady se většinou vytváří na základě získaných údajů, dat a útržků informací, které jsou následně zpracovány pomocí různých metod i analytikových zkušeností a </a:t>
            </a:r>
            <a:r>
              <a:rPr lang="cs-CZ" sz="3700" dirty="0" smtClean="0">
                <a:latin typeface="Arial" panose="020B0604020202020204" pitchFamily="34" charset="0"/>
                <a:cs typeface="Arial" panose="020B0604020202020204" pitchFamily="34" charset="0"/>
              </a:rPr>
              <a:t>intuice a dosazeny do mentálního modelu. </a:t>
            </a:r>
          </a:p>
          <a:p>
            <a:pPr marL="0" indent="0">
              <a:buNone/>
            </a:pPr>
            <a:r>
              <a:rPr lang="cs-CZ" sz="3700" dirty="0" smtClean="0"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r>
              <a:rPr lang="cs-CZ" sz="3700" dirty="0">
                <a:latin typeface="Arial" panose="020B0604020202020204" pitchFamily="34" charset="0"/>
                <a:cs typeface="Arial" panose="020B0604020202020204" pitchFamily="34" charset="0"/>
              </a:rPr>
              <a:t> tohoto důvodu je nutné </a:t>
            </a:r>
            <a:r>
              <a:rPr lang="cs-CZ" sz="3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průběžně provádět zpětnou kontrolu </a:t>
            </a:r>
            <a:r>
              <a:rPr lang="cs-CZ" sz="3700" dirty="0" smtClean="0">
                <a:latin typeface="Arial" panose="020B0604020202020204" pitchFamily="34" charset="0"/>
                <a:cs typeface="Arial" panose="020B0604020202020204" pitchFamily="34" charset="0"/>
              </a:rPr>
              <a:t>nejen </a:t>
            </a:r>
            <a:r>
              <a:rPr lang="cs-CZ" sz="3700" dirty="0">
                <a:latin typeface="Arial" panose="020B0604020202020204" pitchFamily="34" charset="0"/>
                <a:cs typeface="Arial" panose="020B0604020202020204" pitchFamily="34" charset="0"/>
              </a:rPr>
              <a:t>jejich </a:t>
            </a:r>
            <a:r>
              <a:rPr lang="cs-CZ" sz="3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výkladu</a:t>
            </a:r>
            <a:r>
              <a:rPr lang="cs-CZ" sz="3700" dirty="0" smtClean="0">
                <a:latin typeface="Arial" panose="020B0604020202020204" pitchFamily="34" charset="0"/>
                <a:cs typeface="Arial" panose="020B0604020202020204" pitchFamily="34" charset="0"/>
              </a:rPr>
              <a:t>, ale i </a:t>
            </a:r>
            <a:r>
              <a:rPr lang="cs-CZ" sz="3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jejich pravdivosti</a:t>
            </a:r>
            <a:r>
              <a:rPr lang="cs-CZ" sz="37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700" dirty="0">
                <a:latin typeface="Arial" panose="020B0604020202020204" pitchFamily="34" charset="0"/>
                <a:cs typeface="Arial" panose="020B0604020202020204" pitchFamily="34" charset="0"/>
              </a:rPr>
              <a:t>a zvláště pak </a:t>
            </a:r>
            <a:r>
              <a:rPr lang="cs-CZ" sz="3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věrohodnosti </a:t>
            </a:r>
            <a:r>
              <a:rPr lang="cs-CZ" sz="3700" b="1" dirty="0">
                <a:latin typeface="Arial" panose="020B0604020202020204" pitchFamily="34" charset="0"/>
                <a:cs typeface="Arial" panose="020B0604020202020204" pitchFamily="34" charset="0"/>
              </a:rPr>
              <a:t>jejich zdrojů</a:t>
            </a:r>
            <a:r>
              <a:rPr lang="cs-CZ" sz="37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3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Zvláště to platí u dezinformací</a:t>
            </a:r>
            <a:r>
              <a:rPr lang="cs-CZ" sz="37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buNone/>
            </a:pPr>
            <a:r>
              <a:rPr lang="cs-CZ" sz="3700" dirty="0" smtClean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cs-CZ" sz="3700" dirty="0">
                <a:latin typeface="Arial" panose="020B0604020202020204" pitchFamily="34" charset="0"/>
                <a:cs typeface="Arial" panose="020B0604020202020204" pitchFamily="34" charset="0"/>
              </a:rPr>
              <a:t> této souvislosti je možné připomenout staré zpravodajské pravidlo, </a:t>
            </a:r>
            <a:r>
              <a:rPr lang="cs-CZ" sz="3700" dirty="0" smtClean="0">
                <a:latin typeface="Arial" panose="020B0604020202020204" pitchFamily="34" charset="0"/>
                <a:cs typeface="Arial" panose="020B0604020202020204" pitchFamily="34" charset="0"/>
              </a:rPr>
              <a:t>že když </a:t>
            </a:r>
          </a:p>
          <a:p>
            <a:pPr marL="0" indent="0" algn="ctr">
              <a:buNone/>
            </a:pPr>
            <a:r>
              <a:rPr lang="cs-CZ" sz="51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závěry </a:t>
            </a:r>
            <a:r>
              <a:rPr lang="cs-CZ" sz="5100" b="1" dirty="0">
                <a:solidFill>
                  <a:srgbClr val="FF0000"/>
                </a:solidFill>
                <a:latin typeface="Arial Black" panose="020B0A04020102020204" pitchFamily="34" charset="0"/>
              </a:rPr>
              <a:t>zpravodajské analýzy jsou chybné, </a:t>
            </a:r>
            <a:endParaRPr lang="cs-CZ" sz="5100" b="1" dirty="0" smtClean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pPr marL="0" indent="0" algn="ctr">
              <a:buNone/>
            </a:pPr>
            <a:r>
              <a:rPr lang="cs-CZ" sz="3700" b="1" dirty="0" smtClean="0">
                <a:latin typeface="Arial Black" panose="020B0A04020102020204" pitchFamily="34" charset="0"/>
              </a:rPr>
              <a:t>tak </a:t>
            </a:r>
            <a:r>
              <a:rPr lang="cs-CZ" sz="3700" b="1" dirty="0">
                <a:latin typeface="Arial Black" panose="020B0A04020102020204" pitchFamily="34" charset="0"/>
              </a:rPr>
              <a:t>je to většinou proto, že </a:t>
            </a:r>
            <a:endParaRPr lang="cs-CZ" sz="3700" b="1" dirty="0" smtClean="0">
              <a:latin typeface="Arial Black" panose="020B0A04020102020204" pitchFamily="34" charset="0"/>
            </a:endParaRPr>
          </a:p>
          <a:p>
            <a:pPr marL="0" indent="0" algn="ctr">
              <a:buNone/>
            </a:pPr>
            <a:r>
              <a:rPr lang="cs-CZ" sz="51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klíčové </a:t>
            </a:r>
            <a:r>
              <a:rPr lang="cs-CZ" sz="5100" b="1" dirty="0">
                <a:solidFill>
                  <a:srgbClr val="FF0000"/>
                </a:solidFill>
                <a:latin typeface="Arial Black" panose="020B0A04020102020204" pitchFamily="34" charset="0"/>
              </a:rPr>
              <a:t>předpoklady </a:t>
            </a:r>
            <a:r>
              <a:rPr lang="cs-CZ" sz="51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vytvoření těchto </a:t>
            </a:r>
            <a:r>
              <a:rPr lang="cs-CZ" sz="5100" b="1" dirty="0">
                <a:solidFill>
                  <a:srgbClr val="FF0000"/>
                </a:solidFill>
                <a:latin typeface="Arial Black" panose="020B0A04020102020204" pitchFamily="34" charset="0"/>
              </a:rPr>
              <a:t>závěrů nebyly důsledně </a:t>
            </a:r>
            <a:r>
              <a:rPr lang="cs-CZ" sz="51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prověřeny!!!</a:t>
            </a:r>
            <a:endParaRPr lang="cs-CZ" sz="51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3602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CCFFFF"/>
          </a:solidFill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b="1" dirty="0" smtClean="0"/>
              <a:t>j)  Competitive Intelligence jako inženýrská činnost</a:t>
            </a:r>
            <a:endParaRPr lang="cs-CZ" b="1" dirty="0"/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0" y="1124744"/>
            <a:ext cx="9144000" cy="5877272"/>
          </a:xfrm>
          <a:prstGeom prst="rect">
            <a:avLst/>
          </a:prstGeom>
          <a:solidFill>
            <a:srgbClr val="FFFFCC"/>
          </a:solidFill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s-CZ" dirty="0" smtClean="0"/>
              <a:t>Zaměření Competitive Intelligence na získávání a tvorbu podkladů pro </a:t>
            </a:r>
            <a:r>
              <a:rPr lang="cs-CZ" b="1" dirty="0" smtClean="0"/>
              <a:t>strategické rozhodování </a:t>
            </a:r>
            <a:r>
              <a:rPr lang="cs-CZ" dirty="0" smtClean="0"/>
              <a:t>vyvolává požadavek, </a:t>
            </a:r>
            <a:r>
              <a:rPr lang="cs-CZ" b="1" dirty="0" smtClean="0"/>
              <a:t>tyto úkoly řešit na vysoké úrovni</a:t>
            </a:r>
            <a:r>
              <a:rPr lang="cs-CZ" dirty="0" smtClean="0"/>
              <a:t>. Viz </a:t>
            </a:r>
            <a:r>
              <a:rPr lang="cs-CZ" dirty="0" err="1" smtClean="0"/>
              <a:t>Ishikawa</a:t>
            </a:r>
            <a:r>
              <a:rPr lang="cs-CZ" dirty="0" smtClean="0"/>
              <a:t> – </a:t>
            </a:r>
            <a:r>
              <a:rPr lang="cs-CZ" b="1" dirty="0" smtClean="0">
                <a:solidFill>
                  <a:srgbClr val="FF0000"/>
                </a:solidFill>
                <a:latin typeface="Arial Black" pitchFamily="34" charset="0"/>
              </a:rPr>
              <a:t>Co děláš, dělej na světové úrovni</a:t>
            </a:r>
            <a:r>
              <a:rPr lang="cs-CZ" dirty="0" smtClean="0"/>
              <a:t>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cs-CZ" dirty="0" smtClean="0"/>
              <a:t>V podnikové praxi tuto požadovanou úroveň naplňuje tzv. </a:t>
            </a:r>
            <a:r>
              <a:rPr lang="cs-CZ" b="1" dirty="0" smtClean="0">
                <a:solidFill>
                  <a:srgbClr val="FF0000"/>
                </a:solidFill>
                <a:latin typeface="Arial Black" pitchFamily="34" charset="0"/>
              </a:rPr>
              <a:t>inženýrská činnost</a:t>
            </a:r>
            <a:r>
              <a:rPr lang="cs-CZ" dirty="0" smtClean="0"/>
              <a:t>, stanovená následujícími faktory: </a:t>
            </a:r>
          </a:p>
          <a:p>
            <a:pPr marL="174625" indent="-174625">
              <a:buFont typeface="Arial" panose="020B0604020202020204" pitchFamily="34" charset="0"/>
              <a:buNone/>
            </a:pPr>
            <a:r>
              <a:rPr lang="cs-CZ" b="1" i="1" dirty="0" smtClean="0">
                <a:latin typeface="Arial Black" panose="020B0A04020102020204" pitchFamily="34" charset="0"/>
              </a:rPr>
              <a:t>- </a:t>
            </a:r>
            <a:r>
              <a:rPr lang="cs-CZ" b="1" i="1" dirty="0" err="1" smtClean="0">
                <a:latin typeface="Arial Black" panose="020B0A04020102020204" pitchFamily="34" charset="0"/>
              </a:rPr>
              <a:t>Scientia</a:t>
            </a:r>
            <a:r>
              <a:rPr lang="cs-CZ" i="1" dirty="0" smtClean="0">
                <a:latin typeface="Arial Black" panose="020B0A04020102020204" pitchFamily="34" charset="0"/>
              </a:rPr>
              <a:t> </a:t>
            </a:r>
            <a:r>
              <a:rPr lang="cs-CZ" i="1" dirty="0" smtClean="0"/>
              <a:t>(rozvoj nových vědeckých poznatků nebo znalostí).</a:t>
            </a:r>
            <a:endParaRPr lang="cs-CZ" dirty="0" smtClean="0"/>
          </a:p>
          <a:p>
            <a:pPr marL="180975" indent="-180975">
              <a:buFont typeface="Arial" panose="020B0604020202020204" pitchFamily="34" charset="0"/>
              <a:buNone/>
            </a:pPr>
            <a:r>
              <a:rPr lang="cs-CZ" b="1" i="1" dirty="0" smtClean="0">
                <a:latin typeface="Arial Black" panose="020B0A04020102020204" pitchFamily="34" charset="0"/>
              </a:rPr>
              <a:t>- </a:t>
            </a:r>
            <a:r>
              <a:rPr lang="cs-CZ" b="1" i="1" dirty="0" err="1" smtClean="0">
                <a:latin typeface="Arial Black" panose="020B0A04020102020204" pitchFamily="34" charset="0"/>
              </a:rPr>
              <a:t>Techné</a:t>
            </a:r>
            <a:r>
              <a:rPr lang="cs-CZ" i="1" dirty="0" smtClean="0">
                <a:latin typeface="Arial Black" panose="020B0A04020102020204" pitchFamily="34" charset="0"/>
              </a:rPr>
              <a:t> </a:t>
            </a:r>
            <a:r>
              <a:rPr lang="cs-CZ" i="1" dirty="0" smtClean="0"/>
              <a:t>(vývoj nových postupů jak dělat věci (know-how), řízení znalostí, tvorba inovací konstruování, projektování.</a:t>
            </a:r>
            <a:endParaRPr lang="cs-CZ" dirty="0" smtClean="0"/>
          </a:p>
          <a:p>
            <a:pPr marL="180975" indent="-180975">
              <a:buFont typeface="Arial" panose="020B0604020202020204" pitchFamily="34" charset="0"/>
              <a:buNone/>
            </a:pPr>
            <a:r>
              <a:rPr lang="cs-CZ" b="1" i="1" dirty="0" smtClean="0">
                <a:latin typeface="Arial Black" panose="020B0A04020102020204" pitchFamily="34" charset="0"/>
              </a:rPr>
              <a:t>- </a:t>
            </a:r>
            <a:r>
              <a:rPr lang="cs-CZ" b="1" i="1" dirty="0" err="1" smtClean="0">
                <a:latin typeface="Arial Black" panose="020B0A04020102020204" pitchFamily="34" charset="0"/>
              </a:rPr>
              <a:t>Praxis</a:t>
            </a:r>
            <a:r>
              <a:rPr lang="cs-CZ" i="1" dirty="0" smtClean="0">
                <a:latin typeface="Arial Black" panose="020B0A04020102020204" pitchFamily="34" charset="0"/>
              </a:rPr>
              <a:t> </a:t>
            </a:r>
            <a:r>
              <a:rPr lang="cs-CZ" i="1" dirty="0" smtClean="0"/>
              <a:t>(vývoj nových postupů práce, osobní nebo </a:t>
            </a:r>
            <a:r>
              <a:rPr lang="cs-CZ" i="1" dirty="0" err="1" smtClean="0"/>
              <a:t>tacitní</a:t>
            </a:r>
            <a:r>
              <a:rPr lang="cs-CZ" i="1" dirty="0" smtClean="0"/>
              <a:t> znalosti, intuice, etika).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8282395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-9128" y="0"/>
            <a:ext cx="9153128" cy="1143000"/>
          </a:xfrm>
          <a:solidFill>
            <a:srgbClr val="CCFFFF"/>
          </a:solidFill>
        </p:spPr>
        <p:txBody>
          <a:bodyPr>
            <a:normAutofit fontScale="90000"/>
          </a:bodyPr>
          <a:lstStyle/>
          <a:p>
            <a:pPr algn="ctr"/>
            <a:r>
              <a:rPr lang="cs-CZ" b="1" dirty="0" smtClean="0"/>
              <a:t>k) Legalita a etika Competitive Intelligence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5733256"/>
          </a:xfrm>
          <a:solidFill>
            <a:srgbClr val="FFFFCC"/>
          </a:soli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dirty="0"/>
              <a:t>Competitive Intelligence by se v žádném případě nemělo zapojovat do </a:t>
            </a:r>
            <a:endParaRPr lang="cs-CZ" dirty="0" smtClean="0"/>
          </a:p>
          <a:p>
            <a:pPr marL="0" indent="0" algn="ctr">
              <a:buNone/>
            </a:pPr>
            <a:r>
              <a:rPr lang="cs-CZ" sz="4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nelegální </a:t>
            </a:r>
            <a:r>
              <a:rPr lang="cs-CZ" sz="4400" dirty="0">
                <a:solidFill>
                  <a:srgbClr val="FF0000"/>
                </a:solidFill>
                <a:latin typeface="Arial Black" panose="020B0A04020102020204" pitchFamily="34" charset="0"/>
              </a:rPr>
              <a:t>činnosti.</a:t>
            </a:r>
            <a:r>
              <a:rPr lang="cs-CZ" sz="4400" dirty="0">
                <a:latin typeface="Arial Black" panose="020B0A04020102020204" pitchFamily="34" charset="0"/>
              </a:rPr>
              <a:t> </a:t>
            </a:r>
            <a:endParaRPr lang="cs-CZ" sz="4400" dirty="0" smtClean="0"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cs-CZ" dirty="0" smtClean="0"/>
              <a:t>Z</a:t>
            </a:r>
            <a:r>
              <a:rPr lang="cs-CZ" dirty="0"/>
              <a:t> tohoto důvodu věnují přední světové firmy i instituce této otázce značnou pozornost a vytvářejí tzv. </a:t>
            </a:r>
            <a:r>
              <a:rPr lang="cs-CZ" i="1" dirty="0">
                <a:latin typeface="Arial Black" panose="020B0A04020102020204" pitchFamily="34" charset="0"/>
              </a:rPr>
              <a:t>„</a:t>
            </a:r>
            <a:r>
              <a:rPr lang="cs-CZ" b="1" i="1" dirty="0">
                <a:latin typeface="Arial Black" panose="020B0A04020102020204" pitchFamily="34" charset="0"/>
              </a:rPr>
              <a:t>etické kodexy</a:t>
            </a:r>
            <a:r>
              <a:rPr lang="cs-CZ" i="1" dirty="0">
                <a:latin typeface="Arial Black" panose="020B0A04020102020204" pitchFamily="34" charset="0"/>
              </a:rPr>
              <a:t>“</a:t>
            </a:r>
            <a:r>
              <a:rPr lang="cs-CZ" dirty="0">
                <a:latin typeface="Arial Black" panose="020B0A04020102020204" pitchFamily="34" charset="0"/>
              </a:rPr>
              <a:t>, </a:t>
            </a:r>
            <a:r>
              <a:rPr lang="cs-CZ" dirty="0"/>
              <a:t>které používají přední firmy jako např</a:t>
            </a:r>
            <a:r>
              <a:rPr lang="cs-CZ" dirty="0" smtClean="0"/>
              <a:t>.</a:t>
            </a:r>
          </a:p>
          <a:p>
            <a:pPr marL="0" indent="0" algn="ctr">
              <a:buNone/>
            </a:pPr>
            <a:r>
              <a:rPr lang="cs-CZ" b="1" i="1" dirty="0" err="1" smtClean="0">
                <a:latin typeface="Arial Black" panose="020B0A04020102020204" pitchFamily="34" charset="0"/>
              </a:rPr>
              <a:t>Fuld</a:t>
            </a:r>
            <a:r>
              <a:rPr lang="cs-CZ" b="1" i="1" dirty="0" smtClean="0">
                <a:latin typeface="Arial Black" panose="020B0A04020102020204" pitchFamily="34" charset="0"/>
              </a:rPr>
              <a:t> </a:t>
            </a:r>
            <a:r>
              <a:rPr lang="cs-CZ" b="1" i="1" dirty="0">
                <a:latin typeface="Arial Black" panose="020B0A04020102020204" pitchFamily="34" charset="0"/>
              </a:rPr>
              <a:t>&amp; </a:t>
            </a:r>
            <a:r>
              <a:rPr lang="cs-CZ" b="1" i="1" dirty="0" err="1">
                <a:latin typeface="Arial Black" panose="020B0A04020102020204" pitchFamily="34" charset="0"/>
              </a:rPr>
              <a:t>Company</a:t>
            </a:r>
            <a:r>
              <a:rPr lang="cs-CZ" b="1" dirty="0">
                <a:latin typeface="Arial Black" panose="020B0A04020102020204" pitchFamily="34" charset="0"/>
              </a:rPr>
              <a:t> </a:t>
            </a:r>
            <a:endParaRPr lang="cs-CZ" b="1" dirty="0" smtClean="0"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cs-CZ" dirty="0" smtClean="0"/>
              <a:t>a </a:t>
            </a:r>
            <a:r>
              <a:rPr lang="cs-CZ" dirty="0"/>
              <a:t>mezinárodní organizace profesionálních pracovníků Competitive Intelligence </a:t>
            </a:r>
            <a:endParaRPr lang="cs-CZ" dirty="0" smtClean="0"/>
          </a:p>
          <a:p>
            <a:pPr marL="0" indent="0" algn="ctr">
              <a:buNone/>
            </a:pPr>
            <a:r>
              <a:rPr lang="cs-CZ" b="1" i="1" dirty="0" smtClean="0">
                <a:latin typeface="Arial Black" panose="020B0A04020102020204" pitchFamily="34" charset="0"/>
              </a:rPr>
              <a:t>SCIP</a:t>
            </a:r>
            <a:r>
              <a:rPr lang="cs-CZ" b="1" dirty="0">
                <a:latin typeface="Arial Black" panose="020B0A04020102020204" pitchFamily="34" charset="0"/>
              </a:rPr>
              <a:t>.   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97360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DBAC2-B0EE-47F9-AFBC-7867F09FC506}" type="slidenum">
              <a:rPr lang="cs-CZ" smtClean="0"/>
              <a:pPr/>
              <a:t>53</a:t>
            </a:fld>
            <a:endParaRPr lang="cs-CZ"/>
          </a:p>
        </p:txBody>
      </p:sp>
      <p:sp>
        <p:nvSpPr>
          <p:cNvPr id="5" name="Rectangle 3"/>
          <p:cNvSpPr txBox="1">
            <a:spLocks noGrp="1" noChangeArrowheads="1"/>
          </p:cNvSpPr>
          <p:nvPr>
            <p:ph idx="1"/>
          </p:nvPr>
        </p:nvSpPr>
        <p:spPr bwMode="auto">
          <a:xfrm>
            <a:off x="-9166" y="0"/>
            <a:ext cx="9144000" cy="1700808"/>
          </a:xfrm>
          <a:prstGeom prst="rect">
            <a:avLst/>
          </a:prstGeom>
          <a:solidFill>
            <a:srgbClr val="99FF99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Tx/>
              <a:buNone/>
              <a:tabLst/>
              <a:defRPr/>
            </a:pPr>
            <a:r>
              <a:rPr kumimoji="0" lang="cs-CZ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 každém podniku provádějícím činnost Competitive Intelligence vytváří tzv. „</a:t>
            </a:r>
            <a:r>
              <a:rPr kumimoji="0" lang="cs-CZ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Black" pitchFamily="34" charset="0"/>
              </a:rPr>
              <a:t>Etický k</a:t>
            </a:r>
            <a:r>
              <a:rPr lang="cs-CZ" sz="3600" b="1" kern="0" dirty="0" err="1" smtClean="0">
                <a:solidFill>
                  <a:srgbClr val="C00000"/>
                </a:solidFill>
                <a:latin typeface="Arial Black" pitchFamily="34" charset="0"/>
              </a:rPr>
              <a:t>odex</a:t>
            </a:r>
            <a:r>
              <a:rPr lang="cs-CZ" sz="3600" b="1" kern="0" dirty="0" smtClean="0">
                <a:solidFill>
                  <a:srgbClr val="C00000"/>
                </a:solidFill>
              </a:rPr>
              <a:t>“.</a:t>
            </a:r>
          </a:p>
          <a:p>
            <a:pPr marR="0" lvl="0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Tx/>
              <a:buNone/>
              <a:tabLst/>
              <a:defRPr/>
            </a:pPr>
            <a:endParaRPr kumimoji="0" lang="cs-CZ" sz="3600" b="1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0" y="4725144"/>
            <a:ext cx="9144000" cy="2185214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/>
              <a:t>Rozdíl mezí průmyslovou špionáží a Competitive Intelligence:</a:t>
            </a:r>
          </a:p>
          <a:p>
            <a:pPr algn="ctr"/>
            <a:r>
              <a:rPr lang="cs-CZ" sz="4000" b="1" dirty="0" smtClean="0">
                <a:solidFill>
                  <a:srgbClr val="C00000"/>
                </a:solidFill>
              </a:rPr>
              <a:t>Když dva dělají totéž, </a:t>
            </a:r>
          </a:p>
          <a:p>
            <a:pPr algn="ctr"/>
            <a:r>
              <a:rPr lang="cs-CZ" sz="4800" b="1" dirty="0" smtClean="0">
                <a:solidFill>
                  <a:srgbClr val="C00000"/>
                </a:solidFill>
                <a:latin typeface="Arial Black" pitchFamily="34" charset="0"/>
              </a:rPr>
              <a:t>není to vždy totéž</a:t>
            </a:r>
            <a:r>
              <a:rPr lang="cs-CZ" sz="4000" b="1" dirty="0" smtClean="0">
                <a:solidFill>
                  <a:srgbClr val="C00000"/>
                </a:solidFill>
              </a:rPr>
              <a:t>.</a:t>
            </a:r>
            <a:endParaRPr lang="cs-CZ" sz="4000" b="1" dirty="0">
              <a:solidFill>
                <a:srgbClr val="C00000"/>
              </a:solidFill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0" y="1700808"/>
            <a:ext cx="9134834" cy="3024336"/>
          </a:xfrm>
          <a:prstGeom prst="rect">
            <a:avLst/>
          </a:prstGeom>
          <a:solidFill>
            <a:srgbClr val="FFD54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base">
              <a:lnSpc>
                <a:spcPct val="90000"/>
              </a:lnSpc>
              <a:spcAft>
                <a:spcPct val="0"/>
              </a:spcAft>
              <a:buClr>
                <a:schemeClr val="accent2"/>
              </a:buClr>
              <a:buFontTx/>
              <a:buNone/>
              <a:defRPr/>
            </a:pPr>
            <a:r>
              <a:rPr lang="cs-CZ" sz="4800" b="1" kern="0" dirty="0" smtClean="0">
                <a:latin typeface="Arial Black" pitchFamily="34" charset="0"/>
              </a:rPr>
              <a:t>HARM RULE</a:t>
            </a:r>
          </a:p>
          <a:p>
            <a:pPr marL="446088" indent="0" algn="ctr" fontAlgn="base">
              <a:lnSpc>
                <a:spcPct val="90000"/>
              </a:lnSpc>
              <a:spcAft>
                <a:spcPct val="0"/>
              </a:spcAft>
              <a:buClr>
                <a:schemeClr val="accent2"/>
              </a:buClr>
              <a:buFontTx/>
              <a:buNone/>
              <a:defRPr/>
            </a:pPr>
            <a:r>
              <a:rPr lang="cs-CZ" sz="2800" b="1" kern="0" dirty="0" smtClean="0"/>
              <a:t>(Pravidlo újmy)</a:t>
            </a:r>
          </a:p>
          <a:p>
            <a:pPr marL="446088" indent="0" algn="ctr" fontAlgn="base">
              <a:lnSpc>
                <a:spcPct val="90000"/>
              </a:lnSpc>
              <a:spcAft>
                <a:spcPct val="0"/>
              </a:spcAft>
              <a:buClr>
                <a:schemeClr val="accent2"/>
              </a:buClr>
              <a:buFontTx/>
              <a:buNone/>
              <a:defRPr/>
            </a:pPr>
            <a:endParaRPr lang="cs-CZ" sz="1000" b="1" kern="0" dirty="0" smtClean="0"/>
          </a:p>
          <a:p>
            <a:pPr marL="0" indent="0" algn="ctr" fontAlgn="base">
              <a:lnSpc>
                <a:spcPct val="90000"/>
              </a:lnSpc>
              <a:spcAft>
                <a:spcPct val="0"/>
              </a:spcAft>
              <a:buClr>
                <a:schemeClr val="accent2"/>
              </a:buClr>
              <a:buFontTx/>
              <a:buNone/>
              <a:defRPr/>
            </a:pPr>
            <a:r>
              <a:rPr lang="cs-CZ" b="1" kern="0" dirty="0" smtClean="0"/>
              <a:t>„Neudělám nic, co by mohlo nyní či v budoucnosti způsobit újmu nebo nesnáze korporaci“.</a:t>
            </a:r>
          </a:p>
        </p:txBody>
      </p:sp>
    </p:spTree>
    <p:extLst>
      <p:ext uri="{BB962C8B-B14F-4D97-AF65-F5344CB8AC3E}">
        <p14:creationId xmlns:p14="http://schemas.microsoft.com/office/powerpoint/2010/main" val="921506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40768"/>
          </a:xfrm>
          <a:solidFill>
            <a:srgbClr val="CCFFFF"/>
          </a:solidFill>
        </p:spPr>
        <p:txBody>
          <a:bodyPr/>
          <a:lstStyle/>
          <a:p>
            <a:pPr algn="ctr"/>
            <a:r>
              <a:rPr lang="cs-CZ" b="1" dirty="0" smtClean="0"/>
              <a:t>Problém definice řešeného problému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340768"/>
            <a:ext cx="9144000" cy="5517232"/>
          </a:xfrm>
          <a:solidFill>
            <a:srgbClr val="FFFFCC"/>
          </a:solidFill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cs-CZ" dirty="0" smtClean="0"/>
              <a:t>Zpravodajské problémy jsou stále více </a:t>
            </a:r>
            <a:r>
              <a:rPr lang="cs-CZ" b="1" dirty="0" smtClean="0"/>
              <a:t>komplexnější! </a:t>
            </a:r>
          </a:p>
          <a:p>
            <a:pPr marL="0" indent="0" algn="ctr">
              <a:buNone/>
            </a:pPr>
            <a:r>
              <a:rPr lang="cs-CZ" dirty="0" smtClean="0"/>
              <a:t>Jsou </a:t>
            </a:r>
            <a:r>
              <a:rPr lang="cs-CZ" dirty="0" smtClean="0">
                <a:latin typeface="Arial Black" panose="020B0A04020102020204" pitchFamily="34" charset="0"/>
              </a:rPr>
              <a:t>dynamické</a:t>
            </a:r>
            <a:r>
              <a:rPr lang="cs-CZ" dirty="0" smtClean="0"/>
              <a:t>, jejich řešení v rámci tradičního zpravodajského cyklu je velmi obtížné.</a:t>
            </a:r>
          </a:p>
          <a:p>
            <a:pPr marL="0" indent="0" algn="ctr">
              <a:buNone/>
            </a:pPr>
            <a:r>
              <a:rPr lang="cs-CZ" sz="4400" dirty="0" smtClean="0">
                <a:latin typeface="Arial Black" pitchFamily="34" charset="0"/>
              </a:rPr>
              <a:t>Neexistuje definitivní vymezení problému!</a:t>
            </a:r>
          </a:p>
          <a:p>
            <a:pPr marL="0" indent="0" algn="ctr">
              <a:buNone/>
            </a:pPr>
            <a:r>
              <a:rPr lang="cs-CZ" dirty="0" smtClean="0"/>
              <a:t>Definování problému je </a:t>
            </a:r>
          </a:p>
          <a:p>
            <a:pPr marL="0" indent="0" algn="ctr">
              <a:buNone/>
            </a:pPr>
            <a:r>
              <a:rPr lang="cs-CZ" b="1" dirty="0" smtClean="0">
                <a:latin typeface="Arial Black" panose="020B0A04020102020204" pitchFamily="34" charset="0"/>
              </a:rPr>
              <a:t>dynamický proces </a:t>
            </a:r>
          </a:p>
          <a:p>
            <a:pPr marL="0" indent="0" algn="ctr">
              <a:buNone/>
            </a:pPr>
            <a:r>
              <a:rPr lang="cs-CZ" dirty="0" smtClean="0"/>
              <a:t>(</a:t>
            </a:r>
            <a:r>
              <a:rPr lang="cs-CZ" b="1" dirty="0" smtClean="0"/>
              <a:t>cíl se také mění</a:t>
            </a:r>
            <a:r>
              <a:rPr lang="cs-CZ" dirty="0" smtClean="0"/>
              <a:t>).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85049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6025"/>
          </a:xfrm>
          <a:solidFill>
            <a:srgbClr val="CCFFFF"/>
          </a:solidFill>
        </p:spPr>
        <p:txBody>
          <a:bodyPr/>
          <a:lstStyle/>
          <a:p>
            <a:pPr algn="ctr"/>
            <a:r>
              <a:rPr lang="cs-CZ" b="1" dirty="0" smtClean="0"/>
              <a:t>Obecný postup přípravy sběru informací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5661248"/>
          </a:xfrm>
          <a:solidFill>
            <a:srgbClr val="FFFFCC"/>
          </a:solidFill>
        </p:spPr>
        <p:txBody>
          <a:bodyPr/>
          <a:lstStyle/>
          <a:p>
            <a:pPr marL="0" indent="0">
              <a:buNone/>
            </a:pPr>
            <a:r>
              <a:rPr lang="cs-CZ" dirty="0" smtClean="0"/>
              <a:t>Na základě ujasnění a upřesnění zadaného úkolu se stanoví </a:t>
            </a:r>
            <a:r>
              <a:rPr lang="cs-CZ" b="1" dirty="0" smtClean="0"/>
              <a:t>prvotní potřebné informace</a:t>
            </a:r>
            <a:r>
              <a:rPr lang="cs-CZ" dirty="0" smtClean="0"/>
              <a:t> k vyřešení úkolu. </a:t>
            </a:r>
          </a:p>
          <a:p>
            <a:pPr marL="0" indent="0">
              <a:buNone/>
            </a:pPr>
            <a:r>
              <a:rPr lang="cs-CZ" dirty="0" smtClean="0"/>
              <a:t>Tyto informace dělíme do dvou skupin, a to na informace:</a:t>
            </a:r>
          </a:p>
          <a:p>
            <a:pPr marL="0" indent="0">
              <a:buNone/>
            </a:pPr>
            <a:r>
              <a:rPr lang="cs-CZ" dirty="0" smtClean="0"/>
              <a:t>a)	které </a:t>
            </a:r>
            <a:r>
              <a:rPr lang="cs-CZ" b="1" dirty="0" smtClean="0"/>
              <a:t>jsou již k dispozici</a:t>
            </a:r>
            <a:r>
              <a:rPr lang="cs-CZ" dirty="0" smtClean="0"/>
              <a:t> v databázi 	naší firmy, případně </a:t>
            </a:r>
            <a:r>
              <a:rPr lang="cs-CZ" b="1" dirty="0" smtClean="0"/>
              <a:t>není problém</a:t>
            </a:r>
            <a:r>
              <a:rPr lang="cs-CZ" dirty="0" smtClean="0"/>
              <a:t> s 	jejich získáním z veřejného prostoru.</a:t>
            </a:r>
          </a:p>
          <a:p>
            <a:pPr marL="0" indent="0">
              <a:buNone/>
            </a:pPr>
            <a:r>
              <a:rPr lang="cs-CZ" dirty="0" smtClean="0"/>
              <a:t>b)	které </a:t>
            </a:r>
            <a:r>
              <a:rPr lang="cs-CZ" b="1" dirty="0" smtClean="0"/>
              <a:t>neznáme</a:t>
            </a:r>
            <a:r>
              <a:rPr lang="cs-CZ" dirty="0" smtClean="0"/>
              <a:t> a </a:t>
            </a:r>
            <a:r>
              <a:rPr lang="cs-CZ" b="1" dirty="0" smtClean="0"/>
              <a:t>není je možné získat</a:t>
            </a:r>
            <a:r>
              <a:rPr lang="cs-CZ" dirty="0" smtClean="0"/>
              <a:t> 	z veřejného prostoru běžnými metodami 	sběru informací.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22704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0"/>
            <a:ext cx="9144000" cy="2060848"/>
          </a:xfrm>
          <a:solidFill>
            <a:srgbClr val="FFFFCC"/>
          </a:solidFill>
          <a:ln>
            <a:solidFill>
              <a:srgbClr val="FF0000"/>
            </a:solidFill>
          </a:ln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cs-CZ" dirty="0" smtClean="0"/>
              <a:t>Ve zpravodajské praxi útvarů Competitive Intelligence se velmi často stává, že </a:t>
            </a:r>
          </a:p>
          <a:p>
            <a:pPr algn="ctr">
              <a:buNone/>
            </a:pPr>
            <a:r>
              <a:rPr lang="cs-CZ" b="1" dirty="0" smtClean="0">
                <a:latin typeface="Arial Black" pitchFamily="34" charset="0"/>
              </a:rPr>
              <a:t>nelze nalézt odpovědi </a:t>
            </a:r>
          </a:p>
          <a:p>
            <a:pPr algn="ctr">
              <a:buNone/>
            </a:pPr>
            <a:r>
              <a:rPr lang="cs-CZ" dirty="0" smtClean="0"/>
              <a:t>běžnými analytickými metodami. </a:t>
            </a: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 bwMode="auto">
          <a:xfrm>
            <a:off x="0" y="2060848"/>
            <a:ext cx="9144000" cy="3528392"/>
          </a:xfrm>
          <a:prstGeom prst="rect">
            <a:avLst/>
          </a:prstGeom>
          <a:solidFill>
            <a:srgbClr val="FFCC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 takovém to případě je nutno k danému problému přistoupit jako k </a:t>
            </a: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</a:rPr>
              <a:t>neznámému procesu</a:t>
            </a:r>
            <a:r>
              <a:rPr kumimoji="0" lang="cs-CZ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</a:rPr>
              <a:t>,</a:t>
            </a:r>
            <a:r>
              <a:rPr kumimoji="0" lang="cs-CZ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</a:rPr>
              <a:t> </a:t>
            </a: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který je konkurentem úmyslně skryt před naší zpravodajskou aktivitou. </a:t>
            </a:r>
          </a:p>
        </p:txBody>
      </p:sp>
      <p:sp>
        <p:nvSpPr>
          <p:cNvPr id="5" name="Šipka ohnutá nahoru 4"/>
          <p:cNvSpPr/>
          <p:nvPr/>
        </p:nvSpPr>
        <p:spPr>
          <a:xfrm rot="5400000">
            <a:off x="3959932" y="4617132"/>
            <a:ext cx="504056" cy="1152128"/>
          </a:xfrm>
          <a:prstGeom prst="bentUpArrow">
            <a:avLst>
              <a:gd name="adj1" fmla="val 25000"/>
              <a:gd name="adj2" fmla="val 22251"/>
              <a:gd name="adj3" fmla="val 25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TextovéPole 5"/>
          <p:cNvSpPr txBox="1"/>
          <p:nvPr/>
        </p:nvSpPr>
        <p:spPr>
          <a:xfrm>
            <a:off x="4860032" y="5013176"/>
            <a:ext cx="4283968" cy="584775"/>
          </a:xfrm>
          <a:prstGeom prst="rect">
            <a:avLst/>
          </a:prstGeom>
          <a:solidFill>
            <a:srgbClr val="66FF33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latin typeface="Arial Black" pitchFamily="34" charset="0"/>
              </a:rPr>
              <a:t>Analýza problému</a:t>
            </a:r>
            <a:endParaRPr lang="cs-CZ" sz="3200" b="1" dirty="0">
              <a:latin typeface="Arial Black" pitchFamily="34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3419872" y="5589240"/>
            <a:ext cx="2520280" cy="132343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4000" b="1" dirty="0" smtClean="0">
                <a:solidFill>
                  <a:srgbClr val="FF0000"/>
                </a:solidFill>
              </a:rPr>
              <a:t>Černá skříňka</a:t>
            </a:r>
            <a:endParaRPr lang="cs-CZ" sz="4000" b="1" dirty="0">
              <a:solidFill>
                <a:srgbClr val="FF0000"/>
              </a:solidFill>
            </a:endParaRPr>
          </a:p>
        </p:txBody>
      </p:sp>
      <p:sp>
        <p:nvSpPr>
          <p:cNvPr id="8" name="Šipka doprava 7"/>
          <p:cNvSpPr/>
          <p:nvPr/>
        </p:nvSpPr>
        <p:spPr>
          <a:xfrm>
            <a:off x="1187624" y="6165304"/>
            <a:ext cx="2088232" cy="504056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Šipka doprava 8"/>
          <p:cNvSpPr/>
          <p:nvPr/>
        </p:nvSpPr>
        <p:spPr>
          <a:xfrm>
            <a:off x="6156176" y="6093296"/>
            <a:ext cx="2088232" cy="576064"/>
          </a:xfrm>
          <a:prstGeom prst="rightArrow">
            <a:avLst/>
          </a:prstGeom>
          <a:solidFill>
            <a:srgbClr val="99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TextovéPole 9"/>
          <p:cNvSpPr txBox="1"/>
          <p:nvPr/>
        </p:nvSpPr>
        <p:spPr>
          <a:xfrm>
            <a:off x="1259632" y="5733256"/>
            <a:ext cx="1728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/>
              <a:t>Vstup</a:t>
            </a:r>
            <a:endParaRPr lang="cs-CZ" sz="2800" b="1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6156176" y="5661248"/>
            <a:ext cx="1728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/>
              <a:t>Výstup</a:t>
            </a:r>
            <a:endParaRPr lang="cs-CZ" sz="2800" b="1" dirty="0"/>
          </a:p>
        </p:txBody>
      </p:sp>
      <p:pic>
        <p:nvPicPr>
          <p:cNvPr id="12" name="Obrázek 11" descr="Pirátská vlajka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09644"/>
            <a:ext cx="1440160" cy="936104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312110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613"/>
          </a:xfrm>
          <a:solidFill>
            <a:srgbClr val="CCFFFF"/>
          </a:solidFill>
        </p:spPr>
        <p:txBody>
          <a:bodyPr/>
          <a:lstStyle/>
          <a:p>
            <a:pPr algn="ctr">
              <a:defRPr/>
            </a:pPr>
            <a:r>
              <a:rPr lang="cs-CZ" b="1" dirty="0" smtClean="0"/>
              <a:t>ZKOUMANÝ PROCES ŘÍZENÍ</a:t>
            </a:r>
            <a:endParaRPr lang="cs-CZ" b="1" dirty="0"/>
          </a:p>
        </p:txBody>
      </p:sp>
      <p:sp>
        <p:nvSpPr>
          <p:cNvPr id="8195" name="Zástupný symbol pro obsah 2"/>
          <p:cNvSpPr>
            <a:spLocks noGrp="1"/>
          </p:cNvSpPr>
          <p:nvPr>
            <p:ph idx="1"/>
          </p:nvPr>
        </p:nvSpPr>
        <p:spPr>
          <a:xfrm>
            <a:off x="0" y="836613"/>
            <a:ext cx="9144000" cy="6021387"/>
          </a:xfrm>
          <a:solidFill>
            <a:srgbClr val="FFFFCC"/>
          </a:solidFill>
        </p:spPr>
        <p:txBody>
          <a:bodyPr/>
          <a:lstStyle/>
          <a:p>
            <a:pPr marL="0" indent="0">
              <a:buFontTx/>
              <a:buNone/>
            </a:pPr>
            <a:endParaRPr lang="cs-CZ" altLang="cs-CZ" dirty="0" smtClean="0"/>
          </a:p>
        </p:txBody>
      </p:sp>
      <p:graphicFrame>
        <p:nvGraphicFramePr>
          <p:cNvPr id="8196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7793877"/>
              </p:ext>
            </p:extLst>
          </p:nvPr>
        </p:nvGraphicFramePr>
        <p:xfrm>
          <a:off x="22225" y="620713"/>
          <a:ext cx="8320088" cy="1194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5818" name="Dokument" r:id="rId3" imgW="6331182" imgH="9109185" progId="Word.Document.12">
                  <p:embed/>
                </p:oleObj>
              </mc:Choice>
              <mc:Fallback>
                <p:oleObj name="Dokument" r:id="rId3" imgW="6331182" imgH="9109185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225" y="620713"/>
                        <a:ext cx="8320088" cy="11944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ovéPole 2"/>
          <p:cNvSpPr txBox="1"/>
          <p:nvPr/>
        </p:nvSpPr>
        <p:spPr>
          <a:xfrm>
            <a:off x="6372200" y="5013176"/>
            <a:ext cx="1728192" cy="400110"/>
          </a:xfrm>
          <a:prstGeom prst="rect">
            <a:avLst/>
          </a:prstGeom>
          <a:solidFill>
            <a:schemeClr val="accent3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2000" dirty="0" smtClean="0">
                <a:latin typeface="Arial Black" panose="020B0A04020102020204" pitchFamily="34" charset="0"/>
              </a:rPr>
              <a:t>Náklady</a:t>
            </a:r>
            <a:endParaRPr lang="cs-CZ" sz="2000" dirty="0">
              <a:latin typeface="Arial Black" panose="020B0A04020102020204" pitchFamily="34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971600" y="2204864"/>
            <a:ext cx="1728192" cy="707886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2000" dirty="0" smtClean="0">
                <a:latin typeface="Arial Black" panose="020B0A04020102020204" pitchFamily="34" charset="0"/>
              </a:rPr>
              <a:t>Funkce,</a:t>
            </a:r>
          </a:p>
          <a:p>
            <a:pPr algn="ctr"/>
            <a:r>
              <a:rPr lang="cs-CZ" sz="2000" dirty="0" smtClean="0">
                <a:latin typeface="Arial Black" panose="020B0A04020102020204" pitchFamily="34" charset="0"/>
              </a:rPr>
              <a:t>zákonitost</a:t>
            </a:r>
            <a:endParaRPr lang="cs-CZ" sz="2000" dirty="0">
              <a:latin typeface="Arial Black" panose="020B0A04020102020204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4499992" y="1124744"/>
            <a:ext cx="50405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dirty="0" smtClean="0">
                <a:latin typeface="Arial Black" panose="020B0A04020102020204" pitchFamily="34" charset="0"/>
              </a:rPr>
              <a:t>S5</a:t>
            </a:r>
            <a:endParaRPr lang="cs-CZ" dirty="0">
              <a:latin typeface="Arial Black" panose="020B0A04020102020204" pitchFamily="34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2031942" y="3848201"/>
            <a:ext cx="50405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dirty="0" smtClean="0">
                <a:latin typeface="Arial Black" panose="020B0A04020102020204" pitchFamily="34" charset="0"/>
              </a:rPr>
              <a:t>S1</a:t>
            </a:r>
            <a:endParaRPr lang="cs-CZ" dirty="0">
              <a:latin typeface="Arial Black" panose="020B0A04020102020204" pitchFamily="34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2425653" y="3254717"/>
            <a:ext cx="50405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dirty="0" smtClean="0">
                <a:latin typeface="Arial Black" panose="020B0A04020102020204" pitchFamily="34" charset="0"/>
              </a:rPr>
              <a:t>S2</a:t>
            </a:r>
            <a:endParaRPr lang="cs-CZ" dirty="0">
              <a:latin typeface="Arial Black" panose="020B0A04020102020204" pitchFamily="34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2987824" y="2204864"/>
            <a:ext cx="50405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dirty="0" smtClean="0">
                <a:latin typeface="Arial Black" panose="020B0A04020102020204" pitchFamily="34" charset="0"/>
              </a:rPr>
              <a:t>S3</a:t>
            </a:r>
            <a:endParaRPr lang="cs-CZ" dirty="0">
              <a:latin typeface="Arial Black" panose="020B0A04020102020204" pitchFamily="34" charset="0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3995936" y="2374141"/>
            <a:ext cx="50405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dirty="0" smtClean="0">
                <a:latin typeface="Arial Black" panose="020B0A04020102020204" pitchFamily="34" charset="0"/>
              </a:rPr>
              <a:t>S4</a:t>
            </a:r>
            <a:endParaRPr lang="cs-CZ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0123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0"/>
            <a:ext cx="9144000" cy="7101408"/>
          </a:xfrm>
          <a:solidFill>
            <a:srgbClr val="FFFFCC"/>
          </a:solidFill>
          <a:ln>
            <a:solidFill>
              <a:srgbClr val="FF0000"/>
            </a:solidFill>
          </a:ln>
        </p:spPr>
        <p:txBody>
          <a:bodyPr>
            <a:noAutofit/>
          </a:bodyPr>
          <a:lstStyle/>
          <a:p>
            <a:pPr marL="0" lvl="1" indent="0">
              <a:buNone/>
            </a:pPr>
            <a:r>
              <a:rPr lang="cs-CZ" sz="3000" dirty="0" smtClean="0"/>
              <a:t>1)	U zkoumaného problému (černé skříňky) 	musíme odhadnout (zjistit) o </a:t>
            </a:r>
            <a:r>
              <a:rPr lang="cs-CZ" sz="3000" b="1" dirty="0" smtClean="0"/>
              <a:t>jaký 	proces se jedná </a:t>
            </a:r>
            <a:r>
              <a:rPr lang="cs-CZ" sz="3000" dirty="0" smtClean="0"/>
              <a:t>– i variantně.</a:t>
            </a:r>
          </a:p>
          <a:p>
            <a:pPr marL="0" lvl="1" indent="0">
              <a:buNone/>
            </a:pPr>
            <a:r>
              <a:rPr lang="cs-CZ" sz="3000" dirty="0" smtClean="0"/>
              <a:t>2) </a:t>
            </a:r>
            <a:r>
              <a:rPr lang="cs-CZ" sz="3000" dirty="0"/>
              <a:t>	</a:t>
            </a:r>
            <a:r>
              <a:rPr lang="cs-CZ" sz="3000" dirty="0" smtClean="0"/>
              <a:t>Dále </a:t>
            </a:r>
            <a:r>
              <a:rPr lang="cs-CZ" sz="3000" dirty="0"/>
              <a:t>musíme stanovit </a:t>
            </a:r>
            <a:r>
              <a:rPr lang="cs-CZ" sz="3000" b="1" dirty="0"/>
              <a:t>funkci</a:t>
            </a:r>
            <a:r>
              <a:rPr lang="cs-CZ" sz="3000" dirty="0"/>
              <a:t> tohoto 	procesu. </a:t>
            </a:r>
          </a:p>
          <a:p>
            <a:pPr marL="0" lvl="1" indent="0">
              <a:buNone/>
            </a:pPr>
            <a:r>
              <a:rPr lang="cs-CZ" sz="3000" dirty="0"/>
              <a:t>3)	</a:t>
            </a:r>
            <a:r>
              <a:rPr lang="cs-CZ" sz="3000" dirty="0" smtClean="0"/>
              <a:t>Určit </a:t>
            </a:r>
            <a:r>
              <a:rPr lang="cs-CZ" sz="3000" b="1" dirty="0" smtClean="0">
                <a:latin typeface="Arial Black" pitchFamily="34" charset="0"/>
              </a:rPr>
              <a:t>vnitřní zákony</a:t>
            </a:r>
            <a:r>
              <a:rPr lang="cs-CZ" sz="3000" dirty="0" smtClean="0">
                <a:latin typeface="Arial Black" pitchFamily="34" charset="0"/>
              </a:rPr>
              <a:t> zkoumaného 	procesu</a:t>
            </a:r>
            <a:r>
              <a:rPr lang="cs-CZ" sz="3000" dirty="0" smtClean="0"/>
              <a:t>, </a:t>
            </a:r>
            <a:r>
              <a:rPr lang="cs-CZ" sz="3000" dirty="0"/>
              <a:t>podle kterých existuje i </a:t>
            </a:r>
            <a:r>
              <a:rPr lang="cs-CZ" sz="3000" dirty="0" smtClean="0"/>
              <a:t>vyvíjí.</a:t>
            </a:r>
          </a:p>
          <a:p>
            <a:pPr marL="0" lvl="1" indent="0">
              <a:buNone/>
            </a:pPr>
            <a:r>
              <a:rPr lang="cs-CZ" sz="3000" dirty="0" smtClean="0"/>
              <a:t>4)	Určení jeho </a:t>
            </a:r>
            <a:r>
              <a:rPr lang="cs-CZ" sz="3000" b="1" dirty="0" smtClean="0"/>
              <a:t>struktury, </a:t>
            </a:r>
            <a:r>
              <a:rPr lang="cs-CZ" sz="3000" dirty="0" smtClean="0"/>
              <a:t>hierarchie a 	vazeb na okolí.</a:t>
            </a:r>
          </a:p>
          <a:p>
            <a:pPr marL="0" lvl="1" indent="0">
              <a:buNone/>
            </a:pPr>
            <a:r>
              <a:rPr lang="cs-CZ" sz="3000" dirty="0" smtClean="0"/>
              <a:t>5)	Stanovit </a:t>
            </a:r>
            <a:r>
              <a:rPr lang="cs-CZ" sz="3000" b="1" dirty="0">
                <a:latin typeface="Arial Black" pitchFamily="34" charset="0"/>
              </a:rPr>
              <a:t>příznivé </a:t>
            </a:r>
            <a:r>
              <a:rPr lang="cs-CZ" sz="3000" b="1" dirty="0" smtClean="0">
                <a:latin typeface="Arial Black" pitchFamily="34" charset="0"/>
              </a:rPr>
              <a:t>podmínky</a:t>
            </a:r>
            <a:r>
              <a:rPr lang="cs-CZ" sz="3000" dirty="0"/>
              <a:t>, které </a:t>
            </a:r>
            <a:r>
              <a:rPr lang="cs-CZ" sz="3000" dirty="0" smtClean="0"/>
              <a:t>	musí vytvořit konkurenční firma k 	zabezpečení úspěšného vývoje 	zkoumaného procesu.</a:t>
            </a:r>
          </a:p>
        </p:txBody>
      </p:sp>
    </p:spTree>
    <p:extLst>
      <p:ext uri="{BB962C8B-B14F-4D97-AF65-F5344CB8AC3E}">
        <p14:creationId xmlns:p14="http://schemas.microsoft.com/office/powerpoint/2010/main" val="3816249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rgbClr val="FFFFCC"/>
          </a:solidFill>
        </p:spPr>
        <p:txBody>
          <a:bodyPr/>
          <a:lstStyle/>
          <a:p>
            <a:pPr marL="627063" indent="-627063">
              <a:buNone/>
            </a:pPr>
            <a:r>
              <a:rPr lang="cs-CZ" sz="3200" dirty="0" smtClean="0"/>
              <a:t>6) Identifikovat </a:t>
            </a:r>
            <a:r>
              <a:rPr lang="cs-CZ" sz="3200" b="1" dirty="0" smtClean="0">
                <a:latin typeface="Arial Black" pitchFamily="34" charset="0"/>
              </a:rPr>
              <a:t>vnější vlivy</a:t>
            </a:r>
            <a:r>
              <a:rPr lang="cs-CZ" sz="3200" dirty="0" smtClean="0"/>
              <a:t>, </a:t>
            </a:r>
            <a:r>
              <a:rPr lang="cs-CZ" sz="3200" dirty="0"/>
              <a:t>které </a:t>
            </a:r>
            <a:r>
              <a:rPr lang="cs-CZ" sz="3200" dirty="0" smtClean="0"/>
              <a:t>mohou významně ovlivňovat zkoumaný proces. </a:t>
            </a:r>
          </a:p>
          <a:p>
            <a:pPr marL="627063" indent="-627063">
              <a:buNone/>
            </a:pPr>
            <a:r>
              <a:rPr lang="cs-CZ" sz="3200" dirty="0"/>
              <a:t>	</a:t>
            </a:r>
            <a:r>
              <a:rPr lang="cs-CZ" sz="3200" b="1" dirty="0" smtClean="0"/>
              <a:t>Akcelerátory </a:t>
            </a:r>
            <a:r>
              <a:rPr lang="cs-CZ" sz="3200" dirty="0"/>
              <a:t>- </a:t>
            </a:r>
            <a:r>
              <a:rPr lang="cs-CZ" sz="3200" dirty="0" smtClean="0"/>
              <a:t>vlivy, </a:t>
            </a:r>
            <a:r>
              <a:rPr lang="cs-CZ" sz="3200" dirty="0"/>
              <a:t>které působí ve </a:t>
            </a:r>
            <a:r>
              <a:rPr lang="cs-CZ" sz="3200" b="1" dirty="0"/>
              <a:t>prospěch</a:t>
            </a:r>
            <a:r>
              <a:rPr lang="cs-CZ" sz="3200" dirty="0"/>
              <a:t> vývoje zkoumaného procesu.</a:t>
            </a:r>
            <a:r>
              <a:rPr lang="cs-CZ" sz="3200" b="1" dirty="0"/>
              <a:t> </a:t>
            </a:r>
            <a:endParaRPr lang="cs-CZ" sz="3200" dirty="0"/>
          </a:p>
          <a:p>
            <a:pPr marL="627063" lvl="0" indent="-627063">
              <a:buNone/>
            </a:pPr>
            <a:r>
              <a:rPr lang="cs-CZ" sz="3200" b="1" dirty="0"/>
              <a:t>	Retardéry </a:t>
            </a:r>
            <a:r>
              <a:rPr lang="cs-CZ" sz="3200" dirty="0" smtClean="0"/>
              <a:t>– vlivy, </a:t>
            </a:r>
            <a:r>
              <a:rPr lang="cs-CZ" sz="3200" dirty="0"/>
              <a:t>které působí </a:t>
            </a:r>
            <a:r>
              <a:rPr lang="cs-CZ" sz="3200" b="1" dirty="0"/>
              <a:t>proti vývoji </a:t>
            </a:r>
            <a:r>
              <a:rPr lang="cs-CZ" sz="3200" dirty="0"/>
              <a:t>zkoumaného procesu</a:t>
            </a:r>
            <a:r>
              <a:rPr lang="cs-CZ" sz="3200" dirty="0" smtClean="0"/>
              <a:t>.</a:t>
            </a:r>
          </a:p>
          <a:p>
            <a:pPr marL="627063" indent="-627063">
              <a:buNone/>
            </a:pPr>
            <a:r>
              <a:rPr lang="cs-CZ" sz="3200" dirty="0"/>
              <a:t>	</a:t>
            </a:r>
            <a:r>
              <a:rPr lang="cs-CZ" sz="3200" b="1" dirty="0" smtClean="0"/>
              <a:t>Indiferentní </a:t>
            </a:r>
            <a:r>
              <a:rPr lang="cs-CZ" sz="3200" b="1" dirty="0"/>
              <a:t>vlivy </a:t>
            </a:r>
            <a:r>
              <a:rPr lang="cs-CZ" sz="3200" dirty="0"/>
              <a:t>- </a:t>
            </a:r>
            <a:r>
              <a:rPr lang="cs-CZ" sz="3200" dirty="0" smtClean="0"/>
              <a:t>vlivy, </a:t>
            </a:r>
            <a:r>
              <a:rPr lang="cs-CZ" sz="3200" dirty="0"/>
              <a:t>které svým působením žádným způsobem neovlivňují vývoj zkoumaného procesu</a:t>
            </a:r>
            <a:r>
              <a:rPr lang="cs-CZ" sz="3200" dirty="0" smtClean="0"/>
              <a:t>. </a:t>
            </a:r>
            <a:r>
              <a:rPr lang="cs-CZ" sz="3200" dirty="0"/>
              <a:t>V čase se ale mohou </a:t>
            </a:r>
            <a:r>
              <a:rPr lang="cs-CZ" sz="3200" b="1" dirty="0"/>
              <a:t>změnit</a:t>
            </a:r>
            <a:r>
              <a:rPr lang="cs-CZ" sz="3200" dirty="0"/>
              <a:t> v akcelerátory či </a:t>
            </a:r>
            <a:r>
              <a:rPr lang="cs-CZ" sz="3200" dirty="0" smtClean="0"/>
              <a:t>retardéry. </a:t>
            </a:r>
          </a:p>
          <a:p>
            <a:pPr marL="627063" indent="-627063">
              <a:buNone/>
            </a:pPr>
            <a:r>
              <a:rPr lang="cs-CZ" sz="3200" dirty="0" smtClean="0"/>
              <a:t>7)	</a:t>
            </a:r>
            <a:r>
              <a:rPr lang="cs-CZ" sz="3200" b="1" dirty="0" smtClean="0"/>
              <a:t>Předpovědět vlivy</a:t>
            </a:r>
            <a:r>
              <a:rPr lang="cs-CZ" sz="3200" dirty="0" smtClean="0"/>
              <a:t>, které v současnosti ještě </a:t>
            </a:r>
            <a:r>
              <a:rPr lang="cs-CZ" sz="3200" b="1" dirty="0" smtClean="0"/>
              <a:t>nepůsobí</a:t>
            </a:r>
            <a:r>
              <a:rPr lang="cs-CZ" sz="3200" dirty="0" smtClean="0"/>
              <a:t>. </a:t>
            </a:r>
            <a:endParaRPr lang="cs-CZ" sz="3200" dirty="0"/>
          </a:p>
          <a:p>
            <a:pPr marL="627063" lvl="0" indent="-627063">
              <a:buNone/>
            </a:pPr>
            <a:r>
              <a:rPr lang="cs-CZ" sz="3200" dirty="0" smtClean="0"/>
              <a:t>     </a:t>
            </a:r>
          </a:p>
        </p:txBody>
      </p:sp>
    </p:spTree>
    <p:extLst>
      <p:ext uri="{BB962C8B-B14F-4D97-AF65-F5344CB8AC3E}">
        <p14:creationId xmlns:p14="http://schemas.microsoft.com/office/powerpoint/2010/main" val="2932634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7150"/>
          </a:xfrm>
          <a:solidFill>
            <a:srgbClr val="A7FFA7"/>
          </a:solidFill>
        </p:spPr>
        <p:txBody>
          <a:bodyPr/>
          <a:lstStyle/>
          <a:p>
            <a:pPr algn="ctr" eaLnBrk="1" hangingPunct="1">
              <a:defRPr/>
            </a:pPr>
            <a:r>
              <a:rPr lang="cs-CZ" sz="4000" b="1" dirty="0" smtClean="0">
                <a:latin typeface="Arial Black" pitchFamily="34" charset="0"/>
              </a:rPr>
              <a:t>Základy tvorby konkurenceschopnosti podniku</a:t>
            </a:r>
          </a:p>
        </p:txBody>
      </p:sp>
      <p:sp>
        <p:nvSpPr>
          <p:cNvPr id="6147" name="TextovéPole 4"/>
          <p:cNvSpPr txBox="1">
            <a:spLocks noChangeArrowheads="1"/>
          </p:cNvSpPr>
          <p:nvPr/>
        </p:nvSpPr>
        <p:spPr bwMode="auto">
          <a:xfrm>
            <a:off x="0" y="2060575"/>
            <a:ext cx="9144000" cy="83185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4800" b="1">
                <a:latin typeface="Arial Black" pitchFamily="34" charset="0"/>
              </a:rPr>
              <a:t>CO     -     JAK    -     ČÍM</a:t>
            </a:r>
            <a:endParaRPr lang="cs-CZ" sz="4800">
              <a:latin typeface="Arial Black" pitchFamily="34" charset="0"/>
            </a:endParaRPr>
          </a:p>
        </p:txBody>
      </p:sp>
      <p:sp>
        <p:nvSpPr>
          <p:cNvPr id="6148" name="TextovéPole 6"/>
          <p:cNvSpPr txBox="1">
            <a:spLocks noChangeArrowheads="1"/>
          </p:cNvSpPr>
          <p:nvPr/>
        </p:nvSpPr>
        <p:spPr bwMode="auto">
          <a:xfrm>
            <a:off x="468313" y="3716338"/>
            <a:ext cx="1582737" cy="831850"/>
          </a:xfrm>
          <a:prstGeom prst="rect">
            <a:avLst/>
          </a:prstGeom>
          <a:solidFill>
            <a:srgbClr val="A7FFA7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2400" b="1" dirty="0">
                <a:latin typeface="Arial Black" pitchFamily="34" charset="0"/>
              </a:rPr>
              <a:t>Inovace</a:t>
            </a:r>
          </a:p>
          <a:p>
            <a:pPr algn="ctr"/>
            <a:r>
              <a:rPr lang="cs-CZ" sz="2400" b="1" dirty="0">
                <a:latin typeface="Arial Black" pitchFamily="34" charset="0"/>
              </a:rPr>
              <a:t>podniku</a:t>
            </a:r>
            <a:endParaRPr lang="cs-CZ" sz="2400" dirty="0">
              <a:latin typeface="Arial Black" pitchFamily="34" charset="0"/>
            </a:endParaRPr>
          </a:p>
        </p:txBody>
      </p:sp>
      <p:sp>
        <p:nvSpPr>
          <p:cNvPr id="6149" name="TextovéPole 7"/>
          <p:cNvSpPr txBox="1">
            <a:spLocks noChangeArrowheads="1"/>
          </p:cNvSpPr>
          <p:nvPr/>
        </p:nvSpPr>
        <p:spPr bwMode="auto">
          <a:xfrm>
            <a:off x="179388" y="5084763"/>
            <a:ext cx="2447925" cy="831850"/>
          </a:xfrm>
          <a:prstGeom prst="rect">
            <a:avLst/>
          </a:prstGeom>
          <a:solidFill>
            <a:srgbClr val="A7FFA7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2400" b="1" dirty="0">
                <a:latin typeface="Arial Black" pitchFamily="34" charset="0"/>
              </a:rPr>
              <a:t>Hodnotový </a:t>
            </a:r>
          </a:p>
          <a:p>
            <a:pPr algn="ctr"/>
            <a:r>
              <a:rPr lang="cs-CZ" sz="2400" b="1" dirty="0">
                <a:latin typeface="Arial Black" pitchFamily="34" charset="0"/>
              </a:rPr>
              <a:t>management</a:t>
            </a:r>
            <a:endParaRPr lang="cs-CZ" sz="2400" dirty="0">
              <a:latin typeface="Arial Black" pitchFamily="34" charset="0"/>
            </a:endParaRPr>
          </a:p>
        </p:txBody>
      </p:sp>
      <p:sp>
        <p:nvSpPr>
          <p:cNvPr id="6150" name="TextovéPole 8"/>
          <p:cNvSpPr txBox="1">
            <a:spLocks noChangeArrowheads="1"/>
          </p:cNvSpPr>
          <p:nvPr/>
        </p:nvSpPr>
        <p:spPr bwMode="auto">
          <a:xfrm>
            <a:off x="971550" y="4508500"/>
            <a:ext cx="504825" cy="585788"/>
          </a:xfrm>
          <a:prstGeom prst="rect">
            <a:avLst/>
          </a:prstGeom>
          <a:solidFill>
            <a:srgbClr val="A7FFA7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3200" b="1"/>
              <a:t>+</a:t>
            </a:r>
            <a:endParaRPr lang="cs-CZ" sz="3200"/>
          </a:p>
        </p:txBody>
      </p:sp>
      <p:sp>
        <p:nvSpPr>
          <p:cNvPr id="6151" name="TextovéPole 9"/>
          <p:cNvSpPr txBox="1">
            <a:spLocks noChangeArrowheads="1"/>
          </p:cNvSpPr>
          <p:nvPr/>
        </p:nvSpPr>
        <p:spPr bwMode="auto">
          <a:xfrm>
            <a:off x="3059113" y="3789363"/>
            <a:ext cx="2808287" cy="1200150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2400" b="1" dirty="0">
                <a:latin typeface="Arial Black" pitchFamily="34" charset="0"/>
              </a:rPr>
              <a:t>Strategie konkurenčních</a:t>
            </a:r>
          </a:p>
          <a:p>
            <a:pPr algn="ctr"/>
            <a:r>
              <a:rPr lang="cs-CZ" sz="2400" b="1" dirty="0">
                <a:latin typeface="Arial Black" pitchFamily="34" charset="0"/>
              </a:rPr>
              <a:t>střetů</a:t>
            </a:r>
            <a:endParaRPr lang="cs-CZ" sz="2400" dirty="0">
              <a:latin typeface="Arial Black" pitchFamily="34" charset="0"/>
            </a:endParaRPr>
          </a:p>
        </p:txBody>
      </p:sp>
      <p:sp>
        <p:nvSpPr>
          <p:cNvPr id="6152" name="TextovéPole 10"/>
          <p:cNvSpPr txBox="1">
            <a:spLocks noChangeArrowheads="1"/>
          </p:cNvSpPr>
          <p:nvPr/>
        </p:nvSpPr>
        <p:spPr bwMode="auto">
          <a:xfrm>
            <a:off x="6623050" y="3860800"/>
            <a:ext cx="2520950" cy="83185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2400" b="1" dirty="0">
                <a:latin typeface="Arial Black" pitchFamily="34" charset="0"/>
              </a:rPr>
              <a:t>Competitive Intelligence</a:t>
            </a:r>
            <a:endParaRPr lang="cs-CZ" sz="2400" dirty="0">
              <a:latin typeface="Arial Black" pitchFamily="34" charset="0"/>
            </a:endParaRPr>
          </a:p>
        </p:txBody>
      </p:sp>
      <p:sp>
        <p:nvSpPr>
          <p:cNvPr id="13" name="Šipka dolů 12"/>
          <p:cNvSpPr/>
          <p:nvPr/>
        </p:nvSpPr>
        <p:spPr>
          <a:xfrm>
            <a:off x="4284663" y="2924175"/>
            <a:ext cx="431800" cy="649288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4" name="Šipka dolů 13"/>
          <p:cNvSpPr/>
          <p:nvPr/>
        </p:nvSpPr>
        <p:spPr>
          <a:xfrm>
            <a:off x="7596188" y="2924175"/>
            <a:ext cx="431800" cy="649288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5" name="Šipka dolů 14"/>
          <p:cNvSpPr/>
          <p:nvPr/>
        </p:nvSpPr>
        <p:spPr>
          <a:xfrm>
            <a:off x="1042988" y="2924175"/>
            <a:ext cx="433387" cy="649288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6156" name="Zástupný symbol pro číslo snímku 11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52043F1-DD79-4A4C-A999-E939B7E7B0CD}" type="slidenum">
              <a:rPr lang="cs-CZ" smtClean="0"/>
              <a:pPr/>
              <a:t>6</a:t>
            </a:fld>
            <a:endParaRPr lang="cs-CZ" smtClean="0"/>
          </a:p>
        </p:txBody>
      </p:sp>
      <p:sp>
        <p:nvSpPr>
          <p:cNvPr id="16" name="Elipsa 15"/>
          <p:cNvSpPr/>
          <p:nvPr/>
        </p:nvSpPr>
        <p:spPr>
          <a:xfrm>
            <a:off x="0" y="3644900"/>
            <a:ext cx="9144000" cy="32131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6158" name="TextovéPole 16"/>
          <p:cNvSpPr txBox="1">
            <a:spLocks noChangeArrowheads="1"/>
          </p:cNvSpPr>
          <p:nvPr/>
        </p:nvSpPr>
        <p:spPr bwMode="auto">
          <a:xfrm>
            <a:off x="2700338" y="5084763"/>
            <a:ext cx="5327650" cy="1754187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3200" b="1"/>
              <a:t>Všechny tyto činnosti musí být prováděny</a:t>
            </a:r>
          </a:p>
          <a:p>
            <a:pPr algn="ctr"/>
            <a:r>
              <a:rPr lang="cs-CZ" sz="4400" b="1">
                <a:latin typeface="Arial Black" pitchFamily="34" charset="0"/>
              </a:rPr>
              <a:t>KVALITNĚ</a:t>
            </a:r>
          </a:p>
        </p:txBody>
      </p:sp>
    </p:spTree>
    <p:extLst>
      <p:ext uri="{BB962C8B-B14F-4D97-AF65-F5344CB8AC3E}">
        <p14:creationId xmlns:p14="http://schemas.microsoft.com/office/powerpoint/2010/main" val="732257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rgbClr val="FFFFCC"/>
          </a:solidFill>
        </p:spPr>
        <p:txBody>
          <a:bodyPr/>
          <a:lstStyle/>
          <a:p>
            <a:pPr lvl="0">
              <a:buNone/>
            </a:pPr>
            <a:r>
              <a:rPr lang="cs-CZ" sz="2800" b="1" dirty="0" smtClean="0"/>
              <a:t>	</a:t>
            </a:r>
            <a:r>
              <a:rPr lang="cs-CZ" sz="3200" dirty="0" smtClean="0"/>
              <a:t>Působení </a:t>
            </a:r>
            <a:r>
              <a:rPr lang="cs-CZ" sz="3200" dirty="0"/>
              <a:t>těchto vlivů musí konkurent korigovat </a:t>
            </a:r>
            <a:r>
              <a:rPr lang="cs-CZ" sz="3200" b="1" dirty="0"/>
              <a:t>a </a:t>
            </a:r>
            <a:r>
              <a:rPr lang="cs-CZ" sz="3200" b="1" dirty="0" smtClean="0"/>
              <a:t>tuto </a:t>
            </a:r>
            <a:r>
              <a:rPr lang="cs-CZ" sz="3200" b="1" dirty="0"/>
              <a:t>korekci je možno předpokládat, identifikovat a monitorovat. </a:t>
            </a:r>
            <a:endParaRPr lang="cs-CZ" sz="3200" b="1" dirty="0" smtClean="0"/>
          </a:p>
          <a:p>
            <a:pPr>
              <a:buNone/>
            </a:pPr>
            <a:r>
              <a:rPr lang="cs-CZ" sz="3200" dirty="0" smtClean="0"/>
              <a:t>8)	Stanovení </a:t>
            </a:r>
            <a:r>
              <a:rPr lang="cs-CZ" sz="3200" b="1" dirty="0">
                <a:latin typeface="Arial Black" panose="020B0A04020102020204" pitchFamily="34" charset="0"/>
              </a:rPr>
              <a:t>zdrojů výskytu symptomů</a:t>
            </a:r>
            <a:r>
              <a:rPr lang="cs-CZ" sz="3200" dirty="0"/>
              <a:t>. </a:t>
            </a:r>
            <a:endParaRPr lang="cs-CZ" sz="3200" dirty="0" smtClean="0"/>
          </a:p>
          <a:p>
            <a:pPr lvl="0">
              <a:buNone/>
            </a:pPr>
            <a:r>
              <a:rPr lang="cs-CZ" sz="1000" dirty="0" smtClean="0"/>
              <a:t>  </a:t>
            </a:r>
            <a:endParaRPr lang="cs-CZ" sz="1000" dirty="0"/>
          </a:p>
          <a:p>
            <a:pPr marL="0" lvl="0" indent="0" algn="ctr">
              <a:buNone/>
            </a:pPr>
            <a:endParaRPr lang="cs-CZ" sz="800" dirty="0" smtClean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pPr marL="0" lvl="0" indent="0" algn="ctr">
              <a:buNone/>
            </a:pPr>
            <a:r>
              <a:rPr lang="cs-CZ" sz="32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Souhrn </a:t>
            </a:r>
            <a:r>
              <a:rPr lang="cs-CZ" sz="3200" dirty="0">
                <a:solidFill>
                  <a:srgbClr val="FF0000"/>
                </a:solidFill>
                <a:latin typeface="Arial Black" panose="020B0A04020102020204" pitchFamily="34" charset="0"/>
              </a:rPr>
              <a:t>těchto informací spolu se znalostmi a </a:t>
            </a:r>
            <a:r>
              <a:rPr lang="cs-CZ" sz="32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zkušenostmi </a:t>
            </a:r>
            <a:r>
              <a:rPr lang="cs-CZ" sz="3200" dirty="0">
                <a:solidFill>
                  <a:srgbClr val="FF0000"/>
                </a:solidFill>
                <a:latin typeface="Arial Black" panose="020B0A04020102020204" pitchFamily="34" charset="0"/>
              </a:rPr>
              <a:t>analytika umožní vytvořit </a:t>
            </a:r>
          </a:p>
          <a:p>
            <a:pPr marL="0" lvl="0" indent="0" algn="ctr">
              <a:buNone/>
            </a:pPr>
            <a:r>
              <a:rPr lang="cs-CZ" sz="4400" dirty="0">
                <a:solidFill>
                  <a:srgbClr val="FF0000"/>
                </a:solidFill>
                <a:latin typeface="Arial Black" panose="020B0A04020102020204" pitchFamily="34" charset="0"/>
              </a:rPr>
              <a:t>první představu o zkoumaném </a:t>
            </a:r>
            <a:r>
              <a:rPr lang="cs-CZ" sz="4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problému – </a:t>
            </a:r>
            <a:r>
              <a:rPr lang="cs-CZ" sz="4800" dirty="0" smtClean="0">
                <a:latin typeface="Arial Black" panose="020B0A04020102020204" pitchFamily="34" charset="0"/>
              </a:rPr>
              <a:t>mentální model.</a:t>
            </a:r>
            <a:endParaRPr lang="cs-CZ" sz="4800" dirty="0">
              <a:latin typeface="Arial Black" panose="020B0A04020102020204" pitchFamily="34" charset="0"/>
            </a:endParaRPr>
          </a:p>
          <a:p>
            <a:pPr marL="0" indent="0">
              <a:buNone/>
            </a:pP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3467194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620688"/>
            <a:ext cx="9144000" cy="6237312"/>
          </a:xfrm>
          <a:solidFill>
            <a:srgbClr val="FFFFCC"/>
          </a:solidFill>
        </p:spPr>
        <p:txBody>
          <a:bodyPr/>
          <a:lstStyle/>
          <a:p>
            <a:pPr marL="0" indent="0">
              <a:buNone/>
            </a:pPr>
            <a:endParaRPr lang="cs-CZ" dirty="0" smtClean="0"/>
          </a:p>
          <a:p>
            <a:pPr marL="0" indent="0" algn="ctr">
              <a:buNone/>
            </a:pPr>
            <a:r>
              <a:rPr lang="cs-CZ" sz="4400" dirty="0" smtClean="0">
                <a:latin typeface="Arial Black" panose="020B0A04020102020204" pitchFamily="34" charset="0"/>
              </a:rPr>
              <a:t>Pokud máme vážně uvažovat o světě a jednat v něm efektivně, nějaký druh zjednodušené mapy reality …je nezbytný.</a:t>
            </a:r>
          </a:p>
          <a:p>
            <a:pPr marL="0" indent="0">
              <a:buNone/>
            </a:pPr>
            <a:endParaRPr lang="cs-CZ" dirty="0"/>
          </a:p>
          <a:p>
            <a:pPr marL="0" indent="0" algn="ctr">
              <a:buNone/>
            </a:pPr>
            <a:r>
              <a:rPr lang="cs-CZ" b="1" dirty="0" smtClean="0"/>
              <a:t>Střet civilizací a znovu vybudování světového řádu</a:t>
            </a:r>
          </a:p>
          <a:p>
            <a:pPr marL="0" indent="0" algn="r">
              <a:buNone/>
            </a:pPr>
            <a:r>
              <a:rPr lang="cs-CZ" dirty="0" smtClean="0"/>
              <a:t>(Samuel </a:t>
            </a:r>
            <a:r>
              <a:rPr lang="cs-CZ" dirty="0"/>
              <a:t>P. </a:t>
            </a:r>
            <a:r>
              <a:rPr lang="cs-CZ" dirty="0" err="1" smtClean="0"/>
              <a:t>Huntington</a:t>
            </a:r>
            <a:r>
              <a:rPr lang="cs-CZ" dirty="0" smtClean="0"/>
              <a:t>)</a:t>
            </a:r>
            <a:endParaRPr lang="cs-CZ" dirty="0"/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980728"/>
          </a:xfrm>
          <a:solidFill>
            <a:srgbClr val="CCFFFF"/>
          </a:solidFill>
        </p:spPr>
        <p:txBody>
          <a:bodyPr/>
          <a:lstStyle/>
          <a:p>
            <a:pPr algn="ctr"/>
            <a:r>
              <a:rPr lang="cs-CZ" sz="4400" b="1" dirty="0" smtClean="0"/>
              <a:t>MENTÁLNÍ MODEL</a:t>
            </a:r>
            <a:endParaRPr lang="cs-CZ" sz="4400" b="1" dirty="0"/>
          </a:p>
        </p:txBody>
      </p:sp>
    </p:spTree>
    <p:extLst>
      <p:ext uri="{BB962C8B-B14F-4D97-AF65-F5344CB8AC3E}">
        <p14:creationId xmlns:p14="http://schemas.microsoft.com/office/powerpoint/2010/main" val="143359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980728"/>
          </a:xfrm>
          <a:solidFill>
            <a:srgbClr val="CCFFFF"/>
          </a:solidFill>
        </p:spPr>
        <p:txBody>
          <a:bodyPr/>
          <a:lstStyle/>
          <a:p>
            <a:pPr algn="ctr"/>
            <a:r>
              <a:rPr lang="cs-CZ" sz="4400" b="1" dirty="0" smtClean="0"/>
              <a:t>MENTÁLNÍ MODEL</a:t>
            </a:r>
            <a:endParaRPr lang="cs-CZ" sz="4400" b="1" dirty="0"/>
          </a:p>
        </p:txBody>
      </p:sp>
      <p:sp>
        <p:nvSpPr>
          <p:cNvPr id="4" name="Zástupný symbol pro obsah 2"/>
          <p:cNvSpPr txBox="1">
            <a:spLocks noGrp="1"/>
          </p:cNvSpPr>
          <p:nvPr>
            <p:ph idx="1"/>
          </p:nvPr>
        </p:nvSpPr>
        <p:spPr bwMode="auto">
          <a:xfrm>
            <a:off x="0" y="980728"/>
            <a:ext cx="9144000" cy="5877272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None/>
              <a:tabLst/>
              <a:defRPr/>
            </a:pPr>
            <a:endParaRPr kumimoji="0" lang="cs-CZ" sz="40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cs-CZ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Vnitřní </a:t>
            </a:r>
            <a:r>
              <a:rPr kumimoji="0" lang="cs-CZ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náhled</a:t>
            </a:r>
            <a:r>
              <a:rPr kumimoji="0" lang="cs-CZ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analytika na analyzovaný problém, skládající se z přesvědčení a předpokladů o tom, které proměnné tohoto problému jsou </a:t>
            </a:r>
            <a:r>
              <a:rPr kumimoji="0" lang="cs-CZ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anose="020B0A04020102020204" pitchFamily="34" charset="0"/>
              </a:rPr>
              <a:t>nejdůležitější</a:t>
            </a:r>
            <a:r>
              <a:rPr kumimoji="0" lang="cs-CZ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a jak se vztahují k sobě navzájem</a:t>
            </a:r>
            <a:endParaRPr kumimoji="0" lang="cs-CZ" sz="40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2029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2736"/>
          </a:xfrm>
          <a:solidFill>
            <a:srgbClr val="CCFFFF"/>
          </a:solidFill>
        </p:spPr>
        <p:txBody>
          <a:bodyPr>
            <a:normAutofit fontScale="90000"/>
          </a:bodyPr>
          <a:lstStyle/>
          <a:p>
            <a:pPr algn="ctr"/>
            <a:r>
              <a:rPr lang="cs-CZ" sz="3200" b="1" dirty="0" smtClean="0">
                <a:solidFill>
                  <a:schemeClr val="tx1"/>
                </a:solidFill>
              </a:rPr>
              <a:t>VLIV MNOŽSTVÍ ÚDAJŮ NA PŘESNOST ZÁVĚRŮ ANALÝZY</a:t>
            </a:r>
            <a:endParaRPr lang="cs-CZ" sz="3200" b="1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-14089" y="1052736"/>
            <a:ext cx="9144000" cy="5805264"/>
          </a:xfrm>
          <a:solidFill>
            <a:srgbClr val="FFFFCC"/>
          </a:solidFill>
          <a:ln>
            <a:solidFill>
              <a:srgbClr val="FF0000"/>
            </a:solidFill>
          </a:ln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cs-CZ" sz="2800" i="1" dirty="0" smtClean="0"/>
              <a:t>Jakmile má zkušený analytik jen minimální údaje k učinění nezbytného rozhodnutí, </a:t>
            </a:r>
            <a:r>
              <a:rPr lang="cs-CZ" sz="2800" b="1" i="1" dirty="0" smtClean="0"/>
              <a:t>získání dalších informací obecně nezlepší správnost jeho odhadu. </a:t>
            </a:r>
          </a:p>
          <a:p>
            <a:pPr marL="0" lvl="0" indent="0">
              <a:buNone/>
            </a:pPr>
            <a:r>
              <a:rPr lang="cs-CZ" sz="2800" i="1" dirty="0" smtClean="0"/>
              <a:t>Dodatečné informace však vedly analytiky, aby byli více </a:t>
            </a:r>
            <a:r>
              <a:rPr lang="cs-CZ" sz="2800" b="1" i="1" dirty="0" smtClean="0"/>
              <a:t>sebejistí.</a:t>
            </a:r>
            <a:endParaRPr lang="cs-CZ" sz="2800" b="1" dirty="0" smtClean="0"/>
          </a:p>
          <a:p>
            <a:pPr marL="0" lvl="0" indent="0">
              <a:buNone/>
            </a:pPr>
            <a:r>
              <a:rPr lang="cs-CZ" sz="2800" b="1" i="1" dirty="0" smtClean="0"/>
              <a:t>I zkušení analytici neví, jaké informace skutečně využívají při rozhodnutích. </a:t>
            </a:r>
          </a:p>
          <a:p>
            <a:pPr marL="0" lvl="0" indent="0">
              <a:buNone/>
            </a:pPr>
            <a:r>
              <a:rPr lang="cs-CZ" sz="2800" i="1" dirty="0" smtClean="0"/>
              <a:t>Nevědí, do jaké míry jsou jejich </a:t>
            </a:r>
            <a:r>
              <a:rPr lang="cs-CZ" sz="2800" b="1" i="1" dirty="0" smtClean="0"/>
              <a:t>rozhodnutí určována několika dominantními faktory,</a:t>
            </a:r>
            <a:r>
              <a:rPr lang="cs-CZ" sz="2800" i="1" dirty="0" smtClean="0"/>
              <a:t> spíše než systematickou integrací všech dostupných informací.</a:t>
            </a:r>
            <a:endParaRPr lang="cs-CZ" sz="2800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CF113-FE41-4AA7-A0EB-1A01B9F3607D}" type="slidenum">
              <a:rPr lang="cs-CZ" smtClean="0"/>
              <a:pPr/>
              <a:t>63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36303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68760"/>
          </a:xfrm>
          <a:solidFill>
            <a:srgbClr val="CCFFFF"/>
          </a:solidFill>
        </p:spPr>
        <p:txBody>
          <a:bodyPr>
            <a:normAutofit/>
          </a:bodyPr>
          <a:lstStyle/>
          <a:p>
            <a:pPr algn="ctr"/>
            <a:r>
              <a:rPr lang="cs-CZ" sz="3600" b="1" dirty="0" smtClean="0">
                <a:solidFill>
                  <a:schemeClr val="tx1"/>
                </a:solidFill>
              </a:rPr>
              <a:t>VLIV MNOŽSTVÍ DAT NA PŘESNOST ZÁVĚRŮ ANALÝZY</a:t>
            </a:r>
            <a:endParaRPr lang="cs-CZ" sz="3600" b="1" dirty="0">
              <a:solidFill>
                <a:schemeClr val="tx1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CF113-FE41-4AA7-A0EB-1A01B9F3607D}" type="slidenum">
              <a:rPr lang="cs-CZ" smtClean="0">
                <a:solidFill>
                  <a:srgbClr val="000000"/>
                </a:solidFill>
              </a:rPr>
              <a:pPr/>
              <a:t>64</a:t>
            </a:fld>
            <a:endParaRPr lang="cs-CZ">
              <a:solidFill>
                <a:srgbClr val="000000"/>
              </a:solidFill>
            </a:endParaRPr>
          </a:p>
        </p:txBody>
      </p:sp>
      <p:graphicFrame>
        <p:nvGraphicFramePr>
          <p:cNvPr id="16589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584390"/>
              </p:ext>
            </p:extLst>
          </p:nvPr>
        </p:nvGraphicFramePr>
        <p:xfrm>
          <a:off x="0" y="1340768"/>
          <a:ext cx="9121846" cy="547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6840" name="Dokument" r:id="rId3" imgW="5775241" imgH="3478820" progId="Word.Document.12">
                  <p:embed/>
                </p:oleObj>
              </mc:Choice>
              <mc:Fallback>
                <p:oleObj name="Dokument" r:id="rId3" imgW="5775241" imgH="3478820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340768"/>
                        <a:ext cx="9121846" cy="547975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04267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-11495"/>
            <a:ext cx="9144000" cy="992223"/>
          </a:xfrm>
          <a:solidFill>
            <a:srgbClr val="CCFFFF"/>
          </a:solidFill>
        </p:spPr>
        <p:txBody>
          <a:bodyPr/>
          <a:lstStyle/>
          <a:p>
            <a:pPr algn="ctr"/>
            <a:r>
              <a:rPr lang="cs-CZ" sz="4400" b="1" dirty="0" smtClean="0"/>
              <a:t>PŘESNOST ZÁVĚRŮ</a:t>
            </a:r>
            <a:endParaRPr lang="cs-CZ" sz="44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980728"/>
            <a:ext cx="9144000" cy="5877272"/>
          </a:xfrm>
          <a:solidFill>
            <a:srgbClr val="FFFFCC"/>
          </a:solidFill>
        </p:spPr>
        <p:txBody>
          <a:bodyPr/>
          <a:lstStyle/>
          <a:p>
            <a:pPr marL="0" indent="0">
              <a:buNone/>
            </a:pPr>
            <a:r>
              <a:rPr lang="cs-CZ" sz="3600" b="1" dirty="0" smtClean="0">
                <a:latin typeface="Arial Black" pitchFamily="34" charset="0"/>
              </a:rPr>
              <a:t>Přesnost závěrů vyplývajících </a:t>
            </a:r>
            <a:r>
              <a:rPr lang="cs-CZ" sz="3600" b="1" dirty="0">
                <a:latin typeface="Arial Black" pitchFamily="34" charset="0"/>
              </a:rPr>
              <a:t>ze zpravodajských analýz je především závislá na dvou faktorech, a to na:</a:t>
            </a:r>
          </a:p>
          <a:p>
            <a:endParaRPr lang="cs-CZ" sz="800" b="1" dirty="0">
              <a:latin typeface="Arial Black" pitchFamily="34" charset="0"/>
            </a:endParaRPr>
          </a:p>
          <a:p>
            <a:pPr marL="514350" lvl="0" indent="-514350">
              <a:buAutoNum type="arabicPeriod"/>
            </a:pPr>
            <a:r>
              <a:rPr lang="cs-CZ" sz="4000" b="1" dirty="0">
                <a:solidFill>
                  <a:srgbClr val="C00000"/>
                </a:solidFill>
                <a:latin typeface="Arial Black" pitchFamily="34" charset="0"/>
                <a:cs typeface="Arial" pitchFamily="34" charset="0"/>
              </a:rPr>
              <a:t>Přesnosti vlastního mentálního modelu analytika. </a:t>
            </a:r>
          </a:p>
          <a:p>
            <a:pPr marL="514350" lvl="0" indent="-514350"/>
            <a:endParaRPr lang="cs-CZ" sz="800" b="1" dirty="0">
              <a:solidFill>
                <a:srgbClr val="C00000"/>
              </a:solidFill>
              <a:latin typeface="Arial Black" pitchFamily="34" charset="0"/>
              <a:cs typeface="Arial" pitchFamily="34" charset="0"/>
            </a:endParaRPr>
          </a:p>
          <a:p>
            <a:pPr marL="534988" lvl="0" indent="-534988">
              <a:buNone/>
            </a:pPr>
            <a:r>
              <a:rPr lang="cs-CZ" sz="4000" b="1" dirty="0">
                <a:solidFill>
                  <a:srgbClr val="C00000"/>
                </a:solidFill>
                <a:latin typeface="Arial Black" pitchFamily="34" charset="0"/>
                <a:cs typeface="Arial" pitchFamily="34" charset="0"/>
              </a:rPr>
              <a:t>2. Přesnosti údajů, dat a informací, které  vstupují do mentálního modelu analytika.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30606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7" name="Picture 3" descr="C:\Documents and Settings\František\Dokumenty\Obrázky\MP Navigator\2013_02_04\IMG_0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783817"/>
            <a:ext cx="4125328" cy="591424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4704"/>
          </a:xfrm>
          <a:solidFill>
            <a:srgbClr val="CCFFFF"/>
          </a:solidFill>
        </p:spPr>
        <p:txBody>
          <a:bodyPr/>
          <a:lstStyle/>
          <a:p>
            <a:pPr algn="ctr"/>
            <a:r>
              <a:rPr lang="cs-CZ" sz="4400" b="1" dirty="0" smtClean="0">
                <a:solidFill>
                  <a:schemeClr val="tx1"/>
                </a:solidFill>
              </a:rPr>
              <a:t>Literatura:</a:t>
            </a:r>
            <a:endParaRPr lang="cs-CZ" sz="4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Nadpis 1"/>
          <p:cNvSpPr>
            <a:spLocks noGrp="1"/>
          </p:cNvSpPr>
          <p:nvPr>
            <p:ph type="ctrTitle" sz="quarter"/>
          </p:nvPr>
        </p:nvSpPr>
        <p:spPr>
          <a:xfrm>
            <a:off x="0" y="0"/>
            <a:ext cx="9144000" cy="764704"/>
          </a:xfrm>
          <a:solidFill>
            <a:srgbClr val="CCFFFF"/>
          </a:solidFill>
        </p:spPr>
        <p:txBody>
          <a:bodyPr/>
          <a:lstStyle/>
          <a:p>
            <a:pPr algn="ctr" eaLnBrk="1" hangingPunct="1"/>
            <a:r>
              <a:rPr lang="cs-CZ" sz="4800" b="1" dirty="0" smtClean="0">
                <a:solidFill>
                  <a:schemeClr val="tx1"/>
                </a:solidFill>
              </a:rPr>
              <a:t>VÝUKA NA  FP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sz="quarter" idx="1"/>
          </p:nvPr>
        </p:nvSpPr>
        <p:spPr>
          <a:xfrm>
            <a:off x="0" y="764704"/>
            <a:ext cx="9143999" cy="6093296"/>
          </a:xfrm>
          <a:solidFill>
            <a:srgbClr val="FFFFCC"/>
          </a:solidFill>
        </p:spPr>
        <p:txBody>
          <a:bodyPr/>
          <a:lstStyle/>
          <a:p>
            <a:pPr algn="ctr" eaLnBrk="1" hangingPunct="1">
              <a:defRPr/>
            </a:pPr>
            <a:r>
              <a:rPr lang="cs-CZ" sz="3600" b="1" dirty="0" smtClean="0">
                <a:solidFill>
                  <a:srgbClr val="FF0000"/>
                </a:solidFill>
                <a:latin typeface="Arial Black" pitchFamily="34" charset="0"/>
              </a:rPr>
              <a:t>Informace o konkurenci </a:t>
            </a:r>
            <a:r>
              <a:rPr lang="cs-CZ" sz="3600" b="1" dirty="0" err="1" smtClean="0">
                <a:solidFill>
                  <a:srgbClr val="FF0000"/>
                </a:solidFill>
                <a:latin typeface="Arial Black" pitchFamily="34" charset="0"/>
              </a:rPr>
              <a:t>bak</a:t>
            </a:r>
            <a:r>
              <a:rPr lang="cs-CZ" sz="3600" b="1" dirty="0" smtClean="0">
                <a:solidFill>
                  <a:srgbClr val="FF0000"/>
                </a:solidFill>
                <a:latin typeface="Arial Black" pitchFamily="34" charset="0"/>
              </a:rPr>
              <a:t>.</a:t>
            </a:r>
            <a:endParaRPr lang="cs-CZ" sz="3600" b="1" dirty="0">
              <a:solidFill>
                <a:srgbClr val="FF0000"/>
              </a:solidFill>
              <a:latin typeface="Arial Black" pitchFamily="34" charset="0"/>
            </a:endParaRPr>
          </a:p>
          <a:p>
            <a:pPr algn="ctr" eaLnBrk="1" hangingPunct="1">
              <a:defRPr/>
            </a:pPr>
            <a:r>
              <a:rPr lang="cs-CZ" sz="3600" b="1" dirty="0" smtClean="0">
                <a:solidFill>
                  <a:srgbClr val="FF0000"/>
                </a:solidFill>
                <a:latin typeface="Arial Black" pitchFamily="34" charset="0"/>
              </a:rPr>
              <a:t>Competitive Intelligence </a:t>
            </a:r>
            <a:r>
              <a:rPr lang="cs-CZ" sz="3600" b="1" dirty="0" err="1" smtClean="0">
                <a:solidFill>
                  <a:srgbClr val="FF0000"/>
                </a:solidFill>
                <a:latin typeface="Arial Black" pitchFamily="34" charset="0"/>
              </a:rPr>
              <a:t>mgr.</a:t>
            </a:r>
            <a:endParaRPr lang="cs-CZ" sz="3600" b="1" dirty="0" smtClean="0">
              <a:solidFill>
                <a:srgbClr val="FF0000"/>
              </a:solidFill>
              <a:latin typeface="Arial Black" pitchFamily="34" charset="0"/>
            </a:endParaRPr>
          </a:p>
          <a:p>
            <a:pPr algn="ctr" eaLnBrk="1" hangingPunct="1">
              <a:defRPr/>
            </a:pPr>
            <a:r>
              <a:rPr lang="cs-CZ" sz="3600" b="1" dirty="0" smtClean="0">
                <a:solidFill>
                  <a:srgbClr val="FF0000"/>
                </a:solidFill>
                <a:latin typeface="Arial Black" pitchFamily="34" charset="0"/>
              </a:rPr>
              <a:t>Vybrané metody zpravodajské analýzy </a:t>
            </a:r>
            <a:r>
              <a:rPr lang="cs-CZ" sz="3600" b="1" dirty="0" err="1" smtClean="0">
                <a:solidFill>
                  <a:srgbClr val="FF0000"/>
                </a:solidFill>
                <a:latin typeface="Arial Black" pitchFamily="34" charset="0"/>
              </a:rPr>
              <a:t>mgr.</a:t>
            </a:r>
            <a:endParaRPr lang="cs-CZ" sz="3600" b="1" dirty="0" smtClean="0">
              <a:solidFill>
                <a:srgbClr val="FF0000"/>
              </a:solidFill>
              <a:latin typeface="Arial Black" pitchFamily="34" charset="0"/>
            </a:endParaRPr>
          </a:p>
          <a:p>
            <a:pPr marL="0" lvl="1" indent="0" algn="ctr" eaLnBrk="1" hangingPunct="1">
              <a:buFontTx/>
              <a:buNone/>
              <a:defRPr/>
            </a:pPr>
            <a:r>
              <a:rPr lang="cs-CZ" sz="2400" b="1" dirty="0" smtClean="0"/>
              <a:t>	</a:t>
            </a:r>
            <a:r>
              <a:rPr lang="cs-CZ" sz="3600" b="1" dirty="0" smtClean="0">
                <a:solidFill>
                  <a:srgbClr val="3333CC"/>
                </a:solidFill>
                <a:latin typeface="Arial Black" pitchFamily="34" charset="0"/>
              </a:rPr>
              <a:t>Strategie konkurenčních střetů </a:t>
            </a:r>
            <a:r>
              <a:rPr lang="cs-CZ" sz="3600" b="1" dirty="0" err="1" smtClean="0">
                <a:solidFill>
                  <a:srgbClr val="3333CC"/>
                </a:solidFill>
                <a:latin typeface="Arial Black" pitchFamily="34" charset="0"/>
              </a:rPr>
              <a:t>mgr.</a:t>
            </a:r>
            <a:endParaRPr lang="cs-CZ" sz="3600" b="1" dirty="0" smtClean="0">
              <a:solidFill>
                <a:srgbClr val="3333CC"/>
              </a:solidFill>
              <a:latin typeface="Arial Black" pitchFamily="34" charset="0"/>
            </a:endParaRPr>
          </a:p>
          <a:p>
            <a:pPr marL="0" lvl="1" indent="0" algn="ctr" eaLnBrk="1" hangingPunct="1">
              <a:buFontTx/>
              <a:buNone/>
              <a:defRPr/>
            </a:pPr>
            <a:endParaRPr lang="cs-CZ" sz="1000" b="1" dirty="0" smtClean="0">
              <a:latin typeface="+mj-lt"/>
            </a:endParaRPr>
          </a:p>
          <a:p>
            <a:pPr marL="0" lvl="1" indent="0" algn="ctr" eaLnBrk="1" hangingPunct="1">
              <a:buFontTx/>
              <a:buNone/>
              <a:defRPr/>
            </a:pPr>
            <a:r>
              <a:rPr lang="cs-CZ" sz="3000" b="1" dirty="0" smtClean="0">
                <a:latin typeface="+mj-lt"/>
              </a:rPr>
              <a:t>Tato výuka probíhá se softwarovou  podporou: </a:t>
            </a:r>
          </a:p>
          <a:p>
            <a:pPr marL="0" lvl="1" indent="0" algn="ctr" eaLnBrk="1" hangingPunct="1">
              <a:buFontTx/>
              <a:buNone/>
              <a:defRPr/>
            </a:pPr>
            <a:r>
              <a:rPr lang="cs-CZ" sz="4000" b="1" dirty="0" err="1" smtClean="0">
                <a:solidFill>
                  <a:srgbClr val="FF0000"/>
                </a:solidFill>
                <a:latin typeface="Arial Black" pitchFamily="34" charset="0"/>
              </a:rPr>
              <a:t>Tovek</a:t>
            </a:r>
            <a:r>
              <a:rPr lang="cs-CZ" sz="4000" b="1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cs-CZ" sz="4000" b="1" dirty="0" err="1" smtClean="0">
                <a:solidFill>
                  <a:srgbClr val="FF0000"/>
                </a:solidFill>
                <a:latin typeface="Arial Black" pitchFamily="34" charset="0"/>
              </a:rPr>
              <a:t>Tools</a:t>
            </a:r>
            <a:r>
              <a:rPr lang="cs-CZ" sz="4000" b="1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cs-CZ" sz="4000" b="1" dirty="0" err="1" smtClean="0">
                <a:solidFill>
                  <a:srgbClr val="FF0000"/>
                </a:solidFill>
                <a:latin typeface="Arial Black" pitchFamily="34" charset="0"/>
              </a:rPr>
              <a:t>Analyst</a:t>
            </a:r>
            <a:r>
              <a:rPr lang="cs-CZ" sz="4000" b="1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cs-CZ" sz="4000" b="1" dirty="0" err="1" smtClean="0">
                <a:solidFill>
                  <a:srgbClr val="FF0000"/>
                </a:solidFill>
                <a:latin typeface="Arial Black" pitchFamily="34" charset="0"/>
              </a:rPr>
              <a:t>Pack</a:t>
            </a:r>
            <a:r>
              <a:rPr lang="cs-CZ" sz="4000" b="1" dirty="0" smtClean="0">
                <a:latin typeface="Arial Black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C5E92AB-B58B-4D27-8FF9-F7D0F2DC5EEC}" type="slidenum">
              <a:rPr lang="cs-CZ" smtClean="0"/>
              <a:pPr/>
              <a:t>68</a:t>
            </a:fld>
            <a:endParaRPr lang="cs-CZ" smtClean="0"/>
          </a:p>
        </p:txBody>
      </p:sp>
      <p:sp>
        <p:nvSpPr>
          <p:cNvPr id="9216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eaLnBrk="1" hangingPunct="1">
              <a:buClr>
                <a:srgbClr val="FFFF00"/>
              </a:buClr>
              <a:buFont typeface="Wingdings" pitchFamily="2" charset="2"/>
              <a:buChar char="l"/>
            </a:pPr>
            <a:endParaRPr lang="cs-CZ" smtClean="0">
              <a:solidFill>
                <a:srgbClr val="FFFF00"/>
              </a:solidFill>
            </a:endParaRPr>
          </a:p>
          <a:p>
            <a:pPr eaLnBrk="1" hangingPunct="1">
              <a:buFont typeface="Wingdings" pitchFamily="2" charset="2"/>
              <a:buChar char="Ø"/>
            </a:pPr>
            <a:endParaRPr lang="cs-CZ" smtClean="0">
              <a:solidFill>
                <a:srgbClr val="FFFF00"/>
              </a:solidFill>
            </a:endParaRPr>
          </a:p>
        </p:txBody>
      </p:sp>
      <p:sp>
        <p:nvSpPr>
          <p:cNvPr id="92164" name="Rectangle 3"/>
          <p:cNvSpPr>
            <a:spLocks noChangeArrowheads="1"/>
          </p:cNvSpPr>
          <p:nvPr/>
        </p:nvSpPr>
        <p:spPr bwMode="auto">
          <a:xfrm>
            <a:off x="0" y="2276475"/>
            <a:ext cx="9144000" cy="280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69900" indent="-469900" algn="ctr"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None/>
            </a:pPr>
            <a:endParaRPr lang="cs-CZ" sz="1900" b="1">
              <a:solidFill>
                <a:srgbClr val="FFFF00"/>
              </a:solidFill>
            </a:endParaRPr>
          </a:p>
          <a:p>
            <a:pPr marL="469900" indent="-469900" algn="ctr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cs-CZ" sz="4800" b="1">
                <a:solidFill>
                  <a:srgbClr val="C00000"/>
                </a:solidFill>
              </a:rPr>
              <a:t>DĚKUJI VÁM </a:t>
            </a:r>
          </a:p>
          <a:p>
            <a:pPr marL="469900" indent="-469900" algn="ctr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cs-CZ" sz="4800" b="1">
                <a:solidFill>
                  <a:srgbClr val="C00000"/>
                </a:solidFill>
              </a:rPr>
              <a:t>ZA POZORNOST</a:t>
            </a:r>
          </a:p>
          <a:p>
            <a:pPr marL="469900" indent="-469900" algn="ctr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endParaRPr lang="cs-CZ" sz="3000" b="1"/>
          </a:p>
        </p:txBody>
      </p:sp>
      <p:sp>
        <p:nvSpPr>
          <p:cNvPr id="92165" name="Rectangle 4"/>
          <p:cNvSpPr>
            <a:spLocks noChangeArrowheads="1"/>
          </p:cNvSpPr>
          <p:nvPr/>
        </p:nvSpPr>
        <p:spPr bwMode="auto">
          <a:xfrm>
            <a:off x="0" y="0"/>
            <a:ext cx="9144000" cy="148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cs-CZ" sz="2100" b="1"/>
          </a:p>
        </p:txBody>
      </p:sp>
      <p:sp>
        <p:nvSpPr>
          <p:cNvPr id="92166" name="Rectangle 5"/>
          <p:cNvSpPr>
            <a:spLocks noChangeArrowheads="1"/>
          </p:cNvSpPr>
          <p:nvPr/>
        </p:nvSpPr>
        <p:spPr bwMode="auto">
          <a:xfrm>
            <a:off x="0" y="4797425"/>
            <a:ext cx="9144000" cy="148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cs-CZ" sz="15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3"/>
          <p:cNvSpPr txBox="1">
            <a:spLocks noChangeArrowheads="1"/>
          </p:cNvSpPr>
          <p:nvPr/>
        </p:nvSpPr>
        <p:spPr bwMode="auto">
          <a:xfrm>
            <a:off x="0" y="769441"/>
            <a:ext cx="9144000" cy="3074421"/>
          </a:xfrm>
          <a:prstGeom prst="rect">
            <a:avLst/>
          </a:prstGeom>
          <a:solidFill>
            <a:srgbClr val="FFFFC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0" lvl="4" algn="ctr" defTabSz="449263">
              <a:spcBef>
                <a:spcPts val="450"/>
              </a:spcBef>
              <a:buClr>
                <a:srgbClr val="00B5D1"/>
              </a:buClr>
              <a:buSzPct val="10000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cs-CZ" sz="3200" b="1" dirty="0" smtClean="0">
                <a:ea typeface="Arial Unicode MS" pitchFamily="34" charset="-128"/>
                <a:cs typeface="Arial Unicode MS" pitchFamily="34" charset="-128"/>
              </a:rPr>
              <a:t>	Topíme </a:t>
            </a:r>
            <a:r>
              <a:rPr lang="cs-CZ" sz="3200" b="1" dirty="0">
                <a:ea typeface="Arial Unicode MS" pitchFamily="34" charset="-128"/>
                <a:cs typeface="Arial Unicode MS" pitchFamily="34" charset="-128"/>
              </a:rPr>
              <a:t>se v datech, ale hladovíme po </a:t>
            </a:r>
            <a:r>
              <a:rPr lang="cs-CZ" sz="6600" b="1" dirty="0" smtClean="0">
                <a:solidFill>
                  <a:srgbClr val="FF0000"/>
                </a:solidFill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znalostech,</a:t>
            </a:r>
            <a:r>
              <a:rPr lang="cs-CZ" sz="3200" b="1" dirty="0" smtClean="0">
                <a:ea typeface="Arial Unicode MS" pitchFamily="34" charset="-128"/>
                <a:cs typeface="Arial Unicode MS" pitchFamily="34" charset="-128"/>
              </a:rPr>
              <a:t> </a:t>
            </a:r>
          </a:p>
          <a:p>
            <a:pPr marL="0" lvl="4" algn="ctr" defTabSz="449263">
              <a:spcBef>
                <a:spcPts val="450"/>
              </a:spcBef>
              <a:buClr>
                <a:srgbClr val="00B5D1"/>
              </a:buClr>
              <a:buSzPct val="10000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cs-CZ" sz="3200" b="1" dirty="0" smtClean="0">
                <a:ea typeface="Arial Unicode MS" pitchFamily="34" charset="-128"/>
                <a:cs typeface="Arial Unicode MS" pitchFamily="34" charset="-128"/>
              </a:rPr>
              <a:t>na jejichž základě bychom správně strategicky rozhodli.</a:t>
            </a:r>
          </a:p>
          <a:p>
            <a:pPr marL="0" lvl="4" algn="ctr" defTabSz="449263">
              <a:spcBef>
                <a:spcPts val="450"/>
              </a:spcBef>
              <a:buClr>
                <a:srgbClr val="00B5D1"/>
              </a:buClr>
              <a:buSzPct val="10000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cs-CZ" sz="3200" b="1" dirty="0">
                <a:ea typeface="Arial Unicode MS" pitchFamily="34" charset="-128"/>
                <a:cs typeface="Arial Unicode MS" pitchFamily="34" charset="-128"/>
              </a:rPr>
              <a:t>(</a:t>
            </a:r>
            <a:r>
              <a:rPr lang="en-US" sz="3200" b="1" dirty="0"/>
              <a:t>Rutherford D. Rogers, John </a:t>
            </a:r>
            <a:r>
              <a:rPr lang="en-US" sz="3200" b="1" dirty="0" err="1"/>
              <a:t>Naisbitt</a:t>
            </a:r>
            <a:r>
              <a:rPr lang="cs-CZ" sz="3200" b="1" dirty="0"/>
              <a:t>)</a:t>
            </a:r>
            <a:endParaRPr lang="cs-CZ" sz="3200" b="1" dirty="0">
              <a:ea typeface="Arial Unicode MS" pitchFamily="34" charset="-128"/>
              <a:cs typeface="Arial Unicode MS" pitchFamily="34" charset="-128"/>
            </a:endParaRPr>
          </a:p>
          <a:p>
            <a:pPr marL="0" lvl="4" algn="ctr" defTabSz="449263">
              <a:spcBef>
                <a:spcPts val="450"/>
              </a:spcBef>
              <a:buClr>
                <a:srgbClr val="00B5D1"/>
              </a:buClr>
              <a:buSzPct val="10000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endParaRPr lang="cs-CZ" sz="3200" b="1" dirty="0"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2150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99860" y="3843864"/>
            <a:ext cx="3544280" cy="301413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1508" name="Zástupný symbol pro číslo snímku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DE22BAF-7DC6-4FEA-9AF8-A2625971285F}" type="slidenum">
              <a:rPr lang="cs-CZ" smtClean="0"/>
              <a:pPr/>
              <a:t>7</a:t>
            </a:fld>
            <a:endParaRPr lang="cs-CZ" smtClean="0"/>
          </a:p>
        </p:txBody>
      </p:sp>
      <p:sp>
        <p:nvSpPr>
          <p:cNvPr id="21509" name="Obdélník 5"/>
          <p:cNvSpPr>
            <a:spLocks noChangeArrowheads="1"/>
          </p:cNvSpPr>
          <p:nvPr/>
        </p:nvSpPr>
        <p:spPr bwMode="auto">
          <a:xfrm>
            <a:off x="0" y="1"/>
            <a:ext cx="9144000" cy="769441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449263">
              <a:buClr>
                <a:srgbClr val="000000"/>
              </a:buCl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4400" b="1" dirty="0">
                <a:ea typeface="Arial Unicode MS" pitchFamily="34" charset="-128"/>
                <a:cs typeface="Arial Unicode MS" pitchFamily="34" charset="-128"/>
              </a:rPr>
              <a:t>Řešený problém</a:t>
            </a:r>
          </a:p>
        </p:txBody>
      </p:sp>
    </p:spTree>
    <p:extLst>
      <p:ext uri="{BB962C8B-B14F-4D97-AF65-F5344CB8AC3E}">
        <p14:creationId xmlns:p14="http://schemas.microsoft.com/office/powerpoint/2010/main" val="368267443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rgbClr val="FFFFCC"/>
          </a:solidFill>
        </p:spPr>
        <p:txBody>
          <a:bodyPr/>
          <a:lstStyle/>
          <a:p>
            <a:pPr marL="0" indent="0">
              <a:buNone/>
            </a:pPr>
            <a:r>
              <a:rPr lang="cs-CZ" dirty="0" smtClean="0"/>
              <a:t>	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 algn="ctr">
              <a:buNone/>
            </a:pPr>
            <a:r>
              <a:rPr lang="cs-CZ" sz="4400" dirty="0" smtClean="0">
                <a:latin typeface="Arial Black" panose="020B0A04020102020204" pitchFamily="34" charset="0"/>
              </a:rPr>
              <a:t>Faktů znám mnoho, mám jich k dispozici dost a dost, </a:t>
            </a:r>
          </a:p>
          <a:p>
            <a:pPr marL="0" indent="0" algn="ctr">
              <a:buNone/>
            </a:pPr>
            <a:r>
              <a:rPr lang="cs-CZ" sz="4400" dirty="0" smtClean="0">
                <a:latin typeface="Arial Black" panose="020B0A04020102020204" pitchFamily="34" charset="0"/>
              </a:rPr>
              <a:t>ale metodologicky jsem </a:t>
            </a:r>
            <a:r>
              <a:rPr lang="cs-CZ" sz="6600" dirty="0" smtClean="0">
                <a:latin typeface="Arial Black" panose="020B0A04020102020204" pitchFamily="34" charset="0"/>
              </a:rPr>
              <a:t>neschopný</a:t>
            </a:r>
            <a:r>
              <a:rPr lang="cs-CZ" sz="4400" dirty="0" smtClean="0">
                <a:latin typeface="Arial Black" panose="020B0A04020102020204" pitchFamily="34" charset="0"/>
              </a:rPr>
              <a:t>.</a:t>
            </a:r>
          </a:p>
          <a:p>
            <a:pPr marL="0" indent="0" algn="r">
              <a:buNone/>
            </a:pPr>
            <a:endParaRPr lang="cs-CZ" sz="1600" dirty="0" smtClean="0"/>
          </a:p>
          <a:p>
            <a:pPr marL="0" indent="0" algn="r">
              <a:buNone/>
            </a:pPr>
            <a:r>
              <a:rPr lang="cs-CZ" dirty="0" smtClean="0"/>
              <a:t>(</a:t>
            </a:r>
            <a:r>
              <a:rPr lang="cs-CZ" dirty="0" err="1" smtClean="0"/>
              <a:t>Izrail</a:t>
            </a:r>
            <a:r>
              <a:rPr lang="cs-CZ" dirty="0" smtClean="0"/>
              <a:t> </a:t>
            </a:r>
            <a:r>
              <a:rPr lang="cs-CZ" dirty="0" err="1" smtClean="0"/>
              <a:t>Metter</a:t>
            </a:r>
            <a:r>
              <a:rPr lang="cs-CZ" dirty="0" smtClean="0"/>
              <a:t> – Pátý roh)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16358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CCECFF"/>
          </a:solidFill>
        </p:spPr>
        <p:txBody>
          <a:bodyPr/>
          <a:lstStyle/>
          <a:p>
            <a:pPr algn="ctr"/>
            <a:r>
              <a:rPr lang="cs-CZ" b="1" dirty="0"/>
              <a:t>ROZHODOVACÍ  PROCES </a:t>
            </a:r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 smtClean="0"/>
              <a:t>(upravený pro </a:t>
            </a:r>
            <a:r>
              <a:rPr lang="cs-CZ" b="1" dirty="0"/>
              <a:t>CI)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5733256"/>
          </a:xfrm>
          <a:solidFill>
            <a:srgbClr val="FFFFCC"/>
          </a:solidFill>
        </p:spPr>
        <p:txBody>
          <a:bodyPr/>
          <a:lstStyle/>
          <a:p>
            <a:pPr marL="0" lvl="0" indent="0">
              <a:buNone/>
            </a:pPr>
            <a:r>
              <a:rPr lang="cs-CZ" b="1" dirty="0" smtClean="0"/>
              <a:t>1. Zadání </a:t>
            </a:r>
            <a:r>
              <a:rPr lang="cs-CZ" b="1" dirty="0"/>
              <a:t>úkolu (problém, cíl)</a:t>
            </a:r>
          </a:p>
          <a:p>
            <a:pPr marL="0" lvl="0" indent="0">
              <a:buNone/>
            </a:pPr>
            <a:r>
              <a:rPr lang="cs-CZ" b="1" dirty="0" smtClean="0"/>
              <a:t>2. Sběr </a:t>
            </a:r>
            <a:r>
              <a:rPr lang="cs-CZ" b="1" dirty="0"/>
              <a:t>informací k zadanému úkolu</a:t>
            </a:r>
          </a:p>
          <a:p>
            <a:pPr marL="0" lvl="0" indent="0">
              <a:buNone/>
            </a:pPr>
            <a:r>
              <a:rPr lang="cs-CZ" b="1" dirty="0" smtClean="0"/>
              <a:t>3. Definování </a:t>
            </a:r>
            <a:r>
              <a:rPr lang="cs-CZ" b="1" dirty="0"/>
              <a:t>problému</a:t>
            </a:r>
          </a:p>
          <a:p>
            <a:pPr marL="0" lvl="0" indent="0">
              <a:buNone/>
            </a:pPr>
            <a:r>
              <a:rPr lang="cs-CZ" b="1" dirty="0" smtClean="0"/>
              <a:t>4. Analýza </a:t>
            </a:r>
            <a:r>
              <a:rPr lang="cs-CZ" b="1" dirty="0"/>
              <a:t>problému</a:t>
            </a:r>
          </a:p>
          <a:p>
            <a:pPr marL="0" lvl="0" indent="0">
              <a:buNone/>
            </a:pPr>
            <a:r>
              <a:rPr lang="cs-CZ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5. Zabezpečení </a:t>
            </a:r>
            <a:r>
              <a:rPr lang="cs-CZ" b="1" dirty="0">
                <a:solidFill>
                  <a:srgbClr val="FF0000"/>
                </a:solidFill>
                <a:latin typeface="Arial Black" panose="020B0A04020102020204" pitchFamily="34" charset="0"/>
              </a:rPr>
              <a:t>vhodných informací</a:t>
            </a:r>
          </a:p>
          <a:p>
            <a:pPr marL="446088" lvl="0" indent="-446088">
              <a:buNone/>
            </a:pPr>
            <a:r>
              <a:rPr lang="cs-CZ" b="1" dirty="0" smtClean="0"/>
              <a:t>6. Vytvoření </a:t>
            </a:r>
            <a:r>
              <a:rPr lang="cs-CZ" b="1" dirty="0"/>
              <a:t>alternativ řešení, rozpracování variant </a:t>
            </a:r>
            <a:r>
              <a:rPr lang="cs-CZ" b="1" dirty="0" smtClean="0"/>
              <a:t>řešení</a:t>
            </a:r>
          </a:p>
          <a:p>
            <a:pPr marL="446088" indent="-446088">
              <a:buNone/>
            </a:pPr>
            <a:r>
              <a:rPr lang="cs-CZ" b="1" dirty="0" smtClean="0"/>
              <a:t>7. Stanovení </a:t>
            </a:r>
            <a:r>
              <a:rPr lang="cs-CZ" b="1" dirty="0"/>
              <a:t>důsledků u každé varianty řešení včetně nákladů, času, atd</a:t>
            </a:r>
            <a:r>
              <a:rPr lang="cs-CZ" b="1" dirty="0" smtClean="0"/>
              <a:t>.</a:t>
            </a:r>
            <a:endParaRPr lang="cs-CZ" b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DBAC2-B0EE-47F9-AFBC-7867F09FC506}" type="slidenum">
              <a:rPr lang="cs-CZ" smtClean="0"/>
              <a:pPr/>
              <a:t>9</a:t>
            </a:fld>
            <a:endParaRPr lang="cs-CZ"/>
          </a:p>
        </p:txBody>
      </p:sp>
      <p:pic>
        <p:nvPicPr>
          <p:cNvPr id="6789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484784"/>
            <a:ext cx="2043113" cy="1395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4788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ofil">
  <a:themeElements>
    <a:clrScheme name="Profil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Profil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ofil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Profil">
  <a:themeElements>
    <a:clrScheme name="Profil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Profil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ofil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Profile</Template>
  <TotalTime>2389</TotalTime>
  <Words>1594</Words>
  <Application>Microsoft Office PowerPoint</Application>
  <PresentationFormat>Předvádění na obrazovce (4:3)</PresentationFormat>
  <Paragraphs>448</Paragraphs>
  <Slides>68</Slides>
  <Notes>1</Notes>
  <HiddenSlides>0</HiddenSlides>
  <MMClips>0</MMClips>
  <ScaleCrop>false</ScaleCrop>
  <HeadingPairs>
    <vt:vector size="8" baseType="variant">
      <vt:variant>
        <vt:lpstr>Použitá písma</vt:lpstr>
      </vt:variant>
      <vt:variant>
        <vt:i4>7</vt:i4>
      </vt:variant>
      <vt:variant>
        <vt:lpstr>Motiv</vt:lpstr>
      </vt:variant>
      <vt:variant>
        <vt:i4>2</vt:i4>
      </vt:variant>
      <vt:variant>
        <vt:lpstr>Vložené servery OLE</vt:lpstr>
      </vt:variant>
      <vt:variant>
        <vt:i4>2</vt:i4>
      </vt:variant>
      <vt:variant>
        <vt:lpstr>Nadpisy snímků</vt:lpstr>
      </vt:variant>
      <vt:variant>
        <vt:i4>68</vt:i4>
      </vt:variant>
    </vt:vector>
  </HeadingPairs>
  <TitlesOfParts>
    <vt:vector size="79" baseType="lpstr">
      <vt:lpstr>Arial Unicode MS</vt:lpstr>
      <vt:lpstr>Arial</vt:lpstr>
      <vt:lpstr>Arial Black</vt:lpstr>
      <vt:lpstr>Calibri</vt:lpstr>
      <vt:lpstr>Times New Roman</vt:lpstr>
      <vt:lpstr>Verdana</vt:lpstr>
      <vt:lpstr>Wingdings</vt:lpstr>
      <vt:lpstr>Profil</vt:lpstr>
      <vt:lpstr>1_Profil</vt:lpstr>
      <vt:lpstr>Dokument</vt:lpstr>
      <vt:lpstr>Document</vt:lpstr>
      <vt:lpstr>Masarykova univerzita   Ekonomicko-správní fakulta  Katedra podnikového hospodářství</vt:lpstr>
      <vt:lpstr>Prezentace aplikace PowerPoint</vt:lpstr>
      <vt:lpstr>STRATEGICKÝ  VÝZNAM INFORMACE  A  ZPRAVODAJSTVÍ V KONKURENČNÍM BOJI</vt:lpstr>
      <vt:lpstr>ČÍNSKÁ  FILOSOFIE  A  KRIZE</vt:lpstr>
      <vt:lpstr>Konkurenceschopnost podniku</vt:lpstr>
      <vt:lpstr>Základy tvorby konkurenceschopnosti podniku</vt:lpstr>
      <vt:lpstr>Prezentace aplikace PowerPoint</vt:lpstr>
      <vt:lpstr>Prezentace aplikace PowerPoint</vt:lpstr>
      <vt:lpstr>ROZHODOVACÍ  PROCES  (upravený pro CI)</vt:lpstr>
      <vt:lpstr>ROZHODOVACÍ  PROCES (pro CI)</vt:lpstr>
      <vt:lpstr>Lee  Iacocca</vt:lpstr>
      <vt:lpstr>ZNAKY KVALITY INFORMACE</vt:lpstr>
      <vt:lpstr>Subjekt řízení potřebuje mít pro své rozhodování ty „správné informace“</vt:lpstr>
      <vt:lpstr>Prezentace aplikace PowerPoint</vt:lpstr>
      <vt:lpstr>Prezentace aplikace PowerPoint</vt:lpstr>
      <vt:lpstr>Prezentace aplikace PowerPoint</vt:lpstr>
      <vt:lpstr>Prezentace aplikace PowerPoint</vt:lpstr>
      <vt:lpstr>Competitive Intelligence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Možnosti zabezpečení CI  u firmy </vt:lpstr>
      <vt:lpstr>Firmy, pro které pracují specialisté CI</vt:lpstr>
      <vt:lpstr>ZPRAVODAJSKÝ CYKLUS</vt:lpstr>
      <vt:lpstr>ZPRAVODAJSKÝ CYKLUS</vt:lpstr>
      <vt:lpstr>Nejdůležitější etapa zpravodajského cyklu CI</vt:lpstr>
      <vt:lpstr>STAV COMPETITIVE INTELLIGENCE:</vt:lpstr>
      <vt:lpstr>ZÁKLADNÍ  POJMY  CI</vt:lpstr>
      <vt:lpstr>Prezentace aplikace PowerPoint</vt:lpstr>
      <vt:lpstr>Východiska našeho pojetí CI</vt:lpstr>
      <vt:lpstr>Východiska našeho pojetí CI</vt:lpstr>
      <vt:lpstr>a) Competitive Intelligence jako předpověď budoucnosti</vt:lpstr>
      <vt:lpstr>Prezentace aplikace PowerPoint</vt:lpstr>
      <vt:lpstr>b) Důraz na zaměření Competitive Intelligence do oblasti strategického řízení</vt:lpstr>
      <vt:lpstr>c) Competitive Intelligence jako systémová aplikační disciplína</vt:lpstr>
      <vt:lpstr>d) Pojetí informace ve spojení s osobou analytika</vt:lpstr>
      <vt:lpstr>e) Competitive Intelligence pracující na principu státních zpravodajských služeb</vt:lpstr>
      <vt:lpstr>f) Dvoustupňová činnost Competitive Intelligence</vt:lpstr>
      <vt:lpstr>Prezentace aplikace PowerPoint</vt:lpstr>
      <vt:lpstr>g) Návrh opatření na konkurentem realizovanou hypotézu</vt:lpstr>
      <vt:lpstr>h) Competitive Intelligence jako proces</vt:lpstr>
      <vt:lpstr>Prezentace aplikace PowerPoint</vt:lpstr>
      <vt:lpstr>i)  Neustálé prověřování vývoje důvodů chování trhu a konkurence</vt:lpstr>
      <vt:lpstr>Prezentace aplikace PowerPoint</vt:lpstr>
      <vt:lpstr>k) Legalita a etika Competitive Intelligence</vt:lpstr>
      <vt:lpstr>Prezentace aplikace PowerPoint</vt:lpstr>
      <vt:lpstr>Problém definice řešeného problému</vt:lpstr>
      <vt:lpstr>Obecný postup přípravy sběru informací</vt:lpstr>
      <vt:lpstr>Prezentace aplikace PowerPoint</vt:lpstr>
      <vt:lpstr>ZKOUMANÝ PROCES ŘÍZENÍ</vt:lpstr>
      <vt:lpstr>Prezentace aplikace PowerPoint</vt:lpstr>
      <vt:lpstr>Prezentace aplikace PowerPoint</vt:lpstr>
      <vt:lpstr>Prezentace aplikace PowerPoint</vt:lpstr>
      <vt:lpstr>MENTÁLNÍ MODEL</vt:lpstr>
      <vt:lpstr>MENTÁLNÍ MODEL</vt:lpstr>
      <vt:lpstr>VLIV MNOŽSTVÍ ÚDAJŮ NA PŘESNOST ZÁVĚRŮ ANALÝZY</vt:lpstr>
      <vt:lpstr>VLIV MNOŽSTVÍ DAT NA PŘESNOST ZÁVĚRŮ ANALÝZY</vt:lpstr>
      <vt:lpstr>PŘESNOST ZÁVĚRŮ</vt:lpstr>
      <vt:lpstr>Literatura:</vt:lpstr>
      <vt:lpstr>VÝUKA NA  FP</vt:lpstr>
      <vt:lpstr>Prezentace aplikace PowerPoint</vt:lpstr>
    </vt:vector>
  </TitlesOfParts>
  <Company>FP VUT BRNO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PARADIGMA  INOVACÍ  A  HODNOTOVÉ INŽENÝRSTVÍ  VE  STRATEGII  KONKURENČNÍCH  VZTAHŮ</dc:title>
  <dc:creator>bartes</dc:creator>
  <cp:lastModifiedBy>BARTES František, Doc. Ing.CSc.</cp:lastModifiedBy>
  <cp:revision>226</cp:revision>
  <dcterms:created xsi:type="dcterms:W3CDTF">2009-11-20T08:57:56Z</dcterms:created>
  <dcterms:modified xsi:type="dcterms:W3CDTF">2019-10-07T10:53:42Z</dcterms:modified>
</cp:coreProperties>
</file>