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24"/>
  </p:handoutMasterIdLst>
  <p:sldIdLst>
    <p:sldId id="265" r:id="rId2"/>
    <p:sldId id="323" r:id="rId3"/>
    <p:sldId id="324" r:id="rId4"/>
    <p:sldId id="325" r:id="rId5"/>
    <p:sldId id="326" r:id="rId6"/>
    <p:sldId id="327" r:id="rId7"/>
    <p:sldId id="341" r:id="rId8"/>
    <p:sldId id="328" r:id="rId9"/>
    <p:sldId id="329" r:id="rId10"/>
    <p:sldId id="331" r:id="rId11"/>
    <p:sldId id="330" r:id="rId12"/>
    <p:sldId id="332" r:id="rId13"/>
    <p:sldId id="333" r:id="rId14"/>
    <p:sldId id="334" r:id="rId15"/>
    <p:sldId id="335" r:id="rId16"/>
    <p:sldId id="340" r:id="rId17"/>
    <p:sldId id="342" r:id="rId18"/>
    <p:sldId id="337" r:id="rId19"/>
    <p:sldId id="343" r:id="rId20"/>
    <p:sldId id="338" r:id="rId21"/>
    <p:sldId id="339" r:id="rId22"/>
    <p:sldId id="336" r:id="rId23"/>
  </p:sldIdLst>
  <p:sldSz cx="9144000" cy="6858000" type="screen4x3"/>
  <p:notesSz cx="6797675" cy="985678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FF0000"/>
    <a:srgbClr val="CC0000"/>
    <a:srgbClr val="DDDDDD"/>
    <a:srgbClr val="CCECFF"/>
    <a:srgbClr val="FFFFCC"/>
    <a:srgbClr val="CCFFC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28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88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61488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950276E-CB09-4AC9-BD08-4562F5AEB8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9863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cs-CZ" noProof="0"/>
              <a:t>Klepnutím lze upravit styl předlohy nadpisů.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cs-CZ" noProof="0"/>
              <a:t>Klepnutím lze upravit styl předlohy podnadpisů.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F4DC9-1A93-4410-85ED-CFCAA3CFF5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3E4B0-B76A-4511-96F5-A7D8A2673F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D97F6-B9BD-4410-98BA-A6E9E0A31E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B6EB1-58F3-4E60-9678-879624D7B4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B676A-2421-4AC5-A207-90AC74E51E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30A4F-1CAB-4740-946D-918BBAE7A8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8B994-F7F2-4CEE-BDA7-861DDF9711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42503-6105-4F29-B7F8-28912C9E0B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9457B-113D-4925-A259-F56F5AAB12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64192-1743-41C2-B84A-26577E9917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79125-A6F6-46A3-A9F1-F18BB910CD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269E89C-E9B2-47FF-AA91-BB4EAD626A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Siemens_SAG2015_ListSubsidiaries_E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5.siemens.com/web/cz/cz/corporate/portal/home/o_nas/Pages/spolecnosti-siemens.aspx#Siemens_20Industry_20Software_20" TargetMode="External"/><Relationship Id="rId13" Type="http://schemas.openxmlformats.org/officeDocument/2006/relationships/hyperlink" Target="https://w5.siemens.com/web/cz/cz/corporate/portal/home/o_nas/Pages/spolecnosti-siemens.aspx#Siemens_20Convergence_20Creators_20" TargetMode="External"/><Relationship Id="rId3" Type="http://schemas.openxmlformats.org/officeDocument/2006/relationships/hyperlink" Target="https://w5.siemens.com/web/cz/cz/corporate/portal/home/o_nas/Pages/spolecnosti-siemens.aspx#Audiologick_c3_a1_20technika" TargetMode="External"/><Relationship Id="rId7" Type="http://schemas.openxmlformats.org/officeDocument/2006/relationships/hyperlink" Target="https://w5.siemens.com/web/cz/cz/corporate/portal/home/o_nas/Pages/spolecnosti-siemens.aspx#Od_c5_a1t_c4_9bpn_c3_bd_20z_c3_a1vod_20Industrial_20Turbomachinery" TargetMode="External"/><Relationship Id="rId12" Type="http://schemas.openxmlformats.org/officeDocument/2006/relationships/hyperlink" Target="https://w5.siemens.com/web/cz/cz/corporate/portal/home/o_nas/Pages/spolecnosti-siemens.aspx#OEZ" TargetMode="External"/><Relationship Id="rId2" Type="http://schemas.openxmlformats.org/officeDocument/2006/relationships/hyperlink" Target="https://w5.siemens.com/web/cz/cz/corporate/portal/home/o_nas/Pages/spolecnosti-siemens.aspx#Siemens__20s_r_o_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5.siemens.com/web/cz/cz/corporate/portal/home/o_nas/Pages/spolecnosti-siemens.aspx#Od_c5_a1t_c4_9bpn_c3_bd_20z_c3_a1vod_20Elektromotory_20Mohelnice" TargetMode="External"/><Relationship Id="rId11" Type="http://schemas.openxmlformats.org/officeDocument/2006/relationships/hyperlink" Target="https://w5.siemens.com/web/cz/cz/corporate/portal/home/o_nas/Pages/spolecnosti-siemens.aspx#Od_c5_a1t_c4_9bpn_c3_bd_20z_c3_a1vod_20Paper_20Industry_20Maintenance_20" TargetMode="External"/><Relationship Id="rId5" Type="http://schemas.openxmlformats.org/officeDocument/2006/relationships/hyperlink" Target="https://w5.siemens.com/web/cz/cz/corporate/portal/home/o_nas/Pages/spolecnosti-siemens.aspx#Od_c5_a1t_c4_9bpn_c3_bd_20z_c3_a1vod_20Elektromotory_20Fren_c5_a1t_c3_a1t" TargetMode="External"/><Relationship Id="rId10" Type="http://schemas.openxmlformats.org/officeDocument/2006/relationships/hyperlink" Target="https://w5.siemens.com/web/cz/cz/corporate/portal/home/o_nas/Pages/spolecnosti-siemens.aspx#Od_c5_a1t_c4_9bpn_c3_bd_20z_c3_a1vod_20N_c3_adzkonap_c4_9b_c5_a5ov_c3_a1_20sp_c3_adnac_c3_ad_20technika" TargetMode="External"/><Relationship Id="rId4" Type="http://schemas.openxmlformats.org/officeDocument/2006/relationships/hyperlink" Target="https://w5.siemens.com/web/cz/cz/corporate/portal/home/o_nas/Pages/spolecnosti-siemens.aspx#Od_c5_a1t_c4_9bpn_c3_bd_20z_c3_a1vod_20Busbar_20Trunking_20Systems_20" TargetMode="External"/><Relationship Id="rId9" Type="http://schemas.openxmlformats.org/officeDocument/2006/relationships/hyperlink" Target="https://w5.siemens.com/web/cz/cz/corporate/portal/home/o_nas/Pages/spolecnosti-siemens.aspx#Od_c5_a1t_c4_9bpn_c3_bd_20z_c3_a1vod_20Industry_20Maintenance_20Technology" TargetMode="External"/><Relationship Id="rId14" Type="http://schemas.openxmlformats.org/officeDocument/2006/relationships/hyperlink" Target="https://w5.siemens.com/web/cz/cz/corporate/portal/home/o_nas/Pages/spolecnosti-siemens.aspx#Siemens_20Electric_20Machines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emenssharedservices.cz/#shared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hradilek\Documents\Data\Controlling\2009\BTI%202009\Pl&#225;n%202009\BTA%20E%20D.xl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11188" y="2349500"/>
            <a:ext cx="7993062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altLang="cs-CZ" sz="2000" b="1" dirty="0">
                <a:solidFill>
                  <a:schemeClr val="hlink"/>
                </a:solidFill>
                <a:latin typeface="Arial" charset="0"/>
              </a:rPr>
              <a:t>Jaroslav Hradílek</a:t>
            </a:r>
          </a:p>
          <a:p>
            <a:pPr algn="ctr"/>
            <a:endParaRPr lang="cs-CZ" altLang="cs-CZ" sz="2000" b="1" dirty="0">
              <a:latin typeface="Arial" charset="0"/>
            </a:endParaRPr>
          </a:p>
          <a:p>
            <a:pPr algn="ctr"/>
            <a:r>
              <a:rPr lang="cs-CZ" altLang="cs-CZ" sz="3600" b="1" dirty="0">
                <a:solidFill>
                  <a:schemeClr val="accent2"/>
                </a:solidFill>
                <a:latin typeface="Arial" charset="0"/>
              </a:rPr>
              <a:t>Organizace a řízení nadnárodních společností II</a:t>
            </a:r>
          </a:p>
          <a:p>
            <a:pPr algn="ctr"/>
            <a:endParaRPr lang="cs-CZ" altLang="cs-CZ" sz="3600" b="1" dirty="0">
              <a:solidFill>
                <a:schemeClr val="accent2"/>
              </a:solidFill>
              <a:latin typeface="Arial" charset="0"/>
            </a:endParaRPr>
          </a:p>
          <a:p>
            <a:pPr algn="ctr"/>
            <a:endParaRPr lang="cs-CZ" altLang="cs-CZ" sz="3600" b="1" dirty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Siemens – základní fakta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6197" t="54351" r="48325" b="17595"/>
          <a:stretch>
            <a:fillRect/>
          </a:stretch>
        </p:blipFill>
        <p:spPr bwMode="auto">
          <a:xfrm>
            <a:off x="99924" y="1700808"/>
            <a:ext cx="904647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179512" y="1700808"/>
            <a:ext cx="8784976" cy="3686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3200" dirty="0"/>
              <a:t> 379.000 zaměstnanců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3200" dirty="0"/>
              <a:t> Obrat 83 044 000 000 € (2018)</a:t>
            </a:r>
            <a:br>
              <a:rPr lang="cs-CZ" sz="3200" dirty="0"/>
            </a:br>
            <a:r>
              <a:rPr lang="cs-CZ" sz="3200" dirty="0"/>
              <a:t>(</a:t>
            </a:r>
            <a:r>
              <a:rPr lang="cs-CZ" sz="3200" dirty="0">
                <a:sym typeface="Symbol"/>
              </a:rPr>
              <a:t> 2,16 x 10</a:t>
            </a:r>
            <a:r>
              <a:rPr lang="cs-CZ" sz="3200" baseline="30000" dirty="0">
                <a:sym typeface="Symbol"/>
              </a:rPr>
              <a:t>12 </a:t>
            </a:r>
            <a:r>
              <a:rPr lang="cs-CZ" sz="3200" dirty="0">
                <a:sym typeface="Symbol"/>
              </a:rPr>
              <a:t>CZK, HDP ČR  5,0 x 10</a:t>
            </a:r>
            <a:r>
              <a:rPr lang="cs-CZ" sz="3200" baseline="30000" dirty="0">
                <a:sym typeface="Symbol"/>
              </a:rPr>
              <a:t>12) </a:t>
            </a:r>
            <a:endParaRPr lang="cs-CZ" sz="32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3200" dirty="0"/>
              <a:t> 289 továren na světě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3200" dirty="0"/>
              <a:t> Regionální zastoupení prakticky všude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11560" y="184482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7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Siemens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1752600"/>
            <a:ext cx="8172202" cy="4267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800" dirty="0"/>
              <a:t>Neustálé akvizice / </a:t>
            </a:r>
            <a:r>
              <a:rPr lang="cs-CZ" sz="2800" dirty="0" err="1"/>
              <a:t>divestice</a:t>
            </a:r>
            <a:endParaRPr lang="cs-CZ" sz="2800" dirty="0"/>
          </a:p>
          <a:p>
            <a:pPr>
              <a:buFont typeface="Arial" pitchFamily="34" charset="0"/>
              <a:buChar char="•"/>
            </a:pPr>
            <a:r>
              <a:rPr lang="cs-CZ" sz="2800" dirty="0"/>
              <a:t>Množství </a:t>
            </a:r>
            <a:r>
              <a:rPr lang="cs-CZ" sz="2800" dirty="0" err="1"/>
              <a:t>dceřinných</a:t>
            </a:r>
            <a:r>
              <a:rPr lang="cs-CZ" sz="2800" dirty="0"/>
              <a:t> </a:t>
            </a:r>
            <a:r>
              <a:rPr lang="cs-CZ" sz="2800" dirty="0">
                <a:hlinkClick r:id="rId2" action="ppaction://hlinkfile"/>
              </a:rPr>
              <a:t>společností</a:t>
            </a:r>
            <a:endParaRPr lang="cs-CZ" sz="2800" dirty="0"/>
          </a:p>
          <a:p>
            <a:pPr>
              <a:buFont typeface="Arial" pitchFamily="34" charset="0"/>
              <a:buChar char="•"/>
            </a:pPr>
            <a:r>
              <a:rPr lang="cs-CZ" sz="2800" dirty="0"/>
              <a:t>Dodržování právních systému 150 zemí, obsazení řídících orgánů, DR…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/>
              <a:t>Mnoho non </a:t>
            </a:r>
            <a:r>
              <a:rPr lang="cs-CZ" sz="2800" dirty="0" err="1"/>
              <a:t>core</a:t>
            </a:r>
            <a:r>
              <a:rPr lang="cs-CZ" sz="2800" dirty="0"/>
              <a:t> a pomocných aktivit (Banka, Real </a:t>
            </a:r>
            <a:r>
              <a:rPr lang="cs-CZ" sz="2800" dirty="0" err="1"/>
              <a:t>estates</a:t>
            </a:r>
            <a:r>
              <a:rPr lang="cs-CZ" sz="2800" dirty="0"/>
              <a:t>, </a:t>
            </a:r>
            <a:r>
              <a:rPr lang="cs-CZ" sz="2800" dirty="0" err="1"/>
              <a:t>equities</a:t>
            </a:r>
            <a:r>
              <a:rPr lang="cs-CZ" sz="2800" dirty="0"/>
              <a:t>…)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/>
              <a:t>Nutnost řídit funkčně, divizně, regionálně – organizační manuál má 68 stran.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/>
              <a:t>Sdílené služby</a:t>
            </a:r>
          </a:p>
          <a:p>
            <a:pPr>
              <a:buFont typeface="Arial" pitchFamily="34" charset="0"/>
              <a:buChar char="•"/>
            </a:pPr>
            <a:endParaRPr lang="cs-CZ" dirty="0"/>
          </a:p>
          <a:p>
            <a:pPr>
              <a:buFont typeface="Arial" pitchFamily="34" charset="0"/>
              <a:buChar char="•"/>
            </a:pP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Siemens struktura</a:t>
            </a:r>
          </a:p>
        </p:txBody>
      </p:sp>
      <p:pic>
        <p:nvPicPr>
          <p:cNvPr id="3" name="Picture 2" descr="https://workspace.c6.siemens.com/content/300000006/ZRGen/Publications/pro-8e09e195/b36bf636f0184a3900257de400474bce/topic4_img0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072"/>
            <a:ext cx="9144000" cy="430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11560" y="184482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7" name="Nadpis 2"/>
          <p:cNvSpPr>
            <a:spLocks noGrp="1"/>
          </p:cNvSpPr>
          <p:nvPr>
            <p:ph type="title"/>
          </p:nvPr>
        </p:nvSpPr>
        <p:spPr>
          <a:xfrm>
            <a:off x="107504" y="188640"/>
            <a:ext cx="8001000" cy="684113"/>
          </a:xfrm>
        </p:spPr>
        <p:txBody>
          <a:bodyPr/>
          <a:lstStyle/>
          <a:p>
            <a:r>
              <a:rPr lang="cs-CZ" dirty="0"/>
              <a:t>Siemens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 l="15056" t="23344" r="10526" b="20547"/>
          <a:stretch>
            <a:fillRect/>
          </a:stretch>
        </p:blipFill>
        <p:spPr bwMode="auto">
          <a:xfrm>
            <a:off x="-119382" y="1268760"/>
            <a:ext cx="9266372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11560" y="184482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7" name="Nadpis 2"/>
          <p:cNvSpPr>
            <a:spLocks noGrp="1"/>
          </p:cNvSpPr>
          <p:nvPr>
            <p:ph type="title"/>
          </p:nvPr>
        </p:nvSpPr>
        <p:spPr>
          <a:xfrm>
            <a:off x="107504" y="188640"/>
            <a:ext cx="8001000" cy="684113"/>
          </a:xfrm>
        </p:spPr>
        <p:txBody>
          <a:bodyPr/>
          <a:lstStyle/>
          <a:p>
            <a:r>
              <a:rPr lang="cs-CZ" dirty="0"/>
              <a:t>Siemens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26297" r="11116" b="18333"/>
          <a:stretch>
            <a:fillRect/>
          </a:stretch>
        </p:blipFill>
        <p:spPr bwMode="auto">
          <a:xfrm>
            <a:off x="0" y="1484561"/>
            <a:ext cx="950505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11560" y="184482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7" name="Nadpis 2"/>
          <p:cNvSpPr>
            <a:spLocks noGrp="1"/>
          </p:cNvSpPr>
          <p:nvPr>
            <p:ph type="title"/>
          </p:nvPr>
        </p:nvSpPr>
        <p:spPr>
          <a:xfrm>
            <a:off x="107504" y="188640"/>
            <a:ext cx="8001000" cy="684113"/>
          </a:xfrm>
        </p:spPr>
        <p:txBody>
          <a:bodyPr/>
          <a:lstStyle/>
          <a:p>
            <a:r>
              <a:rPr lang="cs-CZ" dirty="0"/>
              <a:t>Siemens</a:t>
            </a:r>
          </a:p>
        </p:txBody>
      </p:sp>
      <p:pic>
        <p:nvPicPr>
          <p:cNvPr id="5" name="Zástupný symbol pro obsah 8" descr="150728 HM new org setup_communication package_eng_final2_01.tif">
            <a:extLst>
              <a:ext uri="{FF2B5EF4-FFF2-40B4-BE49-F238E27FC236}">
                <a16:creationId xmlns:a16="http://schemas.microsoft.com/office/drawing/2014/main" id="{64AB43C3-B1FC-4DCC-B3BB-0BF4B9508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3" y="-36005"/>
            <a:ext cx="9192005" cy="68940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6F8912-DDBE-4271-93E0-A62562CC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Siemens Česká republika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EC0F447-9BAF-46A4-A4D9-88032551E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610072"/>
            <a:ext cx="8001000" cy="4267200"/>
          </a:xfrm>
        </p:spPr>
        <p:txBody>
          <a:bodyPr/>
          <a:lstStyle/>
          <a:p>
            <a:r>
              <a:rPr lang="cs-CZ" sz="1800" dirty="0">
                <a:hlinkClick r:id="rId2" tooltip="Siemens, s.r.o."/>
              </a:rPr>
              <a:t>Siemens, s.r.o.</a:t>
            </a:r>
          </a:p>
          <a:p>
            <a:r>
              <a:rPr lang="cs-CZ" sz="1800" dirty="0">
                <a:hlinkClick r:id="rId3" tooltip="Audiologická technika"/>
              </a:rPr>
              <a:t>Audiologická technika</a:t>
            </a:r>
          </a:p>
          <a:p>
            <a:r>
              <a:rPr lang="cs-CZ" sz="1800" dirty="0">
                <a:hlinkClick r:id="rId4" tooltip="Odštěpný závod Busbar Trunking Systems "/>
              </a:rPr>
              <a:t>Odštěpný závod </a:t>
            </a:r>
            <a:r>
              <a:rPr lang="cs-CZ" sz="1800" dirty="0" err="1">
                <a:hlinkClick r:id="rId4" tooltip="Odštěpný závod Busbar Trunking Systems "/>
              </a:rPr>
              <a:t>Busbar</a:t>
            </a:r>
            <a:r>
              <a:rPr lang="cs-CZ" sz="1800" dirty="0">
                <a:hlinkClick r:id="rId4" tooltip="Odštěpný závod Busbar Trunking Systems "/>
              </a:rPr>
              <a:t> </a:t>
            </a:r>
            <a:r>
              <a:rPr lang="cs-CZ" sz="1800" dirty="0" err="1">
                <a:hlinkClick r:id="rId4" tooltip="Odštěpný závod Busbar Trunking Systems "/>
              </a:rPr>
              <a:t>Trunking</a:t>
            </a:r>
            <a:r>
              <a:rPr lang="cs-CZ" sz="1800" dirty="0">
                <a:hlinkClick r:id="rId4" tooltip="Odštěpný závod Busbar Trunking Systems "/>
              </a:rPr>
              <a:t> Systems </a:t>
            </a:r>
          </a:p>
          <a:p>
            <a:r>
              <a:rPr lang="cs-CZ" sz="1800" dirty="0">
                <a:hlinkClick r:id="rId5" tooltip="Odštěpný závod Elektromotory Frenštát"/>
              </a:rPr>
              <a:t>Odštěpný závod Elektromotory Frenštát</a:t>
            </a:r>
          </a:p>
          <a:p>
            <a:r>
              <a:rPr lang="cs-CZ" sz="1800" dirty="0">
                <a:hlinkClick r:id="rId6" tooltip="Odštěpný závod Elektromotory Mohelnice"/>
              </a:rPr>
              <a:t>Odštěpný závod Elektromotory Mohelnice</a:t>
            </a:r>
          </a:p>
          <a:p>
            <a:r>
              <a:rPr lang="cs-CZ" sz="1800" dirty="0">
                <a:hlinkClick r:id="rId7" tooltip="Odštěpný závod Industrial Turbomachinery"/>
              </a:rPr>
              <a:t>Odštěpný závod </a:t>
            </a:r>
            <a:r>
              <a:rPr lang="cs-CZ" sz="1800" dirty="0" err="1">
                <a:hlinkClick r:id="rId7" tooltip="Odštěpný závod Industrial Turbomachinery"/>
              </a:rPr>
              <a:t>Industrial</a:t>
            </a:r>
            <a:r>
              <a:rPr lang="cs-CZ" sz="1800" dirty="0">
                <a:hlinkClick r:id="rId7" tooltip="Odštěpný závod Industrial Turbomachinery"/>
              </a:rPr>
              <a:t> </a:t>
            </a:r>
            <a:r>
              <a:rPr lang="cs-CZ" sz="1800" dirty="0" err="1">
                <a:hlinkClick r:id="rId7" tooltip="Odštěpný závod Industrial Turbomachinery"/>
              </a:rPr>
              <a:t>Turbomachinery</a:t>
            </a:r>
            <a:endParaRPr lang="cs-CZ" sz="1800" dirty="0">
              <a:hlinkClick r:id="rId7" tooltip="Odštěpný závod Industrial Turbomachinery"/>
            </a:endParaRPr>
          </a:p>
          <a:p>
            <a:r>
              <a:rPr lang="cs-CZ" sz="1800" dirty="0">
                <a:hlinkClick r:id="rId8" tooltip="Siemens Industry Software "/>
              </a:rPr>
              <a:t>Siemens </a:t>
            </a:r>
            <a:r>
              <a:rPr lang="cs-CZ" sz="1800" dirty="0" err="1">
                <a:hlinkClick r:id="rId8" tooltip="Siemens Industry Software "/>
              </a:rPr>
              <a:t>Industry</a:t>
            </a:r>
            <a:r>
              <a:rPr lang="cs-CZ" sz="1800" dirty="0">
                <a:hlinkClick r:id="rId8" tooltip="Siemens Industry Software "/>
              </a:rPr>
              <a:t> Software </a:t>
            </a:r>
          </a:p>
          <a:p>
            <a:r>
              <a:rPr lang="cs-CZ" sz="1800" dirty="0">
                <a:hlinkClick r:id="rId9" tooltip="Odštěpný závod Industry Maintenance Technology"/>
              </a:rPr>
              <a:t>Odštěpný závod </a:t>
            </a:r>
            <a:r>
              <a:rPr lang="cs-CZ" sz="1800" dirty="0" err="1">
                <a:hlinkClick r:id="rId9" tooltip="Odštěpný závod Industry Maintenance Technology"/>
              </a:rPr>
              <a:t>Industry</a:t>
            </a:r>
            <a:r>
              <a:rPr lang="cs-CZ" sz="1800" dirty="0">
                <a:hlinkClick r:id="rId9" tooltip="Odštěpný závod Industry Maintenance Technology"/>
              </a:rPr>
              <a:t> </a:t>
            </a:r>
            <a:r>
              <a:rPr lang="cs-CZ" sz="1800" dirty="0" err="1">
                <a:hlinkClick r:id="rId9" tooltip="Odštěpný závod Industry Maintenance Technology"/>
              </a:rPr>
              <a:t>Maintenance</a:t>
            </a:r>
            <a:r>
              <a:rPr lang="cs-CZ" sz="1800" dirty="0">
                <a:hlinkClick r:id="rId9" tooltip="Odštěpný závod Industry Maintenance Technology"/>
              </a:rPr>
              <a:t> Technology</a:t>
            </a:r>
          </a:p>
          <a:p>
            <a:r>
              <a:rPr lang="cs-CZ" sz="1800" dirty="0">
                <a:hlinkClick r:id="rId10" tooltip="Odštěpný závod Nízkonapěťová spínací technika"/>
              </a:rPr>
              <a:t>Odštěpný závod Nízkonapěťová spínací technika</a:t>
            </a:r>
          </a:p>
          <a:p>
            <a:r>
              <a:rPr lang="cs-CZ" sz="1800" dirty="0">
                <a:hlinkClick r:id="rId11" tooltip="Odštěpný závod Paper Industry Maintenance "/>
              </a:rPr>
              <a:t>Odštěpný závod </a:t>
            </a:r>
            <a:r>
              <a:rPr lang="cs-CZ" sz="1800" dirty="0" err="1">
                <a:hlinkClick r:id="rId11" tooltip="Odštěpný závod Paper Industry Maintenance "/>
              </a:rPr>
              <a:t>Paper</a:t>
            </a:r>
            <a:r>
              <a:rPr lang="cs-CZ" sz="1800" dirty="0">
                <a:hlinkClick r:id="rId11" tooltip="Odštěpný závod Paper Industry Maintenance "/>
              </a:rPr>
              <a:t> </a:t>
            </a:r>
            <a:r>
              <a:rPr lang="cs-CZ" sz="1800" dirty="0" err="1">
                <a:hlinkClick r:id="rId11" tooltip="Odštěpný závod Paper Industry Maintenance "/>
              </a:rPr>
              <a:t>Industry</a:t>
            </a:r>
            <a:r>
              <a:rPr lang="cs-CZ" sz="1800" dirty="0">
                <a:hlinkClick r:id="rId11" tooltip="Odštěpný závod Paper Industry Maintenance "/>
              </a:rPr>
              <a:t> </a:t>
            </a:r>
            <a:r>
              <a:rPr lang="cs-CZ" sz="1800" dirty="0" err="1">
                <a:hlinkClick r:id="rId11" tooltip="Odštěpný závod Paper Industry Maintenance "/>
              </a:rPr>
              <a:t>Maintenance</a:t>
            </a:r>
            <a:r>
              <a:rPr lang="cs-CZ" sz="1800" dirty="0">
                <a:hlinkClick r:id="rId11" tooltip="Odštěpný závod Paper Industry Maintenance "/>
              </a:rPr>
              <a:t> </a:t>
            </a:r>
          </a:p>
          <a:p>
            <a:r>
              <a:rPr lang="cs-CZ" sz="1800" dirty="0">
                <a:hlinkClick r:id="rId12" tooltip="OEZ"/>
              </a:rPr>
              <a:t>OEZ</a:t>
            </a:r>
          </a:p>
          <a:p>
            <a:r>
              <a:rPr lang="cs-CZ" sz="1800" dirty="0">
                <a:hlinkClick r:id="rId8" tooltip="Siemens Industry Software "/>
              </a:rPr>
              <a:t>Siemens </a:t>
            </a:r>
            <a:r>
              <a:rPr lang="cs-CZ" sz="1800" dirty="0" err="1">
                <a:hlinkClick r:id="rId8" tooltip="Siemens Industry Software "/>
              </a:rPr>
              <a:t>Industry</a:t>
            </a:r>
            <a:r>
              <a:rPr lang="cs-CZ" sz="1800" dirty="0">
                <a:hlinkClick r:id="rId8" tooltip="Siemens Industry Software "/>
              </a:rPr>
              <a:t> Software </a:t>
            </a:r>
          </a:p>
          <a:p>
            <a:r>
              <a:rPr lang="cs-CZ" sz="1800" dirty="0">
                <a:hlinkClick r:id="rId13" tooltip="Siemens Convergence Creators "/>
              </a:rPr>
              <a:t>Siemens </a:t>
            </a:r>
            <a:r>
              <a:rPr lang="cs-CZ" sz="1800" dirty="0" err="1">
                <a:hlinkClick r:id="rId13" tooltip="Siemens Convergence Creators "/>
              </a:rPr>
              <a:t>Convergence</a:t>
            </a:r>
            <a:r>
              <a:rPr lang="cs-CZ" sz="1800" dirty="0">
                <a:hlinkClick r:id="rId13" tooltip="Siemens Convergence Creators "/>
              </a:rPr>
              <a:t> </a:t>
            </a:r>
            <a:r>
              <a:rPr lang="cs-CZ" sz="1800" dirty="0" err="1">
                <a:hlinkClick r:id="rId13" tooltip="Siemens Convergence Creators "/>
              </a:rPr>
              <a:t>Creators</a:t>
            </a:r>
            <a:r>
              <a:rPr lang="cs-CZ" sz="1800" dirty="0">
                <a:hlinkClick r:id="rId13" tooltip="Siemens Convergence Creators "/>
              </a:rPr>
              <a:t> </a:t>
            </a:r>
          </a:p>
          <a:p>
            <a:r>
              <a:rPr lang="cs-CZ" sz="1800" dirty="0">
                <a:hlinkClick r:id="rId14" tooltip="Siemens Electric Machines"/>
              </a:rPr>
              <a:t>Siemens Electric </a:t>
            </a:r>
            <a:r>
              <a:rPr lang="cs-CZ" sz="1800" dirty="0" err="1">
                <a:hlinkClick r:id="rId14" tooltip="Siemens Electric Machines"/>
              </a:rPr>
              <a:t>Machines</a:t>
            </a:r>
            <a:endParaRPr lang="cs-CZ" sz="1800" dirty="0">
              <a:hlinkClick r:id="rId14" tooltip="Siemens Electric Machines"/>
            </a:endParaRPr>
          </a:p>
          <a:p>
            <a:r>
              <a:rPr lang="cs-CZ" sz="1800" dirty="0">
                <a:hlinkClick r:id="rId14" tooltip="Siemens Electric Machines"/>
              </a:rPr>
              <a:t>+ ne-100% dcery (S-</a:t>
            </a:r>
            <a:r>
              <a:rPr lang="cs-CZ" sz="1800" dirty="0" err="1">
                <a:hlinkClick r:id="rId14" tooltip="Siemens Electric Machines"/>
              </a:rPr>
              <a:t>Alstom</a:t>
            </a:r>
            <a:r>
              <a:rPr lang="cs-CZ" sz="1800" dirty="0">
                <a:hlinkClick r:id="rId14" tooltip="Siemens Electric Machines"/>
              </a:rPr>
              <a:t>, S-</a:t>
            </a:r>
            <a:r>
              <a:rPr lang="cs-CZ" sz="1800" dirty="0" err="1">
                <a:hlinkClick r:id="rId14" tooltip="Siemens Electric Machines"/>
              </a:rPr>
              <a:t>Gamesa</a:t>
            </a:r>
            <a:r>
              <a:rPr lang="cs-CZ" sz="1800" dirty="0">
                <a:hlinkClick r:id="rId14" tooltip="Siemens Electric Machines"/>
              </a:rPr>
              <a:t>, </a:t>
            </a:r>
            <a:r>
              <a:rPr lang="cs-CZ" sz="1800" dirty="0" err="1">
                <a:hlinkClick r:id="rId14" tooltip="Siemens Electric Machines"/>
              </a:rPr>
              <a:t>Healthineers</a:t>
            </a:r>
            <a:r>
              <a:rPr lang="cs-CZ" sz="1800" dirty="0">
                <a:hlinkClick r:id="rId14" tooltip="Siemens Electric Machines"/>
              </a:rPr>
              <a:t>...)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7529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6F8912-DDBE-4271-93E0-A62562CC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Sdílené služby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AB3C06-4C10-41EE-A952-84E01471A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628800"/>
            <a:ext cx="8001000" cy="4267200"/>
          </a:xfrm>
        </p:spPr>
        <p:txBody>
          <a:bodyPr/>
          <a:lstStyle/>
          <a:p>
            <a:r>
              <a:rPr lang="cs-CZ" dirty="0"/>
              <a:t>2003 začátek v ČR</a:t>
            </a:r>
          </a:p>
          <a:p>
            <a:r>
              <a:rPr lang="cs-CZ" dirty="0"/>
              <a:t>2007 založení divize globálních sdílených služeb (</a:t>
            </a:r>
            <a:r>
              <a:rPr lang="cs-CZ" dirty="0" err="1"/>
              <a:t>shared</a:t>
            </a:r>
            <a:r>
              <a:rPr lang="cs-CZ" dirty="0"/>
              <a:t> </a:t>
            </a:r>
            <a:r>
              <a:rPr lang="cs-CZ" dirty="0" err="1"/>
              <a:t>services</a:t>
            </a:r>
            <a:r>
              <a:rPr lang="cs-CZ" dirty="0"/>
              <a:t>)</a:t>
            </a:r>
          </a:p>
          <a:p>
            <a:r>
              <a:rPr lang="cs-CZ" dirty="0"/>
              <a:t>6 globálních center pro 190 zemí</a:t>
            </a:r>
          </a:p>
          <a:p>
            <a:r>
              <a:rPr lang="cs-CZ" dirty="0"/>
              <a:t>agenda v oblastech financí, účetnictví a controllingu; nákupu a logistiky; zpracování mezd; vyřizování služebních cest; marketingu apod. </a:t>
            </a:r>
          </a:p>
          <a:p>
            <a:r>
              <a:rPr lang="cs-CZ" dirty="0"/>
              <a:t>V ČR 1200 zaměstnanců v 28 jazycích</a:t>
            </a:r>
          </a:p>
        </p:txBody>
      </p:sp>
    </p:spTree>
    <p:extLst>
      <p:ext uri="{BB962C8B-B14F-4D97-AF65-F5344CB8AC3E}">
        <p14:creationId xmlns:p14="http://schemas.microsoft.com/office/powerpoint/2010/main" val="2681930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11560" y="184482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7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Siemens – příklad struktury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1752600"/>
            <a:ext cx="8496944" cy="4267200"/>
          </a:xfrm>
        </p:spPr>
        <p:txBody>
          <a:bodyPr/>
          <a:lstStyle/>
          <a:p>
            <a:pPr>
              <a:buNone/>
            </a:pPr>
            <a:r>
              <a:rPr lang="cs-CZ" sz="2400" b="1" dirty="0" err="1"/>
              <a:t>From</a:t>
            </a:r>
            <a:r>
              <a:rPr lang="cs-CZ" sz="2400" b="1" dirty="0"/>
              <a:t>: 	</a:t>
            </a:r>
            <a:r>
              <a:rPr lang="cs-CZ" sz="2400" dirty="0"/>
              <a:t>Peter (</a:t>
            </a:r>
            <a:r>
              <a:rPr lang="cs-CZ" sz="2400" b="1" dirty="0"/>
              <a:t>E S SR WP EMEA S ON CEE</a:t>
            </a:r>
            <a:r>
              <a:rPr lang="cs-CZ" sz="2400" dirty="0"/>
              <a:t>)</a:t>
            </a:r>
          </a:p>
          <a:p>
            <a:pPr>
              <a:buNone/>
            </a:pPr>
            <a:r>
              <a:rPr lang="cs-CZ" sz="2400" b="1" dirty="0" err="1"/>
              <a:t>Sent</a:t>
            </a:r>
            <a:r>
              <a:rPr lang="cs-CZ" sz="2400" b="1" dirty="0"/>
              <a:t>:	</a:t>
            </a:r>
            <a:r>
              <a:rPr lang="cs-CZ" sz="2400" dirty="0" err="1"/>
              <a:t>Wednesday</a:t>
            </a:r>
            <a:r>
              <a:rPr lang="cs-CZ" sz="2400" dirty="0"/>
              <a:t>, May 30, 2009 12:55 PM</a:t>
            </a:r>
          </a:p>
          <a:p>
            <a:pPr>
              <a:buNone/>
            </a:pPr>
            <a:endParaRPr lang="cs-CZ" sz="2400" b="1" dirty="0"/>
          </a:p>
          <a:p>
            <a:pPr>
              <a:buNone/>
            </a:pPr>
            <a:r>
              <a:rPr lang="cs-CZ" sz="2400" b="1" dirty="0"/>
              <a:t>To:	</a:t>
            </a:r>
            <a:r>
              <a:rPr lang="cs-CZ" sz="2400" dirty="0"/>
              <a:t>Jaromír (</a:t>
            </a:r>
            <a:r>
              <a:rPr lang="cs-CZ" sz="2400" b="1" dirty="0"/>
              <a:t>CEE RC-CZ E-S </a:t>
            </a:r>
            <a:r>
              <a:rPr lang="cs-CZ" sz="2400" b="1" dirty="0" err="1"/>
              <a:t>S</a:t>
            </a:r>
            <a:r>
              <a:rPr lang="cs-CZ" sz="2400" dirty="0"/>
              <a:t>);</a:t>
            </a:r>
          </a:p>
          <a:p>
            <a:pPr>
              <a:buNone/>
            </a:pPr>
            <a:r>
              <a:rPr lang="cs-CZ" sz="2400" b="1" dirty="0" err="1"/>
              <a:t>Cc</a:t>
            </a:r>
            <a:r>
              <a:rPr lang="cs-CZ" sz="2400" b="1" dirty="0"/>
              <a:t>:	</a:t>
            </a:r>
            <a:r>
              <a:rPr lang="cs-CZ" sz="2400" dirty="0"/>
              <a:t>Kristina (</a:t>
            </a:r>
            <a:r>
              <a:rPr lang="cs-CZ" sz="2400" b="1" dirty="0"/>
              <a:t>E SPR MPC 2)</a:t>
            </a:r>
            <a:endParaRPr lang="cs-CZ" sz="2400" dirty="0"/>
          </a:p>
          <a:p>
            <a:pPr>
              <a:buNone/>
            </a:pPr>
            <a:r>
              <a:rPr lang="cs-CZ" sz="2400" b="1" dirty="0" err="1"/>
              <a:t>Subject</a:t>
            </a:r>
            <a:r>
              <a:rPr lang="cs-CZ" sz="2400" b="1" dirty="0"/>
              <a:t>:	</a:t>
            </a:r>
            <a:r>
              <a:rPr lang="cs-CZ" sz="2400" dirty="0"/>
              <a:t>New </a:t>
            </a:r>
            <a:r>
              <a:rPr lang="cs-CZ" sz="2400" dirty="0" err="1"/>
              <a:t>contract</a:t>
            </a:r>
            <a:r>
              <a:rPr lang="cs-CZ" sz="2400" dirty="0"/>
              <a:t> </a:t>
            </a:r>
            <a:r>
              <a:rPr lang="cs-CZ" sz="2400" dirty="0" err="1"/>
              <a:t>proposal</a:t>
            </a:r>
            <a:endParaRPr lang="cs-CZ" sz="2400" dirty="0"/>
          </a:p>
          <a:p>
            <a:pPr>
              <a:buNone/>
            </a:pPr>
            <a:r>
              <a:rPr lang="cs-CZ" sz="2400" b="1" dirty="0" err="1"/>
              <a:t>Importance</a:t>
            </a:r>
            <a:r>
              <a:rPr lang="cs-CZ" sz="2400" b="1" dirty="0"/>
              <a:t>:	</a:t>
            </a:r>
            <a:r>
              <a:rPr lang="cs-CZ" sz="2400" dirty="0" err="1"/>
              <a:t>High</a:t>
            </a:r>
            <a:endParaRPr lang="cs-CZ" sz="2400" dirty="0"/>
          </a:p>
          <a:p>
            <a:pPr>
              <a:buNone/>
            </a:pPr>
            <a:endParaRPr lang="cs-CZ" sz="2400" dirty="0"/>
          </a:p>
          <a:p>
            <a:pPr>
              <a:buNone/>
            </a:pPr>
            <a:r>
              <a:rPr lang="cs-CZ" sz="2400" dirty="0" err="1"/>
              <a:t>Dear</a:t>
            </a:r>
            <a:r>
              <a:rPr lang="cs-CZ" sz="2400" dirty="0"/>
              <a:t> </a:t>
            </a:r>
            <a:r>
              <a:rPr lang="cs-CZ" sz="2400" dirty="0" err="1"/>
              <a:t>all</a:t>
            </a:r>
            <a:r>
              <a:rPr lang="cs-CZ" sz="2400" dirty="0"/>
              <a:t>, </a:t>
            </a:r>
          </a:p>
          <a:p>
            <a:pPr>
              <a:buNone/>
            </a:pPr>
            <a:endParaRPr lang="cs-CZ" sz="2400" dirty="0"/>
          </a:p>
          <a:p>
            <a:pPr>
              <a:buNone/>
            </a:pPr>
            <a:endParaRPr lang="cs-CZ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6F8912-DDBE-4271-93E0-A62562CC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Strategické plánování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AB3C06-4C10-41EE-A952-84E01471A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>
                <a:hlinkClick r:id="rId2" action="ppaction://hlinkfile"/>
              </a:rPr>
              <a:t>BTA</a:t>
            </a:r>
            <a:endParaRPr lang="cs-CZ" sz="3200" dirty="0"/>
          </a:p>
          <a:p>
            <a:r>
              <a:rPr lang="cs-CZ" sz="3200" dirty="0"/>
              <a:t>Plánování výrobní jednotky (regulativ)</a:t>
            </a:r>
          </a:p>
          <a:p>
            <a:r>
              <a:rPr lang="cs-CZ" sz="3200" dirty="0"/>
              <a:t>Obchodní plán a tržní strategie</a:t>
            </a:r>
          </a:p>
          <a:p>
            <a:r>
              <a:rPr lang="cs-CZ" sz="3200" dirty="0"/>
              <a:t>Systém nákladových středisek a </a:t>
            </a:r>
            <a:r>
              <a:rPr lang="cs-CZ" sz="3200" dirty="0" err="1"/>
              <a:t>profitcenter</a:t>
            </a:r>
            <a:endParaRPr lang="cs-CZ" sz="3200" dirty="0"/>
          </a:p>
          <a:p>
            <a:r>
              <a:rPr lang="cs-CZ" sz="3200" dirty="0"/>
              <a:t>Vykazování a konsolidace (FRG)</a:t>
            </a:r>
          </a:p>
          <a:p>
            <a:endParaRPr lang="cs-CZ" sz="32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9971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1844824"/>
            <a:ext cx="8064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cap="all" dirty="0"/>
              <a:t>MONISTICKÁ (ANGLOSASKÁ) STRUKTURA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it-IT" dirty="0"/>
              <a:t>v čele společnosti </a:t>
            </a:r>
            <a:r>
              <a:rPr lang="it-IT" b="1" dirty="0"/>
              <a:t>správní rada</a:t>
            </a:r>
            <a:endParaRPr lang="cs-CZ" b="1" dirty="0"/>
          </a:p>
          <a:p>
            <a:pPr>
              <a:buFont typeface="Arial" pitchFamily="34" charset="0"/>
              <a:buChar char="•"/>
            </a:pPr>
            <a:r>
              <a:rPr lang="cs-CZ" dirty="0"/>
              <a:t> v čele správní rady její předseda – může/nemusí být zároveň CEO</a:t>
            </a:r>
          </a:p>
          <a:p>
            <a:pPr>
              <a:buFont typeface="Arial" pitchFamily="34" charset="0"/>
              <a:buChar char="•"/>
            </a:pPr>
            <a:endParaRPr lang="cs-CZ" b="1" cap="all" dirty="0"/>
          </a:p>
          <a:p>
            <a:r>
              <a:rPr lang="cs-CZ" b="1" cap="all" dirty="0"/>
              <a:t>DUALISTICKÁ (KONTINENTÁLNÍ) STRUKTURA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řídící orgán – </a:t>
            </a:r>
            <a:r>
              <a:rPr lang="cs-CZ" b="1" dirty="0"/>
              <a:t>představenstvo </a:t>
            </a:r>
            <a:r>
              <a:rPr lang="cs-CZ" dirty="0"/>
              <a:t>je složeno z manažerů odpovědných </a:t>
            </a:r>
            <a:r>
              <a:rPr lang="cs-CZ" b="1" dirty="0"/>
              <a:t>dozorčí radě</a:t>
            </a:r>
          </a:p>
          <a:p>
            <a:pPr>
              <a:buFont typeface="Arial" pitchFamily="34" charset="0"/>
              <a:buChar char="•"/>
            </a:pPr>
            <a:r>
              <a:rPr lang="cs-CZ" b="1" cap="all" dirty="0"/>
              <a:t> </a:t>
            </a:r>
            <a:r>
              <a:rPr lang="cs-CZ" dirty="0"/>
              <a:t>oddělení řízení a kontroly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v dozorčí radě často (zástupce) vlastníka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Modely organizačních struktur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AD5841-E6B6-4242-9850-CAE2B5720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4" y="304801"/>
            <a:ext cx="8029773" cy="913840"/>
          </a:xfrm>
        </p:spPr>
        <p:txBody>
          <a:bodyPr/>
          <a:lstStyle/>
          <a:p>
            <a:r>
              <a:rPr lang="cs-CZ" dirty="0"/>
              <a:t>FRG - příklad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BEB7F65-8F90-40A4-AD6E-4B2D3E0631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27" t="5953" r="18604" b="55250"/>
          <a:stretch/>
        </p:blipFill>
        <p:spPr>
          <a:xfrm>
            <a:off x="395536" y="1218640"/>
            <a:ext cx="7848871" cy="559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01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AD5841-E6B6-4242-9850-CAE2B5720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4" y="304801"/>
            <a:ext cx="8029773" cy="913840"/>
          </a:xfrm>
        </p:spPr>
        <p:txBody>
          <a:bodyPr/>
          <a:lstStyle/>
          <a:p>
            <a:r>
              <a:rPr lang="cs-CZ" dirty="0"/>
              <a:t>Transfer </a:t>
            </a:r>
            <a:r>
              <a:rPr lang="cs-CZ" dirty="0" err="1"/>
              <a:t>pricing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3CC7E6D-D123-49EA-BABC-7808CD6A97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99" t="5901" r="8701" b="54200"/>
          <a:stretch/>
        </p:blipFill>
        <p:spPr>
          <a:xfrm>
            <a:off x="179511" y="1916832"/>
            <a:ext cx="9019949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76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11560" y="184482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7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Siemens – další témata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1752600"/>
            <a:ext cx="8496944" cy="4267200"/>
          </a:xfrm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Obchodování v rámci koncernu (Siemens </a:t>
            </a:r>
            <a:r>
              <a:rPr lang="cs-CZ" sz="2400" dirty="0" err="1"/>
              <a:t>Businesss</a:t>
            </a:r>
            <a:r>
              <a:rPr lang="cs-CZ" sz="2400" dirty="0"/>
              <a:t> </a:t>
            </a:r>
            <a:r>
              <a:rPr lang="cs-CZ" sz="2400" dirty="0" err="1"/>
              <a:t>Conditions</a:t>
            </a:r>
            <a:r>
              <a:rPr lang="cs-CZ" sz="2400" dirty="0"/>
              <a:t>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Záruky a odpovědnosti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Sdílení </a:t>
            </a:r>
            <a:r>
              <a:rPr lang="cs-CZ" sz="2400" dirty="0" err="1"/>
              <a:t>know</a:t>
            </a:r>
            <a:r>
              <a:rPr lang="cs-CZ" sz="2400" dirty="0"/>
              <a:t> </a:t>
            </a:r>
            <a:r>
              <a:rPr lang="cs-CZ" sz="2400" dirty="0" err="1"/>
              <a:t>how</a:t>
            </a:r>
            <a:r>
              <a:rPr lang="cs-CZ" sz="2400" dirty="0"/>
              <a:t> a </a:t>
            </a:r>
            <a:r>
              <a:rPr lang="cs-CZ" sz="2400" dirty="0" err="1"/>
              <a:t>best</a:t>
            </a:r>
            <a:r>
              <a:rPr lang="cs-CZ" sz="2400" dirty="0"/>
              <a:t> </a:t>
            </a:r>
            <a:r>
              <a:rPr lang="cs-CZ" sz="2400" dirty="0" err="1"/>
              <a:t>practice</a:t>
            </a:r>
            <a:endParaRPr lang="cs-CZ" sz="24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Řízení rizik a rozhodovací proces (</a:t>
            </a:r>
            <a:r>
              <a:rPr lang="cs-CZ" sz="2400" dirty="0" err="1"/>
              <a:t>LoA</a:t>
            </a:r>
            <a:r>
              <a:rPr lang="cs-CZ" sz="2400" dirty="0"/>
              <a:t>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SOA a interní risk audit, ECC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 err="1"/>
              <a:t>Compliance</a:t>
            </a:r>
            <a:endParaRPr lang="cs-CZ" sz="24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cs-CZ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Fortune</a:t>
            </a:r>
            <a:r>
              <a:rPr lang="cs-CZ" dirty="0"/>
              <a:t> 500</a:t>
            </a:r>
          </a:p>
        </p:txBody>
      </p:sp>
      <p:sp>
        <p:nvSpPr>
          <p:cNvPr id="4" name="Obdélník 3"/>
          <p:cNvSpPr/>
          <p:nvPr/>
        </p:nvSpPr>
        <p:spPr>
          <a:xfrm>
            <a:off x="611560" y="1844824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/>
              <a:t> Úspěšné společnosti mají mnoho společného, ale neplatí to o organizační struktuře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Požadavky jsou štíhlá (</a:t>
            </a:r>
            <a:r>
              <a:rPr lang="cs-CZ" dirty="0" err="1"/>
              <a:t>lean</a:t>
            </a:r>
            <a:r>
              <a:rPr lang="cs-CZ" dirty="0"/>
              <a:t>), funkční (</a:t>
            </a:r>
            <a:r>
              <a:rPr lang="cs-CZ" dirty="0" err="1"/>
              <a:t>functional</a:t>
            </a:r>
            <a:r>
              <a:rPr lang="cs-CZ" dirty="0"/>
              <a:t>), spolupracující (</a:t>
            </a:r>
            <a:r>
              <a:rPr lang="cs-CZ" dirty="0" err="1"/>
              <a:t>cooperative</a:t>
            </a:r>
            <a:r>
              <a:rPr lang="cs-CZ" dirty="0"/>
              <a:t>) organizační struktura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Obvykle jsou tyto požadavky protikladné =&gt; v praxi hledání kompromisů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Funkční struktura s rostoucí velikostí společnosti přestává stačit =&gt; divizní struktura (</a:t>
            </a:r>
            <a:r>
              <a:rPr lang="cs-CZ" dirty="0" err="1"/>
              <a:t>divisional</a:t>
            </a:r>
            <a:r>
              <a:rPr lang="cs-CZ" dirty="0"/>
              <a:t> </a:t>
            </a:r>
            <a:r>
              <a:rPr lang="cs-CZ" dirty="0" err="1"/>
              <a:t>structure</a:t>
            </a:r>
            <a:r>
              <a:rPr lang="cs-CZ" dirty="0"/>
              <a:t>), liniově-štábní uspořádání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Možné řešení – organizace podle regionů, podle zákazníků, podle produktů, procesů – 30% </a:t>
            </a:r>
            <a:r>
              <a:rPr lang="cs-CZ" dirty="0" err="1"/>
              <a:t>Fortune</a:t>
            </a:r>
            <a:r>
              <a:rPr lang="cs-CZ" dirty="0"/>
              <a:t> 500 společností má zákaznickou (</a:t>
            </a:r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centricity</a:t>
            </a:r>
            <a:r>
              <a:rPr lang="cs-CZ" dirty="0"/>
              <a:t>) strukturu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Projektové a </a:t>
            </a:r>
            <a:r>
              <a:rPr lang="cs-CZ" dirty="0" err="1"/>
              <a:t>key</a:t>
            </a:r>
            <a:r>
              <a:rPr lang="cs-CZ" dirty="0"/>
              <a:t> </a:t>
            </a:r>
            <a:r>
              <a:rPr lang="cs-CZ" dirty="0" err="1"/>
              <a:t>account</a:t>
            </a:r>
            <a:r>
              <a:rPr lang="cs-CZ" dirty="0"/>
              <a:t> management řešení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funkční struktury - ČEZ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781" t="31465" r="18204" b="29688"/>
          <a:stretch>
            <a:fillRect/>
          </a:stretch>
        </p:blipFill>
        <p:spPr bwMode="auto">
          <a:xfrm>
            <a:off x="323527" y="1700808"/>
            <a:ext cx="833392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74675" y="260648"/>
            <a:ext cx="8001000" cy="684113"/>
          </a:xfrm>
        </p:spPr>
        <p:txBody>
          <a:bodyPr/>
          <a:lstStyle/>
          <a:p>
            <a:r>
              <a:rPr lang="cs-CZ" sz="2800" dirty="0" err="1"/>
              <a:t>Daimler</a:t>
            </a:r>
            <a:r>
              <a:rPr lang="cs-CZ" sz="2800" dirty="0"/>
              <a:t> AG – příklad produktové struktury</a:t>
            </a:r>
          </a:p>
        </p:txBody>
      </p:sp>
      <p:sp>
        <p:nvSpPr>
          <p:cNvPr id="4" name="Obdélník 3"/>
          <p:cNvSpPr/>
          <p:nvPr/>
        </p:nvSpPr>
        <p:spPr>
          <a:xfrm>
            <a:off x="611560" y="184482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dirty="0"/>
          </a:p>
        </p:txBody>
      </p:sp>
      <p:pic>
        <p:nvPicPr>
          <p:cNvPr id="8198" name="Picture 6" descr="Výsledek obrázku pro daimler ag organizational structure"/>
          <p:cNvPicPr>
            <a:picLocks noChangeAspect="1" noChangeArrowheads="1"/>
          </p:cNvPicPr>
          <p:nvPr/>
        </p:nvPicPr>
        <p:blipFill>
          <a:blip r:embed="rId2" cstate="print"/>
          <a:srcRect t="5742" b="56686"/>
          <a:stretch>
            <a:fillRect/>
          </a:stretch>
        </p:blipFill>
        <p:spPr bwMode="auto">
          <a:xfrm>
            <a:off x="395535" y="1988840"/>
            <a:ext cx="8402589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74675" y="260648"/>
            <a:ext cx="8001000" cy="684113"/>
          </a:xfrm>
        </p:spPr>
        <p:txBody>
          <a:bodyPr/>
          <a:lstStyle/>
          <a:p>
            <a:r>
              <a:rPr lang="cs-CZ" sz="3200" dirty="0"/>
              <a:t>P&amp;G – příklad zákaznické struktury</a:t>
            </a:r>
          </a:p>
        </p:txBody>
      </p:sp>
      <p:sp>
        <p:nvSpPr>
          <p:cNvPr id="4" name="Obdélník 3"/>
          <p:cNvSpPr/>
          <p:nvPr/>
        </p:nvSpPr>
        <p:spPr>
          <a:xfrm>
            <a:off x="611560" y="184482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dirty="0"/>
          </a:p>
        </p:txBody>
      </p:sp>
      <p:pic>
        <p:nvPicPr>
          <p:cNvPr id="5" name="Obrázek 4" descr="P&amp;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2257"/>
            <a:ext cx="8604448" cy="60257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74675" y="260648"/>
            <a:ext cx="8001000" cy="987126"/>
          </a:xfrm>
        </p:spPr>
        <p:txBody>
          <a:bodyPr/>
          <a:lstStyle/>
          <a:p>
            <a:r>
              <a:rPr lang="cs-CZ" sz="3200" dirty="0"/>
              <a:t>Coca-Cola– příklad regionální struktury</a:t>
            </a:r>
          </a:p>
        </p:txBody>
      </p:sp>
      <p:sp>
        <p:nvSpPr>
          <p:cNvPr id="4" name="Obdélník 3"/>
          <p:cNvSpPr/>
          <p:nvPr/>
        </p:nvSpPr>
        <p:spPr>
          <a:xfrm>
            <a:off x="611560" y="184482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dirty="0"/>
          </a:p>
        </p:txBody>
      </p:sp>
      <p:pic>
        <p:nvPicPr>
          <p:cNvPr id="1026" name="Picture 2" descr="VÃ½sledek obrÃ¡zku pro organization structure continents">
            <a:extLst>
              <a:ext uri="{FF2B5EF4-FFF2-40B4-BE49-F238E27FC236}">
                <a16:creationId xmlns:a16="http://schemas.microsoft.com/office/drawing/2014/main" id="{B20B44C7-1EA6-4AF4-9905-19A6C44C5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47774"/>
            <a:ext cx="8352928" cy="536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776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struktury</a:t>
            </a:r>
          </a:p>
        </p:txBody>
      </p:sp>
      <p:sp>
        <p:nvSpPr>
          <p:cNvPr id="5" name="Obdélník 4"/>
          <p:cNvSpPr/>
          <p:nvPr/>
        </p:nvSpPr>
        <p:spPr>
          <a:xfrm>
            <a:off x="611560" y="1844824"/>
            <a:ext cx="80648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494088" algn="l"/>
                <a:tab pos="5740400" algn="l"/>
              </a:tabLst>
            </a:pPr>
            <a:r>
              <a:rPr lang="cs-CZ" b="1" cap="all" dirty="0"/>
              <a:t>Zákaznická	Produktová	regionální</a:t>
            </a:r>
          </a:p>
          <a:p>
            <a:pPr>
              <a:tabLst>
                <a:tab pos="3494088" algn="l"/>
                <a:tab pos="5740400" algn="l"/>
              </a:tabLst>
            </a:pPr>
            <a:r>
              <a:rPr lang="cs-CZ" dirty="0"/>
              <a:t> </a:t>
            </a:r>
          </a:p>
          <a:p>
            <a:pPr algn="ctr">
              <a:tabLst>
                <a:tab pos="3494088" algn="l"/>
                <a:tab pos="5740400" algn="l"/>
              </a:tabLst>
            </a:pPr>
            <a:r>
              <a:rPr lang="cs-CZ" b="1" dirty="0">
                <a:solidFill>
                  <a:srgbClr val="00B050"/>
                </a:solidFill>
              </a:rPr>
              <a:t>Výhody</a:t>
            </a:r>
          </a:p>
          <a:p>
            <a:pPr>
              <a:buFont typeface="Arial" pitchFamily="34" charset="0"/>
              <a:buChar char="•"/>
              <a:tabLst>
                <a:tab pos="3494088" algn="l"/>
                <a:tab pos="5740400" algn="l"/>
              </a:tabLst>
            </a:pPr>
            <a:r>
              <a:rPr lang="cs-CZ" dirty="0"/>
              <a:t> Bližší kontakt se zákazníkem	Přirozené členění	Kulturní blízkost</a:t>
            </a:r>
          </a:p>
          <a:p>
            <a:pPr>
              <a:buFont typeface="Arial" pitchFamily="34" charset="0"/>
              <a:buChar char="•"/>
              <a:tabLst>
                <a:tab pos="3494088" algn="l"/>
                <a:tab pos="5740400" algn="l"/>
              </a:tabLst>
            </a:pPr>
            <a:r>
              <a:rPr lang="cs-CZ" dirty="0"/>
              <a:t> Porozumění trhu 	Vyšší odbornost	Logistika</a:t>
            </a:r>
          </a:p>
          <a:p>
            <a:pPr>
              <a:buFont typeface="Arial" pitchFamily="34" charset="0"/>
              <a:buChar char="•"/>
              <a:tabLst>
                <a:tab pos="3494088" algn="l"/>
                <a:tab pos="5740400" algn="l"/>
              </a:tabLst>
            </a:pPr>
            <a:r>
              <a:rPr lang="cs-CZ" dirty="0"/>
              <a:t> Pochopitelné členění	Jasná linie odpovědnosti	</a:t>
            </a:r>
          </a:p>
          <a:p>
            <a:pPr>
              <a:buFont typeface="Arial" pitchFamily="34" charset="0"/>
              <a:buChar char="•"/>
              <a:tabLst>
                <a:tab pos="3494088" algn="l"/>
                <a:tab pos="5740400" algn="l"/>
              </a:tabLst>
            </a:pPr>
            <a:endParaRPr lang="cs-CZ" dirty="0"/>
          </a:p>
          <a:p>
            <a:pPr algn="ctr">
              <a:tabLst>
                <a:tab pos="3494088" algn="l"/>
                <a:tab pos="5740400" algn="l"/>
              </a:tabLst>
            </a:pPr>
            <a:r>
              <a:rPr lang="cs-CZ" b="1" dirty="0">
                <a:solidFill>
                  <a:srgbClr val="FF0000"/>
                </a:solidFill>
              </a:rPr>
              <a:t>Nevýhody</a:t>
            </a:r>
          </a:p>
          <a:p>
            <a:pPr algn="ctr">
              <a:tabLst>
                <a:tab pos="3494088" algn="l"/>
                <a:tab pos="5740400" algn="l"/>
              </a:tabLst>
            </a:pPr>
            <a:endParaRPr lang="cs-CZ" dirty="0"/>
          </a:p>
          <a:p>
            <a:pPr>
              <a:buFont typeface="Arial" pitchFamily="34" charset="0"/>
              <a:buChar char="•"/>
              <a:tabLst>
                <a:tab pos="3494088" algn="l"/>
                <a:tab pos="5740400" algn="l"/>
              </a:tabLst>
            </a:pPr>
            <a:r>
              <a:rPr lang="cs-CZ" dirty="0"/>
              <a:t> Vyšší nároky na spolupráci	Přístup k zákazníkovi	=</a:t>
            </a:r>
            <a:r>
              <a:rPr lang="cs-CZ" dirty="0" err="1"/>
              <a:t>zákazn</a:t>
            </a:r>
            <a:r>
              <a:rPr lang="cs-CZ" dirty="0"/>
              <a:t>. st.</a:t>
            </a:r>
            <a:br>
              <a:rPr lang="cs-CZ" dirty="0"/>
            </a:br>
            <a:r>
              <a:rPr lang="cs-CZ" dirty="0"/>
              <a:t> a komunikaci	Cenotvorba a vnitřní obchod</a:t>
            </a:r>
          </a:p>
          <a:p>
            <a:pPr>
              <a:buFont typeface="Arial" pitchFamily="34" charset="0"/>
              <a:buChar char="•"/>
              <a:tabLst>
                <a:tab pos="3494088" algn="l"/>
                <a:tab pos="5740400" algn="l"/>
              </a:tabLst>
            </a:pPr>
            <a:r>
              <a:rPr lang="cs-CZ" dirty="0"/>
              <a:t> Koordinace	Potřeba </a:t>
            </a:r>
            <a:r>
              <a:rPr lang="cs-CZ" dirty="0" err="1"/>
              <a:t>Key</a:t>
            </a:r>
            <a:r>
              <a:rPr lang="cs-CZ" dirty="0"/>
              <a:t> </a:t>
            </a:r>
            <a:r>
              <a:rPr lang="cs-CZ" dirty="0" err="1"/>
              <a:t>Account</a:t>
            </a:r>
            <a:r>
              <a:rPr lang="cs-CZ" dirty="0"/>
              <a:t> </a:t>
            </a:r>
            <a:r>
              <a:rPr lang="cs-CZ" dirty="0" err="1"/>
              <a:t>Mngmt</a:t>
            </a:r>
            <a:endParaRPr lang="cs-CZ" dirty="0"/>
          </a:p>
          <a:p>
            <a:pPr>
              <a:buFont typeface="Arial" pitchFamily="34" charset="0"/>
              <a:buChar char="•"/>
              <a:tabLst>
                <a:tab pos="3494088" algn="l"/>
                <a:tab pos="5740400" algn="l"/>
              </a:tabLst>
            </a:pPr>
            <a:r>
              <a:rPr lang="cs-CZ" dirty="0"/>
              <a:t> Zdvojování některých pozic</a:t>
            </a:r>
          </a:p>
          <a:p>
            <a:pPr>
              <a:buFont typeface="Arial" pitchFamily="34" charset="0"/>
              <a:buChar char="•"/>
              <a:tabLst>
                <a:tab pos="3494088" algn="l"/>
                <a:tab pos="5740400" algn="l"/>
              </a:tabLst>
            </a:pPr>
            <a:r>
              <a:rPr lang="cs-CZ" dirty="0"/>
              <a:t> Řízení komplexnějších projektů</a:t>
            </a:r>
          </a:p>
          <a:p>
            <a:pPr algn="ctr">
              <a:tabLst>
                <a:tab pos="4122738" algn="l"/>
              </a:tabLst>
            </a:pP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Podniková kultura</a:t>
            </a:r>
          </a:p>
        </p:txBody>
      </p:sp>
      <p:sp>
        <p:nvSpPr>
          <p:cNvPr id="4" name="Obdélník 3"/>
          <p:cNvSpPr/>
          <p:nvPr/>
        </p:nvSpPr>
        <p:spPr>
          <a:xfrm>
            <a:off x="611560" y="1844824"/>
            <a:ext cx="81369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Změna organizační struktury – snadná věc????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Měnění struktury beze změny myšlení lidí a jejich chování nepovede k úspěchu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Výsledkem jsou časté reorganizace a chaos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Nezbytné je zajištění plynulé komunikace a spolupráce</a:t>
            </a:r>
          </a:p>
          <a:p>
            <a:pPr>
              <a:buFont typeface="Arial" pitchFamily="34" charset="0"/>
              <a:buChar char="•"/>
            </a:pPr>
            <a:endParaRPr lang="cs-CZ" dirty="0"/>
          </a:p>
          <a:p>
            <a:pPr algn="ctr"/>
            <a:r>
              <a:rPr lang="cs-CZ" b="1" dirty="0"/>
              <a:t>Tomáš Baťa ve 20. letech dokázal úspěšně aplikovat mnohé „moderní“ přístupy</a:t>
            </a:r>
          </a:p>
          <a:p>
            <a:pPr algn="ctr"/>
            <a:endParaRPr lang="cs-CZ" dirty="0"/>
          </a:p>
          <a:p>
            <a:pPr>
              <a:buFont typeface="Arial" pitchFamily="34" charset="0"/>
              <a:buChar char="•"/>
            </a:pPr>
            <a:r>
              <a:rPr lang="cs-CZ" dirty="0"/>
              <a:t> Osobní motivace nezáleží na penězích, ale na seberealizaci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Méně bývá více (minimum porad, přímé řízení)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Systém kontroly (plány, každá dílna P/L odpovědnost „</a:t>
            </a:r>
            <a:r>
              <a:rPr lang="cs-CZ" dirty="0" err="1"/>
              <a:t>Chozrasčot</a:t>
            </a:r>
            <a:r>
              <a:rPr lang="cs-CZ" dirty="0"/>
              <a:t>“)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Plánování vycházelo z potřeb prodeje, ne výroby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Důraz na pružnost, operativnost, osobní iniciativu</a:t>
            </a:r>
          </a:p>
          <a:p>
            <a:pPr>
              <a:buFont typeface="Arial" pitchFamily="34" charset="0"/>
              <a:buChar char="•"/>
            </a:pP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3229</TotalTime>
  <Words>514</Words>
  <Application>Microsoft Office PowerPoint</Application>
  <PresentationFormat>Předvádění na obrazovce (4:3)</PresentationFormat>
  <Paragraphs>114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Verdana</vt:lpstr>
      <vt:lpstr>Wingdings</vt:lpstr>
      <vt:lpstr>Profil</vt:lpstr>
      <vt:lpstr>Prezentace aplikace PowerPoint</vt:lpstr>
      <vt:lpstr>Modely organizačních struktur</vt:lpstr>
      <vt:lpstr>Fortune 500</vt:lpstr>
      <vt:lpstr>Příklad funkční struktury - ČEZ</vt:lpstr>
      <vt:lpstr>Daimler AG – příklad produktové struktury</vt:lpstr>
      <vt:lpstr>P&amp;G – příklad zákaznické struktury</vt:lpstr>
      <vt:lpstr>Coca-Cola– příklad regionální struktury</vt:lpstr>
      <vt:lpstr>Organizační struktury</vt:lpstr>
      <vt:lpstr>Podniková kultura</vt:lpstr>
      <vt:lpstr>Siemens – základní fakta</vt:lpstr>
      <vt:lpstr>Siemens</vt:lpstr>
      <vt:lpstr>Siemens struktura</vt:lpstr>
      <vt:lpstr>Siemens</vt:lpstr>
      <vt:lpstr>Siemens</vt:lpstr>
      <vt:lpstr>Siemens</vt:lpstr>
      <vt:lpstr>Siemens Česká republika</vt:lpstr>
      <vt:lpstr>Sdílené služby</vt:lpstr>
      <vt:lpstr>Siemens – příklad struktury</vt:lpstr>
      <vt:lpstr>Strategické plánování</vt:lpstr>
      <vt:lpstr>FRG - příklad</vt:lpstr>
      <vt:lpstr>Transfer pricing</vt:lpstr>
      <vt:lpstr>Siemens – další témata</vt:lpstr>
    </vt:vector>
  </TitlesOfParts>
  <Company>ESF -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blazek</dc:creator>
  <cp:lastModifiedBy>Jaroslav Hradílek</cp:lastModifiedBy>
  <cp:revision>146</cp:revision>
  <cp:lastPrinted>2014-10-09T08:21:34Z</cp:lastPrinted>
  <dcterms:created xsi:type="dcterms:W3CDTF">2007-09-18T15:50:10Z</dcterms:created>
  <dcterms:modified xsi:type="dcterms:W3CDTF">2019-11-01T14:00:26Z</dcterms:modified>
</cp:coreProperties>
</file>