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320" r:id="rId7"/>
    <p:sldId id="326" r:id="rId8"/>
    <p:sldId id="302" r:id="rId9"/>
    <p:sldId id="327" r:id="rId10"/>
    <p:sldId id="328" r:id="rId11"/>
    <p:sldId id="286" r:id="rId12"/>
    <p:sldId id="329" r:id="rId13"/>
    <p:sldId id="330" r:id="rId14"/>
    <p:sldId id="285" r:id="rId15"/>
    <p:sldId id="331" r:id="rId16"/>
    <p:sldId id="305" r:id="rId17"/>
    <p:sldId id="332" r:id="rId18"/>
    <p:sldId id="333" r:id="rId19"/>
    <p:sldId id="334" r:id="rId20"/>
    <p:sldId id="335" r:id="rId21"/>
    <p:sldId id="314" r:id="rId22"/>
    <p:sldId id="336" r:id="rId23"/>
    <p:sldId id="337" r:id="rId24"/>
    <p:sldId id="338" r:id="rId25"/>
    <p:sldId id="339" r:id="rId26"/>
    <p:sldId id="309" r:id="rId27"/>
    <p:sldId id="340" r:id="rId28"/>
    <p:sldId id="341" r:id="rId29"/>
    <p:sldId id="342" r:id="rId30"/>
    <p:sldId id="343" r:id="rId31"/>
    <p:sldId id="344" r:id="rId32"/>
    <p:sldId id="345" r:id="rId33"/>
    <p:sldId id="346" r:id="rId34"/>
    <p:sldId id="271" r:id="rId35"/>
    <p:sldId id="263" r:id="rId36"/>
    <p:sldId id="267"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62" y="7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66E8D-4990-4293-8191-6C814D7962FB}" type="datetimeFigureOut">
              <a:rPr lang="sk-SK" smtClean="0"/>
              <a:t>6. 12. 2018</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18748-D640-40BD-BB65-2CC106E9E50C}" type="slidenum">
              <a:rPr lang="sk-SK" smtClean="0"/>
              <a:t>‹#›</a:t>
            </a:fld>
            <a:endParaRPr lang="sk-SK"/>
          </a:p>
        </p:txBody>
      </p:sp>
    </p:spTree>
    <p:extLst>
      <p:ext uri="{BB962C8B-B14F-4D97-AF65-F5344CB8AC3E}">
        <p14:creationId xmlns:p14="http://schemas.microsoft.com/office/powerpoint/2010/main" val="322806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de.wikipedia.org/wiki/Sozialwissenschaft" TargetMode="External"/><Relationship Id="rId3" Type="http://schemas.openxmlformats.org/officeDocument/2006/relationships/hyperlink" Target="http://de.wikipedia.org/wiki/Griechische_Sprache" TargetMode="External"/><Relationship Id="rId7" Type="http://schemas.openxmlformats.org/officeDocument/2006/relationships/hyperlink" Target="http://de.wikipedia.org/wiki/Naturwissenschaft"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de.wikipedia.org/wiki/Geographischer_Raum" TargetMode="External"/><Relationship Id="rId5" Type="http://schemas.openxmlformats.org/officeDocument/2006/relationships/hyperlink" Target="http://de.wikipedia.org/wiki/Erdoberfl%C3%A4che" TargetMode="External"/><Relationship Id="rId10" Type="http://schemas.openxmlformats.org/officeDocument/2006/relationships/hyperlink" Target="http://de.wikipedia.org/wiki/Geowissenschaften" TargetMode="External"/><Relationship Id="rId4" Type="http://schemas.openxmlformats.org/officeDocument/2006/relationships/hyperlink" Target="http://de.wikipedia.org/wiki/Wissenschaft" TargetMode="External"/><Relationship Id="rId9" Type="http://schemas.openxmlformats.org/officeDocument/2006/relationships/hyperlink" Target="http://de.wikipedia.org/wiki/Geosph%C3%A4re"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de.wikipedia.org/wiki/Sozialwissenschaft" TargetMode="External"/><Relationship Id="rId3" Type="http://schemas.openxmlformats.org/officeDocument/2006/relationships/hyperlink" Target="http://de.wikipedia.org/wiki/Griechische_Sprache" TargetMode="External"/><Relationship Id="rId7" Type="http://schemas.openxmlformats.org/officeDocument/2006/relationships/hyperlink" Target="http://de.wikipedia.org/wiki/Naturwissenschaf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de.wikipedia.org/wiki/Geographischer_Raum" TargetMode="External"/><Relationship Id="rId5" Type="http://schemas.openxmlformats.org/officeDocument/2006/relationships/hyperlink" Target="http://de.wikipedia.org/wiki/Erdoberfl%C3%A4che" TargetMode="External"/><Relationship Id="rId10" Type="http://schemas.openxmlformats.org/officeDocument/2006/relationships/hyperlink" Target="http://de.wikipedia.org/wiki/Geowissenschaften" TargetMode="External"/><Relationship Id="rId4" Type="http://schemas.openxmlformats.org/officeDocument/2006/relationships/hyperlink" Target="http://de.wikipedia.org/wiki/Wissenschaft" TargetMode="External"/><Relationship Id="rId9" Type="http://schemas.openxmlformats.org/officeDocument/2006/relationships/hyperlink" Target="http://de.wikipedia.org/wiki/Geosph%C3%A4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defTabSz="954088" eaLnBrk="1" hangingPunct="1">
              <a:spcBef>
                <a:spcPct val="0"/>
              </a:spcBef>
            </a:pPr>
            <a:r>
              <a:rPr lang="de-DE" dirty="0"/>
              <a:t>Es geht um den Bezug der (Land-) Karte zur Wirklichkeit…</a:t>
            </a:r>
          </a:p>
          <a:p>
            <a:pPr defTabSz="954088" eaLnBrk="1" hangingPunct="1">
              <a:spcBef>
                <a:spcPct val="0"/>
              </a:spcBef>
            </a:pPr>
            <a:endParaRPr lang="de-DE" dirty="0"/>
          </a:p>
          <a:p>
            <a:pPr defTabSz="954088" eaLnBrk="1" hangingPunct="1">
              <a:spcBef>
                <a:spcPct val="0"/>
              </a:spcBef>
            </a:pPr>
            <a:r>
              <a:rPr lang="de-DE" dirty="0"/>
              <a:t>Cf. Richard Nisbet: Geography of Thought</a:t>
            </a:r>
          </a:p>
          <a:p>
            <a:pPr defTabSz="954088" eaLnBrk="1" hangingPunct="1">
              <a:spcBef>
                <a:spcPct val="0"/>
              </a:spcBef>
            </a:pPr>
            <a:endParaRPr lang="de-DE" dirty="0"/>
          </a:p>
          <a:p>
            <a:pPr defTabSz="954088" eaLnBrk="1" hangingPunct="1">
              <a:spcBef>
                <a:spcPct val="0"/>
              </a:spcBef>
            </a:pPr>
            <a:r>
              <a:rPr lang="de-DE" dirty="0"/>
              <a:t>Die </a:t>
            </a:r>
            <a:r>
              <a:rPr lang="de-DE" b="1" dirty="0"/>
              <a:t>Geographie</a:t>
            </a:r>
            <a:r>
              <a:rPr lang="de-DE" dirty="0"/>
              <a:t> (auch </a:t>
            </a:r>
            <a:r>
              <a:rPr lang="de-DE" i="1" dirty="0"/>
              <a:t>Geografie</a:t>
            </a:r>
            <a:r>
              <a:rPr lang="de-DE" dirty="0"/>
              <a:t>, </a:t>
            </a:r>
            <a:r>
              <a:rPr lang="de-DE" dirty="0">
                <a:hlinkClick r:id="rId3" action="ppaction://hlinkfile" tooltip="Griechische Sprache"/>
              </a:rPr>
              <a:t>griechisch</a:t>
            </a:r>
            <a:r>
              <a:rPr lang="de-DE" dirty="0"/>
              <a:t> </a:t>
            </a:r>
            <a:r>
              <a:rPr lang="bg-BG" dirty="0"/>
              <a:t>γεωγραφία</a:t>
            </a:r>
            <a:r>
              <a:rPr lang="de-DE" dirty="0"/>
              <a:t> </a:t>
            </a:r>
            <a:r>
              <a:rPr lang="de-DE" i="1" dirty="0"/>
              <a:t>geografia</a:t>
            </a:r>
            <a:r>
              <a:rPr lang="de-DE" dirty="0"/>
              <a:t>) oder </a:t>
            </a:r>
            <a:r>
              <a:rPr lang="de-DE" i="1" dirty="0"/>
              <a:t>Erdkunde</a:t>
            </a:r>
            <a:r>
              <a:rPr lang="de-DE" dirty="0"/>
              <a:t> ist die </a:t>
            </a:r>
            <a:r>
              <a:rPr lang="de-DE" dirty="0">
                <a:hlinkClick r:id="rId4" action="ppaction://hlinkfile" tooltip="Wissenschaft"/>
              </a:rPr>
              <a:t>Wissenschaft</a:t>
            </a:r>
            <a:r>
              <a:rPr lang="de-DE" dirty="0"/>
              <a:t>, die sich mit der räumlichen Struktur und Entwicklung der Erdoberfläche befasst, sowohl in ihrer physischen Beschaffenheit wie auch als Raum und Ort des menschlichen Lebens und Handelns.</a:t>
            </a:r>
            <a:r>
              <a:rPr lang="de-DE" baseline="30000" dirty="0">
                <a:hlinkClick r:id="rId5" action="ppaction://hlinkfile"/>
              </a:rPr>
              <a:t>[1][2]</a:t>
            </a:r>
            <a:r>
              <a:rPr lang="de-DE" dirty="0"/>
              <a:t> Sie beschreibt und erklärt darüber hinaus, wie sich der </a:t>
            </a:r>
            <a:r>
              <a:rPr lang="de-DE" dirty="0">
                <a:hlinkClick r:id="rId6" action="ppaction://hlinkfile" tooltip="Geographischer Raum"/>
              </a:rPr>
              <a:t>Geographische Raum</a:t>
            </a:r>
            <a:r>
              <a:rPr lang="de-DE" dirty="0"/>
              <a:t> und die Vorgänge an der </a:t>
            </a:r>
            <a:r>
              <a:rPr lang="de-DE" dirty="0">
                <a:hlinkClick r:id="rId5" action="ppaction://hlinkfile" tooltip="Erdoberfläche"/>
              </a:rPr>
              <a:t>Erdoberfläche</a:t>
            </a:r>
            <a:r>
              <a:rPr lang="de-DE" dirty="0"/>
              <a:t> auf den Menschen auswirken. Sie entwickelt Konzepte zum Verständnis und zur Lösung von Problemen zwischen Mensch und Umwelt. Sie bewegt sich dabei oft an der Nahtstelle zwischen den </a:t>
            </a:r>
            <a:r>
              <a:rPr lang="de-DE" dirty="0">
                <a:hlinkClick r:id="rId7" action="ppaction://hlinkfile" tooltip="Naturwissenschaft"/>
              </a:rPr>
              <a:t>Naturwissenschaften</a:t>
            </a:r>
            <a:r>
              <a:rPr lang="de-DE" dirty="0"/>
              <a:t> und den </a:t>
            </a:r>
            <a:r>
              <a:rPr lang="de-DE" dirty="0">
                <a:hlinkClick r:id="rId8" action="ppaction://hlinkfile" tooltip="Sozialwissenschaft"/>
              </a:rPr>
              <a:t>Sozialwissenschaften</a:t>
            </a:r>
            <a:r>
              <a:rPr lang="de-DE" dirty="0"/>
              <a:t>.</a:t>
            </a:r>
          </a:p>
          <a:p>
            <a:pPr defTabSz="954088" eaLnBrk="1" hangingPunct="1">
              <a:spcBef>
                <a:spcPct val="0"/>
              </a:spcBef>
            </a:pPr>
            <a:r>
              <a:rPr lang="de-DE" dirty="0"/>
              <a:t>Gegenstand der Geographie ist die gesamtheitliche Erfassung, Beschreibung und Erklärung der Strukturen, Prozesse und Wechselwirkungen in der </a:t>
            </a:r>
            <a:r>
              <a:rPr lang="de-DE" dirty="0">
                <a:hlinkClick r:id="rId9" action="ppaction://hlinkfile" tooltip="Geosphäre"/>
              </a:rPr>
              <a:t>Geosphäre</a:t>
            </a:r>
            <a:r>
              <a:rPr lang="de-DE" dirty="0"/>
              <a:t>. Die isolierte mathematisch-physikalische beziehungsweise biologische Erforschung ihrer Einzelerscheinungen ist jedoch Gegenstand anderer </a:t>
            </a:r>
            <a:r>
              <a:rPr lang="de-DE" dirty="0">
                <a:hlinkClick r:id="rId10" action="ppaction://hlinkfile" tooltip="Geowissenschaften"/>
              </a:rPr>
              <a:t>Geowissenschaften</a:t>
            </a:r>
            <a:r>
              <a:rPr lang="de-DE" dirty="0"/>
              <a:t> </a:t>
            </a:r>
          </a:p>
          <a:p>
            <a:pPr defTabSz="954088" eaLnBrk="1" hangingPunct="1">
              <a:spcBef>
                <a:spcPct val="0"/>
              </a:spcBef>
            </a:pPr>
            <a:endParaRPr lang="de-DE"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E0DBC-7EF9-4A71-90B0-FFD9CB0CF0A3}" type="slidenum">
              <a:rPr lang="de-DE"/>
              <a:pPr fontAlgn="base">
                <a:spcBef>
                  <a:spcPct val="0"/>
                </a:spcBef>
                <a:spcAft>
                  <a:spcPct val="0"/>
                </a:spcAft>
                <a:defRPr/>
              </a:pPr>
              <a:t>26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defTabSz="954088" eaLnBrk="1" hangingPunct="1">
              <a:spcBef>
                <a:spcPct val="0"/>
              </a:spcBef>
            </a:pPr>
            <a:r>
              <a:rPr lang="de-DE" dirty="0"/>
              <a:t>Es geht um den Bezug der (Land-) Karte zur Wirklichkeit…</a:t>
            </a:r>
          </a:p>
          <a:p>
            <a:pPr defTabSz="954088" eaLnBrk="1" hangingPunct="1">
              <a:spcBef>
                <a:spcPct val="0"/>
              </a:spcBef>
            </a:pPr>
            <a:endParaRPr lang="de-DE" dirty="0"/>
          </a:p>
          <a:p>
            <a:pPr defTabSz="954088" eaLnBrk="1" hangingPunct="1">
              <a:spcBef>
                <a:spcPct val="0"/>
              </a:spcBef>
            </a:pPr>
            <a:r>
              <a:rPr lang="de-DE" dirty="0"/>
              <a:t>Cf. Richard Nisbet: Geography of Thought</a:t>
            </a:r>
          </a:p>
          <a:p>
            <a:pPr defTabSz="954088" eaLnBrk="1" hangingPunct="1">
              <a:spcBef>
                <a:spcPct val="0"/>
              </a:spcBef>
            </a:pPr>
            <a:endParaRPr lang="de-DE" dirty="0"/>
          </a:p>
          <a:p>
            <a:pPr defTabSz="954088" eaLnBrk="1" hangingPunct="1">
              <a:spcBef>
                <a:spcPct val="0"/>
              </a:spcBef>
            </a:pPr>
            <a:r>
              <a:rPr lang="de-DE" dirty="0"/>
              <a:t>Die </a:t>
            </a:r>
            <a:r>
              <a:rPr lang="de-DE" b="1" dirty="0"/>
              <a:t>Geographie</a:t>
            </a:r>
            <a:r>
              <a:rPr lang="de-DE" dirty="0"/>
              <a:t> (auch </a:t>
            </a:r>
            <a:r>
              <a:rPr lang="de-DE" i="1" dirty="0"/>
              <a:t>Geografie</a:t>
            </a:r>
            <a:r>
              <a:rPr lang="de-DE" dirty="0"/>
              <a:t>, </a:t>
            </a:r>
            <a:r>
              <a:rPr lang="de-DE" dirty="0">
                <a:hlinkClick r:id="rId3" action="ppaction://hlinkfile" tooltip="Griechische Sprache"/>
              </a:rPr>
              <a:t>griechisch</a:t>
            </a:r>
            <a:r>
              <a:rPr lang="de-DE" dirty="0"/>
              <a:t> </a:t>
            </a:r>
            <a:r>
              <a:rPr lang="bg-BG" dirty="0"/>
              <a:t>γεωγραφία</a:t>
            </a:r>
            <a:r>
              <a:rPr lang="de-DE" dirty="0"/>
              <a:t> </a:t>
            </a:r>
            <a:r>
              <a:rPr lang="de-DE" i="1" dirty="0"/>
              <a:t>geografia</a:t>
            </a:r>
            <a:r>
              <a:rPr lang="de-DE" dirty="0"/>
              <a:t>) oder </a:t>
            </a:r>
            <a:r>
              <a:rPr lang="de-DE" i="1" dirty="0"/>
              <a:t>Erdkunde</a:t>
            </a:r>
            <a:r>
              <a:rPr lang="de-DE" dirty="0"/>
              <a:t> ist die </a:t>
            </a:r>
            <a:r>
              <a:rPr lang="de-DE" dirty="0">
                <a:hlinkClick r:id="rId4" action="ppaction://hlinkfile" tooltip="Wissenschaft"/>
              </a:rPr>
              <a:t>Wissenschaft</a:t>
            </a:r>
            <a:r>
              <a:rPr lang="de-DE" dirty="0"/>
              <a:t>, die sich mit der räumlichen Struktur und Entwicklung der Erdoberfläche befasst, sowohl in ihrer physischen Beschaffenheit wie auch als Raum und Ort des menschlichen Lebens und Handelns.</a:t>
            </a:r>
            <a:r>
              <a:rPr lang="de-DE" baseline="30000" dirty="0">
                <a:hlinkClick r:id="rId5" action="ppaction://hlinkfile"/>
              </a:rPr>
              <a:t>[1][2]</a:t>
            </a:r>
            <a:r>
              <a:rPr lang="de-DE" dirty="0"/>
              <a:t> Sie beschreibt und erklärt darüber hinaus, wie sich der </a:t>
            </a:r>
            <a:r>
              <a:rPr lang="de-DE" dirty="0">
                <a:hlinkClick r:id="rId6" action="ppaction://hlinkfile" tooltip="Geographischer Raum"/>
              </a:rPr>
              <a:t>Geographische Raum</a:t>
            </a:r>
            <a:r>
              <a:rPr lang="de-DE" dirty="0"/>
              <a:t> und die Vorgänge an der </a:t>
            </a:r>
            <a:r>
              <a:rPr lang="de-DE" dirty="0">
                <a:hlinkClick r:id="rId5" action="ppaction://hlinkfile" tooltip="Erdoberfläche"/>
              </a:rPr>
              <a:t>Erdoberfläche</a:t>
            </a:r>
            <a:r>
              <a:rPr lang="de-DE" dirty="0"/>
              <a:t> auf den Menschen auswirken. Sie entwickelt Konzepte zum Verständnis und zur Lösung von Problemen zwischen Mensch und Umwelt. Sie bewegt sich dabei oft an der Nahtstelle zwischen den </a:t>
            </a:r>
            <a:r>
              <a:rPr lang="de-DE" dirty="0">
                <a:hlinkClick r:id="rId7" action="ppaction://hlinkfile" tooltip="Naturwissenschaft"/>
              </a:rPr>
              <a:t>Naturwissenschaften</a:t>
            </a:r>
            <a:r>
              <a:rPr lang="de-DE" dirty="0"/>
              <a:t> und den </a:t>
            </a:r>
            <a:r>
              <a:rPr lang="de-DE" dirty="0">
                <a:hlinkClick r:id="rId8" action="ppaction://hlinkfile" tooltip="Sozialwissenschaft"/>
              </a:rPr>
              <a:t>Sozialwissenschaften</a:t>
            </a:r>
            <a:r>
              <a:rPr lang="de-DE" dirty="0"/>
              <a:t>.</a:t>
            </a:r>
          </a:p>
          <a:p>
            <a:pPr defTabSz="954088" eaLnBrk="1" hangingPunct="1">
              <a:spcBef>
                <a:spcPct val="0"/>
              </a:spcBef>
            </a:pPr>
            <a:r>
              <a:rPr lang="de-DE" dirty="0"/>
              <a:t>Gegenstand der Geographie ist die gesamtheitliche Erfassung, Beschreibung und Erklärung der Strukturen, Prozesse und Wechselwirkungen in der </a:t>
            </a:r>
            <a:r>
              <a:rPr lang="de-DE" dirty="0">
                <a:hlinkClick r:id="rId9" action="ppaction://hlinkfile" tooltip="Geosphäre"/>
              </a:rPr>
              <a:t>Geosphäre</a:t>
            </a:r>
            <a:r>
              <a:rPr lang="de-DE" dirty="0"/>
              <a:t>. Die isolierte mathematisch-physikalische beziehungsweise biologische Erforschung ihrer Einzelerscheinungen ist jedoch Gegenstand anderer </a:t>
            </a:r>
            <a:r>
              <a:rPr lang="de-DE" dirty="0">
                <a:hlinkClick r:id="rId10" action="ppaction://hlinkfile" tooltip="Geowissenschaften"/>
              </a:rPr>
              <a:t>Geowissenschaften</a:t>
            </a:r>
            <a:r>
              <a:rPr lang="de-DE" dirty="0"/>
              <a:t> </a:t>
            </a:r>
          </a:p>
          <a:p>
            <a:pPr defTabSz="954088" eaLnBrk="1" hangingPunct="1">
              <a:spcBef>
                <a:spcPct val="0"/>
              </a:spcBef>
            </a:pPr>
            <a:endParaRPr lang="de-DE"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E0DBC-7EF9-4A71-90B0-FFD9CB0CF0A3}" type="slidenum">
              <a:rPr lang="de-DE"/>
              <a:pPr fontAlgn="base">
                <a:spcBef>
                  <a:spcPct val="0"/>
                </a:spcBef>
                <a:spcAft>
                  <a:spcPct val="0"/>
                </a:spcAft>
                <a:defRPr/>
              </a:pPr>
              <a:t>27</a:t>
            </a:fld>
            <a:endParaRPr lang="de-DE"/>
          </a:p>
        </p:txBody>
      </p:sp>
    </p:spTree>
    <p:extLst>
      <p:ext uri="{BB962C8B-B14F-4D97-AF65-F5344CB8AC3E}">
        <p14:creationId xmlns:p14="http://schemas.microsoft.com/office/powerpoint/2010/main" val="237247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F0D8-68CB-4B3B-85C6-94390108C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a:extLst>
              <a:ext uri="{FF2B5EF4-FFF2-40B4-BE49-F238E27FC236}">
                <a16:creationId xmlns:a16="http://schemas.microsoft.com/office/drawing/2014/main" id="{9CE49944-3057-4394-9D57-7A9CD27CC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a:extLst>
              <a:ext uri="{FF2B5EF4-FFF2-40B4-BE49-F238E27FC236}">
                <a16:creationId xmlns:a16="http://schemas.microsoft.com/office/drawing/2014/main" id="{6D9D7552-1BCD-4C59-84BD-13D715EA11EA}"/>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5" name="Footer Placeholder 4">
            <a:extLst>
              <a:ext uri="{FF2B5EF4-FFF2-40B4-BE49-F238E27FC236}">
                <a16:creationId xmlns:a16="http://schemas.microsoft.com/office/drawing/2014/main" id="{B413D735-C0E1-41FB-AFA5-039D69901707}"/>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FA50CE40-EAF9-472C-B1CD-CD4832620F89}"/>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404980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6CBE-C147-4B07-8D49-58D69B83972F}"/>
              </a:ext>
            </a:extLst>
          </p:cNvPr>
          <p:cNvSpPr>
            <a:spLocks noGrp="1"/>
          </p:cNvSpPr>
          <p:nvPr>
            <p:ph type="title"/>
          </p:nvPr>
        </p:nvSpPr>
        <p:spPr/>
        <p:txBody>
          <a:bodyPr/>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94703E4E-7A61-4C16-A1C4-0DFEA3AF2B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221C5FA0-47B4-4A93-ABA7-CFB5CC79219A}"/>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5" name="Footer Placeholder 4">
            <a:extLst>
              <a:ext uri="{FF2B5EF4-FFF2-40B4-BE49-F238E27FC236}">
                <a16:creationId xmlns:a16="http://schemas.microsoft.com/office/drawing/2014/main" id="{33419987-3B1B-4FF1-A075-181E2CB4B40C}"/>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AE7CA1BE-0E77-4FDE-AB16-6CAE63D76BAB}"/>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09592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5B192-8C4E-4B5A-A411-3AA2F13C32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219DD4FE-7B56-406C-909A-9E6F194420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C835F551-04DD-42B5-BA89-4B57294E9174}"/>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5" name="Footer Placeholder 4">
            <a:extLst>
              <a:ext uri="{FF2B5EF4-FFF2-40B4-BE49-F238E27FC236}">
                <a16:creationId xmlns:a16="http://schemas.microsoft.com/office/drawing/2014/main" id="{931B85C9-4AFD-4910-BD18-FFD51B60ECD0}"/>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98338750-74FC-4A24-9724-96209E1D5D29}"/>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45130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folie + Bild">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841639" y="4604593"/>
            <a:ext cx="3940317" cy="1501807"/>
          </a:xfrm>
        </p:spPr>
        <p:txBody>
          <a:bodyPr/>
          <a:lstStyle>
            <a:lvl1pPr marL="0" indent="0">
              <a:buNone/>
              <a:defRPr sz="3100"/>
            </a:lvl1pPr>
            <a:lvl2pPr marL="436361" indent="0">
              <a:buNone/>
              <a:defRPr sz="2600"/>
            </a:lvl2pPr>
            <a:lvl3pPr marL="872722" indent="0">
              <a:buNone/>
              <a:defRPr sz="2300"/>
            </a:lvl3pPr>
            <a:lvl4pPr marL="1309083" indent="0">
              <a:buNone/>
              <a:defRPr sz="1900"/>
            </a:lvl4pPr>
            <a:lvl5pPr marL="1745445" indent="0">
              <a:buNone/>
              <a:defRPr sz="1900"/>
            </a:lvl5pPr>
            <a:lvl6pPr marL="2181806" indent="0">
              <a:buNone/>
              <a:defRPr sz="1900"/>
            </a:lvl6pPr>
            <a:lvl7pPr marL="2618167" indent="0">
              <a:buNone/>
              <a:defRPr sz="1900"/>
            </a:lvl7pPr>
            <a:lvl8pPr marL="3054529" indent="0">
              <a:buNone/>
              <a:defRPr sz="1900"/>
            </a:lvl8pPr>
            <a:lvl9pPr marL="3490890" indent="0">
              <a:buNone/>
              <a:defRPr sz="1900"/>
            </a:lvl9pPr>
          </a:lstStyle>
          <a:p>
            <a:r>
              <a:rPr lang="de-DE"/>
              <a:t>Bild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7609" y="750162"/>
            <a:ext cx="3012959" cy="652424"/>
          </a:xfrm>
          <a:prstGeom prst="rect">
            <a:avLst/>
          </a:prstGeom>
        </p:spPr>
      </p:pic>
      <p:sp>
        <p:nvSpPr>
          <p:cNvPr id="6" name="Textfeld 5"/>
          <p:cNvSpPr txBox="1"/>
          <p:nvPr userDrawn="1"/>
        </p:nvSpPr>
        <p:spPr>
          <a:xfrm>
            <a:off x="8994996" y="6240078"/>
            <a:ext cx="2462981" cy="474556"/>
          </a:xfrm>
          <a:prstGeom prst="rect">
            <a:avLst/>
          </a:prstGeom>
          <a:noFill/>
        </p:spPr>
        <p:txBody>
          <a:bodyPr wrap="square" lIns="80147" tIns="40074" rIns="80147" bIns="40074" rtlCol="0">
            <a:spAutoFit/>
          </a:bodyPr>
          <a:lstStyle/>
          <a:p>
            <a:pPr algn="r"/>
            <a:fld id="{105829B2-AD61-4C82-B142-9AB94D59FBE8}" type="slidenum">
              <a:rPr lang="de-DE" sz="2500" b="0" smtClean="0">
                <a:solidFill>
                  <a:schemeClr val="bg1">
                    <a:lumMod val="75000"/>
                  </a:schemeClr>
                </a:solidFill>
                <a:latin typeface="+mj-lt"/>
              </a:rPr>
              <a:pPr algn="r"/>
              <a:t>‹#›</a:t>
            </a:fld>
            <a:endParaRPr lang="de-DE" sz="2500" b="0" dirty="0">
              <a:solidFill>
                <a:schemeClr val="bg1">
                  <a:lumMod val="75000"/>
                </a:schemeClr>
              </a:solidFill>
              <a:latin typeface="+mj-lt"/>
            </a:endParaRPr>
          </a:p>
        </p:txBody>
      </p:sp>
      <p:sp>
        <p:nvSpPr>
          <p:cNvPr id="7" name="Titelplatzhalter 1"/>
          <p:cNvSpPr>
            <a:spLocks noGrp="1"/>
          </p:cNvSpPr>
          <p:nvPr>
            <p:ph type="title"/>
          </p:nvPr>
        </p:nvSpPr>
        <p:spPr>
          <a:xfrm>
            <a:off x="841640" y="1765447"/>
            <a:ext cx="4018997" cy="2950533"/>
          </a:xfrm>
          <a:prstGeom prst="rect">
            <a:avLst/>
          </a:prstGeom>
        </p:spPr>
        <p:txBody>
          <a:bodyPr vert="horz" lIns="87272" tIns="43637" rIns="87272" bIns="43637" rtlCol="0" anchor="t">
            <a:normAutofit/>
          </a:bodyPr>
          <a:lstStyle/>
          <a:p>
            <a:r>
              <a:rPr lang="de-DE"/>
              <a:t>Titelmasterformat durch Klicken bearbeiten</a:t>
            </a:r>
            <a:endParaRPr lang="de-DE" dirty="0"/>
          </a:p>
        </p:txBody>
      </p:sp>
      <p:sp>
        <p:nvSpPr>
          <p:cNvPr id="8" name="Inhaltsplatzhalter 5"/>
          <p:cNvSpPr>
            <a:spLocks noGrp="1"/>
          </p:cNvSpPr>
          <p:nvPr>
            <p:ph sz="quarter" idx="4"/>
          </p:nvPr>
        </p:nvSpPr>
        <p:spPr>
          <a:xfrm>
            <a:off x="5051798" y="1840794"/>
            <a:ext cx="6298564" cy="4265605"/>
          </a:xfrm>
        </p:spPr>
        <p:txBody>
          <a:bodyPr>
            <a:normAutofit/>
          </a:bodyPr>
          <a:lstStyle>
            <a:lvl1pPr>
              <a:defRPr sz="1900"/>
            </a:lvl1pPr>
            <a:lvl2pPr>
              <a:defRPr sz="1900"/>
            </a:lvl2pPr>
            <a:lvl3pPr>
              <a:defRPr sz="1900"/>
            </a:lvl3pPr>
            <a:lvl4pPr>
              <a:defRPr sz="1900"/>
            </a:lvl4pPr>
            <a:lvl5pPr>
              <a:defRPr sz="19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4836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18D0-99CA-458E-BF66-65DE7BF8A590}"/>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6C08B242-7A98-46F7-8F90-2B52410D31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44DA62B0-6966-47C0-A358-6CA58427337E}"/>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5" name="Footer Placeholder 4">
            <a:extLst>
              <a:ext uri="{FF2B5EF4-FFF2-40B4-BE49-F238E27FC236}">
                <a16:creationId xmlns:a16="http://schemas.microsoft.com/office/drawing/2014/main" id="{1E1895BF-DC87-4243-B401-10EA54CF6873}"/>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F4D06B6D-9FE7-49F7-A16F-7A5CB20B500A}"/>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46491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349D-2E08-4635-8735-BB3873E9C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a:extLst>
              <a:ext uri="{FF2B5EF4-FFF2-40B4-BE49-F238E27FC236}">
                <a16:creationId xmlns:a16="http://schemas.microsoft.com/office/drawing/2014/main" id="{6523CA42-91D6-4B6A-A445-991973909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BFAD2F-B0F8-4753-BEBC-1BC7F52E92DD}"/>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5" name="Footer Placeholder 4">
            <a:extLst>
              <a:ext uri="{FF2B5EF4-FFF2-40B4-BE49-F238E27FC236}">
                <a16:creationId xmlns:a16="http://schemas.microsoft.com/office/drawing/2014/main" id="{2D5AD096-66E6-4B9B-864F-519A1CE6BDDB}"/>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C5C3E0A8-AF36-442A-A7D9-7EEB88F812B7}"/>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73787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D982-7F76-4493-9175-ACF92D7FB869}"/>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BCEEF29A-4A44-4FF2-AFF0-CB148D24EF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a:extLst>
              <a:ext uri="{FF2B5EF4-FFF2-40B4-BE49-F238E27FC236}">
                <a16:creationId xmlns:a16="http://schemas.microsoft.com/office/drawing/2014/main" id="{CF56794C-9454-4625-A8A7-F0427A43A3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a:extLst>
              <a:ext uri="{FF2B5EF4-FFF2-40B4-BE49-F238E27FC236}">
                <a16:creationId xmlns:a16="http://schemas.microsoft.com/office/drawing/2014/main" id="{94ACF4BB-61B6-4A6A-BCEB-4CEB9AA89657}"/>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6" name="Footer Placeholder 5">
            <a:extLst>
              <a:ext uri="{FF2B5EF4-FFF2-40B4-BE49-F238E27FC236}">
                <a16:creationId xmlns:a16="http://schemas.microsoft.com/office/drawing/2014/main" id="{F04C5D81-29D0-406A-B2E5-656EFBA9562C}"/>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DD7D7608-ED2F-4D2A-873B-7234CEACF3F2}"/>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00920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12AE-40EE-4686-9B16-ED5AA779C243}"/>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a:extLst>
              <a:ext uri="{FF2B5EF4-FFF2-40B4-BE49-F238E27FC236}">
                <a16:creationId xmlns:a16="http://schemas.microsoft.com/office/drawing/2014/main" id="{3EC86940-C827-4CA4-BFA4-610FFA88E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AFD716-BB07-4B47-A9B2-995ABF99CD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a:extLst>
              <a:ext uri="{FF2B5EF4-FFF2-40B4-BE49-F238E27FC236}">
                <a16:creationId xmlns:a16="http://schemas.microsoft.com/office/drawing/2014/main" id="{627014F2-AD26-4151-BC20-65679FDF7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32E4CE-2E95-43B6-B85C-541D1E3408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a:extLst>
              <a:ext uri="{FF2B5EF4-FFF2-40B4-BE49-F238E27FC236}">
                <a16:creationId xmlns:a16="http://schemas.microsoft.com/office/drawing/2014/main" id="{F228CBA7-30D3-494A-A87A-CBB4D195830A}"/>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8" name="Footer Placeholder 7">
            <a:extLst>
              <a:ext uri="{FF2B5EF4-FFF2-40B4-BE49-F238E27FC236}">
                <a16:creationId xmlns:a16="http://schemas.microsoft.com/office/drawing/2014/main" id="{E64CC419-5BBD-478B-896A-432C3C3D6F7D}"/>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AE32B643-0A1A-4198-A425-44E9365A3954}"/>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22594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4BA2-56C1-4000-9D85-4D6AD6CAB18B}"/>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37180CE7-AA63-4BAF-893A-B6B8E1958BB4}"/>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4" name="Footer Placeholder 3">
            <a:extLst>
              <a:ext uri="{FF2B5EF4-FFF2-40B4-BE49-F238E27FC236}">
                <a16:creationId xmlns:a16="http://schemas.microsoft.com/office/drawing/2014/main" id="{C8CCC824-070C-4C0F-B3C5-D83440EB1DE1}"/>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088B4C48-7C49-42FA-B9BA-E1025309EFD7}"/>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415177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16FB3-2D8B-4841-8C61-06E9057154EE}"/>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3" name="Footer Placeholder 2">
            <a:extLst>
              <a:ext uri="{FF2B5EF4-FFF2-40B4-BE49-F238E27FC236}">
                <a16:creationId xmlns:a16="http://schemas.microsoft.com/office/drawing/2014/main" id="{B2F65CCD-04FE-49BA-AB14-A863AA534BCA}"/>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B2308C64-CD25-44EA-A189-D05529ECB17A}"/>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08293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F6E8-3712-46FB-B76D-84D53F929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a:extLst>
              <a:ext uri="{FF2B5EF4-FFF2-40B4-BE49-F238E27FC236}">
                <a16:creationId xmlns:a16="http://schemas.microsoft.com/office/drawing/2014/main" id="{63F228F2-388C-40F2-B5B6-1E1ACA2E4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a:extLst>
              <a:ext uri="{FF2B5EF4-FFF2-40B4-BE49-F238E27FC236}">
                <a16:creationId xmlns:a16="http://schemas.microsoft.com/office/drawing/2014/main" id="{36B620B2-1390-41D8-81FC-90F66B965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500EB7-D0A5-4EF8-B8E2-9A2A42A9EEB4}"/>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6" name="Footer Placeholder 5">
            <a:extLst>
              <a:ext uri="{FF2B5EF4-FFF2-40B4-BE49-F238E27FC236}">
                <a16:creationId xmlns:a16="http://schemas.microsoft.com/office/drawing/2014/main" id="{297DBEB5-61F0-46F2-859F-8F561DE09342}"/>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09F3A364-EF27-439D-A3B9-A302F4CBF664}"/>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49320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4FF8-A050-437E-88C6-ECAB44D19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a:extLst>
              <a:ext uri="{FF2B5EF4-FFF2-40B4-BE49-F238E27FC236}">
                <a16:creationId xmlns:a16="http://schemas.microsoft.com/office/drawing/2014/main" id="{FC9EE87E-96AE-49B4-BF7A-FD1ABB9A9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3254511B-96D1-453C-833E-299A8976D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88542C-E147-4A5C-8810-0008C13DC676}"/>
              </a:ext>
            </a:extLst>
          </p:cNvPr>
          <p:cNvSpPr>
            <a:spLocks noGrp="1"/>
          </p:cNvSpPr>
          <p:nvPr>
            <p:ph type="dt" sz="half" idx="10"/>
          </p:nvPr>
        </p:nvSpPr>
        <p:spPr/>
        <p:txBody>
          <a:bodyPr/>
          <a:lstStyle/>
          <a:p>
            <a:fld id="{6229DDD3-BB3D-4FB0-9F7B-7D16E80E6291}" type="datetimeFigureOut">
              <a:rPr lang="sk-SK" smtClean="0"/>
              <a:t>6. 12. 2018</a:t>
            </a:fld>
            <a:endParaRPr lang="sk-SK"/>
          </a:p>
        </p:txBody>
      </p:sp>
      <p:sp>
        <p:nvSpPr>
          <p:cNvPr id="6" name="Footer Placeholder 5">
            <a:extLst>
              <a:ext uri="{FF2B5EF4-FFF2-40B4-BE49-F238E27FC236}">
                <a16:creationId xmlns:a16="http://schemas.microsoft.com/office/drawing/2014/main" id="{D7C3D1BB-5372-400C-81C2-39A10ECFF8E3}"/>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16155EC1-8AC9-4825-BA5B-305652A8E36A}"/>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99057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C23D1-EF0B-4934-928B-F95CED076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a:extLst>
              <a:ext uri="{FF2B5EF4-FFF2-40B4-BE49-F238E27FC236}">
                <a16:creationId xmlns:a16="http://schemas.microsoft.com/office/drawing/2014/main" id="{801C8467-3AE2-4DB6-91CB-D7217585F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D3BA99FD-63C7-415E-9D42-57884BC1C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9DDD3-BB3D-4FB0-9F7B-7D16E80E6291}" type="datetimeFigureOut">
              <a:rPr lang="sk-SK" smtClean="0"/>
              <a:t>6. 12. 2018</a:t>
            </a:fld>
            <a:endParaRPr lang="sk-SK"/>
          </a:p>
        </p:txBody>
      </p:sp>
      <p:sp>
        <p:nvSpPr>
          <p:cNvPr id="5" name="Footer Placeholder 4">
            <a:extLst>
              <a:ext uri="{FF2B5EF4-FFF2-40B4-BE49-F238E27FC236}">
                <a16:creationId xmlns:a16="http://schemas.microsoft.com/office/drawing/2014/main" id="{738731D7-0376-4378-83A3-AB2F0F119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a:extLst>
              <a:ext uri="{FF2B5EF4-FFF2-40B4-BE49-F238E27FC236}">
                <a16:creationId xmlns:a16="http://schemas.microsoft.com/office/drawing/2014/main" id="{7C0F284C-170F-4029-AC22-D7EC333BAF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FEE2C-1BC2-4513-9A38-1D36FD3C21B8}" type="slidenum">
              <a:rPr lang="sk-SK" smtClean="0"/>
              <a:t>‹#›</a:t>
            </a:fld>
            <a:endParaRPr lang="sk-SK"/>
          </a:p>
        </p:txBody>
      </p:sp>
    </p:spTree>
    <p:extLst>
      <p:ext uri="{BB962C8B-B14F-4D97-AF65-F5344CB8AC3E}">
        <p14:creationId xmlns:p14="http://schemas.microsoft.com/office/powerpoint/2010/main" val="317531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konomicko spravni fakulta">
            <a:extLst>
              <a:ext uri="{FF2B5EF4-FFF2-40B4-BE49-F238E27FC236}">
                <a16:creationId xmlns:a16="http://schemas.microsoft.com/office/drawing/2014/main" id="{D58C6C97-B2CB-43C7-A134-7051E15C9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7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DE36FEB-5C6F-487D-97E4-79E4CAA2413D}"/>
              </a:ext>
            </a:extLst>
          </p:cNvPr>
          <p:cNvSpPr>
            <a:spLocks noGrp="1"/>
          </p:cNvSpPr>
          <p:nvPr>
            <p:ph type="ctrTitle"/>
          </p:nvPr>
        </p:nvSpPr>
        <p:spPr>
          <a:xfrm>
            <a:off x="709448" y="1913950"/>
            <a:ext cx="4204137" cy="1342754"/>
          </a:xfrm>
        </p:spPr>
        <p:txBody>
          <a:bodyPr vert="horz" lIns="91440" tIns="45720" rIns="91440" bIns="45720" rtlCol="0" anchor="ctr">
            <a:normAutofit/>
          </a:bodyPr>
          <a:lstStyle/>
          <a:p>
            <a:r>
              <a:rPr lang="en-US" sz="2000" b="1"/>
              <a:t>Why we Need a New Enlightenment:</a:t>
            </a:r>
            <a:br>
              <a:rPr lang="en-US" sz="2000" b="1"/>
            </a:br>
            <a:r>
              <a:rPr lang="en-US" sz="2000" b="1"/>
              <a:t>- Goethe, Musil and Putnam - </a:t>
            </a:r>
            <a:br>
              <a:rPr lang="en-US" sz="2000" b="1"/>
            </a:br>
            <a:r>
              <a:rPr lang="en-US" sz="2000" b="1"/>
              <a:t>Consequences for Strategic Thinking  </a:t>
            </a:r>
            <a:br>
              <a:rPr lang="en-US" sz="2000"/>
            </a:br>
            <a:endParaRPr lang="en-US" sz="20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D518475-6C82-4ECA-9232-7E9705F01860}"/>
              </a:ext>
            </a:extLst>
          </p:cNvPr>
          <p:cNvSpPr>
            <a:spLocks noGrp="1"/>
          </p:cNvSpPr>
          <p:nvPr>
            <p:ph type="subTitle" idx="1"/>
          </p:nvPr>
        </p:nvSpPr>
        <p:spPr>
          <a:xfrm>
            <a:off x="525516" y="3417573"/>
            <a:ext cx="4593021" cy="2619839"/>
          </a:xfrm>
        </p:spPr>
        <p:txBody>
          <a:bodyPr vert="horz" lIns="91440" tIns="45720" rIns="91440" bIns="45720" rtlCol="0" anchor="ctr">
            <a:normAutofit/>
          </a:bodyPr>
          <a:lstStyle/>
          <a:p>
            <a:pPr algn="l"/>
            <a:r>
              <a:rPr lang="en-US" sz="1800" dirty="0"/>
              <a:t>Reflecting the Chances of and for a New </a:t>
            </a:r>
            <a:br>
              <a:rPr lang="en-US" sz="1800" dirty="0"/>
            </a:br>
            <a:r>
              <a:rPr lang="en-US" sz="1800" dirty="0"/>
              <a:t>(3rd or Pragmatic) Enlightenment</a:t>
            </a:r>
            <a:endParaRPr lang="sk-SK" sz="1800" dirty="0"/>
          </a:p>
          <a:p>
            <a:pPr algn="l"/>
            <a:br>
              <a:rPr lang="en-US" sz="1800" dirty="0"/>
            </a:br>
            <a:r>
              <a:rPr lang="en-US" sz="1800" dirty="0"/>
              <a:t>Re-Combining Theories and Practices to Create a New European Competitive Advantage</a:t>
            </a:r>
            <a:endParaRPr lang="sk-SK" sz="1800" dirty="0"/>
          </a:p>
          <a:p>
            <a:pPr algn="l"/>
            <a:endParaRPr lang="sk-SK" sz="1800" dirty="0"/>
          </a:p>
          <a:p>
            <a:pPr algn="l"/>
            <a:br>
              <a:rPr lang="en-US" sz="1800" dirty="0"/>
            </a:br>
            <a:r>
              <a:rPr lang="en-US" sz="1800" dirty="0"/>
              <a:t>Rainer Born</a:t>
            </a:r>
          </a:p>
        </p:txBody>
      </p:sp>
    </p:spTree>
    <p:extLst>
      <p:ext uri="{BB962C8B-B14F-4D97-AF65-F5344CB8AC3E}">
        <p14:creationId xmlns:p14="http://schemas.microsoft.com/office/powerpoint/2010/main" val="15526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CCB3F-62B2-4C14-899F-930CF5E4A5A9}"/>
              </a:ext>
            </a:extLst>
          </p:cNvPr>
          <p:cNvSpPr>
            <a:spLocks noGrp="1"/>
          </p:cNvSpPr>
          <p:nvPr>
            <p:ph idx="1"/>
          </p:nvPr>
        </p:nvSpPr>
        <p:spPr>
          <a:xfrm>
            <a:off x="0" y="1253331"/>
            <a:ext cx="12192000" cy="4351338"/>
          </a:xfrm>
        </p:spPr>
        <p:txBody>
          <a:bodyPr/>
          <a:lstStyle/>
          <a:p>
            <a:r>
              <a:rPr lang="cs-CZ" dirty="0"/>
              <a:t>Didaktický: vytvořen s cílem vyučovat</a:t>
            </a:r>
          </a:p>
          <a:p>
            <a:endParaRPr lang="cs-CZ" dirty="0"/>
          </a:p>
          <a:p>
            <a:endParaRPr lang="cs-CZ" dirty="0"/>
          </a:p>
          <a:p>
            <a:pPr marL="0" indent="0">
              <a:buNone/>
            </a:pPr>
            <a:r>
              <a:rPr lang="cs-CZ" dirty="0"/>
              <a:t>Člověk není didaktický tvor, jeho jediným cílem není přenášet předem dané kvanta vědomostí, znalostí a informací na druhé. </a:t>
            </a:r>
          </a:p>
          <a:p>
            <a:pPr marL="0" indent="0">
              <a:buNone/>
            </a:pPr>
            <a:r>
              <a:rPr lang="cs-CZ" dirty="0"/>
              <a:t>Člověk je tvor, který žije, koná a ovlivňuje. Člověk kriticky posuzuje svět kolem sebe, znalosti, které jsou mu předávány. Na základě těchto posudků pak koná, a své závěry odevzdává dál (ovlivňuje).</a:t>
            </a:r>
            <a:endParaRPr lang="sk-SK" dirty="0"/>
          </a:p>
        </p:txBody>
      </p:sp>
    </p:spTree>
    <p:extLst>
      <p:ext uri="{BB962C8B-B14F-4D97-AF65-F5344CB8AC3E}">
        <p14:creationId xmlns:p14="http://schemas.microsoft.com/office/powerpoint/2010/main" val="161275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Pics\Personal Pics\webshot captur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ChangeArrowheads="1"/>
          </p:cNvSpPr>
          <p:nvPr/>
        </p:nvSpPr>
        <p:spPr bwMode="auto">
          <a:xfrm>
            <a:off x="1295400" y="914400"/>
            <a:ext cx="9372600" cy="5246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ts val="1200"/>
              </a:spcBef>
              <a:defRPr/>
            </a:pPr>
            <a:r>
              <a:rPr lang="en-GB" sz="4000" b="1" dirty="0">
                <a:solidFill>
                  <a:srgbClr val="FF0000"/>
                </a:solidFill>
                <a:latin typeface="Verdana" charset="0"/>
              </a:rPr>
              <a:t>Communication </a:t>
            </a:r>
          </a:p>
          <a:p>
            <a:pPr algn="r">
              <a:spcBef>
                <a:spcPts val="1200"/>
              </a:spcBef>
              <a:defRPr/>
            </a:pPr>
            <a:r>
              <a:rPr lang="en-GB" sz="4000" b="1" dirty="0">
                <a:solidFill>
                  <a:srgbClr val="FFBD05"/>
                </a:solidFill>
                <a:latin typeface="Verdana" charset="0"/>
              </a:rPr>
              <a:t>between you and me relies on assumptions, associations, communalities and the kind of </a:t>
            </a:r>
            <a:r>
              <a:rPr lang="en-GB" sz="4400" b="1" dirty="0">
                <a:solidFill>
                  <a:srgbClr val="FF0749"/>
                </a:solidFill>
                <a:latin typeface="Verdana" charset="0"/>
              </a:rPr>
              <a:t>AGREED SHORTHAND</a:t>
            </a:r>
            <a:r>
              <a:rPr lang="en-GB" sz="4000" b="1" dirty="0">
                <a:solidFill>
                  <a:srgbClr val="FFBD05"/>
                </a:solidFill>
                <a:latin typeface="Verdana" charset="0"/>
              </a:rPr>
              <a:t>, which no-one </a:t>
            </a:r>
            <a:r>
              <a:rPr lang="en-GB" sz="4000" b="1" dirty="0">
                <a:solidFill>
                  <a:srgbClr val="FF0000"/>
                </a:solidFill>
                <a:latin typeface="Verdana" charset="0"/>
              </a:rPr>
              <a:t>could</a:t>
            </a:r>
            <a:r>
              <a:rPr lang="en-GB" sz="4000" b="1" dirty="0">
                <a:solidFill>
                  <a:srgbClr val="000090"/>
                </a:solidFill>
                <a:latin typeface="Verdana" charset="0"/>
              </a:rPr>
              <a:t> </a:t>
            </a:r>
            <a:r>
              <a:rPr lang="en-GB" sz="4000" b="1" dirty="0">
                <a:solidFill>
                  <a:srgbClr val="FF0000"/>
                </a:solidFill>
                <a:latin typeface="Verdana" charset="0"/>
              </a:rPr>
              <a:t>precisely define </a:t>
            </a:r>
            <a:r>
              <a:rPr lang="en-GB" sz="4000" b="1" dirty="0">
                <a:solidFill>
                  <a:srgbClr val="FFFF00"/>
                </a:solidFill>
                <a:latin typeface="Verdana" charset="0"/>
              </a:rPr>
              <a:t>but </a:t>
            </a:r>
            <a:r>
              <a:rPr lang="en-GB" sz="4000" b="1" dirty="0">
                <a:solidFill>
                  <a:srgbClr val="000090"/>
                </a:solidFill>
                <a:latin typeface="Verdana" charset="0"/>
              </a:rPr>
              <a:t>which</a:t>
            </a:r>
            <a:r>
              <a:rPr lang="en-GB" sz="4000" b="1" dirty="0">
                <a:solidFill>
                  <a:srgbClr val="FF6600"/>
                </a:solidFill>
                <a:latin typeface="Verdana" charset="0"/>
              </a:rPr>
              <a:t> </a:t>
            </a:r>
            <a:r>
              <a:rPr lang="en-GB" sz="4000" b="1" dirty="0">
                <a:solidFill>
                  <a:srgbClr val="0000FF"/>
                </a:solidFill>
                <a:latin typeface="Verdana" charset="0"/>
              </a:rPr>
              <a:t>everyone</a:t>
            </a:r>
            <a:r>
              <a:rPr lang="en-GB" sz="4000" b="1" dirty="0">
                <a:solidFill>
                  <a:srgbClr val="FF6600"/>
                </a:solidFill>
                <a:latin typeface="Verdana" charset="0"/>
              </a:rPr>
              <a:t> </a:t>
            </a:r>
            <a:r>
              <a:rPr lang="en-GB" sz="4000" b="1" dirty="0">
                <a:solidFill>
                  <a:srgbClr val="FFBD05"/>
                </a:solidFill>
                <a:latin typeface="Verdana" charset="0"/>
              </a:rPr>
              <a:t>would admit to exist. </a:t>
            </a:r>
          </a:p>
        </p:txBody>
      </p:sp>
    </p:spTree>
    <p:extLst>
      <p:ext uri="{BB962C8B-B14F-4D97-AF65-F5344CB8AC3E}">
        <p14:creationId xmlns:p14="http://schemas.microsoft.com/office/powerpoint/2010/main" val="4220029060"/>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524000" y="2007909"/>
            <a:ext cx="91440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ts val="1200"/>
              </a:spcBef>
              <a:defRPr/>
            </a:pPr>
            <a:r>
              <a:rPr lang="cs-CZ" sz="3200" b="1" dirty="0">
                <a:latin typeface="Verdana" charset="0"/>
              </a:rPr>
              <a:t>Komunikace mezi námi je závislá na existenci předpokladů, asociací, společných znaků, a jakémusi druhu zkratek, které nikdo nedokáže přesně definovat, ale každý musí uznat, že existují</a:t>
            </a:r>
            <a:r>
              <a:rPr lang="en-GB" sz="3200" b="1" dirty="0">
                <a:latin typeface="Verdana" charset="0"/>
              </a:rPr>
              <a:t>. </a:t>
            </a:r>
          </a:p>
        </p:txBody>
      </p:sp>
    </p:spTree>
    <p:extLst>
      <p:ext uri="{BB962C8B-B14F-4D97-AF65-F5344CB8AC3E}">
        <p14:creationId xmlns:p14="http://schemas.microsoft.com/office/powerpoint/2010/main" val="3396625902"/>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 4">
            <a:extLst>
              <a:ext uri="{FF2B5EF4-FFF2-40B4-BE49-F238E27FC236}">
                <a16:creationId xmlns:a16="http://schemas.microsoft.com/office/drawing/2014/main" id="{A39991FA-1FE5-40E3-AFB9-69ADFF8DBB7C}"/>
              </a:ext>
            </a:extLst>
          </p:cNvPr>
          <p:cNvPicPr>
            <a:picLocks noChangeAspect="1"/>
          </p:cNvPicPr>
          <p:nvPr/>
        </p:nvPicPr>
        <p:blipFill>
          <a:blip r:embed="rId2"/>
          <a:stretch>
            <a:fillRect/>
          </a:stretch>
        </p:blipFill>
        <p:spPr>
          <a:xfrm>
            <a:off x="3155575" y="-20180"/>
            <a:ext cx="5880850" cy="6898360"/>
          </a:xfrm>
          <a:prstGeom prst="rect">
            <a:avLst/>
          </a:prstGeom>
        </p:spPr>
      </p:pic>
    </p:spTree>
    <p:extLst>
      <p:ext uri="{BB962C8B-B14F-4D97-AF65-F5344CB8AC3E}">
        <p14:creationId xmlns:p14="http://schemas.microsoft.com/office/powerpoint/2010/main" val="427060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34093"/>
            <a:ext cx="10515600" cy="1325563"/>
          </a:xfrm>
        </p:spPr>
        <p:txBody>
          <a:bodyPr>
            <a:normAutofit/>
          </a:bodyPr>
          <a:lstStyle/>
          <a:p>
            <a:r>
              <a:rPr lang="de-DE" sz="6000" b="1" dirty="0" err="1"/>
              <a:t>Reflection</a:t>
            </a:r>
            <a:r>
              <a:rPr lang="de-DE" sz="6000" b="1" dirty="0"/>
              <a:t>(s)</a:t>
            </a:r>
          </a:p>
        </p:txBody>
      </p:sp>
      <p:sp>
        <p:nvSpPr>
          <p:cNvPr id="3" name="Inhaltsplatzhalter 2"/>
          <p:cNvSpPr>
            <a:spLocks noGrp="1"/>
          </p:cNvSpPr>
          <p:nvPr>
            <p:ph idx="1"/>
          </p:nvPr>
        </p:nvSpPr>
        <p:spPr>
          <a:xfrm>
            <a:off x="838200" y="2948572"/>
            <a:ext cx="10515600" cy="4351338"/>
          </a:xfrm>
        </p:spPr>
        <p:txBody>
          <a:bodyPr>
            <a:normAutofit/>
          </a:bodyPr>
          <a:lstStyle/>
          <a:p>
            <a:pPr algn="ctr">
              <a:buNone/>
            </a:pPr>
            <a:r>
              <a:rPr lang="de-DE" sz="3600" b="1" dirty="0"/>
              <a:t>„This </a:t>
            </a:r>
            <a:r>
              <a:rPr lang="de-DE" sz="3600" b="1" dirty="0" err="1"/>
              <a:t>sentenze</a:t>
            </a:r>
            <a:r>
              <a:rPr lang="de-DE" sz="3600" b="1" dirty="0"/>
              <a:t> </a:t>
            </a:r>
            <a:r>
              <a:rPr lang="de-DE" sz="3600" b="1" dirty="0" err="1"/>
              <a:t>contains</a:t>
            </a:r>
            <a:r>
              <a:rPr lang="de-DE" sz="3600" b="1" dirty="0"/>
              <a:t> </a:t>
            </a:r>
            <a:r>
              <a:rPr lang="de-DE" sz="3600" b="1" dirty="0" err="1"/>
              <a:t>three</a:t>
            </a:r>
            <a:r>
              <a:rPr lang="de-DE" sz="3600" b="1" dirty="0"/>
              <a:t> </a:t>
            </a:r>
            <a:r>
              <a:rPr lang="de-DE" sz="3600" b="1" dirty="0" err="1"/>
              <a:t>mistackes</a:t>
            </a:r>
            <a:r>
              <a:rPr lang="de-DE" sz="3600" b="1" dirty="0"/>
              <a:t>.“  !</a:t>
            </a:r>
          </a:p>
          <a:p>
            <a:pPr algn="ctr">
              <a:buNone/>
            </a:pPr>
            <a:endParaRPr lang="de-DE" sz="3600" b="1" dirty="0"/>
          </a:p>
          <a:p>
            <a:pPr algn="ctr">
              <a:buNone/>
            </a:pPr>
            <a:r>
              <a:rPr lang="de-DE" sz="3600" b="1" dirty="0">
                <a:solidFill>
                  <a:srgbClr val="800000"/>
                </a:solidFill>
              </a:rPr>
              <a:t>Can </a:t>
            </a:r>
            <a:r>
              <a:rPr lang="de-DE" sz="3600" b="1" dirty="0" err="1">
                <a:solidFill>
                  <a:srgbClr val="800000"/>
                </a:solidFill>
              </a:rPr>
              <a:t>you</a:t>
            </a:r>
            <a:r>
              <a:rPr lang="de-DE" sz="3600" b="1" dirty="0">
                <a:solidFill>
                  <a:srgbClr val="800000"/>
                </a:solidFill>
              </a:rPr>
              <a:t> </a:t>
            </a:r>
            <a:r>
              <a:rPr lang="de-DE" sz="3600" b="1" dirty="0" err="1">
                <a:solidFill>
                  <a:srgbClr val="800000"/>
                </a:solidFill>
              </a:rPr>
              <a:t>put</a:t>
            </a:r>
            <a:r>
              <a:rPr lang="de-DE" sz="3600" b="1" dirty="0">
                <a:solidFill>
                  <a:srgbClr val="800000"/>
                </a:solidFill>
              </a:rPr>
              <a:t> </a:t>
            </a:r>
            <a:r>
              <a:rPr lang="de-DE" sz="3600" b="1" dirty="0" err="1">
                <a:solidFill>
                  <a:srgbClr val="800000"/>
                </a:solidFill>
              </a:rPr>
              <a:t>your</a:t>
            </a:r>
            <a:r>
              <a:rPr lang="de-DE" sz="3600" b="1" dirty="0">
                <a:solidFill>
                  <a:srgbClr val="800000"/>
                </a:solidFill>
              </a:rPr>
              <a:t> </a:t>
            </a:r>
            <a:r>
              <a:rPr lang="de-DE" sz="3600" b="1" dirty="0" err="1">
                <a:solidFill>
                  <a:srgbClr val="800000"/>
                </a:solidFill>
              </a:rPr>
              <a:t>finger</a:t>
            </a:r>
            <a:r>
              <a:rPr lang="de-DE" sz="3600" b="1" dirty="0">
                <a:solidFill>
                  <a:srgbClr val="800000"/>
                </a:solidFill>
              </a:rPr>
              <a:t> on </a:t>
            </a:r>
            <a:r>
              <a:rPr lang="de-DE" sz="3600" b="1" dirty="0" err="1">
                <a:solidFill>
                  <a:srgbClr val="800000"/>
                </a:solidFill>
              </a:rPr>
              <a:t>the</a:t>
            </a:r>
            <a:r>
              <a:rPr lang="de-DE" sz="3600" b="1" dirty="0">
                <a:solidFill>
                  <a:srgbClr val="800000"/>
                </a:solidFill>
              </a:rPr>
              <a:t> </a:t>
            </a:r>
            <a:r>
              <a:rPr lang="de-DE" sz="3600" b="1" dirty="0" err="1">
                <a:solidFill>
                  <a:srgbClr val="800000"/>
                </a:solidFill>
              </a:rPr>
              <a:t>third</a:t>
            </a:r>
            <a:r>
              <a:rPr lang="de-DE" sz="3600" b="1" dirty="0">
                <a:solidFill>
                  <a:srgbClr val="800000"/>
                </a:solidFill>
              </a:rPr>
              <a:t> </a:t>
            </a:r>
            <a:r>
              <a:rPr lang="de-DE" sz="3600" b="1" dirty="0" err="1">
                <a:solidFill>
                  <a:srgbClr val="800000"/>
                </a:solidFill>
              </a:rPr>
              <a:t>mistake</a:t>
            </a:r>
            <a:r>
              <a:rPr lang="de-DE" sz="3600" b="1" dirty="0">
                <a:solidFill>
                  <a:srgbClr val="800000"/>
                </a:solidFill>
              </a:rPr>
              <a:t> ?</a:t>
            </a:r>
          </a:p>
        </p:txBody>
      </p:sp>
    </p:spTree>
    <p:extLst>
      <p:ext uri="{BB962C8B-B14F-4D97-AF65-F5344CB8AC3E}">
        <p14:creationId xmlns:p14="http://schemas.microsoft.com/office/powerpoint/2010/main" val="245787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8719E-E63D-4848-A486-8E375ECB23F3}"/>
              </a:ext>
            </a:extLst>
          </p:cNvPr>
          <p:cNvSpPr>
            <a:spLocks noGrp="1"/>
          </p:cNvSpPr>
          <p:nvPr>
            <p:ph idx="1"/>
          </p:nvPr>
        </p:nvSpPr>
        <p:spPr>
          <a:xfrm>
            <a:off x="0" y="1253331"/>
            <a:ext cx="12192000" cy="4351338"/>
          </a:xfrm>
        </p:spPr>
        <p:txBody>
          <a:bodyPr/>
          <a:lstStyle/>
          <a:p>
            <a:r>
              <a:rPr lang="cs-CZ" dirty="0"/>
              <a:t>Některé problémy nebo situace není možné jednoduše popsat, definovat. Nemáme na to potřebné předpoklady, asociace, zkratky,… Například paradox (viz. předešlý slide). </a:t>
            </a:r>
          </a:p>
          <a:p>
            <a:endParaRPr lang="cs-CZ" dirty="0"/>
          </a:p>
          <a:p>
            <a:endParaRPr lang="cs-CZ" dirty="0"/>
          </a:p>
          <a:p>
            <a:r>
              <a:rPr lang="cs-CZ" dirty="0"/>
              <a:t>Pro řešení komplexních problémů nestačí mít data, informace, a znát pravidla a vzorce. Je potřeba vidět souvislosti, společné a odlišné znaky, relevantní kategorie. Jsou potřeba hlubší znalosti.</a:t>
            </a:r>
            <a:endParaRPr lang="sk-SK" dirty="0"/>
          </a:p>
        </p:txBody>
      </p:sp>
    </p:spTree>
    <p:extLst>
      <p:ext uri="{BB962C8B-B14F-4D97-AF65-F5344CB8AC3E}">
        <p14:creationId xmlns:p14="http://schemas.microsoft.com/office/powerpoint/2010/main" val="425951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112295" y="349993"/>
            <a:ext cx="10196173" cy="1637640"/>
          </a:xfrm>
        </p:spPr>
        <p:txBody>
          <a:bodyPr>
            <a:normAutofit fontScale="90000"/>
          </a:bodyPr>
          <a:lstStyle/>
          <a:p>
            <a:r>
              <a:rPr lang="de-DE" sz="6700" dirty="0"/>
              <a:t>Core </a:t>
            </a:r>
            <a:r>
              <a:rPr lang="de-DE" sz="6700" dirty="0" err="1"/>
              <a:t>Ideas</a:t>
            </a:r>
            <a:r>
              <a:rPr lang="de-DE" sz="6700" dirty="0"/>
              <a:t>  and </a:t>
            </a:r>
            <a:r>
              <a:rPr lang="de-DE" sz="6700" dirty="0" err="1"/>
              <a:t>reflective</a:t>
            </a:r>
            <a:r>
              <a:rPr lang="de-DE" sz="6700" dirty="0"/>
              <a:t> </a:t>
            </a:r>
            <a:r>
              <a:rPr lang="de-DE" sz="6700" dirty="0" err="1"/>
              <a:t>Consequences</a:t>
            </a:r>
            <a:br>
              <a:rPr lang="de-DE" dirty="0"/>
            </a:br>
            <a:endParaRPr lang="sk-SK"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16</a:t>
            </a:fld>
            <a:endParaRPr lang="de-DE"/>
          </a:p>
        </p:txBody>
      </p:sp>
      <p:sp>
        <p:nvSpPr>
          <p:cNvPr id="5" name="Rechteck 4"/>
          <p:cNvSpPr/>
          <p:nvPr/>
        </p:nvSpPr>
        <p:spPr>
          <a:xfrm>
            <a:off x="0" y="1829931"/>
            <a:ext cx="12192000" cy="4401205"/>
          </a:xfrm>
          <a:prstGeom prst="rect">
            <a:avLst/>
          </a:prstGeom>
        </p:spPr>
        <p:txBody>
          <a:bodyPr wrap="square">
            <a:spAutoFit/>
          </a:bodyPr>
          <a:lstStyle/>
          <a:p>
            <a:r>
              <a:rPr lang="de-DE" sz="2800" b="1" dirty="0"/>
              <a:t> i) [1] == &gt; F </a:t>
            </a:r>
          </a:p>
          <a:p>
            <a:r>
              <a:rPr lang="de-DE" sz="2800" b="1" dirty="0" err="1"/>
              <a:t>Reflection</a:t>
            </a:r>
            <a:r>
              <a:rPr lang="de-DE" sz="2800" b="1" dirty="0"/>
              <a:t>  </a:t>
            </a:r>
            <a:r>
              <a:rPr lang="de-DE" sz="2800" b="1" dirty="0" err="1"/>
              <a:t>of</a:t>
            </a:r>
            <a:r>
              <a:rPr lang="de-DE" sz="2800" b="1" dirty="0"/>
              <a:t> </a:t>
            </a:r>
            <a:r>
              <a:rPr lang="de-DE" sz="2800" b="1" dirty="0" err="1"/>
              <a:t>the</a:t>
            </a:r>
            <a:r>
              <a:rPr lang="de-DE" sz="2800" b="1" dirty="0"/>
              <a:t> </a:t>
            </a:r>
            <a:r>
              <a:rPr lang="de-DE" sz="2800" b="1" dirty="0" err="1"/>
              <a:t>Consequences</a:t>
            </a:r>
            <a:r>
              <a:rPr lang="de-DE" sz="2800" b="1" dirty="0"/>
              <a:t>  </a:t>
            </a:r>
            <a:r>
              <a:rPr lang="de-DE" sz="2800" b="1" dirty="0">
                <a:sym typeface="Wingdings"/>
              </a:rPr>
              <a:t>== &gt; </a:t>
            </a:r>
            <a:r>
              <a:rPr lang="de-DE" sz="2800" b="1" dirty="0" err="1"/>
              <a:t>Fuzzy</a:t>
            </a:r>
            <a:r>
              <a:rPr lang="de-DE" sz="2800" b="1" dirty="0"/>
              <a:t> </a:t>
            </a:r>
            <a:r>
              <a:rPr lang="de-DE" sz="2800" b="1" dirty="0" err="1"/>
              <a:t>Concepts</a:t>
            </a:r>
            <a:endParaRPr lang="de-DE" sz="2800" b="1" dirty="0"/>
          </a:p>
          <a:p>
            <a:r>
              <a:rPr lang="de-DE" sz="2800" b="1" dirty="0" err="1"/>
              <a:t>Sometimes</a:t>
            </a:r>
            <a:r>
              <a:rPr lang="de-DE" sz="2800" b="1" dirty="0"/>
              <a:t> </a:t>
            </a:r>
            <a:r>
              <a:rPr lang="de-DE" sz="2800" b="1" dirty="0" err="1"/>
              <a:t>we</a:t>
            </a:r>
            <a:r>
              <a:rPr lang="de-DE" sz="2800" b="1" dirty="0"/>
              <a:t> </a:t>
            </a:r>
            <a:r>
              <a:rPr lang="de-DE" sz="2800" b="1" dirty="0" err="1"/>
              <a:t>use</a:t>
            </a:r>
            <a:r>
              <a:rPr lang="de-DE" sz="2800" b="1" dirty="0"/>
              <a:t> </a:t>
            </a:r>
            <a:r>
              <a:rPr lang="de-DE" sz="2800" b="1" dirty="0" err="1"/>
              <a:t>wrong</a:t>
            </a:r>
            <a:r>
              <a:rPr lang="de-DE" sz="2800" b="1" dirty="0"/>
              <a:t> </a:t>
            </a:r>
            <a:r>
              <a:rPr lang="de-DE" sz="2800" b="1" dirty="0" err="1"/>
              <a:t>parameters</a:t>
            </a:r>
            <a:r>
              <a:rPr lang="de-DE" sz="2800" b="1" dirty="0"/>
              <a:t> and </a:t>
            </a:r>
            <a:r>
              <a:rPr lang="de-DE" sz="2800" b="1" dirty="0" err="1"/>
              <a:t>assume</a:t>
            </a:r>
            <a:r>
              <a:rPr lang="de-DE" sz="2800" b="1" dirty="0"/>
              <a:t> </a:t>
            </a:r>
            <a:r>
              <a:rPr lang="de-DE" sz="2800" b="1" dirty="0" err="1"/>
              <a:t>completeness</a:t>
            </a:r>
            <a:r>
              <a:rPr lang="de-DE" sz="2800" b="1" dirty="0"/>
              <a:t>. </a:t>
            </a:r>
            <a:r>
              <a:rPr lang="de-DE" sz="2800" b="1" dirty="0" err="1"/>
              <a:t>Therefore</a:t>
            </a:r>
            <a:r>
              <a:rPr lang="de-DE" sz="2800" b="1" dirty="0"/>
              <a:t>, </a:t>
            </a:r>
            <a:r>
              <a:rPr lang="de-DE" sz="2800" b="1" dirty="0" err="1"/>
              <a:t>we</a:t>
            </a:r>
            <a:r>
              <a:rPr lang="de-DE" sz="2800" b="1" dirty="0"/>
              <a:t> </a:t>
            </a:r>
            <a:r>
              <a:rPr lang="de-DE" sz="2800" b="1" dirty="0" err="1"/>
              <a:t>sometimes</a:t>
            </a:r>
            <a:r>
              <a:rPr lang="de-DE" sz="2800" b="1" dirty="0"/>
              <a:t> </a:t>
            </a:r>
            <a:r>
              <a:rPr lang="de-DE" sz="2800" b="1" dirty="0" err="1"/>
              <a:t>explain</a:t>
            </a:r>
            <a:r>
              <a:rPr lang="de-DE" sz="2800" b="1" dirty="0"/>
              <a:t> </a:t>
            </a:r>
            <a:r>
              <a:rPr lang="de-DE" sz="2800" b="1" dirty="0" err="1"/>
              <a:t>successes</a:t>
            </a:r>
            <a:r>
              <a:rPr lang="de-DE" sz="2800" b="1" dirty="0"/>
              <a:t> </a:t>
            </a:r>
            <a:r>
              <a:rPr lang="de-DE" sz="2800" b="1" dirty="0" err="1"/>
              <a:t>wrong</a:t>
            </a:r>
            <a:r>
              <a:rPr lang="de-DE" sz="2800" b="1" dirty="0"/>
              <a:t>. </a:t>
            </a:r>
          </a:p>
          <a:p>
            <a:endParaRPr lang="de-DE" sz="2800" b="1" dirty="0"/>
          </a:p>
          <a:p>
            <a:r>
              <a:rPr lang="de-DE" sz="2800" b="1" dirty="0" err="1"/>
              <a:t>ij</a:t>
            </a:r>
            <a:r>
              <a:rPr lang="de-DE" sz="2800" b="1" dirty="0"/>
              <a:t>) [2] == &gt; K </a:t>
            </a:r>
          </a:p>
          <a:p>
            <a:r>
              <a:rPr lang="de-DE" sz="2800" b="1" dirty="0" err="1"/>
              <a:t>Reflection</a:t>
            </a:r>
            <a:r>
              <a:rPr lang="de-DE" sz="2800" b="1" dirty="0"/>
              <a:t> </a:t>
            </a:r>
            <a:r>
              <a:rPr lang="de-DE" sz="2800" b="1" dirty="0" err="1"/>
              <a:t>of</a:t>
            </a:r>
            <a:r>
              <a:rPr lang="de-DE" sz="2800" b="1" dirty="0"/>
              <a:t> </a:t>
            </a:r>
            <a:r>
              <a:rPr lang="de-DE" sz="2800" b="1" dirty="0" err="1"/>
              <a:t>means</a:t>
            </a:r>
            <a:r>
              <a:rPr lang="de-DE" sz="2800" b="1" dirty="0"/>
              <a:t>/</a:t>
            </a:r>
            <a:r>
              <a:rPr lang="de-DE" sz="2800" b="1" dirty="0" err="1"/>
              <a:t>routines</a:t>
            </a:r>
            <a:r>
              <a:rPr lang="de-DE" sz="2800" b="1" dirty="0"/>
              <a:t>  == &gt;  formal in-</a:t>
            </a:r>
            <a:r>
              <a:rPr lang="de-DE" sz="2800" b="1" dirty="0" err="1"/>
              <a:t>completeness</a:t>
            </a:r>
            <a:r>
              <a:rPr lang="de-DE" sz="2800" b="1" dirty="0"/>
              <a:t> </a:t>
            </a:r>
            <a:r>
              <a:rPr lang="de-DE" sz="2800" b="1" dirty="0" err="1"/>
              <a:t>of</a:t>
            </a:r>
            <a:r>
              <a:rPr lang="de-DE" sz="2800" b="1" dirty="0"/>
              <a:t> </a:t>
            </a:r>
            <a:r>
              <a:rPr lang="de-DE" sz="2800" b="1" dirty="0" err="1"/>
              <a:t>the</a:t>
            </a:r>
            <a:r>
              <a:rPr lang="de-DE" sz="2800" b="1" dirty="0"/>
              <a:t> </a:t>
            </a:r>
            <a:r>
              <a:rPr lang="de-DE" sz="2800" b="1" dirty="0" err="1"/>
              <a:t>routines</a:t>
            </a:r>
            <a:endParaRPr lang="de-DE" sz="2800" b="1" dirty="0"/>
          </a:p>
          <a:p>
            <a:endParaRPr lang="de-DE" sz="2800" b="1" dirty="0"/>
          </a:p>
          <a:p>
            <a:r>
              <a:rPr lang="de-DE" sz="2800" b="1" dirty="0"/>
              <a:t>ii</a:t>
            </a:r>
            <a:r>
              <a:rPr lang="sk-SK" sz="2800" b="1" dirty="0"/>
              <a:t>i</a:t>
            </a:r>
            <a:r>
              <a:rPr lang="de-DE" sz="2800" b="1" dirty="0"/>
              <a:t>) [3] == &gt; E</a:t>
            </a:r>
          </a:p>
          <a:p>
            <a:r>
              <a:rPr lang="de-DE" sz="2800" b="1" dirty="0" err="1"/>
              <a:t>Reflection</a:t>
            </a:r>
            <a:r>
              <a:rPr lang="de-DE" sz="2800" b="1" dirty="0"/>
              <a:t>  der </a:t>
            </a:r>
            <a:r>
              <a:rPr lang="de-DE" sz="2800" b="1" dirty="0" err="1"/>
              <a:t>justifications</a:t>
            </a:r>
            <a:r>
              <a:rPr lang="de-DE" sz="2800" b="1" dirty="0"/>
              <a:t>  == &gt; </a:t>
            </a:r>
            <a:r>
              <a:rPr lang="de-DE" sz="2800" b="1" dirty="0" err="1"/>
              <a:t>problem</a:t>
            </a:r>
            <a:r>
              <a:rPr lang="de-DE" sz="2800" b="1" dirty="0"/>
              <a:t> </a:t>
            </a:r>
            <a:r>
              <a:rPr lang="de-DE" sz="2800" b="1" dirty="0" err="1"/>
              <a:t>of</a:t>
            </a:r>
            <a:r>
              <a:rPr lang="de-DE" sz="2800" b="1" dirty="0"/>
              <a:t> immediate </a:t>
            </a:r>
            <a:r>
              <a:rPr lang="de-DE" sz="2800" b="1" dirty="0" err="1"/>
              <a:t>implementation</a:t>
            </a:r>
            <a:endParaRPr lang="de-DE" sz="2800" b="1" dirty="0"/>
          </a:p>
        </p:txBody>
      </p:sp>
    </p:spTree>
    <p:extLst>
      <p:ext uri="{BB962C8B-B14F-4D97-AF65-F5344CB8AC3E}">
        <p14:creationId xmlns:p14="http://schemas.microsoft.com/office/powerpoint/2010/main" val="126192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112295" y="349993"/>
            <a:ext cx="10196173" cy="1637640"/>
          </a:xfrm>
        </p:spPr>
        <p:txBody>
          <a:bodyPr>
            <a:normAutofit fontScale="90000"/>
          </a:bodyPr>
          <a:lstStyle/>
          <a:p>
            <a:r>
              <a:rPr lang="de-DE" sz="6700" dirty="0"/>
              <a:t>Core </a:t>
            </a:r>
            <a:r>
              <a:rPr lang="de-DE" sz="6700" dirty="0" err="1"/>
              <a:t>Ideas</a:t>
            </a:r>
            <a:r>
              <a:rPr lang="de-DE" sz="6700" dirty="0"/>
              <a:t>  and </a:t>
            </a:r>
            <a:r>
              <a:rPr lang="de-DE" sz="6700" dirty="0" err="1"/>
              <a:t>reflective</a:t>
            </a:r>
            <a:r>
              <a:rPr lang="de-DE" sz="6700" dirty="0"/>
              <a:t> </a:t>
            </a:r>
            <a:r>
              <a:rPr lang="de-DE" sz="6700" dirty="0" err="1"/>
              <a:t>Consequences</a:t>
            </a:r>
            <a:br>
              <a:rPr lang="de-DE" dirty="0"/>
            </a:br>
            <a:endParaRPr lang="sk-SK"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17</a:t>
            </a:fld>
            <a:endParaRPr lang="de-DE"/>
          </a:p>
        </p:txBody>
      </p:sp>
      <p:sp>
        <p:nvSpPr>
          <p:cNvPr id="5" name="Rechteck 4"/>
          <p:cNvSpPr/>
          <p:nvPr/>
        </p:nvSpPr>
        <p:spPr>
          <a:xfrm>
            <a:off x="0" y="2807975"/>
            <a:ext cx="12192000" cy="3108543"/>
          </a:xfrm>
          <a:prstGeom prst="rect">
            <a:avLst/>
          </a:prstGeom>
        </p:spPr>
        <p:txBody>
          <a:bodyPr wrap="square">
            <a:spAutoFit/>
          </a:bodyPr>
          <a:lstStyle/>
          <a:p>
            <a:r>
              <a:rPr lang="de-DE" sz="2800" b="1" dirty="0"/>
              <a:t> iv) [4]  == &gt; M </a:t>
            </a:r>
          </a:p>
          <a:p>
            <a:r>
              <a:rPr lang="de-DE" sz="2800" b="1" dirty="0" err="1"/>
              <a:t>Reflection</a:t>
            </a:r>
            <a:r>
              <a:rPr lang="de-DE" sz="2800" b="1" dirty="0"/>
              <a:t> </a:t>
            </a:r>
            <a:r>
              <a:rPr lang="de-DE" sz="2800" b="1" dirty="0" err="1"/>
              <a:t>of</a:t>
            </a:r>
            <a:r>
              <a:rPr lang="de-DE" sz="2800" b="1" dirty="0"/>
              <a:t> mental </a:t>
            </a:r>
            <a:r>
              <a:rPr lang="de-DE" sz="2800" b="1" dirty="0" err="1"/>
              <a:t>models</a:t>
            </a:r>
            <a:r>
              <a:rPr lang="de-DE" sz="2800" b="1" dirty="0"/>
              <a:t> == &gt; </a:t>
            </a:r>
            <a:r>
              <a:rPr lang="de-DE" sz="2800" b="1" dirty="0" err="1"/>
              <a:t>epistemic</a:t>
            </a:r>
            <a:r>
              <a:rPr lang="de-DE" sz="2800" b="1" dirty="0"/>
              <a:t> </a:t>
            </a:r>
            <a:r>
              <a:rPr lang="de-DE" sz="2800" b="1" dirty="0" err="1"/>
              <a:t>transformation</a:t>
            </a:r>
            <a:r>
              <a:rPr lang="de-DE" sz="2800" b="1" dirty="0"/>
              <a:t> </a:t>
            </a:r>
            <a:r>
              <a:rPr lang="de-DE" sz="2800" b="1" dirty="0" err="1"/>
              <a:t>invariants</a:t>
            </a:r>
            <a:endParaRPr lang="sk-SK" sz="2800" b="1" dirty="0"/>
          </a:p>
          <a:p>
            <a:endParaRPr lang="sk-SK" sz="2800" b="1" dirty="0"/>
          </a:p>
          <a:p>
            <a:endParaRPr lang="de-DE" sz="2800" b="1" dirty="0"/>
          </a:p>
          <a:p>
            <a:endParaRPr lang="de-DE" sz="2800" b="1" dirty="0"/>
          </a:p>
          <a:p>
            <a:pPr marL="400050" indent="-400050">
              <a:buAutoNum type="romanLcParenR" startAt="5"/>
            </a:pPr>
            <a:r>
              <a:rPr lang="de-DE" sz="2800" b="1" dirty="0"/>
              <a:t>As </a:t>
            </a:r>
            <a:r>
              <a:rPr lang="de-DE" sz="2800" b="1" dirty="0" err="1"/>
              <a:t>above</a:t>
            </a:r>
            <a:r>
              <a:rPr lang="de-DE" sz="2800" b="1" dirty="0"/>
              <a:t> so </a:t>
            </a:r>
            <a:r>
              <a:rPr lang="de-DE" sz="2800" b="1" dirty="0" err="1"/>
              <a:t>below</a:t>
            </a:r>
            <a:r>
              <a:rPr lang="de-DE" sz="2800" b="1" dirty="0"/>
              <a:t> == &gt; </a:t>
            </a:r>
            <a:r>
              <a:rPr lang="de-DE" sz="2800" b="1" dirty="0" err="1"/>
              <a:t>systemic</a:t>
            </a:r>
            <a:r>
              <a:rPr lang="de-DE" sz="2800" b="1" dirty="0"/>
              <a:t> </a:t>
            </a:r>
            <a:r>
              <a:rPr lang="de-DE" sz="2800" b="1" dirty="0" err="1"/>
              <a:t>thinking</a:t>
            </a:r>
            <a:r>
              <a:rPr lang="de-DE" sz="2800" b="1" dirty="0"/>
              <a:t> and </a:t>
            </a:r>
            <a:r>
              <a:rPr lang="de-DE" sz="2800" b="1" dirty="0" err="1"/>
              <a:t>reflection</a:t>
            </a:r>
            <a:r>
              <a:rPr lang="de-DE" sz="2800" b="1" dirty="0"/>
              <a:t> </a:t>
            </a:r>
            <a:r>
              <a:rPr lang="de-DE" sz="2800" b="1" dirty="0" err="1"/>
              <a:t>of</a:t>
            </a:r>
            <a:r>
              <a:rPr lang="de-DE" sz="2800" b="1" dirty="0"/>
              <a:t> </a:t>
            </a:r>
            <a:r>
              <a:rPr lang="de-DE" sz="2800" b="1" dirty="0" err="1"/>
              <a:t>local</a:t>
            </a:r>
            <a:r>
              <a:rPr lang="de-DE" sz="2800" b="1" dirty="0"/>
              <a:t> </a:t>
            </a:r>
            <a:r>
              <a:rPr lang="de-DE" sz="2800" b="1" dirty="0" err="1"/>
              <a:t>optimizations</a:t>
            </a:r>
            <a:r>
              <a:rPr lang="de-DE" sz="2800" b="1" dirty="0"/>
              <a:t> and </a:t>
            </a:r>
            <a:r>
              <a:rPr lang="de-DE" sz="2800" b="1" dirty="0" err="1"/>
              <a:t>limitations</a:t>
            </a:r>
            <a:endParaRPr lang="de-DE" sz="2800" b="1" dirty="0"/>
          </a:p>
        </p:txBody>
      </p:sp>
    </p:spTree>
    <p:extLst>
      <p:ext uri="{BB962C8B-B14F-4D97-AF65-F5344CB8AC3E}">
        <p14:creationId xmlns:p14="http://schemas.microsoft.com/office/powerpoint/2010/main" val="312192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0" y="654389"/>
            <a:ext cx="12192000" cy="1637640"/>
          </a:xfrm>
        </p:spPr>
        <p:txBody>
          <a:bodyPr>
            <a:noAutofit/>
          </a:bodyPr>
          <a:lstStyle/>
          <a:p>
            <a:r>
              <a:rPr lang="cs-CZ" sz="6000" b="1" dirty="0"/>
              <a:t>Klíčové myšlenky a reflektivní následky</a:t>
            </a:r>
            <a:br>
              <a:rPr lang="de-DE" sz="6000" b="1" dirty="0"/>
            </a:br>
            <a:endParaRPr lang="sk-SK" sz="6000" b="1"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18</a:t>
            </a:fld>
            <a:endParaRPr lang="de-DE"/>
          </a:p>
        </p:txBody>
      </p:sp>
      <p:sp>
        <p:nvSpPr>
          <p:cNvPr id="5" name="Rechteck 4"/>
          <p:cNvSpPr/>
          <p:nvPr/>
        </p:nvSpPr>
        <p:spPr>
          <a:xfrm>
            <a:off x="0" y="1955145"/>
            <a:ext cx="12079705" cy="4401205"/>
          </a:xfrm>
          <a:prstGeom prst="rect">
            <a:avLst/>
          </a:prstGeom>
        </p:spPr>
        <p:txBody>
          <a:bodyPr wrap="square">
            <a:spAutoFit/>
          </a:bodyPr>
          <a:lstStyle/>
          <a:p>
            <a:r>
              <a:rPr lang="de-DE" sz="2800" b="1" dirty="0"/>
              <a:t> i) [1] == &gt; F </a:t>
            </a:r>
          </a:p>
          <a:p>
            <a:r>
              <a:rPr lang="cs-CZ" sz="2800" b="1" dirty="0"/>
              <a:t>Reflexe </a:t>
            </a:r>
            <a:r>
              <a:rPr lang="cs-CZ" sz="2800" b="1" dirty="0" err="1"/>
              <a:t>následů</a:t>
            </a:r>
            <a:r>
              <a:rPr lang="de-DE" sz="2800" b="1" dirty="0"/>
              <a:t>  </a:t>
            </a:r>
            <a:r>
              <a:rPr lang="de-DE" sz="2800" b="1" dirty="0">
                <a:sym typeface="Wingdings"/>
              </a:rPr>
              <a:t>== &gt; </a:t>
            </a:r>
            <a:r>
              <a:rPr lang="cs-CZ" sz="2800" b="1" dirty="0"/>
              <a:t>nejasné koncepty</a:t>
            </a:r>
            <a:endParaRPr lang="de-DE" sz="2800" b="1" dirty="0"/>
          </a:p>
          <a:p>
            <a:r>
              <a:rPr lang="cs-CZ" sz="2800" b="1" dirty="0"/>
              <a:t>Někdy používáme nesprávné parametry a předpokládáme celkovost. Proto někdy špatně vysvětlujeme úspěch.</a:t>
            </a:r>
            <a:endParaRPr lang="de-DE" sz="2800" b="1" dirty="0"/>
          </a:p>
          <a:p>
            <a:endParaRPr lang="de-DE" sz="2800" b="1" dirty="0"/>
          </a:p>
          <a:p>
            <a:r>
              <a:rPr lang="de-DE" sz="2800" b="1" dirty="0" err="1"/>
              <a:t>ij</a:t>
            </a:r>
            <a:r>
              <a:rPr lang="de-DE" sz="2800" b="1" dirty="0"/>
              <a:t>) [2] == &gt; K </a:t>
            </a:r>
          </a:p>
          <a:p>
            <a:r>
              <a:rPr lang="cs-CZ" sz="2800" b="1" dirty="0"/>
              <a:t>Reflexe prostředků/rutin</a:t>
            </a:r>
            <a:r>
              <a:rPr lang="de-DE" sz="2800" b="1" dirty="0"/>
              <a:t>== &gt;  </a:t>
            </a:r>
            <a:r>
              <a:rPr lang="cs-CZ" sz="2800" b="1" dirty="0"/>
              <a:t>formální ne-celkovost rutin.</a:t>
            </a:r>
            <a:endParaRPr lang="de-DE" sz="2800" b="1" dirty="0"/>
          </a:p>
          <a:p>
            <a:endParaRPr lang="de-DE" sz="2800" b="1" dirty="0"/>
          </a:p>
          <a:p>
            <a:r>
              <a:rPr lang="de-DE" sz="2800" b="1" dirty="0"/>
              <a:t>ii</a:t>
            </a:r>
            <a:r>
              <a:rPr lang="sk-SK" sz="2800" b="1" dirty="0"/>
              <a:t>i</a:t>
            </a:r>
            <a:r>
              <a:rPr lang="de-DE" sz="2800" b="1" dirty="0"/>
              <a:t>) [3] == &gt; E</a:t>
            </a:r>
          </a:p>
          <a:p>
            <a:r>
              <a:rPr lang="cs-CZ" sz="2800" b="1" dirty="0"/>
              <a:t>Reflexe zdůvodnění ==&gt; problém okamžité implementace</a:t>
            </a:r>
            <a:endParaRPr lang="de-DE" sz="2800" b="1" dirty="0"/>
          </a:p>
        </p:txBody>
      </p:sp>
    </p:spTree>
    <p:extLst>
      <p:ext uri="{BB962C8B-B14F-4D97-AF65-F5344CB8AC3E}">
        <p14:creationId xmlns:p14="http://schemas.microsoft.com/office/powerpoint/2010/main" val="2469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0" y="1015699"/>
            <a:ext cx="12192000" cy="1637640"/>
          </a:xfrm>
        </p:spPr>
        <p:txBody>
          <a:bodyPr>
            <a:noAutofit/>
          </a:bodyPr>
          <a:lstStyle/>
          <a:p>
            <a:r>
              <a:rPr lang="cs-CZ" sz="6000" b="1" dirty="0"/>
              <a:t>Klíčové myšlenky a reflektivní následky</a:t>
            </a:r>
            <a:br>
              <a:rPr lang="de-DE" sz="6000" b="1" dirty="0"/>
            </a:br>
            <a:endParaRPr lang="sk-SK" sz="6000" b="1"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19</a:t>
            </a:fld>
            <a:endParaRPr lang="de-DE"/>
          </a:p>
        </p:txBody>
      </p:sp>
      <p:sp>
        <p:nvSpPr>
          <p:cNvPr id="5" name="Rechteck 4"/>
          <p:cNvSpPr/>
          <p:nvPr/>
        </p:nvSpPr>
        <p:spPr>
          <a:xfrm>
            <a:off x="0" y="2305615"/>
            <a:ext cx="12079705" cy="3108543"/>
          </a:xfrm>
          <a:prstGeom prst="rect">
            <a:avLst/>
          </a:prstGeom>
        </p:spPr>
        <p:txBody>
          <a:bodyPr wrap="square">
            <a:spAutoFit/>
          </a:bodyPr>
          <a:lstStyle/>
          <a:p>
            <a:r>
              <a:rPr lang="de-DE" sz="2800" b="1" dirty="0"/>
              <a:t>iv) [4]  == &gt; M </a:t>
            </a:r>
          </a:p>
          <a:p>
            <a:r>
              <a:rPr lang="cs-CZ" sz="2800" b="1" dirty="0"/>
              <a:t>Reflexe mentálních modelů ==&gt; epistemické transformační invarianty</a:t>
            </a:r>
          </a:p>
          <a:p>
            <a:endParaRPr lang="cs-CZ" sz="2800" b="1" dirty="0"/>
          </a:p>
          <a:p>
            <a:endParaRPr lang="de-DE" sz="2800" b="1" dirty="0"/>
          </a:p>
          <a:p>
            <a:endParaRPr lang="de-DE" sz="2800" b="1" dirty="0"/>
          </a:p>
          <a:p>
            <a:pPr marL="400050" indent="-400050">
              <a:buAutoNum type="romanLcParenR" startAt="5"/>
            </a:pPr>
            <a:r>
              <a:rPr lang="cs-CZ" sz="2800" b="1" dirty="0"/>
              <a:t>Jak nahoře tak dole (v obrázku slide 15) ==&gt; systémové myšlení a reflexe lokálních optimalizací a omezení.</a:t>
            </a:r>
            <a:endParaRPr lang="de-DE" sz="2800" b="1" dirty="0"/>
          </a:p>
        </p:txBody>
      </p:sp>
    </p:spTree>
    <p:extLst>
      <p:ext uri="{BB962C8B-B14F-4D97-AF65-F5344CB8AC3E}">
        <p14:creationId xmlns:p14="http://schemas.microsoft.com/office/powerpoint/2010/main" val="264308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95BF-6DB9-4DD6-A893-DB6685899645}"/>
              </a:ext>
            </a:extLst>
          </p:cNvPr>
          <p:cNvSpPr>
            <a:spLocks noGrp="1"/>
          </p:cNvSpPr>
          <p:nvPr>
            <p:ph type="title"/>
          </p:nvPr>
        </p:nvSpPr>
        <p:spPr>
          <a:xfrm>
            <a:off x="838200" y="681037"/>
            <a:ext cx="10515600" cy="1325563"/>
          </a:xfrm>
        </p:spPr>
        <p:txBody>
          <a:bodyPr>
            <a:noAutofit/>
          </a:bodyPr>
          <a:lstStyle/>
          <a:p>
            <a:r>
              <a:rPr lang="de-AT" sz="6000" b="1" dirty="0" err="1"/>
              <a:t>Meaning</a:t>
            </a:r>
            <a:r>
              <a:rPr lang="de-AT" sz="6000" b="1" dirty="0"/>
              <a:t> </a:t>
            </a:r>
            <a:r>
              <a:rPr lang="de-AT" sz="6000" b="1" dirty="0" err="1"/>
              <a:t>as</a:t>
            </a:r>
            <a:r>
              <a:rPr lang="de-AT" sz="6000" b="1" dirty="0"/>
              <a:t> Use </a:t>
            </a:r>
            <a:br>
              <a:rPr lang="de-AT" sz="6000" b="1" dirty="0"/>
            </a:br>
            <a:r>
              <a:rPr lang="de-AT" sz="6000" b="1" dirty="0"/>
              <a:t>(Frege, Russell, Wittgenstein</a:t>
            </a:r>
            <a:r>
              <a:rPr lang="sk-SK" sz="6000" b="1" dirty="0"/>
              <a:t>)</a:t>
            </a:r>
          </a:p>
        </p:txBody>
      </p:sp>
      <p:sp>
        <p:nvSpPr>
          <p:cNvPr id="3" name="Content Placeholder 2">
            <a:extLst>
              <a:ext uri="{FF2B5EF4-FFF2-40B4-BE49-F238E27FC236}">
                <a16:creationId xmlns:a16="http://schemas.microsoft.com/office/drawing/2014/main" id="{BFB64B38-F8AB-49D7-AEB3-B917301D4C0B}"/>
              </a:ext>
            </a:extLst>
          </p:cNvPr>
          <p:cNvSpPr>
            <a:spLocks noGrp="1"/>
          </p:cNvSpPr>
          <p:nvPr>
            <p:ph idx="1"/>
          </p:nvPr>
        </p:nvSpPr>
        <p:spPr>
          <a:xfrm>
            <a:off x="838200" y="2839453"/>
            <a:ext cx="10515600" cy="3337510"/>
          </a:xfrm>
        </p:spPr>
        <p:txBody>
          <a:bodyPr/>
          <a:lstStyle/>
          <a:p>
            <a:r>
              <a:rPr lang="de-AT" sz="4000" dirty="0" err="1"/>
              <a:t>Meaning</a:t>
            </a:r>
            <a:r>
              <a:rPr lang="de-AT" sz="4000" dirty="0"/>
              <a:t>/Knowledge </a:t>
            </a:r>
            <a:r>
              <a:rPr lang="cs-CZ" sz="4000" dirty="0"/>
              <a:t>c</a:t>
            </a:r>
            <a:r>
              <a:rPr lang="de-AT" sz="4000" dirty="0" err="1"/>
              <a:t>onsidered</a:t>
            </a:r>
            <a:r>
              <a:rPr lang="de-AT" sz="4000" dirty="0"/>
              <a:t> </a:t>
            </a:r>
            <a:r>
              <a:rPr lang="de-AT" sz="4000" dirty="0" err="1"/>
              <a:t>as</a:t>
            </a:r>
            <a:r>
              <a:rPr lang="de-AT" sz="4000" dirty="0"/>
              <a:t> a</a:t>
            </a:r>
            <a:r>
              <a:rPr lang="cs-CZ" sz="4000" dirty="0"/>
              <a:t> m</a:t>
            </a:r>
            <a:r>
              <a:rPr lang="de-AT" sz="4000" dirty="0" err="1"/>
              <a:t>eans</a:t>
            </a:r>
            <a:r>
              <a:rPr lang="de-AT" sz="4000" dirty="0"/>
              <a:t> </a:t>
            </a:r>
            <a:r>
              <a:rPr lang="de-AT" sz="4000" dirty="0" err="1"/>
              <a:t>to</a:t>
            </a:r>
            <a:r>
              <a:rPr lang="de-AT" sz="4000" dirty="0"/>
              <a:t> </a:t>
            </a:r>
            <a:r>
              <a:rPr lang="cs-CZ" sz="4000" dirty="0"/>
              <a:t>c</a:t>
            </a:r>
            <a:r>
              <a:rPr lang="de-AT" sz="4000" dirty="0" err="1"/>
              <a:t>ome</a:t>
            </a:r>
            <a:r>
              <a:rPr lang="de-AT" sz="4000" dirty="0"/>
              <a:t> </a:t>
            </a:r>
            <a:r>
              <a:rPr lang="de-AT" sz="4000" dirty="0" err="1"/>
              <a:t>to</a:t>
            </a:r>
            <a:r>
              <a:rPr lang="de-AT" sz="4000" dirty="0"/>
              <a:t> </a:t>
            </a:r>
            <a:r>
              <a:rPr lang="cs-CZ" sz="4000" dirty="0"/>
              <a:t>t</a:t>
            </a:r>
            <a:r>
              <a:rPr lang="de-AT" sz="4000" dirty="0" err="1"/>
              <a:t>erms</a:t>
            </a:r>
            <a:r>
              <a:rPr lang="de-AT" sz="4000" dirty="0"/>
              <a:t> </a:t>
            </a:r>
            <a:r>
              <a:rPr lang="cs-CZ" sz="4000" dirty="0"/>
              <a:t>w</a:t>
            </a:r>
            <a:r>
              <a:rPr lang="de-AT" sz="4000" dirty="0" err="1"/>
              <a:t>ith</a:t>
            </a:r>
            <a:r>
              <a:rPr lang="de-AT" sz="4000" dirty="0"/>
              <a:t> </a:t>
            </a:r>
            <a:r>
              <a:rPr lang="cs-CZ" sz="4000" dirty="0"/>
              <a:t>r</a:t>
            </a:r>
            <a:r>
              <a:rPr lang="de-AT" sz="4000" dirty="0" err="1"/>
              <a:t>eality</a:t>
            </a:r>
            <a:endParaRPr lang="de-DE" sz="4000" dirty="0"/>
          </a:p>
          <a:p>
            <a:pPr marL="0" indent="0">
              <a:buNone/>
            </a:pPr>
            <a:endParaRPr lang="sk-SK" sz="4000" dirty="0"/>
          </a:p>
          <a:p>
            <a:r>
              <a:rPr lang="en-US" sz="4000" dirty="0" err="1"/>
              <a:t>Smysl</a:t>
            </a:r>
            <a:r>
              <a:rPr lang="en-US" sz="4000" dirty="0"/>
              <a:t>/</a:t>
            </a:r>
            <a:r>
              <a:rPr lang="en-US" sz="4000" dirty="0" err="1"/>
              <a:t>znalost</a:t>
            </a:r>
            <a:r>
              <a:rPr lang="en-US" sz="4000" dirty="0"/>
              <a:t> </a:t>
            </a:r>
            <a:r>
              <a:rPr lang="en-US" sz="4000" dirty="0" err="1"/>
              <a:t>pova</a:t>
            </a:r>
            <a:r>
              <a:rPr lang="cs-CZ" sz="4000" dirty="0" err="1"/>
              <a:t>žována</a:t>
            </a:r>
            <a:r>
              <a:rPr lang="cs-CZ" sz="4000" dirty="0"/>
              <a:t> za způsob pochopení reality</a:t>
            </a:r>
            <a:endParaRPr lang="de-DE" sz="4000" dirty="0"/>
          </a:p>
          <a:p>
            <a:endParaRPr lang="sk-SK" dirty="0"/>
          </a:p>
        </p:txBody>
      </p:sp>
    </p:spTree>
    <p:extLst>
      <p:ext uri="{BB962C8B-B14F-4D97-AF65-F5344CB8AC3E}">
        <p14:creationId xmlns:p14="http://schemas.microsoft.com/office/powerpoint/2010/main" val="60965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74A3D-4105-4437-9239-75AEB773F57B}"/>
              </a:ext>
            </a:extLst>
          </p:cNvPr>
          <p:cNvPicPr>
            <a:picLocks noChangeAspect="1"/>
          </p:cNvPicPr>
          <p:nvPr/>
        </p:nvPicPr>
        <p:blipFill>
          <a:blip r:embed="rId2"/>
          <a:stretch>
            <a:fillRect/>
          </a:stretch>
        </p:blipFill>
        <p:spPr>
          <a:xfrm>
            <a:off x="1507958" y="15853"/>
            <a:ext cx="9176084" cy="6826294"/>
          </a:xfrm>
          <a:prstGeom prst="rect">
            <a:avLst/>
          </a:prstGeom>
        </p:spPr>
      </p:pic>
    </p:spTree>
    <p:extLst>
      <p:ext uri="{BB962C8B-B14F-4D97-AF65-F5344CB8AC3E}">
        <p14:creationId xmlns:p14="http://schemas.microsoft.com/office/powerpoint/2010/main" val="167034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221831" y="582067"/>
            <a:ext cx="7748337" cy="5693866"/>
          </a:xfrm>
          <a:prstGeom prst="rect">
            <a:avLst/>
          </a:prstGeom>
          <a:noFill/>
        </p:spPr>
        <p:txBody>
          <a:bodyPr wrap="square" rtlCol="0">
            <a:spAutoFit/>
          </a:bodyPr>
          <a:lstStyle/>
          <a:p>
            <a:r>
              <a:rPr lang="de-DE" sz="2800" dirty="0"/>
              <a:t>The Road Not </a:t>
            </a:r>
            <a:r>
              <a:rPr lang="de-DE" sz="2800" dirty="0" err="1"/>
              <a:t>Taken</a:t>
            </a:r>
            <a:endParaRPr lang="de-DE" sz="2800" dirty="0"/>
          </a:p>
          <a:p>
            <a:r>
              <a:rPr lang="de-DE" sz="2800" dirty="0"/>
              <a:t>                            Robert Frost, 1874 - 1963</a:t>
            </a:r>
          </a:p>
          <a:p>
            <a:r>
              <a:rPr lang="de-DE" sz="2800" dirty="0"/>
              <a:t>                  </a:t>
            </a:r>
            <a:r>
              <a:rPr lang="de-DE" sz="2800" b="1" dirty="0"/>
              <a:t> . . . </a:t>
            </a:r>
          </a:p>
          <a:p>
            <a:r>
              <a:rPr lang="de-DE" sz="2800" b="1" dirty="0" err="1"/>
              <a:t>Two</a:t>
            </a:r>
            <a:r>
              <a:rPr lang="de-DE" sz="2800" b="1" dirty="0"/>
              <a:t> </a:t>
            </a:r>
            <a:r>
              <a:rPr lang="de-DE" sz="2800" b="1" dirty="0" err="1"/>
              <a:t>roads</a:t>
            </a:r>
            <a:r>
              <a:rPr lang="de-DE" sz="2800" b="1" dirty="0"/>
              <a:t> </a:t>
            </a:r>
            <a:r>
              <a:rPr lang="de-DE" sz="2800" b="1" dirty="0" err="1"/>
              <a:t>diverged</a:t>
            </a:r>
            <a:r>
              <a:rPr lang="de-DE" sz="2800" b="1" dirty="0"/>
              <a:t> in a </a:t>
            </a:r>
            <a:r>
              <a:rPr lang="de-DE" sz="2800" b="1" dirty="0" err="1"/>
              <a:t>wood</a:t>
            </a:r>
            <a:r>
              <a:rPr lang="de-DE" sz="2800" b="1" dirty="0"/>
              <a:t>, </a:t>
            </a:r>
            <a:r>
              <a:rPr lang="de-DE" sz="2800" b="1" dirty="0" err="1"/>
              <a:t>and</a:t>
            </a:r>
            <a:r>
              <a:rPr lang="de-DE" sz="2800" b="1" dirty="0"/>
              <a:t> I --</a:t>
            </a:r>
          </a:p>
          <a:p>
            <a:r>
              <a:rPr lang="de-DE" sz="2800" b="1" dirty="0"/>
              <a:t>I </a:t>
            </a:r>
            <a:r>
              <a:rPr lang="de-DE" sz="2800" b="1" dirty="0" err="1"/>
              <a:t>took</a:t>
            </a:r>
            <a:r>
              <a:rPr lang="de-DE" sz="2800" b="1" dirty="0"/>
              <a:t> </a:t>
            </a:r>
            <a:r>
              <a:rPr lang="de-DE" sz="2800" b="1" dirty="0" err="1"/>
              <a:t>the</a:t>
            </a:r>
            <a:r>
              <a:rPr lang="de-DE" sz="2800" b="1" dirty="0"/>
              <a:t> </a:t>
            </a:r>
            <a:r>
              <a:rPr lang="de-DE" sz="2800" b="1" dirty="0" err="1"/>
              <a:t>one</a:t>
            </a:r>
            <a:r>
              <a:rPr lang="de-DE" sz="2800" b="1" dirty="0"/>
              <a:t> </a:t>
            </a:r>
            <a:r>
              <a:rPr lang="de-DE" sz="2800" b="1" dirty="0" err="1"/>
              <a:t>less</a:t>
            </a:r>
            <a:r>
              <a:rPr lang="de-DE" sz="2800" b="1" dirty="0"/>
              <a:t> </a:t>
            </a:r>
            <a:r>
              <a:rPr lang="de-DE" sz="2800" b="1" dirty="0" err="1"/>
              <a:t>traveled</a:t>
            </a:r>
            <a:r>
              <a:rPr lang="de-DE" sz="2800" b="1" dirty="0"/>
              <a:t> </a:t>
            </a:r>
            <a:r>
              <a:rPr lang="de-DE" sz="2800" b="1" dirty="0" err="1"/>
              <a:t>by</a:t>
            </a:r>
            <a:r>
              <a:rPr lang="de-DE" sz="2800" b="1" dirty="0"/>
              <a:t>,</a:t>
            </a:r>
          </a:p>
          <a:p>
            <a:r>
              <a:rPr lang="de-DE" sz="2800" b="1" dirty="0" err="1"/>
              <a:t>And</a:t>
            </a:r>
            <a:r>
              <a:rPr lang="de-DE" sz="2800" b="1" dirty="0"/>
              <a:t> </a:t>
            </a:r>
            <a:r>
              <a:rPr lang="de-DE" sz="2800" b="1" dirty="0" err="1"/>
              <a:t>that</a:t>
            </a:r>
            <a:r>
              <a:rPr lang="de-DE" sz="2800" b="1" dirty="0"/>
              <a:t> </a:t>
            </a:r>
            <a:r>
              <a:rPr lang="de-DE" sz="2800" b="1" dirty="0" err="1"/>
              <a:t>has</a:t>
            </a:r>
            <a:r>
              <a:rPr lang="de-DE" sz="2800" b="1" dirty="0"/>
              <a:t> </a:t>
            </a:r>
            <a:r>
              <a:rPr lang="de-DE" sz="2800" b="1" dirty="0" err="1"/>
              <a:t>made</a:t>
            </a:r>
            <a:r>
              <a:rPr lang="de-DE" sz="2800" b="1" dirty="0"/>
              <a:t> all </a:t>
            </a:r>
            <a:r>
              <a:rPr lang="de-DE" sz="2800" b="1" dirty="0" err="1"/>
              <a:t>the</a:t>
            </a:r>
            <a:r>
              <a:rPr lang="de-DE" sz="2800" b="1" dirty="0"/>
              <a:t> </a:t>
            </a:r>
            <a:r>
              <a:rPr lang="de-DE" sz="2800" b="1" dirty="0" err="1"/>
              <a:t>difference</a:t>
            </a:r>
            <a:r>
              <a:rPr lang="de-DE" sz="2800" b="1" dirty="0"/>
              <a:t>.</a:t>
            </a:r>
          </a:p>
          <a:p>
            <a:endParaRPr lang="de-DE" sz="2800" b="1" dirty="0"/>
          </a:p>
          <a:p>
            <a:r>
              <a:rPr lang="de-DE" sz="2800" dirty="0"/>
              <a:t>        </a:t>
            </a:r>
            <a:r>
              <a:rPr lang="de-DE" sz="2800" dirty="0" err="1"/>
              <a:t>Stopping</a:t>
            </a:r>
            <a:r>
              <a:rPr lang="de-DE" sz="2800" dirty="0"/>
              <a:t> </a:t>
            </a:r>
            <a:r>
              <a:rPr lang="de-DE" sz="2800" dirty="0" err="1"/>
              <a:t>by</a:t>
            </a:r>
            <a:r>
              <a:rPr lang="de-DE" sz="2800" dirty="0"/>
              <a:t> Woods on a </a:t>
            </a:r>
            <a:r>
              <a:rPr lang="de-DE" sz="2800" dirty="0" err="1"/>
              <a:t>Snowy</a:t>
            </a:r>
            <a:r>
              <a:rPr lang="de-DE" sz="2800" dirty="0"/>
              <a:t> </a:t>
            </a:r>
            <a:r>
              <a:rPr lang="de-DE" sz="2800" dirty="0" err="1"/>
              <a:t>Evening</a:t>
            </a:r>
            <a:endParaRPr lang="de-DE" sz="2800" dirty="0"/>
          </a:p>
          <a:p>
            <a:r>
              <a:rPr lang="de-DE" sz="2800" dirty="0"/>
              <a:t>		. . . </a:t>
            </a:r>
          </a:p>
          <a:p>
            <a:endParaRPr lang="de-DE" sz="2800" dirty="0"/>
          </a:p>
          <a:p>
            <a:r>
              <a:rPr lang="de-DE" sz="2800" b="1" dirty="0"/>
              <a:t>But I </a:t>
            </a:r>
            <a:r>
              <a:rPr lang="de-DE" sz="2800" b="1" dirty="0" err="1"/>
              <a:t>have</a:t>
            </a:r>
            <a:r>
              <a:rPr lang="de-DE" sz="2800" b="1" dirty="0"/>
              <a:t> </a:t>
            </a:r>
            <a:r>
              <a:rPr lang="de-DE" sz="2800" b="1" dirty="0" err="1"/>
              <a:t>promises</a:t>
            </a:r>
            <a:r>
              <a:rPr lang="de-DE" sz="2800" b="1" dirty="0"/>
              <a:t> </a:t>
            </a:r>
            <a:r>
              <a:rPr lang="de-DE" sz="2800" b="1" dirty="0" err="1"/>
              <a:t>to</a:t>
            </a:r>
            <a:r>
              <a:rPr lang="de-DE" sz="2800" b="1" dirty="0"/>
              <a:t> </a:t>
            </a:r>
            <a:r>
              <a:rPr lang="de-DE" sz="2800" b="1" dirty="0" err="1"/>
              <a:t>keep</a:t>
            </a:r>
            <a:r>
              <a:rPr lang="de-DE" sz="2800" b="1" dirty="0"/>
              <a:t>, </a:t>
            </a:r>
          </a:p>
          <a:p>
            <a:r>
              <a:rPr lang="de-DE" sz="2800" b="1" dirty="0" err="1"/>
              <a:t>and</a:t>
            </a:r>
            <a:r>
              <a:rPr lang="de-DE" sz="2800" b="1" dirty="0"/>
              <a:t> </a:t>
            </a:r>
            <a:r>
              <a:rPr lang="de-DE" sz="2800" b="1" dirty="0" err="1"/>
              <a:t>miles</a:t>
            </a:r>
            <a:r>
              <a:rPr lang="de-DE" sz="2800" b="1" dirty="0"/>
              <a:t> </a:t>
            </a:r>
            <a:r>
              <a:rPr lang="de-DE" sz="2800" b="1" dirty="0" err="1"/>
              <a:t>to</a:t>
            </a:r>
            <a:r>
              <a:rPr lang="de-DE" sz="2800" b="1" dirty="0"/>
              <a:t> </a:t>
            </a:r>
            <a:r>
              <a:rPr lang="de-DE" sz="2800" b="1" dirty="0" err="1"/>
              <a:t>go</a:t>
            </a:r>
            <a:r>
              <a:rPr lang="de-DE" sz="2800" b="1" dirty="0"/>
              <a:t> </a:t>
            </a:r>
            <a:r>
              <a:rPr lang="de-DE" sz="2800" b="1" dirty="0" err="1"/>
              <a:t>before</a:t>
            </a:r>
            <a:r>
              <a:rPr lang="de-DE" sz="2800" b="1" dirty="0"/>
              <a:t> I </a:t>
            </a:r>
            <a:r>
              <a:rPr lang="de-DE" sz="2800" b="1" dirty="0" err="1"/>
              <a:t>sleep</a:t>
            </a:r>
            <a:r>
              <a:rPr lang="de-DE" sz="2800" b="1" dirty="0"/>
              <a:t>, </a:t>
            </a:r>
          </a:p>
          <a:p>
            <a:r>
              <a:rPr lang="de-DE" sz="2800" b="1" dirty="0" err="1"/>
              <a:t>and</a:t>
            </a:r>
            <a:r>
              <a:rPr lang="de-DE" sz="2800" b="1" dirty="0"/>
              <a:t> </a:t>
            </a:r>
            <a:r>
              <a:rPr lang="de-DE" sz="2800" b="1" dirty="0" err="1"/>
              <a:t>miles</a:t>
            </a:r>
            <a:r>
              <a:rPr lang="de-DE" sz="2800" b="1" dirty="0"/>
              <a:t> </a:t>
            </a:r>
            <a:r>
              <a:rPr lang="de-DE" sz="2800" b="1" dirty="0" err="1"/>
              <a:t>to</a:t>
            </a:r>
            <a:r>
              <a:rPr lang="de-DE" sz="2800" b="1" dirty="0"/>
              <a:t> </a:t>
            </a:r>
            <a:r>
              <a:rPr lang="de-DE" sz="2800" b="1" dirty="0" err="1"/>
              <a:t>go</a:t>
            </a:r>
            <a:r>
              <a:rPr lang="de-DE" sz="2800" b="1" dirty="0"/>
              <a:t> </a:t>
            </a:r>
            <a:r>
              <a:rPr lang="de-DE" sz="2800" b="1" dirty="0" err="1"/>
              <a:t>before</a:t>
            </a:r>
            <a:r>
              <a:rPr lang="de-DE" sz="2800" b="1" dirty="0"/>
              <a:t> I </a:t>
            </a:r>
            <a:r>
              <a:rPr lang="de-DE" sz="2800" b="1" dirty="0" err="1"/>
              <a:t>sleep</a:t>
            </a:r>
            <a:r>
              <a:rPr lang="de-DE" sz="2800" b="1" dirty="0"/>
              <a:t>.</a:t>
            </a:r>
          </a:p>
        </p:txBody>
      </p:sp>
    </p:spTree>
    <p:extLst>
      <p:ext uri="{BB962C8B-B14F-4D97-AF65-F5344CB8AC3E}">
        <p14:creationId xmlns:p14="http://schemas.microsoft.com/office/powerpoint/2010/main" val="92816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1277-251D-45E5-AEBA-F78A36E0574E}"/>
              </a:ext>
            </a:extLst>
          </p:cNvPr>
          <p:cNvSpPr>
            <a:spLocks noGrp="1"/>
          </p:cNvSpPr>
          <p:nvPr>
            <p:ph type="title"/>
          </p:nvPr>
        </p:nvSpPr>
        <p:spPr>
          <a:xfrm>
            <a:off x="0" y="1"/>
            <a:ext cx="12192000" cy="2117558"/>
          </a:xfrm>
        </p:spPr>
        <p:txBody>
          <a:bodyPr>
            <a:normAutofit fontScale="90000"/>
          </a:bodyPr>
          <a:lstStyle/>
          <a:p>
            <a:r>
              <a:rPr lang="de-DE" sz="6700" b="1" i="1" dirty="0" err="1"/>
              <a:t>Explanatory</a:t>
            </a:r>
            <a:r>
              <a:rPr lang="de-DE" sz="6700" b="1" i="1" dirty="0"/>
              <a:t> Normative </a:t>
            </a:r>
            <a:r>
              <a:rPr lang="de-DE" sz="6700" b="1" i="1" dirty="0" err="1"/>
              <a:t>Methodology</a:t>
            </a:r>
            <a:r>
              <a:rPr lang="de-DE" sz="6700" b="1" i="1" dirty="0"/>
              <a:t>  </a:t>
            </a:r>
            <a:br>
              <a:rPr lang="sk-SK" sz="6700" b="1" i="1" dirty="0"/>
            </a:br>
            <a:r>
              <a:rPr lang="cs-CZ" sz="4000" dirty="0"/>
              <a:t>(</a:t>
            </a:r>
            <a:r>
              <a:rPr lang="de-DE" sz="4000" dirty="0"/>
              <a:t>C. G. Hempel</a:t>
            </a:r>
            <a:r>
              <a:rPr lang="cs-CZ" sz="4000" dirty="0"/>
              <a:t>)</a:t>
            </a:r>
            <a:r>
              <a:rPr lang="de-DE" sz="4000" dirty="0"/>
              <a:t> </a:t>
            </a:r>
            <a:r>
              <a:rPr lang="de-DE" sz="4000" dirty="0" err="1"/>
              <a:t>explanations</a:t>
            </a:r>
            <a:r>
              <a:rPr lang="de-DE" sz="4000" dirty="0"/>
              <a:t> &amp; </a:t>
            </a:r>
            <a:r>
              <a:rPr lang="de-DE" sz="4000" dirty="0" err="1"/>
              <a:t>knowledge</a:t>
            </a:r>
            <a:r>
              <a:rPr lang="de-DE" sz="4000" dirty="0"/>
              <a:t> </a:t>
            </a:r>
            <a:r>
              <a:rPr lang="de-DE" sz="4000" dirty="0" err="1"/>
              <a:t>situations</a:t>
            </a:r>
            <a:br>
              <a:rPr lang="de-DE" dirty="0"/>
            </a:br>
            <a:endParaRPr lang="sk-SK" dirty="0"/>
          </a:p>
        </p:txBody>
      </p:sp>
      <p:sp>
        <p:nvSpPr>
          <p:cNvPr id="3" name="Content Placeholder 2">
            <a:extLst>
              <a:ext uri="{FF2B5EF4-FFF2-40B4-BE49-F238E27FC236}">
                <a16:creationId xmlns:a16="http://schemas.microsoft.com/office/drawing/2014/main" id="{C28CB5A8-77FC-41F2-B7D1-D2CEB8CAFAD1}"/>
              </a:ext>
            </a:extLst>
          </p:cNvPr>
          <p:cNvSpPr>
            <a:spLocks noGrp="1"/>
          </p:cNvSpPr>
          <p:nvPr>
            <p:ph idx="1"/>
          </p:nvPr>
        </p:nvSpPr>
        <p:spPr>
          <a:xfrm>
            <a:off x="0" y="1953962"/>
            <a:ext cx="10515600" cy="4351338"/>
          </a:xfrm>
        </p:spPr>
        <p:txBody>
          <a:bodyPr/>
          <a:lstStyle/>
          <a:p>
            <a:pPr marL="0" indent="0">
              <a:buNone/>
            </a:pPr>
            <a:r>
              <a:rPr lang="de-DE" dirty="0" err="1"/>
              <a:t>Considering</a:t>
            </a:r>
            <a:r>
              <a:rPr lang="de-DE" dirty="0"/>
              <a:t> </a:t>
            </a:r>
            <a:r>
              <a:rPr lang="de-DE" dirty="0" err="1"/>
              <a:t>the</a:t>
            </a:r>
            <a:r>
              <a:rPr lang="de-DE" dirty="0"/>
              <a:t> </a:t>
            </a:r>
            <a:r>
              <a:rPr lang="de-DE" dirty="0" err="1"/>
              <a:t>limits</a:t>
            </a:r>
            <a:r>
              <a:rPr lang="de-DE" dirty="0"/>
              <a:t> </a:t>
            </a:r>
            <a:r>
              <a:rPr lang="de-DE" dirty="0" err="1"/>
              <a:t>of</a:t>
            </a:r>
            <a:r>
              <a:rPr lang="de-DE" dirty="0"/>
              <a:t> </a:t>
            </a:r>
            <a:r>
              <a:rPr lang="de-DE" dirty="0" err="1"/>
              <a:t>the</a:t>
            </a:r>
            <a:r>
              <a:rPr lang="de-DE" dirty="0"/>
              <a:t> </a:t>
            </a:r>
            <a:r>
              <a:rPr lang="de-DE" dirty="0" err="1"/>
              <a:t>assumtion</a:t>
            </a:r>
            <a:r>
              <a:rPr lang="de-DE" dirty="0"/>
              <a:t> </a:t>
            </a:r>
            <a:r>
              <a:rPr lang="de-DE" dirty="0" err="1"/>
              <a:t>of</a:t>
            </a:r>
            <a:r>
              <a:rPr lang="de-DE" dirty="0"/>
              <a:t> </a:t>
            </a:r>
            <a:r>
              <a:rPr lang="de-DE" dirty="0" err="1"/>
              <a:t>some</a:t>
            </a:r>
            <a:r>
              <a:rPr lang="de-DE" dirty="0"/>
              <a:t> Universal Common Sense </a:t>
            </a:r>
            <a:r>
              <a:rPr lang="cs-CZ" dirty="0"/>
              <a:t>(</a:t>
            </a:r>
            <a:r>
              <a:rPr lang="de-DE" dirty="0"/>
              <a:t>Putnam/Hempel</a:t>
            </a:r>
            <a:r>
              <a:rPr lang="cs-CZ" dirty="0"/>
              <a:t>)</a:t>
            </a:r>
          </a:p>
          <a:p>
            <a:pPr marL="0" indent="0">
              <a:buNone/>
            </a:pPr>
            <a:r>
              <a:rPr lang="de-DE" dirty="0"/>
              <a:t>The </a:t>
            </a:r>
            <a:r>
              <a:rPr lang="de-DE" dirty="0" err="1"/>
              <a:t>acceptance</a:t>
            </a:r>
            <a:r>
              <a:rPr lang="de-DE" dirty="0"/>
              <a:t> </a:t>
            </a:r>
            <a:r>
              <a:rPr lang="de-DE" dirty="0" err="1"/>
              <a:t>of</a:t>
            </a:r>
            <a:r>
              <a:rPr lang="de-DE" dirty="0"/>
              <a:t> a universal </a:t>
            </a:r>
            <a:r>
              <a:rPr lang="de-DE" dirty="0" err="1"/>
              <a:t>timelessly</a:t>
            </a:r>
            <a:r>
              <a:rPr lang="de-DE" dirty="0"/>
              <a:t> valid, rational </a:t>
            </a:r>
            <a:r>
              <a:rPr lang="de-DE" dirty="0" err="1"/>
              <a:t>methodology</a:t>
            </a:r>
            <a:r>
              <a:rPr lang="de-DE" dirty="0"/>
              <a:t> </a:t>
            </a:r>
            <a:r>
              <a:rPr lang="de-DE" dirty="0" err="1"/>
              <a:t>seems</a:t>
            </a:r>
            <a:r>
              <a:rPr lang="de-DE" dirty="0"/>
              <a:t> </a:t>
            </a:r>
            <a:r>
              <a:rPr lang="de-DE" dirty="0" err="1"/>
              <a:t>to</a:t>
            </a:r>
            <a:r>
              <a:rPr lang="de-DE" dirty="0"/>
              <a:t> </a:t>
            </a:r>
            <a:r>
              <a:rPr lang="de-DE" dirty="0" err="1"/>
              <a:t>me</a:t>
            </a:r>
            <a:r>
              <a:rPr lang="de-DE" dirty="0"/>
              <a:t> a </a:t>
            </a:r>
            <a:r>
              <a:rPr lang="de-DE" dirty="0" err="1"/>
              <a:t>philosophical</a:t>
            </a:r>
            <a:r>
              <a:rPr lang="de-DE" dirty="0"/>
              <a:t> CHIMERA:</a:t>
            </a:r>
            <a:r>
              <a:rPr lang="sk-SK" dirty="0"/>
              <a:t> </a:t>
            </a:r>
            <a:r>
              <a:rPr lang="de-DE" dirty="0" err="1"/>
              <a:t>it</a:t>
            </a:r>
            <a:r>
              <a:rPr lang="de-DE" dirty="0"/>
              <a:t> </a:t>
            </a:r>
            <a:r>
              <a:rPr lang="de-DE" dirty="0" err="1"/>
              <a:t>would</a:t>
            </a:r>
            <a:r>
              <a:rPr lang="de-DE" dirty="0"/>
              <a:t> </a:t>
            </a:r>
            <a:r>
              <a:rPr lang="de-DE" dirty="0" err="1"/>
              <a:t>certainly</a:t>
            </a:r>
            <a:r>
              <a:rPr lang="de-DE" dirty="0"/>
              <a:t> not </a:t>
            </a:r>
            <a:r>
              <a:rPr lang="de-DE" dirty="0" err="1"/>
              <a:t>be</a:t>
            </a:r>
            <a:r>
              <a:rPr lang="de-DE" dirty="0"/>
              <a:t> rational </a:t>
            </a:r>
            <a:r>
              <a:rPr lang="de-DE" dirty="0" err="1"/>
              <a:t>to</a:t>
            </a:r>
            <a:r>
              <a:rPr lang="de-DE" dirty="0"/>
              <a:t> </a:t>
            </a:r>
            <a:r>
              <a:rPr lang="de-DE" dirty="0" err="1"/>
              <a:t>hunt</a:t>
            </a:r>
            <a:r>
              <a:rPr lang="de-DE" dirty="0"/>
              <a:t> </a:t>
            </a:r>
            <a:r>
              <a:rPr lang="de-DE" dirty="0" err="1"/>
              <a:t>for</a:t>
            </a:r>
            <a:r>
              <a:rPr lang="de-DE" dirty="0"/>
              <a:t> </a:t>
            </a:r>
            <a:r>
              <a:rPr lang="de-DE" dirty="0" err="1"/>
              <a:t>chimeras</a:t>
            </a:r>
            <a:r>
              <a:rPr lang="de-DE" dirty="0"/>
              <a:t> (Göttingen 1975 / publ. 1977)</a:t>
            </a:r>
            <a:r>
              <a:rPr lang="cs-CZ" dirty="0"/>
              <a:t>.</a:t>
            </a:r>
          </a:p>
          <a:p>
            <a:pPr marL="0" indent="0">
              <a:buNone/>
            </a:pPr>
            <a:r>
              <a:rPr lang="de-DE" dirty="0" err="1"/>
              <a:t>Logic</a:t>
            </a:r>
            <a:r>
              <a:rPr lang="de-DE" dirty="0"/>
              <a:t> </a:t>
            </a:r>
            <a:r>
              <a:rPr lang="de-DE" dirty="0" err="1"/>
              <a:t>is</a:t>
            </a:r>
            <a:r>
              <a:rPr lang="de-DE" dirty="0"/>
              <a:t> a </a:t>
            </a:r>
            <a:r>
              <a:rPr lang="de-DE" dirty="0" err="1"/>
              <a:t>theory</a:t>
            </a:r>
            <a:r>
              <a:rPr lang="de-DE" dirty="0"/>
              <a:t> </a:t>
            </a:r>
            <a:r>
              <a:rPr lang="de-DE" dirty="0" err="1"/>
              <a:t>of</a:t>
            </a:r>
            <a:r>
              <a:rPr lang="de-DE" dirty="0"/>
              <a:t> rational </a:t>
            </a:r>
            <a:r>
              <a:rPr lang="de-DE" dirty="0" err="1"/>
              <a:t>argumentation</a:t>
            </a:r>
            <a:r>
              <a:rPr lang="de-DE" dirty="0"/>
              <a:t> </a:t>
            </a:r>
            <a:r>
              <a:rPr lang="de-DE" dirty="0" err="1"/>
              <a:t>to</a:t>
            </a:r>
            <a:r>
              <a:rPr lang="de-DE" dirty="0"/>
              <a:t> </a:t>
            </a:r>
            <a:r>
              <a:rPr lang="de-DE" dirty="0" err="1"/>
              <a:t>justify</a:t>
            </a:r>
            <a:r>
              <a:rPr lang="de-DE" dirty="0"/>
              <a:t> </a:t>
            </a:r>
            <a:r>
              <a:rPr lang="de-DE" dirty="0" err="1"/>
              <a:t>the</a:t>
            </a:r>
            <a:r>
              <a:rPr lang="de-DE" dirty="0"/>
              <a:t> </a:t>
            </a:r>
            <a:r>
              <a:rPr lang="de-DE" dirty="0" err="1"/>
              <a:t>validity</a:t>
            </a:r>
            <a:r>
              <a:rPr lang="de-DE" dirty="0"/>
              <a:t> </a:t>
            </a:r>
            <a:r>
              <a:rPr lang="de-DE" dirty="0" err="1"/>
              <a:t>of</a:t>
            </a:r>
            <a:r>
              <a:rPr lang="de-DE" dirty="0"/>
              <a:t> an </a:t>
            </a:r>
            <a:r>
              <a:rPr lang="de-DE" dirty="0" err="1"/>
              <a:t>argument</a:t>
            </a:r>
            <a:r>
              <a:rPr lang="de-DE" dirty="0"/>
              <a:t> (</a:t>
            </a:r>
            <a:r>
              <a:rPr lang="de-DE" dirty="0" err="1"/>
              <a:t>it</a:t>
            </a:r>
            <a:r>
              <a:rPr lang="de-DE" dirty="0"/>
              <a:t> </a:t>
            </a:r>
            <a:r>
              <a:rPr lang="de-DE" dirty="0" err="1"/>
              <a:t>is</a:t>
            </a:r>
            <a:r>
              <a:rPr lang="de-DE" dirty="0"/>
              <a:t> not </a:t>
            </a:r>
            <a:r>
              <a:rPr lang="de-DE" dirty="0" err="1"/>
              <a:t>descriptive</a:t>
            </a:r>
            <a:r>
              <a:rPr lang="de-DE" dirty="0"/>
              <a:t> </a:t>
            </a:r>
            <a:r>
              <a:rPr lang="de-DE" dirty="0" err="1"/>
              <a:t>of</a:t>
            </a:r>
            <a:r>
              <a:rPr lang="de-DE" dirty="0"/>
              <a:t> </a:t>
            </a:r>
            <a:r>
              <a:rPr lang="de-DE" dirty="0" err="1"/>
              <a:t>our</a:t>
            </a:r>
            <a:r>
              <a:rPr lang="de-DE" dirty="0"/>
              <a:t> </a:t>
            </a:r>
            <a:r>
              <a:rPr lang="de-DE" dirty="0" err="1"/>
              <a:t>thinking</a:t>
            </a:r>
            <a:r>
              <a:rPr lang="de-DE" dirty="0"/>
              <a:t>, cf</a:t>
            </a:r>
            <a:r>
              <a:rPr lang="sk-SK" dirty="0"/>
              <a:t>.</a:t>
            </a:r>
            <a:r>
              <a:rPr lang="de-DE" dirty="0"/>
              <a:t> </a:t>
            </a:r>
            <a:r>
              <a:rPr lang="de-DE" dirty="0" err="1"/>
              <a:t>psychologism</a:t>
            </a:r>
            <a:r>
              <a:rPr lang="de-DE" dirty="0"/>
              <a:t>)</a:t>
            </a:r>
            <a:r>
              <a:rPr lang="sk-SK" dirty="0"/>
              <a:t>.</a:t>
            </a:r>
            <a:endParaRPr lang="de-DE" dirty="0"/>
          </a:p>
          <a:p>
            <a:endParaRPr lang="sk-SK" dirty="0"/>
          </a:p>
        </p:txBody>
      </p:sp>
    </p:spTree>
    <p:extLst>
      <p:ext uri="{BB962C8B-B14F-4D97-AF65-F5344CB8AC3E}">
        <p14:creationId xmlns:p14="http://schemas.microsoft.com/office/powerpoint/2010/main" val="223550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DBE3-53B6-4F7E-9055-5AB185106E08}"/>
              </a:ext>
            </a:extLst>
          </p:cNvPr>
          <p:cNvSpPr>
            <a:spLocks noGrp="1"/>
          </p:cNvSpPr>
          <p:nvPr>
            <p:ph type="title"/>
          </p:nvPr>
        </p:nvSpPr>
        <p:spPr>
          <a:xfrm>
            <a:off x="0" y="0"/>
            <a:ext cx="12192000" cy="1825625"/>
          </a:xfrm>
        </p:spPr>
        <p:txBody>
          <a:bodyPr>
            <a:normAutofit fontScale="90000"/>
          </a:bodyPr>
          <a:lstStyle/>
          <a:p>
            <a:r>
              <a:rPr lang="cs-CZ" sz="6700" b="1" dirty="0" err="1"/>
              <a:t>Explanatorní</a:t>
            </a:r>
            <a:r>
              <a:rPr lang="cs-CZ" sz="6700" b="1" dirty="0"/>
              <a:t> normativní metodologie </a:t>
            </a:r>
            <a:r>
              <a:rPr lang="cs-CZ" b="1" dirty="0"/>
              <a:t>(C.G. </a:t>
            </a:r>
            <a:r>
              <a:rPr lang="cs-CZ" b="1" dirty="0" err="1"/>
              <a:t>Hempel</a:t>
            </a:r>
            <a:r>
              <a:rPr lang="cs-CZ" b="1" dirty="0"/>
              <a:t>) vysvětlení a znalostní situace</a:t>
            </a:r>
            <a:br>
              <a:rPr lang="de-DE" b="1" dirty="0"/>
            </a:br>
            <a:endParaRPr lang="sk-SK" dirty="0"/>
          </a:p>
        </p:txBody>
      </p:sp>
      <p:sp>
        <p:nvSpPr>
          <p:cNvPr id="3" name="Content Placeholder 2">
            <a:extLst>
              <a:ext uri="{FF2B5EF4-FFF2-40B4-BE49-F238E27FC236}">
                <a16:creationId xmlns:a16="http://schemas.microsoft.com/office/drawing/2014/main" id="{CB30401D-A6B6-4C0A-99C9-6ECA2544E884}"/>
              </a:ext>
            </a:extLst>
          </p:cNvPr>
          <p:cNvSpPr>
            <a:spLocks noGrp="1"/>
          </p:cNvSpPr>
          <p:nvPr>
            <p:ph idx="1"/>
          </p:nvPr>
        </p:nvSpPr>
        <p:spPr>
          <a:xfrm>
            <a:off x="-1" y="1825625"/>
            <a:ext cx="12191999" cy="5032374"/>
          </a:xfrm>
        </p:spPr>
        <p:txBody>
          <a:bodyPr/>
          <a:lstStyle/>
          <a:p>
            <a:pPr marL="0" indent="0">
              <a:buNone/>
            </a:pPr>
            <a:r>
              <a:rPr lang="cs-CZ" dirty="0"/>
              <a:t>Zohlednění omezení předpokladu nějakého univerzálního selského rozumu (</a:t>
            </a:r>
            <a:r>
              <a:rPr lang="cs-CZ" dirty="0" err="1"/>
              <a:t>Putnam</a:t>
            </a:r>
            <a:r>
              <a:rPr lang="cs-CZ" dirty="0"/>
              <a:t>/</a:t>
            </a:r>
            <a:r>
              <a:rPr lang="cs-CZ" dirty="0" err="1"/>
              <a:t>Hempel</a:t>
            </a:r>
            <a:r>
              <a:rPr lang="cs-CZ" dirty="0"/>
              <a:t>) Přijetí univerzální, věčně platné, racionální metodologie mi připadá jako filozofická chiméra. Rozhodně by nebylo racionální lovit chiméry </a:t>
            </a:r>
            <a:r>
              <a:rPr lang="de-DE" dirty="0"/>
              <a:t>(Göttingen 1975 / publ. 1977)</a:t>
            </a:r>
            <a:r>
              <a:rPr lang="cs-CZ" dirty="0"/>
              <a:t>.</a:t>
            </a:r>
          </a:p>
          <a:p>
            <a:pPr marL="0" indent="0">
              <a:buNone/>
            </a:pPr>
            <a:endParaRPr lang="cs-CZ" dirty="0"/>
          </a:p>
          <a:p>
            <a:pPr marL="0" indent="0">
              <a:buNone/>
            </a:pPr>
            <a:r>
              <a:rPr lang="cs-CZ" dirty="0"/>
              <a:t>Logika je teorií racionální argumentace a zdůvodnění validity argumentu (nepopisuje naše myšlení, viz. Psychologizmus).</a:t>
            </a:r>
          </a:p>
          <a:p>
            <a:endParaRPr lang="sk-SK" dirty="0"/>
          </a:p>
        </p:txBody>
      </p:sp>
    </p:spTree>
    <p:extLst>
      <p:ext uri="{BB962C8B-B14F-4D97-AF65-F5344CB8AC3E}">
        <p14:creationId xmlns:p14="http://schemas.microsoft.com/office/powerpoint/2010/main" val="403911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7">
            <a:extLst>
              <a:ext uri="{FF2B5EF4-FFF2-40B4-BE49-F238E27FC236}">
                <a16:creationId xmlns:a16="http://schemas.microsoft.com/office/drawing/2014/main" id="{7ABEEC8E-E096-470F-9901-9BDF8A3C0258}"/>
              </a:ext>
            </a:extLst>
          </p:cNvPr>
          <p:cNvSpPr txBox="1"/>
          <p:nvPr/>
        </p:nvSpPr>
        <p:spPr>
          <a:xfrm>
            <a:off x="0" y="0"/>
            <a:ext cx="12192000" cy="1815882"/>
          </a:xfrm>
          <a:prstGeom prst="rect">
            <a:avLst/>
          </a:prstGeom>
          <a:noFill/>
        </p:spPr>
        <p:txBody>
          <a:bodyPr wrap="square" rtlCol="0">
            <a:spAutoFit/>
          </a:bodyPr>
          <a:lstStyle/>
          <a:p>
            <a:r>
              <a:rPr lang="de-DE" sz="2800" b="1" dirty="0" err="1"/>
              <a:t>Gödel's</a:t>
            </a:r>
            <a:r>
              <a:rPr lang="de-DE" sz="2800" b="1" dirty="0"/>
              <a:t> </a:t>
            </a:r>
            <a:r>
              <a:rPr lang="de-DE" sz="2800" b="1" dirty="0" err="1"/>
              <a:t>incompleteness</a:t>
            </a:r>
            <a:r>
              <a:rPr lang="de-DE" sz="2800" b="1" dirty="0"/>
              <a:t> </a:t>
            </a:r>
            <a:r>
              <a:rPr lang="de-DE" sz="2800" b="1" dirty="0" err="1"/>
              <a:t>theorems</a:t>
            </a:r>
            <a:r>
              <a:rPr lang="de-DE" sz="2800" dirty="0"/>
              <a:t> </a:t>
            </a:r>
            <a:r>
              <a:rPr lang="de-DE" sz="2800" dirty="0" err="1"/>
              <a:t>are</a:t>
            </a:r>
            <a:r>
              <a:rPr lang="de-DE" sz="2800" dirty="0"/>
              <a:t> </a:t>
            </a:r>
            <a:r>
              <a:rPr lang="de-DE" sz="2800" dirty="0" err="1"/>
              <a:t>two</a:t>
            </a:r>
            <a:r>
              <a:rPr lang="de-DE" sz="2800" dirty="0"/>
              <a:t> </a:t>
            </a:r>
            <a:r>
              <a:rPr lang="de-DE" sz="2800" b="1" dirty="0" err="1"/>
              <a:t>theorems</a:t>
            </a:r>
            <a:r>
              <a:rPr lang="de-DE" sz="2800" dirty="0"/>
              <a:t> </a:t>
            </a:r>
            <a:r>
              <a:rPr lang="de-DE" sz="2800" dirty="0" err="1"/>
              <a:t>of</a:t>
            </a:r>
            <a:r>
              <a:rPr lang="de-DE" sz="2800" dirty="0"/>
              <a:t> </a:t>
            </a:r>
            <a:r>
              <a:rPr lang="de-DE" sz="2800" dirty="0" err="1"/>
              <a:t>mathematical</a:t>
            </a:r>
            <a:r>
              <a:rPr lang="de-DE" sz="2800" dirty="0"/>
              <a:t> </a:t>
            </a:r>
            <a:r>
              <a:rPr lang="de-DE" sz="2800" dirty="0" err="1"/>
              <a:t>logic</a:t>
            </a:r>
            <a:r>
              <a:rPr lang="de-DE" sz="2800" dirty="0"/>
              <a:t> </a:t>
            </a:r>
            <a:r>
              <a:rPr lang="de-DE" sz="2800" dirty="0" err="1"/>
              <a:t>that</a:t>
            </a:r>
            <a:endParaRPr lang="de-DE" sz="2800" dirty="0"/>
          </a:p>
          <a:p>
            <a:r>
              <a:rPr lang="de-DE" sz="2800" dirty="0" err="1"/>
              <a:t>demonstrate</a:t>
            </a:r>
            <a:r>
              <a:rPr lang="de-DE" sz="2800" dirty="0"/>
              <a:t> </a:t>
            </a:r>
            <a:r>
              <a:rPr lang="de-DE" sz="2800" dirty="0" err="1"/>
              <a:t>the</a:t>
            </a:r>
            <a:r>
              <a:rPr lang="de-DE" sz="2800" dirty="0"/>
              <a:t> </a:t>
            </a:r>
            <a:r>
              <a:rPr lang="de-DE" sz="2800" dirty="0" err="1"/>
              <a:t>inherent</a:t>
            </a:r>
            <a:r>
              <a:rPr lang="de-DE" sz="2800" dirty="0"/>
              <a:t> </a:t>
            </a:r>
            <a:r>
              <a:rPr lang="de-DE" sz="2800" dirty="0" err="1"/>
              <a:t>limitations</a:t>
            </a:r>
            <a:r>
              <a:rPr lang="de-DE" sz="2800" dirty="0"/>
              <a:t> </a:t>
            </a:r>
            <a:r>
              <a:rPr lang="de-DE" sz="2800" dirty="0" err="1"/>
              <a:t>of</a:t>
            </a:r>
            <a:r>
              <a:rPr lang="de-DE" sz="2800" dirty="0"/>
              <a:t> </a:t>
            </a:r>
            <a:r>
              <a:rPr lang="de-DE" sz="2800" b="1" dirty="0" err="1">
                <a:solidFill>
                  <a:srgbClr val="FF0000"/>
                </a:solidFill>
              </a:rPr>
              <a:t>every</a:t>
            </a:r>
            <a:r>
              <a:rPr lang="de-DE" sz="2800" b="1" dirty="0">
                <a:solidFill>
                  <a:srgbClr val="FF0000"/>
                </a:solidFill>
              </a:rPr>
              <a:t> formal </a:t>
            </a:r>
            <a:r>
              <a:rPr lang="de-DE" sz="2800" b="1" dirty="0" err="1">
                <a:solidFill>
                  <a:srgbClr val="FF0000"/>
                </a:solidFill>
              </a:rPr>
              <a:t>axiomatic</a:t>
            </a:r>
            <a:r>
              <a:rPr lang="de-DE" sz="2800" b="1" dirty="0">
                <a:solidFill>
                  <a:srgbClr val="FF0000"/>
                </a:solidFill>
              </a:rPr>
              <a:t> </a:t>
            </a:r>
            <a:r>
              <a:rPr lang="de-DE" sz="2800" b="1" dirty="0" err="1">
                <a:solidFill>
                  <a:srgbClr val="FF0000"/>
                </a:solidFill>
              </a:rPr>
              <a:t>system</a:t>
            </a:r>
            <a:r>
              <a:rPr lang="de-DE" sz="2800" b="1" dirty="0">
                <a:solidFill>
                  <a:srgbClr val="FF0000"/>
                </a:solidFill>
              </a:rPr>
              <a:t> </a:t>
            </a:r>
            <a:r>
              <a:rPr lang="de-DE" sz="2800" b="1" dirty="0" err="1">
                <a:solidFill>
                  <a:srgbClr val="FF0000"/>
                </a:solidFill>
              </a:rPr>
              <a:t>containing</a:t>
            </a:r>
            <a:endParaRPr lang="de-DE" sz="2800" b="1" dirty="0">
              <a:solidFill>
                <a:srgbClr val="FF0000"/>
              </a:solidFill>
            </a:endParaRPr>
          </a:p>
          <a:p>
            <a:r>
              <a:rPr lang="de-DE" sz="2800" b="1" dirty="0" err="1">
                <a:solidFill>
                  <a:srgbClr val="FF0000"/>
                </a:solidFill>
              </a:rPr>
              <a:t>basic</a:t>
            </a:r>
            <a:r>
              <a:rPr lang="de-DE" sz="2800" b="1" dirty="0">
                <a:solidFill>
                  <a:srgbClr val="FF0000"/>
                </a:solidFill>
              </a:rPr>
              <a:t> </a:t>
            </a:r>
            <a:r>
              <a:rPr lang="de-DE" sz="2800" b="1" dirty="0" err="1">
                <a:solidFill>
                  <a:srgbClr val="FF0000"/>
                </a:solidFill>
              </a:rPr>
              <a:t>arithmetic</a:t>
            </a:r>
            <a:r>
              <a:rPr lang="de-DE" sz="2800" b="1" dirty="0">
                <a:solidFill>
                  <a:srgbClr val="FF0000"/>
                </a:solidFill>
              </a:rPr>
              <a:t>. </a:t>
            </a:r>
            <a:r>
              <a:rPr lang="de-DE" sz="2800" dirty="0"/>
              <a:t>... The </a:t>
            </a:r>
            <a:r>
              <a:rPr lang="de-DE" sz="2800" b="1" dirty="0" err="1"/>
              <a:t>second</a:t>
            </a:r>
            <a:r>
              <a:rPr lang="de-DE" sz="2800" b="1" dirty="0"/>
              <a:t> </a:t>
            </a:r>
            <a:r>
              <a:rPr lang="de-DE" sz="2800" b="1" dirty="0" err="1"/>
              <a:t>incompleteness</a:t>
            </a:r>
            <a:r>
              <a:rPr lang="de-DE" sz="2800" b="1" dirty="0"/>
              <a:t> </a:t>
            </a:r>
            <a:r>
              <a:rPr lang="de-DE" sz="2800" b="1" dirty="0" err="1"/>
              <a:t>theorem</a:t>
            </a:r>
            <a:r>
              <a:rPr lang="de-DE" sz="2800" dirty="0"/>
              <a:t>, an </a:t>
            </a:r>
            <a:r>
              <a:rPr lang="de-DE" sz="2800" dirty="0" err="1"/>
              <a:t>extension</a:t>
            </a:r>
            <a:r>
              <a:rPr lang="de-DE" sz="2800" dirty="0"/>
              <a:t> </a:t>
            </a:r>
            <a:r>
              <a:rPr lang="de-DE" sz="2800" dirty="0" err="1"/>
              <a:t>of</a:t>
            </a:r>
            <a:r>
              <a:rPr lang="de-DE" sz="2800" dirty="0"/>
              <a:t> </a:t>
            </a:r>
            <a:r>
              <a:rPr lang="de-DE" sz="2800" dirty="0" err="1"/>
              <a:t>the</a:t>
            </a:r>
            <a:r>
              <a:rPr lang="de-DE" sz="2800" dirty="0"/>
              <a:t> </a:t>
            </a:r>
            <a:r>
              <a:rPr lang="de-DE" sz="2800" dirty="0" err="1"/>
              <a:t>first</a:t>
            </a:r>
            <a:r>
              <a:rPr lang="de-DE" sz="2800" dirty="0"/>
              <a:t>, </a:t>
            </a:r>
          </a:p>
          <a:p>
            <a:r>
              <a:rPr lang="de-DE" sz="2800" dirty="0" err="1"/>
              <a:t>shows</a:t>
            </a:r>
            <a:r>
              <a:rPr lang="de-DE" sz="2800" dirty="0"/>
              <a:t> </a:t>
            </a:r>
            <a:r>
              <a:rPr lang="de-DE" sz="2800" dirty="0" err="1"/>
              <a:t>that</a:t>
            </a:r>
            <a:r>
              <a:rPr lang="de-DE" sz="2800" dirty="0"/>
              <a:t> </a:t>
            </a:r>
            <a:r>
              <a:rPr lang="de-DE" sz="2800" dirty="0" err="1"/>
              <a:t>the</a:t>
            </a:r>
            <a:r>
              <a:rPr lang="de-DE" sz="2800" dirty="0"/>
              <a:t> </a:t>
            </a:r>
            <a:r>
              <a:rPr lang="de-DE" sz="2800" dirty="0" err="1"/>
              <a:t>system</a:t>
            </a:r>
            <a:r>
              <a:rPr lang="de-DE" sz="2800" dirty="0"/>
              <a:t> </a:t>
            </a:r>
            <a:r>
              <a:rPr lang="de-DE" sz="2800" dirty="0" err="1"/>
              <a:t>cannot</a:t>
            </a:r>
            <a:r>
              <a:rPr lang="de-DE" sz="2800" dirty="0"/>
              <a:t> </a:t>
            </a:r>
            <a:r>
              <a:rPr lang="de-DE" sz="2800" dirty="0" err="1"/>
              <a:t>demonstrate</a:t>
            </a:r>
            <a:r>
              <a:rPr lang="de-DE" sz="2800" dirty="0"/>
              <a:t> </a:t>
            </a:r>
            <a:r>
              <a:rPr lang="de-DE" sz="2800" dirty="0" err="1"/>
              <a:t>its</a:t>
            </a:r>
            <a:r>
              <a:rPr lang="de-DE" sz="2800" dirty="0"/>
              <a:t> </a:t>
            </a:r>
            <a:r>
              <a:rPr lang="de-DE" sz="2800" dirty="0" err="1"/>
              <a:t>own</a:t>
            </a:r>
            <a:r>
              <a:rPr lang="de-DE" sz="2800" dirty="0"/>
              <a:t> </a:t>
            </a:r>
            <a:r>
              <a:rPr lang="de-DE" sz="2800" dirty="0" err="1"/>
              <a:t>consistency</a:t>
            </a:r>
            <a:r>
              <a:rPr lang="de-DE" sz="2800" dirty="0"/>
              <a:t>.</a:t>
            </a:r>
          </a:p>
        </p:txBody>
      </p:sp>
      <p:sp>
        <p:nvSpPr>
          <p:cNvPr id="5" name="Textfeld 8">
            <a:extLst>
              <a:ext uri="{FF2B5EF4-FFF2-40B4-BE49-F238E27FC236}">
                <a16:creationId xmlns:a16="http://schemas.microsoft.com/office/drawing/2014/main" id="{76F2F8EF-DB5E-4F3D-B9DB-FA1FB87A9B99}"/>
              </a:ext>
            </a:extLst>
          </p:cNvPr>
          <p:cNvSpPr txBox="1"/>
          <p:nvPr/>
        </p:nvSpPr>
        <p:spPr>
          <a:xfrm>
            <a:off x="0" y="2406605"/>
            <a:ext cx="12192000" cy="4401205"/>
          </a:xfrm>
          <a:prstGeom prst="rect">
            <a:avLst/>
          </a:prstGeom>
          <a:noFill/>
        </p:spPr>
        <p:txBody>
          <a:bodyPr wrap="square" rtlCol="0">
            <a:spAutoFit/>
          </a:bodyPr>
          <a:lstStyle/>
          <a:p>
            <a:pPr marL="285750" indent="-285750">
              <a:buFont typeface="Arial" panose="020B0604020202020204" pitchFamily="34" charset="0"/>
              <a:buChar char="•"/>
            </a:pPr>
            <a:r>
              <a:rPr lang="de-DE" sz="2800" b="1" dirty="0"/>
              <a:t>First </a:t>
            </a:r>
            <a:r>
              <a:rPr lang="de-DE" sz="2800" b="1" dirty="0" err="1"/>
              <a:t>incompleteness</a:t>
            </a:r>
            <a:r>
              <a:rPr lang="de-DE" sz="2800" b="1" dirty="0"/>
              <a:t> </a:t>
            </a:r>
            <a:r>
              <a:rPr lang="de-DE" sz="2800" b="1" dirty="0" err="1"/>
              <a:t>theorem</a:t>
            </a:r>
            <a:r>
              <a:rPr lang="de-DE" sz="2800" b="1" dirty="0"/>
              <a:t> (Stanford </a:t>
            </a:r>
            <a:r>
              <a:rPr lang="de-DE" sz="2800" b="1" dirty="0" err="1"/>
              <a:t>Encyclopedia</a:t>
            </a:r>
            <a:r>
              <a:rPr lang="de-DE" sz="2800" b="1" dirty="0"/>
              <a:t>)</a:t>
            </a:r>
            <a:endParaRPr lang="de-DE" sz="2800" dirty="0"/>
          </a:p>
          <a:p>
            <a:pPr marL="742950" lvl="1" indent="-285750">
              <a:buFont typeface="Arial" panose="020B0604020202020204" pitchFamily="34" charset="0"/>
              <a:buChar char="•"/>
            </a:pPr>
            <a:r>
              <a:rPr lang="de-DE" sz="2800" dirty="0"/>
              <a:t>Any </a:t>
            </a:r>
            <a:r>
              <a:rPr lang="de-DE" sz="2800" dirty="0" err="1"/>
              <a:t>consistent</a:t>
            </a:r>
            <a:r>
              <a:rPr lang="de-DE" sz="2800" dirty="0"/>
              <a:t> formal </a:t>
            </a:r>
            <a:r>
              <a:rPr lang="de-DE" sz="2800" dirty="0" err="1"/>
              <a:t>system</a:t>
            </a:r>
            <a:r>
              <a:rPr lang="de-DE" sz="2800" dirty="0"/>
              <a:t> </a:t>
            </a:r>
            <a:r>
              <a:rPr lang="de-DE" sz="2800" i="1" dirty="0"/>
              <a:t>F</a:t>
            </a:r>
            <a:r>
              <a:rPr lang="de-DE" sz="2800" dirty="0"/>
              <a:t> </a:t>
            </a:r>
            <a:r>
              <a:rPr lang="de-DE" sz="2800" dirty="0" err="1"/>
              <a:t>within</a:t>
            </a:r>
            <a:r>
              <a:rPr lang="de-DE" sz="2800" dirty="0"/>
              <a:t> </a:t>
            </a:r>
            <a:r>
              <a:rPr lang="de-DE" sz="2800" dirty="0" err="1"/>
              <a:t>which</a:t>
            </a:r>
            <a:r>
              <a:rPr lang="de-DE" sz="2800" dirty="0"/>
              <a:t> a </a:t>
            </a:r>
            <a:r>
              <a:rPr lang="de-DE" sz="2800" dirty="0" err="1"/>
              <a:t>certain</a:t>
            </a:r>
            <a:r>
              <a:rPr lang="de-DE" sz="2800" dirty="0"/>
              <a:t> </a:t>
            </a:r>
            <a:r>
              <a:rPr lang="de-DE" sz="2800" dirty="0" err="1"/>
              <a:t>amount</a:t>
            </a:r>
            <a:r>
              <a:rPr lang="de-DE" sz="2800" dirty="0"/>
              <a:t> </a:t>
            </a:r>
            <a:r>
              <a:rPr lang="de-DE" sz="2800" dirty="0" err="1"/>
              <a:t>of</a:t>
            </a:r>
            <a:r>
              <a:rPr lang="de-DE" sz="2800" dirty="0"/>
              <a:t> </a:t>
            </a:r>
            <a:r>
              <a:rPr lang="de-DE" sz="2800" dirty="0" err="1"/>
              <a:t>elementary</a:t>
            </a:r>
            <a:r>
              <a:rPr lang="de-DE" sz="2800" dirty="0"/>
              <a:t> </a:t>
            </a:r>
            <a:r>
              <a:rPr lang="cs-CZ" sz="2800" dirty="0"/>
              <a:t>a</a:t>
            </a:r>
            <a:r>
              <a:rPr lang="de-DE" sz="2800" dirty="0" err="1"/>
              <a:t>rithmetic</a:t>
            </a:r>
            <a:r>
              <a:rPr lang="de-DE" sz="2800" dirty="0"/>
              <a:t> </a:t>
            </a:r>
            <a:r>
              <a:rPr lang="de-DE" sz="2800" dirty="0" err="1"/>
              <a:t>can</a:t>
            </a:r>
            <a:r>
              <a:rPr lang="de-DE" sz="2800" dirty="0"/>
              <a:t> </a:t>
            </a:r>
            <a:r>
              <a:rPr lang="de-DE" sz="2800" dirty="0" err="1"/>
              <a:t>be</a:t>
            </a:r>
            <a:r>
              <a:rPr lang="de-DE" sz="2800" dirty="0"/>
              <a:t> </a:t>
            </a:r>
            <a:r>
              <a:rPr lang="de-DE" sz="2800" dirty="0" err="1"/>
              <a:t>carried</a:t>
            </a:r>
            <a:r>
              <a:rPr lang="de-DE" sz="2800" dirty="0"/>
              <a:t> out </a:t>
            </a:r>
            <a:r>
              <a:rPr lang="de-DE" sz="2800" dirty="0" err="1"/>
              <a:t>is</a:t>
            </a:r>
            <a:r>
              <a:rPr lang="de-DE" sz="2800" dirty="0"/>
              <a:t> </a:t>
            </a:r>
            <a:r>
              <a:rPr lang="de-DE" sz="2800" dirty="0" err="1"/>
              <a:t>incomplete</a:t>
            </a:r>
            <a:r>
              <a:rPr lang="de-DE" sz="2800" dirty="0"/>
              <a:t>; i.e., </a:t>
            </a:r>
            <a:r>
              <a:rPr lang="de-DE" sz="2800" dirty="0" err="1"/>
              <a:t>there</a:t>
            </a:r>
            <a:r>
              <a:rPr lang="de-DE" sz="2800" dirty="0"/>
              <a:t> </a:t>
            </a:r>
            <a:r>
              <a:rPr lang="de-DE" sz="2800" dirty="0" err="1"/>
              <a:t>are</a:t>
            </a:r>
            <a:r>
              <a:rPr lang="de-DE" sz="2800" dirty="0"/>
              <a:t> </a:t>
            </a:r>
            <a:r>
              <a:rPr lang="de-DE" sz="2800" dirty="0" err="1"/>
              <a:t>statements</a:t>
            </a:r>
            <a:r>
              <a:rPr lang="de-DE" sz="2800" dirty="0"/>
              <a:t> </a:t>
            </a:r>
            <a:r>
              <a:rPr lang="de-DE" sz="2800" dirty="0" err="1"/>
              <a:t>of</a:t>
            </a:r>
            <a:r>
              <a:rPr lang="de-DE" sz="2800" dirty="0"/>
              <a:t> </a:t>
            </a:r>
            <a:r>
              <a:rPr lang="de-DE" sz="2800" dirty="0" err="1"/>
              <a:t>the</a:t>
            </a:r>
            <a:r>
              <a:rPr lang="de-DE" sz="2800" dirty="0"/>
              <a:t> </a:t>
            </a:r>
            <a:r>
              <a:rPr lang="cs-CZ" sz="2800" dirty="0"/>
              <a:t> </a:t>
            </a:r>
            <a:r>
              <a:rPr lang="de-DE" sz="2800" dirty="0" err="1"/>
              <a:t>language</a:t>
            </a:r>
            <a:r>
              <a:rPr lang="de-DE" sz="2800" dirty="0"/>
              <a:t> </a:t>
            </a:r>
            <a:r>
              <a:rPr lang="de-DE" sz="2800" dirty="0" err="1"/>
              <a:t>of</a:t>
            </a:r>
            <a:r>
              <a:rPr lang="de-DE" sz="2800" dirty="0"/>
              <a:t> </a:t>
            </a:r>
            <a:r>
              <a:rPr lang="de-DE" sz="2800" i="1" dirty="0"/>
              <a:t>F</a:t>
            </a:r>
            <a:r>
              <a:rPr lang="de-DE" sz="2800" dirty="0"/>
              <a:t> </a:t>
            </a:r>
            <a:r>
              <a:rPr lang="de-DE" sz="2800" dirty="0" err="1"/>
              <a:t>which</a:t>
            </a:r>
            <a:r>
              <a:rPr lang="de-DE" sz="2800" dirty="0"/>
              <a:t> </a:t>
            </a:r>
            <a:r>
              <a:rPr lang="de-DE" sz="2800" dirty="0" err="1"/>
              <a:t>can</a:t>
            </a:r>
            <a:r>
              <a:rPr lang="de-DE" sz="2800" dirty="0"/>
              <a:t> </a:t>
            </a:r>
            <a:r>
              <a:rPr lang="de-DE" sz="2800" dirty="0" err="1"/>
              <a:t>neither</a:t>
            </a:r>
            <a:r>
              <a:rPr lang="de-DE" sz="2800" dirty="0"/>
              <a:t> </a:t>
            </a:r>
            <a:r>
              <a:rPr lang="de-DE" sz="2800" dirty="0" err="1"/>
              <a:t>be</a:t>
            </a:r>
            <a:r>
              <a:rPr lang="de-DE" sz="2800" dirty="0"/>
              <a:t> </a:t>
            </a:r>
            <a:r>
              <a:rPr lang="de-DE" sz="2800" dirty="0" err="1"/>
              <a:t>proved</a:t>
            </a:r>
            <a:r>
              <a:rPr lang="de-DE" sz="2800" dirty="0"/>
              <a:t> </a:t>
            </a:r>
            <a:r>
              <a:rPr lang="de-DE" sz="2800" dirty="0" err="1"/>
              <a:t>nor</a:t>
            </a:r>
            <a:r>
              <a:rPr lang="de-DE" sz="2800" dirty="0"/>
              <a:t> </a:t>
            </a:r>
            <a:r>
              <a:rPr lang="de-DE" sz="2800" dirty="0" err="1"/>
              <a:t>disproved</a:t>
            </a:r>
            <a:r>
              <a:rPr lang="de-DE" sz="2800" dirty="0"/>
              <a:t> in </a:t>
            </a:r>
            <a:r>
              <a:rPr lang="de-DE" sz="2800" i="1" dirty="0"/>
              <a:t>F</a:t>
            </a:r>
            <a:r>
              <a:rPr lang="de-DE" sz="2800" dirty="0"/>
              <a:t>.</a:t>
            </a:r>
            <a:endParaRPr lang="cs-CZ" sz="2800" dirty="0"/>
          </a:p>
          <a:p>
            <a:pPr marL="742950" lvl="1" indent="-285750">
              <a:buFont typeface="Arial" panose="020B0604020202020204" pitchFamily="34" charset="0"/>
              <a:buChar char="•"/>
            </a:pPr>
            <a:endParaRPr lang="cs-CZ" sz="2800" dirty="0"/>
          </a:p>
          <a:p>
            <a:pPr marL="742950" lvl="1"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b="1" dirty="0"/>
              <a:t>Second </a:t>
            </a:r>
            <a:r>
              <a:rPr lang="de-DE" sz="2800" b="1" dirty="0" err="1"/>
              <a:t>incompleteness</a:t>
            </a:r>
            <a:r>
              <a:rPr lang="de-DE" sz="2800" b="1" dirty="0"/>
              <a:t> </a:t>
            </a:r>
            <a:r>
              <a:rPr lang="de-DE" sz="2800" b="1" dirty="0" err="1"/>
              <a:t>theorem</a:t>
            </a:r>
            <a:endParaRPr lang="de-DE" sz="2800" dirty="0"/>
          </a:p>
          <a:p>
            <a:pPr marL="742950" lvl="1" indent="-285750">
              <a:buFont typeface="Arial" panose="020B0604020202020204" pitchFamily="34" charset="0"/>
              <a:buChar char="•"/>
            </a:pPr>
            <a:r>
              <a:rPr lang="de-DE" sz="2800" dirty="0" err="1"/>
              <a:t>For</a:t>
            </a:r>
            <a:r>
              <a:rPr lang="de-DE" sz="2800" dirty="0"/>
              <a:t> </a:t>
            </a:r>
            <a:r>
              <a:rPr lang="de-DE" sz="2800" dirty="0" err="1"/>
              <a:t>any</a:t>
            </a:r>
            <a:r>
              <a:rPr lang="de-DE" sz="2800" dirty="0"/>
              <a:t> </a:t>
            </a:r>
            <a:r>
              <a:rPr lang="de-DE" sz="2800" dirty="0" err="1"/>
              <a:t>consistent</a:t>
            </a:r>
            <a:r>
              <a:rPr lang="de-DE" sz="2800" dirty="0"/>
              <a:t> </a:t>
            </a:r>
            <a:r>
              <a:rPr lang="de-DE" sz="2800" dirty="0" err="1"/>
              <a:t>system</a:t>
            </a:r>
            <a:r>
              <a:rPr lang="de-DE" sz="2800" dirty="0"/>
              <a:t> </a:t>
            </a:r>
            <a:r>
              <a:rPr lang="de-DE" sz="2800" i="1" dirty="0"/>
              <a:t>F</a:t>
            </a:r>
            <a:r>
              <a:rPr lang="de-DE" sz="2800" dirty="0"/>
              <a:t> </a:t>
            </a:r>
            <a:r>
              <a:rPr lang="de-DE" sz="2800" dirty="0" err="1"/>
              <a:t>within</a:t>
            </a:r>
            <a:r>
              <a:rPr lang="de-DE" sz="2800" dirty="0"/>
              <a:t> </a:t>
            </a:r>
            <a:r>
              <a:rPr lang="de-DE" sz="2800" dirty="0" err="1"/>
              <a:t>which</a:t>
            </a:r>
            <a:r>
              <a:rPr lang="de-DE" sz="2800" dirty="0"/>
              <a:t> a </a:t>
            </a:r>
            <a:r>
              <a:rPr lang="de-DE" sz="2800" dirty="0" err="1"/>
              <a:t>certain</a:t>
            </a:r>
            <a:r>
              <a:rPr lang="de-DE" sz="2800" dirty="0"/>
              <a:t> </a:t>
            </a:r>
            <a:r>
              <a:rPr lang="de-DE" sz="2800" dirty="0" err="1"/>
              <a:t>amount</a:t>
            </a:r>
            <a:r>
              <a:rPr lang="de-DE" sz="2800" dirty="0"/>
              <a:t> </a:t>
            </a:r>
            <a:r>
              <a:rPr lang="de-DE" sz="2800" dirty="0" err="1"/>
              <a:t>of</a:t>
            </a:r>
            <a:r>
              <a:rPr lang="de-DE" sz="2800" dirty="0"/>
              <a:t> </a:t>
            </a:r>
            <a:r>
              <a:rPr lang="de-DE" sz="2800" dirty="0" err="1"/>
              <a:t>elementary</a:t>
            </a:r>
            <a:r>
              <a:rPr lang="de-DE" sz="2800" dirty="0"/>
              <a:t> </a:t>
            </a:r>
            <a:r>
              <a:rPr lang="de-DE" sz="2800" dirty="0" err="1"/>
              <a:t>arithmetic</a:t>
            </a:r>
            <a:r>
              <a:rPr lang="de-DE" sz="2800" dirty="0"/>
              <a:t> </a:t>
            </a:r>
            <a:r>
              <a:rPr lang="de-DE" sz="2800" dirty="0" err="1"/>
              <a:t>can</a:t>
            </a:r>
            <a:r>
              <a:rPr lang="de-DE" sz="2800" dirty="0"/>
              <a:t> </a:t>
            </a:r>
            <a:r>
              <a:rPr lang="de-DE" sz="2800" dirty="0" err="1"/>
              <a:t>be</a:t>
            </a:r>
            <a:r>
              <a:rPr lang="de-DE" sz="2800" dirty="0"/>
              <a:t> </a:t>
            </a:r>
            <a:r>
              <a:rPr lang="de-DE" sz="2800" dirty="0" err="1"/>
              <a:t>carried</a:t>
            </a:r>
            <a:r>
              <a:rPr lang="de-DE" sz="2800" dirty="0"/>
              <a:t> out, </a:t>
            </a:r>
            <a:r>
              <a:rPr lang="de-DE" sz="2800" dirty="0" err="1"/>
              <a:t>the</a:t>
            </a:r>
            <a:r>
              <a:rPr lang="de-DE" sz="2800" dirty="0"/>
              <a:t> </a:t>
            </a:r>
            <a:r>
              <a:rPr lang="de-DE" sz="2800" dirty="0" err="1"/>
              <a:t>consistency</a:t>
            </a:r>
            <a:r>
              <a:rPr lang="de-DE" sz="2800" dirty="0"/>
              <a:t> </a:t>
            </a:r>
            <a:r>
              <a:rPr lang="de-DE" sz="2800" dirty="0" err="1"/>
              <a:t>of</a:t>
            </a:r>
            <a:r>
              <a:rPr lang="de-DE" sz="2800" dirty="0"/>
              <a:t> </a:t>
            </a:r>
            <a:r>
              <a:rPr lang="de-DE" sz="2800" i="1" dirty="0"/>
              <a:t>F</a:t>
            </a:r>
            <a:r>
              <a:rPr lang="de-DE" sz="2800" dirty="0"/>
              <a:t> </a:t>
            </a:r>
            <a:r>
              <a:rPr lang="de-DE" sz="2800" dirty="0" err="1"/>
              <a:t>cannot</a:t>
            </a:r>
            <a:r>
              <a:rPr lang="de-DE" sz="2800" dirty="0"/>
              <a:t> </a:t>
            </a:r>
            <a:r>
              <a:rPr lang="de-DE" sz="2800" dirty="0" err="1"/>
              <a:t>be</a:t>
            </a:r>
            <a:r>
              <a:rPr lang="de-DE" sz="2800" dirty="0"/>
              <a:t> </a:t>
            </a:r>
            <a:r>
              <a:rPr lang="de-DE" sz="2800" dirty="0" err="1"/>
              <a:t>proved</a:t>
            </a:r>
            <a:r>
              <a:rPr lang="de-DE" sz="2800" dirty="0"/>
              <a:t> in </a:t>
            </a:r>
            <a:r>
              <a:rPr lang="de-DE" sz="2800" i="1" dirty="0"/>
              <a:t>F</a:t>
            </a:r>
            <a:r>
              <a:rPr lang="de-DE" sz="2800" dirty="0"/>
              <a:t> </a:t>
            </a:r>
            <a:r>
              <a:rPr lang="de-DE" sz="2800" dirty="0" err="1"/>
              <a:t>itself</a:t>
            </a:r>
            <a:r>
              <a:rPr lang="de-DE" sz="2800" dirty="0"/>
              <a:t>.</a:t>
            </a:r>
          </a:p>
        </p:txBody>
      </p:sp>
      <p:cxnSp>
        <p:nvCxnSpPr>
          <p:cNvPr id="7" name="Straight Connector 6">
            <a:extLst>
              <a:ext uri="{FF2B5EF4-FFF2-40B4-BE49-F238E27FC236}">
                <a16:creationId xmlns:a16="http://schemas.microsoft.com/office/drawing/2014/main" id="{B2A32711-9B30-41F4-97FE-743F9A86717C}"/>
              </a:ext>
            </a:extLst>
          </p:cNvPr>
          <p:cNvCxnSpPr/>
          <p:nvPr/>
        </p:nvCxnSpPr>
        <p:spPr>
          <a:xfrm>
            <a:off x="0" y="2101516"/>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3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7">
            <a:extLst>
              <a:ext uri="{FF2B5EF4-FFF2-40B4-BE49-F238E27FC236}">
                <a16:creationId xmlns:a16="http://schemas.microsoft.com/office/drawing/2014/main" id="{88D5FA9A-840A-4754-BADE-11595B7C61EF}"/>
              </a:ext>
            </a:extLst>
          </p:cNvPr>
          <p:cNvSpPr txBox="1"/>
          <p:nvPr/>
        </p:nvSpPr>
        <p:spPr>
          <a:xfrm>
            <a:off x="0" y="0"/>
            <a:ext cx="12192000" cy="1815882"/>
          </a:xfrm>
          <a:prstGeom prst="rect">
            <a:avLst/>
          </a:prstGeom>
          <a:noFill/>
        </p:spPr>
        <p:txBody>
          <a:bodyPr wrap="square" rtlCol="0">
            <a:spAutoFit/>
          </a:bodyPr>
          <a:lstStyle/>
          <a:p>
            <a:r>
              <a:rPr lang="de-DE" sz="2800" b="1" dirty="0"/>
              <a:t>Gödel</a:t>
            </a:r>
            <a:r>
              <a:rPr lang="cs-CZ" sz="2800" b="1" dirty="0" err="1"/>
              <a:t>ovi</a:t>
            </a:r>
            <a:r>
              <a:rPr lang="cs-CZ" sz="2800" b="1" dirty="0"/>
              <a:t> teorémy neúplnosti </a:t>
            </a:r>
            <a:r>
              <a:rPr lang="cs-CZ" sz="2800" dirty="0"/>
              <a:t>jsou dva teorémy matematické logiky, které demonstrují omezení</a:t>
            </a:r>
            <a:r>
              <a:rPr lang="cs-CZ" sz="2800" dirty="0">
                <a:solidFill>
                  <a:srgbClr val="FF0000"/>
                </a:solidFill>
              </a:rPr>
              <a:t> každého formálního systému obsahujícího základní aritmetiku.</a:t>
            </a:r>
            <a:r>
              <a:rPr lang="cs-CZ" sz="2800" dirty="0"/>
              <a:t> Druhý teorém neúplnosti, který je rozšířením prvního, ukazuje, že systém nedokáže demonstrovat vlastní konzistentnost. </a:t>
            </a:r>
            <a:endParaRPr lang="de-DE" sz="2800" dirty="0"/>
          </a:p>
        </p:txBody>
      </p:sp>
      <p:sp>
        <p:nvSpPr>
          <p:cNvPr id="5" name="Textfeld 8">
            <a:extLst>
              <a:ext uri="{FF2B5EF4-FFF2-40B4-BE49-F238E27FC236}">
                <a16:creationId xmlns:a16="http://schemas.microsoft.com/office/drawing/2014/main" id="{62A4171E-947A-4810-96BA-3B076E2B3941}"/>
              </a:ext>
            </a:extLst>
          </p:cNvPr>
          <p:cNvSpPr txBox="1"/>
          <p:nvPr/>
        </p:nvSpPr>
        <p:spPr>
          <a:xfrm>
            <a:off x="0" y="2366530"/>
            <a:ext cx="12192000" cy="4401205"/>
          </a:xfrm>
          <a:prstGeom prst="rect">
            <a:avLst/>
          </a:prstGeom>
          <a:noFill/>
        </p:spPr>
        <p:txBody>
          <a:bodyPr wrap="square" rtlCol="0">
            <a:spAutoFit/>
          </a:bodyPr>
          <a:lstStyle/>
          <a:p>
            <a:pPr marL="285750" indent="-285750">
              <a:buFont typeface="Arial" panose="020B0604020202020204" pitchFamily="34" charset="0"/>
              <a:buChar char="•"/>
            </a:pPr>
            <a:r>
              <a:rPr lang="cs-CZ" sz="2800" b="1" dirty="0"/>
              <a:t>První teorém neúplnosti</a:t>
            </a:r>
            <a:r>
              <a:rPr lang="de-DE" sz="2800" b="1" dirty="0"/>
              <a:t> (Stanford Encyclopedia)</a:t>
            </a:r>
            <a:endParaRPr lang="de-DE" sz="2800" dirty="0"/>
          </a:p>
          <a:p>
            <a:pPr marL="742950" lvl="1" indent="-285750">
              <a:buFont typeface="Arial" panose="020B0604020202020204" pitchFamily="34" charset="0"/>
              <a:buChar char="•"/>
            </a:pPr>
            <a:r>
              <a:rPr lang="cs-CZ" sz="2800" dirty="0"/>
              <a:t>Jakýkoliv konzistentní formální systém F, ve kterém je možné vykonat jisté množství elementární aritmetiky, je neúplný. V řeči F existují výroky, které nemohou být dokázány ani vyvráceny v F.</a:t>
            </a:r>
          </a:p>
          <a:p>
            <a:pPr marL="742950" lvl="1" indent="-285750">
              <a:buFont typeface="Arial" panose="020B0604020202020204" pitchFamily="34" charset="0"/>
              <a:buChar char="•"/>
            </a:pPr>
            <a:endParaRPr lang="cs-CZ" sz="2800" dirty="0"/>
          </a:p>
          <a:p>
            <a:pPr marL="742950" lvl="1" indent="-285750">
              <a:buFont typeface="Arial" panose="020B0604020202020204" pitchFamily="34" charset="0"/>
              <a:buChar char="•"/>
            </a:pPr>
            <a:endParaRPr lang="de-DE" sz="2800" dirty="0"/>
          </a:p>
          <a:p>
            <a:pPr marL="285750" indent="-285750">
              <a:buFont typeface="Arial" panose="020B0604020202020204" pitchFamily="34" charset="0"/>
              <a:buChar char="•"/>
            </a:pPr>
            <a:r>
              <a:rPr lang="cs-CZ" sz="2800" b="1" dirty="0"/>
              <a:t>Druhý teorém neúplnosti</a:t>
            </a:r>
            <a:endParaRPr lang="de-DE" sz="2800" dirty="0"/>
          </a:p>
          <a:p>
            <a:pPr marL="742950" lvl="1" indent="-285750">
              <a:buFont typeface="Arial" panose="020B0604020202020204" pitchFamily="34" charset="0"/>
              <a:buChar char="•"/>
            </a:pPr>
            <a:r>
              <a:rPr lang="cs-CZ" sz="2800" dirty="0"/>
              <a:t>Pro jakýkoliv konzistentní formální systém F, ve kterém je možné vykonat jisté množství elementární aritmetiky, platí že konzistentnost F nemůže být prokázána v F samotném. </a:t>
            </a:r>
            <a:endParaRPr lang="de-DE" sz="2800" dirty="0"/>
          </a:p>
        </p:txBody>
      </p:sp>
      <p:cxnSp>
        <p:nvCxnSpPr>
          <p:cNvPr id="6" name="Straight Connector 5">
            <a:extLst>
              <a:ext uri="{FF2B5EF4-FFF2-40B4-BE49-F238E27FC236}">
                <a16:creationId xmlns:a16="http://schemas.microsoft.com/office/drawing/2014/main" id="{466513DA-5839-4D2E-92F5-28D2C6D68210}"/>
              </a:ext>
            </a:extLst>
          </p:cNvPr>
          <p:cNvCxnSpPr/>
          <p:nvPr/>
        </p:nvCxnSpPr>
        <p:spPr>
          <a:xfrm>
            <a:off x="0" y="2101516"/>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728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520180"/>
            <a:ext cx="9144000" cy="1752600"/>
          </a:xfrm>
        </p:spPr>
        <p:txBody>
          <a:bodyPr rtlCol="0">
            <a:noAutofit/>
          </a:bodyPr>
          <a:lstStyle/>
          <a:p>
            <a:pPr>
              <a:defRPr/>
            </a:pPr>
            <a:r>
              <a:rPr lang="de-DE" sz="4000" dirty="0"/>
              <a:t>„The </a:t>
            </a:r>
            <a:r>
              <a:rPr lang="de-DE" sz="4000" dirty="0" err="1"/>
              <a:t>map</a:t>
            </a:r>
            <a:r>
              <a:rPr lang="de-DE" sz="4000" dirty="0"/>
              <a:t> </a:t>
            </a:r>
            <a:r>
              <a:rPr lang="de-DE" sz="4000" dirty="0" err="1"/>
              <a:t>is</a:t>
            </a:r>
            <a:r>
              <a:rPr lang="de-DE" sz="4000" dirty="0"/>
              <a:t> not </a:t>
            </a:r>
            <a:r>
              <a:rPr lang="de-DE" sz="4000" dirty="0" err="1"/>
              <a:t>the</a:t>
            </a:r>
            <a:r>
              <a:rPr lang="de-DE" sz="4000" dirty="0"/>
              <a:t> </a:t>
            </a:r>
            <a:r>
              <a:rPr lang="de-DE" sz="4000" dirty="0" err="1"/>
              <a:t>territory</a:t>
            </a:r>
            <a:r>
              <a:rPr lang="de-DE" sz="4000" dirty="0"/>
              <a:t>!“ </a:t>
            </a:r>
          </a:p>
          <a:p>
            <a:pPr>
              <a:defRPr/>
            </a:pPr>
            <a:r>
              <a:rPr lang="de-DE" sz="4000" dirty="0"/>
              <a:t>(Alfred Korzybski, Gregory Bateson)</a:t>
            </a:r>
          </a:p>
        </p:txBody>
      </p:sp>
      <p:sp>
        <p:nvSpPr>
          <p:cNvPr id="5" name="Slide Number Placeholder 4"/>
          <p:cNvSpPr>
            <a:spLocks noGrp="1"/>
          </p:cNvSpPr>
          <p:nvPr>
            <p:ph type="sldNum" sz="quarter" idx="12"/>
          </p:nvPr>
        </p:nvSpPr>
        <p:spPr>
          <a:xfrm>
            <a:off x="12327160" y="6356351"/>
            <a:ext cx="2133600" cy="365125"/>
          </a:xfrm>
          <a:prstGeom prst="rect">
            <a:avLst/>
          </a:prstGeom>
        </p:spPr>
        <p:txBody>
          <a:bodyPr/>
          <a:lstStyle/>
          <a:p>
            <a:pPr>
              <a:defRPr/>
            </a:pPr>
            <a:fld id="{6653E8A9-08F4-4AC6-8F0B-D8A9E39D2955}" type="slidenum">
              <a:rPr lang="de-DE"/>
              <a:pPr>
                <a:defRPr/>
              </a:pPr>
              <a:t>26</a:t>
            </a:fld>
            <a:endParaRPr lang="de-DE" dirty="0"/>
          </a:p>
        </p:txBody>
      </p:sp>
      <p:sp>
        <p:nvSpPr>
          <p:cNvPr id="4" name="Subtitle 2">
            <a:extLst>
              <a:ext uri="{FF2B5EF4-FFF2-40B4-BE49-F238E27FC236}">
                <a16:creationId xmlns:a16="http://schemas.microsoft.com/office/drawing/2014/main" id="{8BFBC202-7067-44A0-B8BC-660828CFC486}"/>
              </a:ext>
            </a:extLst>
          </p:cNvPr>
          <p:cNvSpPr txBox="1">
            <a:spLocks/>
          </p:cNvSpPr>
          <p:nvPr/>
        </p:nvSpPr>
        <p:spPr>
          <a:xfrm>
            <a:off x="1524001" y="3783791"/>
            <a:ext cx="9144000"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de-DE" sz="4000" dirty="0"/>
              <a:t>„</a:t>
            </a:r>
            <a:r>
              <a:rPr lang="cs-CZ" sz="4000" dirty="0"/>
              <a:t>Mapa není území</a:t>
            </a:r>
            <a:r>
              <a:rPr lang="de-DE" sz="4000" dirty="0"/>
              <a:t>!“ </a:t>
            </a:r>
          </a:p>
          <a:p>
            <a:pPr>
              <a:defRPr/>
            </a:pPr>
            <a:r>
              <a:rPr lang="de-DE" sz="4000" dirty="0"/>
              <a:t>(Alfred Korzybski, Gregory Bateson)</a:t>
            </a:r>
          </a:p>
        </p:txBody>
      </p:sp>
    </p:spTree>
    <p:extLst>
      <p:ext uri="{BB962C8B-B14F-4D97-AF65-F5344CB8AC3E}">
        <p14:creationId xmlns:p14="http://schemas.microsoft.com/office/powerpoint/2010/main" val="384996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2327160" y="6356351"/>
            <a:ext cx="2133600" cy="365125"/>
          </a:xfrm>
          <a:prstGeom prst="rect">
            <a:avLst/>
          </a:prstGeom>
        </p:spPr>
        <p:txBody>
          <a:bodyPr/>
          <a:lstStyle/>
          <a:p>
            <a:pPr>
              <a:defRPr/>
            </a:pPr>
            <a:fld id="{6653E8A9-08F4-4AC6-8F0B-D8A9E39D2955}" type="slidenum">
              <a:rPr lang="de-DE"/>
              <a:pPr>
                <a:defRPr/>
              </a:pPr>
              <a:t>27</a:t>
            </a:fld>
            <a:endParaRPr lang="de-DE" dirty="0"/>
          </a:p>
        </p:txBody>
      </p:sp>
      <p:sp>
        <p:nvSpPr>
          <p:cNvPr id="4" name="Subtitle 2">
            <a:extLst>
              <a:ext uri="{FF2B5EF4-FFF2-40B4-BE49-F238E27FC236}">
                <a16:creationId xmlns:a16="http://schemas.microsoft.com/office/drawing/2014/main" id="{8BFBC202-7067-44A0-B8BC-660828CFC486}"/>
              </a:ext>
            </a:extLst>
          </p:cNvPr>
          <p:cNvSpPr txBox="1">
            <a:spLocks/>
          </p:cNvSpPr>
          <p:nvPr/>
        </p:nvSpPr>
        <p:spPr>
          <a:xfrm>
            <a:off x="1524000" y="1295115"/>
            <a:ext cx="9144000"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cs-CZ" sz="4000" dirty="0"/>
              <a:t>Reprezentace reality není realitou. Pokud na to zapomeneme, nevyhneme se chybám a špatným interpretacím informací.</a:t>
            </a:r>
          </a:p>
          <a:p>
            <a:pPr>
              <a:defRPr/>
            </a:pPr>
            <a:endParaRPr lang="cs-CZ" sz="4000" dirty="0"/>
          </a:p>
          <a:p>
            <a:pPr>
              <a:defRPr/>
            </a:pPr>
            <a:r>
              <a:rPr lang="cs-CZ" sz="4000" dirty="0"/>
              <a:t>Jaká je nejkratší trasa z New Yorku do Madridu</a:t>
            </a:r>
            <a:r>
              <a:rPr lang="en-US" sz="4000" dirty="0"/>
              <a:t>?</a:t>
            </a:r>
            <a:r>
              <a:rPr lang="cs-CZ" sz="4000" dirty="0"/>
              <a:t> (viz. mapa) </a:t>
            </a:r>
            <a:endParaRPr lang="de-DE" sz="4000" dirty="0"/>
          </a:p>
        </p:txBody>
      </p:sp>
    </p:spTree>
    <p:extLst>
      <p:ext uri="{BB962C8B-B14F-4D97-AF65-F5344CB8AC3E}">
        <p14:creationId xmlns:p14="http://schemas.microsoft.com/office/powerpoint/2010/main" val="1316912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9FC031-FD99-4364-8149-422FB2347008}"/>
              </a:ext>
            </a:extLst>
          </p:cNvPr>
          <p:cNvPicPr>
            <a:picLocks noChangeAspect="1" noChangeArrowheads="1"/>
          </p:cNvPicPr>
          <p:nvPr/>
        </p:nvPicPr>
        <p:blipFill>
          <a:blip r:embed="rId2" cstate="print"/>
          <a:srcRect/>
          <a:stretch>
            <a:fillRect/>
          </a:stretch>
        </p:blipFill>
        <p:spPr bwMode="auto">
          <a:xfrm>
            <a:off x="3186543" y="469585"/>
            <a:ext cx="5829119" cy="5982113"/>
          </a:xfrm>
          <a:prstGeom prst="rect">
            <a:avLst/>
          </a:prstGeom>
          <a:noFill/>
        </p:spPr>
      </p:pic>
    </p:spTree>
    <p:extLst>
      <p:ext uri="{BB962C8B-B14F-4D97-AF65-F5344CB8AC3E}">
        <p14:creationId xmlns:p14="http://schemas.microsoft.com/office/powerpoint/2010/main" val="133295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12A76-D05B-4AE4-A24A-E4701139D4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1326"/>
            <a:ext cx="5985164" cy="6899326"/>
          </a:xfrm>
          <a:prstGeom prst="rect">
            <a:avLst/>
          </a:prstGeom>
        </p:spPr>
      </p:pic>
      <p:sp>
        <p:nvSpPr>
          <p:cNvPr id="7" name="Textfeld 1">
            <a:extLst>
              <a:ext uri="{FF2B5EF4-FFF2-40B4-BE49-F238E27FC236}">
                <a16:creationId xmlns:a16="http://schemas.microsoft.com/office/drawing/2014/main" id="{507FF101-C772-4063-8D66-9258AA81C468}"/>
              </a:ext>
            </a:extLst>
          </p:cNvPr>
          <p:cNvSpPr txBox="1"/>
          <p:nvPr/>
        </p:nvSpPr>
        <p:spPr>
          <a:xfrm>
            <a:off x="2129194" y="2715839"/>
            <a:ext cx="2603213" cy="1384995"/>
          </a:xfrm>
          <a:prstGeom prst="rect">
            <a:avLst/>
          </a:prstGeom>
          <a:noFill/>
        </p:spPr>
        <p:txBody>
          <a:bodyPr wrap="none" rtlCol="0">
            <a:spAutoFit/>
          </a:bodyPr>
          <a:lstStyle/>
          <a:p>
            <a:pPr algn="ctr"/>
            <a:r>
              <a:rPr lang="de-DE" sz="2800" dirty="0"/>
              <a:t>Latitude</a:t>
            </a:r>
            <a:endParaRPr lang="sk-SK" sz="2800" dirty="0"/>
          </a:p>
          <a:p>
            <a:pPr algn="ctr"/>
            <a:r>
              <a:rPr lang="de-DE" sz="2800" dirty="0" err="1"/>
              <a:t>Zeměpisná</a:t>
            </a:r>
            <a:r>
              <a:rPr lang="de-DE" sz="2800" dirty="0"/>
              <a:t> </a:t>
            </a:r>
            <a:r>
              <a:rPr lang="de-DE" sz="2800" dirty="0" err="1"/>
              <a:t>šířka</a:t>
            </a:r>
            <a:r>
              <a:rPr lang="de-DE" sz="2800" dirty="0"/>
              <a:t> </a:t>
            </a:r>
            <a:endParaRPr lang="sk-SK" sz="2800" dirty="0"/>
          </a:p>
          <a:p>
            <a:pPr algn="ctr"/>
            <a:endParaRPr lang="de-DE" sz="2800" dirty="0"/>
          </a:p>
        </p:txBody>
      </p:sp>
      <p:cxnSp>
        <p:nvCxnSpPr>
          <p:cNvPr id="8" name="Gerade Verbindung 6">
            <a:extLst>
              <a:ext uri="{FF2B5EF4-FFF2-40B4-BE49-F238E27FC236}">
                <a16:creationId xmlns:a16="http://schemas.microsoft.com/office/drawing/2014/main" id="{87A02ABF-BAE7-4F01-8D7C-4F4F91588620}"/>
              </a:ext>
            </a:extLst>
          </p:cNvPr>
          <p:cNvCxnSpPr>
            <a:cxnSpLocks/>
            <a:endCxn id="7" idx="3"/>
          </p:cNvCxnSpPr>
          <p:nvPr/>
        </p:nvCxnSpPr>
        <p:spPr>
          <a:xfrm flipH="1">
            <a:off x="4732407" y="3288632"/>
            <a:ext cx="3288648" cy="119705"/>
          </a:xfrm>
          <a:prstGeom prst="line">
            <a:avLst/>
          </a:prstGeom>
          <a:ln>
            <a:solidFill>
              <a:srgbClr val="006699"/>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 name="Gerade Verbindung 6">
            <a:extLst>
              <a:ext uri="{FF2B5EF4-FFF2-40B4-BE49-F238E27FC236}">
                <a16:creationId xmlns:a16="http://schemas.microsoft.com/office/drawing/2014/main" id="{4513A58C-8A00-41D4-BBD0-B47C7F12454F}"/>
              </a:ext>
            </a:extLst>
          </p:cNvPr>
          <p:cNvCxnSpPr>
            <a:cxnSpLocks/>
            <a:endCxn id="7" idx="3"/>
          </p:cNvCxnSpPr>
          <p:nvPr/>
        </p:nvCxnSpPr>
        <p:spPr>
          <a:xfrm flipH="1" flipV="1">
            <a:off x="4732407" y="3408337"/>
            <a:ext cx="2869568" cy="500604"/>
          </a:xfrm>
          <a:prstGeom prst="line">
            <a:avLst/>
          </a:prstGeom>
          <a:ln>
            <a:solidFill>
              <a:srgbClr val="006699"/>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6FAD912-04D1-4276-815D-6E28BF4CF23A}"/>
              </a:ext>
            </a:extLst>
          </p:cNvPr>
          <p:cNvSpPr txBox="1"/>
          <p:nvPr/>
        </p:nvSpPr>
        <p:spPr>
          <a:xfrm>
            <a:off x="2839453" y="6169117"/>
            <a:ext cx="4293263" cy="523220"/>
          </a:xfrm>
          <a:prstGeom prst="rect">
            <a:avLst/>
          </a:prstGeom>
          <a:noFill/>
        </p:spPr>
        <p:txBody>
          <a:bodyPr wrap="square" rtlCol="0">
            <a:spAutoFit/>
          </a:bodyPr>
          <a:lstStyle/>
          <a:p>
            <a:r>
              <a:rPr lang="de-AT" sz="2800" b="1" dirty="0">
                <a:latin typeface="Arial" pitchFamily="34" charset="0"/>
                <a:cs typeface="Arial" pitchFamily="34" charset="0"/>
              </a:rPr>
              <a:t>Local approximization:</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416175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B4C0-4D01-46F4-8F58-826021647502}"/>
              </a:ext>
            </a:extLst>
          </p:cNvPr>
          <p:cNvSpPr>
            <a:spLocks noGrp="1"/>
          </p:cNvSpPr>
          <p:nvPr>
            <p:ph type="title"/>
          </p:nvPr>
        </p:nvSpPr>
        <p:spPr/>
        <p:txBody>
          <a:bodyPr>
            <a:normAutofit/>
          </a:bodyPr>
          <a:lstStyle/>
          <a:p>
            <a:r>
              <a:rPr lang="en-US" sz="6000" b="1" dirty="0"/>
              <a:t>Corrective reflection</a:t>
            </a:r>
            <a:endParaRPr lang="sk-SK" sz="6000" b="1" dirty="0"/>
          </a:p>
        </p:txBody>
      </p:sp>
      <p:sp>
        <p:nvSpPr>
          <p:cNvPr id="3" name="Content Placeholder 2">
            <a:extLst>
              <a:ext uri="{FF2B5EF4-FFF2-40B4-BE49-F238E27FC236}">
                <a16:creationId xmlns:a16="http://schemas.microsoft.com/office/drawing/2014/main" id="{6DA8A788-68BD-4AD3-9BDB-20B0C754C2BB}"/>
              </a:ext>
            </a:extLst>
          </p:cNvPr>
          <p:cNvSpPr>
            <a:spLocks noGrp="1"/>
          </p:cNvSpPr>
          <p:nvPr>
            <p:ph idx="1"/>
          </p:nvPr>
        </p:nvSpPr>
        <p:spPr>
          <a:xfrm>
            <a:off x="838200" y="2141537"/>
            <a:ext cx="10515600" cy="4351338"/>
          </a:xfrm>
        </p:spPr>
        <p:txBody>
          <a:bodyPr/>
          <a:lstStyle/>
          <a:p>
            <a:r>
              <a:rPr lang="cs-CZ" dirty="0" err="1"/>
              <a:t>How</a:t>
            </a:r>
            <a:r>
              <a:rPr lang="cs-CZ" dirty="0"/>
              <a:t> </a:t>
            </a:r>
            <a:r>
              <a:rPr lang="cs-CZ" dirty="0" err="1"/>
              <a:t>does</a:t>
            </a:r>
            <a:r>
              <a:rPr lang="cs-CZ" dirty="0"/>
              <a:t> </a:t>
            </a:r>
            <a:r>
              <a:rPr lang="cs-CZ" dirty="0" err="1"/>
              <a:t>philosophy</a:t>
            </a:r>
            <a:r>
              <a:rPr lang="cs-CZ" dirty="0"/>
              <a:t> </a:t>
            </a:r>
            <a:r>
              <a:rPr lang="cs-CZ" dirty="0" err="1"/>
              <a:t>come</a:t>
            </a:r>
            <a:r>
              <a:rPr lang="cs-CZ" dirty="0"/>
              <a:t> </a:t>
            </a:r>
            <a:r>
              <a:rPr lang="cs-CZ" dirty="0" err="1"/>
              <a:t>about</a:t>
            </a:r>
            <a:r>
              <a:rPr lang="cs-CZ" dirty="0"/>
              <a:t>?</a:t>
            </a:r>
          </a:p>
          <a:p>
            <a:r>
              <a:rPr lang="cs-CZ" dirty="0" err="1"/>
              <a:t>What</a:t>
            </a:r>
            <a:r>
              <a:rPr lang="cs-CZ" dirty="0"/>
              <a:t> </a:t>
            </a:r>
            <a:r>
              <a:rPr lang="cs-CZ" dirty="0" err="1"/>
              <a:t>may</a:t>
            </a:r>
            <a:r>
              <a:rPr lang="cs-CZ" dirty="0"/>
              <a:t> </a:t>
            </a:r>
            <a:r>
              <a:rPr lang="en-US" dirty="0"/>
              <a:t>philosophy be good for?</a:t>
            </a:r>
          </a:p>
          <a:p>
            <a:r>
              <a:rPr lang="en-US" dirty="0"/>
              <a:t>Which problems could/should be solved with the help of philosophy?</a:t>
            </a:r>
          </a:p>
          <a:p>
            <a:r>
              <a:rPr lang="en-US" dirty="0"/>
              <a:t>Philosophy as questioning established </a:t>
            </a:r>
            <a:r>
              <a:rPr lang="en-US" dirty="0" err="1"/>
              <a:t>asnwers</a:t>
            </a:r>
            <a:r>
              <a:rPr lang="en-US" dirty="0"/>
              <a:t>?</a:t>
            </a:r>
          </a:p>
          <a:p>
            <a:r>
              <a:rPr lang="en-US" dirty="0"/>
              <a:t>Philosophy as a technique of discourse?</a:t>
            </a:r>
          </a:p>
          <a:p>
            <a:r>
              <a:rPr lang="en-US" dirty="0"/>
              <a:t>Philosophy as the journey from familiar to unfamiliar? (John Wisdom)</a:t>
            </a:r>
          </a:p>
          <a:p>
            <a:endParaRPr lang="sk-SK" dirty="0"/>
          </a:p>
        </p:txBody>
      </p:sp>
    </p:spTree>
    <p:extLst>
      <p:ext uri="{BB962C8B-B14F-4D97-AF65-F5344CB8AC3E}">
        <p14:creationId xmlns:p14="http://schemas.microsoft.com/office/powerpoint/2010/main" val="1051976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3D3E0-D135-4AD7-966C-4A7848ADCD53}"/>
              </a:ext>
            </a:extLst>
          </p:cNvPr>
          <p:cNvSpPr>
            <a:spLocks noGrp="1"/>
          </p:cNvSpPr>
          <p:nvPr>
            <p:ph idx="1"/>
          </p:nvPr>
        </p:nvSpPr>
        <p:spPr>
          <a:xfrm>
            <a:off x="0" y="0"/>
            <a:ext cx="12192000" cy="6858000"/>
          </a:xfrm>
        </p:spPr>
        <p:txBody>
          <a:bodyPr>
            <a:normAutofit fontScale="92500" lnSpcReduction="10000"/>
          </a:bodyPr>
          <a:lstStyle/>
          <a:p>
            <a:pPr marL="0" indent="0">
              <a:buNone/>
            </a:pPr>
            <a:r>
              <a:rPr lang="en-US" sz="3200" b="1" dirty="0" err="1">
                <a:cs typeface="Arial Black"/>
              </a:rPr>
              <a:t>Turings</a:t>
            </a:r>
            <a:r>
              <a:rPr lang="en-US" sz="3200" b="1" dirty="0">
                <a:cs typeface="Arial Black"/>
              </a:rPr>
              <a:t> „Universal Machine“ (1936/37) and von Neumann’s  implementation of it </a:t>
            </a:r>
            <a:r>
              <a:rPr lang="en-US" sz="3200" i="1" dirty="0">
                <a:cs typeface="Arial Black"/>
              </a:rPr>
              <a:t>[in modern computers</a:t>
            </a:r>
            <a:r>
              <a:rPr lang="en-US" sz="3200" b="1" i="1" dirty="0">
                <a:cs typeface="Arial Black"/>
              </a:rPr>
              <a:t>] </a:t>
            </a:r>
            <a:r>
              <a:rPr lang="en-US" sz="3200" b="1" dirty="0">
                <a:cs typeface="Arial Black"/>
              </a:rPr>
              <a:t>are direct </a:t>
            </a:r>
            <a:r>
              <a:rPr lang="en-US" sz="3200" b="1" dirty="0" err="1">
                <a:cs typeface="Arial Black"/>
              </a:rPr>
              <a:t>offsprings</a:t>
            </a:r>
            <a:r>
              <a:rPr lang="en-US" sz="3200" b="1" dirty="0">
                <a:cs typeface="Arial Black"/>
              </a:rPr>
              <a:t> of Gödel’s ideas !</a:t>
            </a:r>
            <a:r>
              <a:rPr lang="de-DE" dirty="0"/>
              <a:t> -- </a:t>
            </a:r>
            <a:r>
              <a:rPr lang="en-US" dirty="0"/>
              <a:t>George </a:t>
            </a:r>
            <a:r>
              <a:rPr lang="en-US" dirty="0" err="1"/>
              <a:t>Dsyon</a:t>
            </a:r>
            <a:r>
              <a:rPr lang="en-US" dirty="0"/>
              <a:t> : Turing’s Cathedral (The Origins of the Digital Universe)  pp</a:t>
            </a:r>
            <a:r>
              <a:rPr lang="sk-SK" dirty="0"/>
              <a:t>.</a:t>
            </a:r>
            <a:r>
              <a:rPr lang="en-US" dirty="0"/>
              <a:t>106/7</a:t>
            </a:r>
            <a:r>
              <a:rPr lang="de-DE" dirty="0"/>
              <a:t> </a:t>
            </a:r>
            <a:r>
              <a:rPr lang="en-US" dirty="0"/>
              <a:t>London/Penguin, 2012</a:t>
            </a:r>
          </a:p>
          <a:p>
            <a:pPr marL="0" indent="0">
              <a:buNone/>
            </a:pPr>
            <a:endParaRPr lang="de-DE" dirty="0"/>
          </a:p>
          <a:p>
            <a:pPr marL="0" indent="0">
              <a:buNone/>
            </a:pPr>
            <a:r>
              <a:rPr lang="en-US" dirty="0"/>
              <a:t>p</a:t>
            </a:r>
            <a:r>
              <a:rPr lang="sk-SK" dirty="0"/>
              <a:t>p. </a:t>
            </a:r>
            <a:r>
              <a:rPr lang="en-US" dirty="0"/>
              <a:t>107: Where does meaning [</a:t>
            </a:r>
            <a:r>
              <a:rPr lang="en-US" b="1" dirty="0"/>
              <a:t>knowledge/epistemology]</a:t>
            </a:r>
            <a:r>
              <a:rPr lang="en-US" dirty="0"/>
              <a:t> come in?</a:t>
            </a:r>
            <a:r>
              <a:rPr lang="de-DE" dirty="0"/>
              <a:t> </a:t>
            </a:r>
            <a:r>
              <a:rPr lang="en-US" dirty="0"/>
              <a:t>If everything is assigned a number, does this diminish the meaning of the world? </a:t>
            </a:r>
            <a:r>
              <a:rPr lang="de-DE" dirty="0"/>
              <a:t>... </a:t>
            </a:r>
            <a:r>
              <a:rPr lang="en-US" dirty="0"/>
              <a:t>What Gödel (and Turing) proved is that formal systems will, sooner or later, produce  meaningful </a:t>
            </a:r>
            <a:r>
              <a:rPr lang="en-US" dirty="0" err="1"/>
              <a:t>stateme</a:t>
            </a:r>
            <a:r>
              <a:rPr lang="sk-SK" dirty="0"/>
              <a:t>n</a:t>
            </a:r>
            <a:r>
              <a:rPr lang="en-US" dirty="0" err="1"/>
              <a:t>ts</a:t>
            </a:r>
            <a:r>
              <a:rPr lang="en-US" dirty="0"/>
              <a:t> whose truth  can be proved only [from] outside [of] the system itself. ...</a:t>
            </a:r>
            <a:r>
              <a:rPr lang="de-DE" dirty="0"/>
              <a:t> </a:t>
            </a:r>
            <a:r>
              <a:rPr lang="en-US" dirty="0"/>
              <a:t>It proves ... that we live in a world where higher meaning[-s] exists.</a:t>
            </a:r>
          </a:p>
          <a:p>
            <a:pPr marL="0" indent="0">
              <a:buNone/>
            </a:pPr>
            <a:endParaRPr lang="en-US" dirty="0"/>
          </a:p>
          <a:p>
            <a:pPr marL="0" indent="0" algn="just">
              <a:buNone/>
            </a:pPr>
            <a:r>
              <a:rPr lang="en-US" b="1" dirty="0">
                <a:solidFill>
                  <a:srgbClr val="FF0000"/>
                </a:solidFill>
                <a:cs typeface="Arial Black"/>
              </a:rPr>
              <a:t>What Turing disregards completely is the fact that MIND </a:t>
            </a:r>
            <a:r>
              <a:rPr lang="en-US" b="1" dirty="0">
                <a:cs typeface="Arial Black"/>
              </a:rPr>
              <a:t>[and especially KNOWLEDGE]</a:t>
            </a:r>
            <a:r>
              <a:rPr lang="en-US" b="1" dirty="0">
                <a:solidFill>
                  <a:srgbClr val="FF0000"/>
                </a:solidFill>
                <a:cs typeface="Arial Black"/>
              </a:rPr>
              <a:t>, in its use, is not static,</a:t>
            </a:r>
            <a:r>
              <a:rPr lang="de-DE" b="1" dirty="0">
                <a:solidFill>
                  <a:srgbClr val="FF0000"/>
                </a:solidFill>
                <a:cs typeface="Arial Black"/>
              </a:rPr>
              <a:t> </a:t>
            </a:r>
            <a:r>
              <a:rPr lang="en-US" b="1" dirty="0">
                <a:solidFill>
                  <a:srgbClr val="FF0000"/>
                </a:solidFill>
                <a:cs typeface="Arial Black"/>
              </a:rPr>
              <a:t>but constantly developing, </a:t>
            </a:r>
            <a:r>
              <a:rPr lang="en-US" b="1" dirty="0" err="1">
                <a:solidFill>
                  <a:srgbClr val="FF0000"/>
                </a:solidFill>
                <a:cs typeface="Arial Black"/>
              </a:rPr>
              <a:t>i</a:t>
            </a:r>
            <a:r>
              <a:rPr lang="en-US" b="1" dirty="0">
                <a:solidFill>
                  <a:srgbClr val="FF0000"/>
                </a:solidFill>
                <a:cs typeface="Arial Black"/>
              </a:rPr>
              <a:t>. e. that we understand abstract terms more and</a:t>
            </a:r>
            <a:r>
              <a:rPr lang="de-DE" b="1" dirty="0">
                <a:solidFill>
                  <a:srgbClr val="FF0000"/>
                </a:solidFill>
                <a:cs typeface="Arial Black"/>
              </a:rPr>
              <a:t> </a:t>
            </a:r>
            <a:r>
              <a:rPr lang="en-US" b="1" dirty="0">
                <a:solidFill>
                  <a:srgbClr val="FF0000"/>
                </a:solidFill>
                <a:cs typeface="Arial Black"/>
              </a:rPr>
              <a:t>more precisely as we go on using them, and that more and more abstract</a:t>
            </a:r>
            <a:r>
              <a:rPr lang="de-DE" b="1" dirty="0">
                <a:solidFill>
                  <a:srgbClr val="FF0000"/>
                </a:solidFill>
                <a:cs typeface="Arial Black"/>
              </a:rPr>
              <a:t> </a:t>
            </a:r>
            <a:r>
              <a:rPr lang="en-US" b="1" dirty="0">
                <a:solidFill>
                  <a:srgbClr val="FF0000"/>
                </a:solidFill>
                <a:cs typeface="Arial Black"/>
              </a:rPr>
              <a:t>terms enter the sphere of our understanding.</a:t>
            </a:r>
            <a:r>
              <a:rPr lang="en-US" sz="3200" b="1" dirty="0">
                <a:solidFill>
                  <a:srgbClr val="FF0000"/>
                </a:solidFill>
              </a:rPr>
              <a:t> </a:t>
            </a:r>
            <a:r>
              <a:rPr lang="en-US" sz="3200" dirty="0">
                <a:solidFill>
                  <a:srgbClr val="FF0000"/>
                </a:solidFill>
              </a:rPr>
              <a:t>-- Kurt Gödel, 1972</a:t>
            </a:r>
            <a:endParaRPr lang="de-DE" sz="3200" dirty="0">
              <a:solidFill>
                <a:srgbClr val="FF0000"/>
              </a:solidFill>
            </a:endParaRPr>
          </a:p>
          <a:p>
            <a:pPr marL="0" indent="0">
              <a:buNone/>
            </a:pPr>
            <a:r>
              <a:rPr lang="en-GB" sz="3200" dirty="0">
                <a:solidFill>
                  <a:srgbClr val="FF0000"/>
                </a:solidFill>
              </a:rPr>
              <a:t> </a:t>
            </a:r>
            <a:endParaRPr lang="de-DE" sz="3200" dirty="0">
              <a:solidFill>
                <a:srgbClr val="FF0000"/>
              </a:solidFill>
            </a:endParaRPr>
          </a:p>
          <a:p>
            <a:pPr marL="0" indent="0">
              <a:buNone/>
            </a:pPr>
            <a:r>
              <a:rPr lang="de-DE" sz="2400" dirty="0"/>
              <a:t>(</a:t>
            </a:r>
            <a:r>
              <a:rPr lang="de-DE" sz="2400" dirty="0" err="1"/>
              <a:t>Some</a:t>
            </a:r>
            <a:r>
              <a:rPr lang="de-DE" sz="2400" dirty="0"/>
              <a:t> </a:t>
            </a:r>
            <a:r>
              <a:rPr lang="de-DE" sz="2400" dirty="0" err="1"/>
              <a:t>Remarks</a:t>
            </a:r>
            <a:r>
              <a:rPr lang="de-DE" sz="2400" dirty="0"/>
              <a:t> on </a:t>
            </a:r>
            <a:r>
              <a:rPr lang="de-DE" sz="2400" dirty="0" err="1"/>
              <a:t>the</a:t>
            </a:r>
            <a:r>
              <a:rPr lang="de-DE" sz="2400" dirty="0"/>
              <a:t> </a:t>
            </a:r>
            <a:r>
              <a:rPr lang="de-DE" sz="2400" dirty="0" err="1"/>
              <a:t>Undecidability</a:t>
            </a:r>
            <a:r>
              <a:rPr lang="de-DE" sz="2400" dirty="0"/>
              <a:t> </a:t>
            </a:r>
            <a:r>
              <a:rPr lang="de-DE" sz="2400" dirty="0" err="1"/>
              <a:t>Results</a:t>
            </a:r>
            <a:r>
              <a:rPr lang="de-DE" sz="2400" dirty="0"/>
              <a:t>. In: </a:t>
            </a:r>
            <a:r>
              <a:rPr lang="de-DE" sz="2400" dirty="0" err="1"/>
              <a:t>Feferman</a:t>
            </a:r>
            <a:r>
              <a:rPr lang="de-DE" sz="2400" dirty="0"/>
              <a:t>, Coll. Works [</a:t>
            </a:r>
            <a:r>
              <a:rPr lang="de-DE" sz="2400" dirty="0" err="1"/>
              <a:t>of</a:t>
            </a:r>
            <a:r>
              <a:rPr lang="de-DE" sz="2400" dirty="0"/>
              <a:t> Gödel] </a:t>
            </a:r>
            <a:r>
              <a:rPr lang="de-DE" sz="2400" dirty="0" err="1"/>
              <a:t>vol</a:t>
            </a:r>
            <a:r>
              <a:rPr lang="de-DE" sz="2400" dirty="0"/>
              <a:t> 2, p 306)</a:t>
            </a:r>
          </a:p>
          <a:p>
            <a:pPr marL="0" indent="0">
              <a:buNone/>
            </a:pPr>
            <a:endParaRPr lang="sk-SK" dirty="0"/>
          </a:p>
        </p:txBody>
      </p:sp>
    </p:spTree>
    <p:extLst>
      <p:ext uri="{BB962C8B-B14F-4D97-AF65-F5344CB8AC3E}">
        <p14:creationId xmlns:p14="http://schemas.microsoft.com/office/powerpoint/2010/main" val="2634052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E1F8A-4CA1-42D6-BA87-F86103BCFC2B}"/>
              </a:ext>
            </a:extLst>
          </p:cNvPr>
          <p:cNvSpPr>
            <a:spLocks noGrp="1"/>
          </p:cNvSpPr>
          <p:nvPr>
            <p:ph idx="1"/>
          </p:nvPr>
        </p:nvSpPr>
        <p:spPr>
          <a:xfrm>
            <a:off x="0" y="0"/>
            <a:ext cx="12192000" cy="6858000"/>
          </a:xfrm>
        </p:spPr>
        <p:txBody>
          <a:bodyPr>
            <a:normAutofit fontScale="92500" lnSpcReduction="20000"/>
          </a:bodyPr>
          <a:lstStyle/>
          <a:p>
            <a:pPr marL="0" indent="0">
              <a:buNone/>
            </a:pPr>
            <a:endParaRPr lang="en-US" dirty="0"/>
          </a:p>
          <a:p>
            <a:pPr marL="0" indent="0">
              <a:buNone/>
            </a:pPr>
            <a:r>
              <a:rPr lang="en-US" sz="3000" dirty="0"/>
              <a:t>Turing</a:t>
            </a:r>
            <a:r>
              <a:rPr lang="cs-CZ" sz="3000" dirty="0" err="1"/>
              <a:t>ův</a:t>
            </a:r>
            <a:r>
              <a:rPr lang="cs-CZ" sz="3000" dirty="0"/>
              <a:t> „</a:t>
            </a:r>
            <a:r>
              <a:rPr lang="en-US" sz="3000" b="1" dirty="0">
                <a:cs typeface="Arial Black"/>
              </a:rPr>
              <a:t>Universal Machine“ (1936/37) </a:t>
            </a:r>
            <a:r>
              <a:rPr lang="cs-CZ" sz="3000" dirty="0">
                <a:cs typeface="Arial Black"/>
              </a:rPr>
              <a:t>a von Neumannova implementace tohoto konceptu </a:t>
            </a:r>
            <a:r>
              <a:rPr lang="en-US" sz="3000" i="1" dirty="0">
                <a:cs typeface="Arial Black"/>
              </a:rPr>
              <a:t>[</a:t>
            </a:r>
            <a:r>
              <a:rPr lang="cs-CZ" sz="3000" i="1" dirty="0">
                <a:cs typeface="Arial Black"/>
              </a:rPr>
              <a:t>v moderních počítačích</a:t>
            </a:r>
            <a:r>
              <a:rPr lang="en-US" sz="3000" i="1" dirty="0">
                <a:cs typeface="Arial Black"/>
              </a:rPr>
              <a:t>] </a:t>
            </a:r>
            <a:r>
              <a:rPr lang="cs-CZ" sz="3000" dirty="0">
                <a:cs typeface="Arial Black"/>
              </a:rPr>
              <a:t>jsou přímými následovníky </a:t>
            </a:r>
            <a:r>
              <a:rPr lang="en-US" sz="3000" dirty="0">
                <a:cs typeface="Arial Black"/>
              </a:rPr>
              <a:t>Gödel</a:t>
            </a:r>
            <a:r>
              <a:rPr lang="cs-CZ" sz="3000" dirty="0" err="1">
                <a:cs typeface="Arial Black"/>
              </a:rPr>
              <a:t>ových</a:t>
            </a:r>
            <a:r>
              <a:rPr lang="cs-CZ" sz="3000" dirty="0">
                <a:cs typeface="Arial Black"/>
              </a:rPr>
              <a:t> myšlenek – George </a:t>
            </a:r>
            <a:r>
              <a:rPr lang="cs-CZ" sz="3000" dirty="0" err="1">
                <a:cs typeface="Arial Black"/>
              </a:rPr>
              <a:t>Dyson</a:t>
            </a:r>
            <a:r>
              <a:rPr lang="cs-CZ" sz="3000" dirty="0">
                <a:cs typeface="Arial Black"/>
              </a:rPr>
              <a:t>: </a:t>
            </a:r>
            <a:r>
              <a:rPr lang="en-US" sz="3000" dirty="0"/>
              <a:t>Turing’s Cathedral (The Origins of the Digital Universe)  </a:t>
            </a:r>
            <a:r>
              <a:rPr lang="cs-CZ" sz="3000" dirty="0"/>
              <a:t>str. </a:t>
            </a:r>
            <a:r>
              <a:rPr lang="en-US" sz="3000" dirty="0"/>
              <a:t>106/7</a:t>
            </a:r>
            <a:r>
              <a:rPr lang="de-DE" sz="3000" dirty="0"/>
              <a:t> </a:t>
            </a:r>
            <a:r>
              <a:rPr lang="en-US" sz="3000" dirty="0"/>
              <a:t>London/Penguin, 2012</a:t>
            </a:r>
            <a:r>
              <a:rPr lang="cs-CZ" sz="3000" dirty="0"/>
              <a:t>.</a:t>
            </a:r>
            <a:endParaRPr lang="en-US" sz="3000" dirty="0"/>
          </a:p>
          <a:p>
            <a:pPr marL="0" indent="0">
              <a:buNone/>
            </a:pPr>
            <a:endParaRPr lang="cs-CZ" sz="3000" b="1" dirty="0">
              <a:cs typeface="Arial Black"/>
            </a:endParaRPr>
          </a:p>
          <a:p>
            <a:pPr marL="0" indent="0">
              <a:buNone/>
            </a:pPr>
            <a:r>
              <a:rPr lang="cs-CZ" sz="3000" dirty="0"/>
              <a:t>Str. 107: Jakou roli hraje </a:t>
            </a:r>
            <a:r>
              <a:rPr lang="cs-CZ" sz="3000" b="1" dirty="0"/>
              <a:t>smysl (znalost/epistemologie)?</a:t>
            </a:r>
            <a:r>
              <a:rPr lang="cs-CZ" sz="3000" dirty="0"/>
              <a:t> Pokud je všemu přiřazeno číslo, eroduje to smysl světa? </a:t>
            </a:r>
            <a:r>
              <a:rPr lang="en-US" sz="3000" dirty="0"/>
              <a:t>Gödel</a:t>
            </a:r>
            <a:r>
              <a:rPr lang="cs-CZ" sz="3000" dirty="0"/>
              <a:t> (a </a:t>
            </a:r>
            <a:r>
              <a:rPr lang="cs-CZ" sz="3000" dirty="0" err="1"/>
              <a:t>Turing</a:t>
            </a:r>
            <a:r>
              <a:rPr lang="cs-CZ" sz="3000" dirty="0"/>
              <a:t>) dokázali, že formální systémy produkují smysluplné výroky, kterých pravdivost může být prokázána pouze zvnějšku systému samotného. Dokazuje to, že žijeme ve světě, ve kterém existuje vyšší (hlubší) smysl. </a:t>
            </a:r>
            <a:endParaRPr lang="en-US" sz="3000" dirty="0"/>
          </a:p>
          <a:p>
            <a:pPr marL="0" indent="0">
              <a:buNone/>
            </a:pPr>
            <a:endParaRPr lang="cs-CZ" sz="3000" dirty="0"/>
          </a:p>
          <a:p>
            <a:pPr marL="0" indent="0">
              <a:buNone/>
            </a:pPr>
            <a:r>
              <a:rPr lang="cs-CZ" sz="3000" b="1" dirty="0">
                <a:solidFill>
                  <a:srgbClr val="FF0000"/>
                </a:solidFill>
              </a:rPr>
              <a:t>Co </a:t>
            </a:r>
            <a:r>
              <a:rPr lang="cs-CZ" sz="3000" b="1" dirty="0" err="1">
                <a:solidFill>
                  <a:srgbClr val="FF0000"/>
                </a:solidFill>
              </a:rPr>
              <a:t>Turing</a:t>
            </a:r>
            <a:r>
              <a:rPr lang="cs-CZ" sz="3000" b="1" dirty="0">
                <a:solidFill>
                  <a:srgbClr val="FF0000"/>
                </a:solidFill>
              </a:rPr>
              <a:t> úplně ignoruje je fakt že MYSL (a hlavně znalost), ve smyslu jejich užívání, není statická, nýbrž konstantně se vyvíjející. Abstraktním pojmům rozumíme pořád přesněji čím více jich používáme, a do našeho pole porozumění vstupují pořád abstraktnější pojmy. – Kurt </a:t>
            </a:r>
            <a:r>
              <a:rPr lang="en-US" sz="3000" b="1" dirty="0">
                <a:solidFill>
                  <a:srgbClr val="FF0000"/>
                </a:solidFill>
              </a:rPr>
              <a:t>Gödel</a:t>
            </a:r>
            <a:r>
              <a:rPr lang="cs-CZ" sz="3000" b="1" dirty="0">
                <a:solidFill>
                  <a:srgbClr val="FF0000"/>
                </a:solidFill>
              </a:rPr>
              <a:t>, 1972</a:t>
            </a:r>
            <a:endParaRPr lang="en-US" sz="3000" b="1" dirty="0">
              <a:solidFill>
                <a:srgbClr val="FF0000"/>
              </a:solidFill>
            </a:endParaRPr>
          </a:p>
          <a:p>
            <a:pPr marL="0" indent="0">
              <a:buNone/>
            </a:pPr>
            <a:r>
              <a:rPr lang="en-GB" sz="3200" dirty="0">
                <a:solidFill>
                  <a:srgbClr val="FF0000"/>
                </a:solidFill>
              </a:rPr>
              <a:t> </a:t>
            </a:r>
            <a:endParaRPr lang="sk-SK" sz="3200" dirty="0">
              <a:solidFill>
                <a:srgbClr val="FF0000"/>
              </a:solidFill>
            </a:endParaRPr>
          </a:p>
          <a:p>
            <a:pPr marL="0" indent="0">
              <a:buNone/>
            </a:pPr>
            <a:endParaRPr lang="de-DE" sz="3200" dirty="0">
              <a:solidFill>
                <a:srgbClr val="FF0000"/>
              </a:solidFill>
            </a:endParaRPr>
          </a:p>
          <a:p>
            <a:pPr marL="0" indent="0">
              <a:buNone/>
            </a:pPr>
            <a:r>
              <a:rPr lang="de-DE" sz="2400" dirty="0"/>
              <a:t>(</a:t>
            </a:r>
            <a:r>
              <a:rPr lang="de-DE" sz="2400" dirty="0" err="1"/>
              <a:t>Some</a:t>
            </a:r>
            <a:r>
              <a:rPr lang="de-DE" sz="2400" dirty="0"/>
              <a:t> </a:t>
            </a:r>
            <a:r>
              <a:rPr lang="de-DE" sz="2400" dirty="0" err="1"/>
              <a:t>Remarks</a:t>
            </a:r>
            <a:r>
              <a:rPr lang="de-DE" sz="2400" dirty="0"/>
              <a:t> on </a:t>
            </a:r>
            <a:r>
              <a:rPr lang="de-DE" sz="2400" dirty="0" err="1"/>
              <a:t>the</a:t>
            </a:r>
            <a:r>
              <a:rPr lang="de-DE" sz="2400" dirty="0"/>
              <a:t> </a:t>
            </a:r>
            <a:r>
              <a:rPr lang="de-DE" sz="2400" dirty="0" err="1"/>
              <a:t>Undecidability</a:t>
            </a:r>
            <a:r>
              <a:rPr lang="de-DE" sz="2400" dirty="0"/>
              <a:t> </a:t>
            </a:r>
            <a:r>
              <a:rPr lang="de-DE" sz="2400" dirty="0" err="1"/>
              <a:t>Results</a:t>
            </a:r>
            <a:r>
              <a:rPr lang="de-DE" sz="2400" dirty="0"/>
              <a:t>. In: </a:t>
            </a:r>
            <a:r>
              <a:rPr lang="de-DE" sz="2400" dirty="0" err="1"/>
              <a:t>Feferman</a:t>
            </a:r>
            <a:r>
              <a:rPr lang="de-DE" sz="2400" dirty="0"/>
              <a:t>, Coll. Works [</a:t>
            </a:r>
            <a:r>
              <a:rPr lang="de-DE" sz="2400" dirty="0" err="1"/>
              <a:t>of</a:t>
            </a:r>
            <a:r>
              <a:rPr lang="de-DE" sz="2400" dirty="0"/>
              <a:t> Gödel] </a:t>
            </a:r>
            <a:r>
              <a:rPr lang="de-DE" sz="2400" dirty="0" err="1"/>
              <a:t>vol</a:t>
            </a:r>
            <a:r>
              <a:rPr lang="de-DE" sz="2400" dirty="0"/>
              <a:t> 2, p 306)</a:t>
            </a:r>
          </a:p>
          <a:p>
            <a:pPr marL="0" indent="0">
              <a:buNone/>
            </a:pPr>
            <a:endParaRPr lang="de-DE" sz="2400" dirty="0"/>
          </a:p>
          <a:p>
            <a:pPr marL="0" indent="0">
              <a:buNone/>
            </a:pPr>
            <a:endParaRPr lang="sk-SK" dirty="0"/>
          </a:p>
        </p:txBody>
      </p:sp>
    </p:spTree>
    <p:extLst>
      <p:ext uri="{BB962C8B-B14F-4D97-AF65-F5344CB8AC3E}">
        <p14:creationId xmlns:p14="http://schemas.microsoft.com/office/powerpoint/2010/main" val="3221062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BFC6-9606-49B7-B135-CE11D74A77BC}"/>
              </a:ext>
            </a:extLst>
          </p:cNvPr>
          <p:cNvSpPr>
            <a:spLocks noGrp="1"/>
          </p:cNvSpPr>
          <p:nvPr>
            <p:ph type="title"/>
          </p:nvPr>
        </p:nvSpPr>
        <p:spPr>
          <a:xfrm>
            <a:off x="0" y="653883"/>
            <a:ext cx="10515600" cy="1325563"/>
          </a:xfrm>
        </p:spPr>
        <p:txBody>
          <a:bodyPr>
            <a:normAutofit/>
          </a:bodyPr>
          <a:lstStyle/>
          <a:p>
            <a:r>
              <a:rPr lang="de-DE" sz="6000" b="1" dirty="0"/>
              <a:t>Question</a:t>
            </a:r>
            <a:r>
              <a:rPr lang="sk-SK" sz="6000" b="1" dirty="0"/>
              <a:t>s:</a:t>
            </a:r>
          </a:p>
        </p:txBody>
      </p:sp>
      <p:sp>
        <p:nvSpPr>
          <p:cNvPr id="3" name="Content Placeholder 2">
            <a:extLst>
              <a:ext uri="{FF2B5EF4-FFF2-40B4-BE49-F238E27FC236}">
                <a16:creationId xmlns:a16="http://schemas.microsoft.com/office/drawing/2014/main" id="{FF7B2872-CECD-4EAD-BE92-47756C2CA84F}"/>
              </a:ext>
            </a:extLst>
          </p:cNvPr>
          <p:cNvSpPr>
            <a:spLocks noGrp="1"/>
          </p:cNvSpPr>
          <p:nvPr>
            <p:ph idx="1"/>
          </p:nvPr>
        </p:nvSpPr>
        <p:spPr>
          <a:xfrm>
            <a:off x="0" y="2791327"/>
            <a:ext cx="12192000" cy="4066674"/>
          </a:xfrm>
        </p:spPr>
        <p:txBody>
          <a:bodyPr/>
          <a:lstStyle/>
          <a:p>
            <a:r>
              <a:rPr lang="de-DE" dirty="0"/>
              <a:t>Can </a:t>
            </a:r>
            <a:r>
              <a:rPr lang="de-DE" dirty="0" err="1"/>
              <a:t>we</a:t>
            </a:r>
            <a:r>
              <a:rPr lang="de-DE" dirty="0"/>
              <a:t> turn all </a:t>
            </a:r>
            <a:r>
              <a:rPr lang="de-DE" dirty="0" err="1"/>
              <a:t>this</a:t>
            </a:r>
            <a:r>
              <a:rPr lang="de-DE" dirty="0"/>
              <a:t> </a:t>
            </a:r>
            <a:r>
              <a:rPr lang="de-DE" dirty="0" err="1"/>
              <a:t>into</a:t>
            </a:r>
            <a:r>
              <a:rPr lang="de-DE" dirty="0"/>
              <a:t> Rules (</a:t>
            </a:r>
            <a:r>
              <a:rPr lang="de-DE" dirty="0" err="1"/>
              <a:t>for</a:t>
            </a:r>
            <a:r>
              <a:rPr lang="de-DE" dirty="0"/>
              <a:t> a </a:t>
            </a:r>
            <a:r>
              <a:rPr lang="de-DE" dirty="0" err="1"/>
              <a:t>mindless</a:t>
            </a:r>
            <a:r>
              <a:rPr lang="de-DE" dirty="0"/>
              <a:t>) </a:t>
            </a:r>
            <a:r>
              <a:rPr lang="de-DE" dirty="0" err="1"/>
              <a:t>application</a:t>
            </a:r>
            <a:r>
              <a:rPr lang="de-DE" dirty="0"/>
              <a:t>, </a:t>
            </a:r>
            <a:r>
              <a:rPr lang="de-DE" dirty="0" err="1"/>
              <a:t>usable</a:t>
            </a:r>
            <a:r>
              <a:rPr lang="de-DE" dirty="0"/>
              <a:t> </a:t>
            </a:r>
            <a:r>
              <a:rPr lang="de-DE" dirty="0" err="1"/>
              <a:t>independently</a:t>
            </a:r>
            <a:r>
              <a:rPr lang="de-DE" dirty="0"/>
              <a:t> </a:t>
            </a:r>
            <a:r>
              <a:rPr lang="de-DE" dirty="0" err="1"/>
              <a:t>of</a:t>
            </a:r>
            <a:r>
              <a:rPr lang="de-DE" dirty="0"/>
              <a:t> </a:t>
            </a:r>
            <a:r>
              <a:rPr lang="de-DE" dirty="0" err="1"/>
              <a:t>any</a:t>
            </a:r>
            <a:r>
              <a:rPr lang="de-DE" dirty="0"/>
              <a:t> </a:t>
            </a:r>
            <a:r>
              <a:rPr lang="de-DE" dirty="0" err="1"/>
              <a:t>experiential</a:t>
            </a:r>
            <a:r>
              <a:rPr lang="de-DE" dirty="0"/>
              <a:t> </a:t>
            </a:r>
            <a:r>
              <a:rPr lang="de-DE" dirty="0" err="1"/>
              <a:t>knowledge</a:t>
            </a:r>
            <a:r>
              <a:rPr lang="de-DE" dirty="0"/>
              <a:t> ?</a:t>
            </a:r>
            <a:endParaRPr lang="sk-SK" dirty="0"/>
          </a:p>
          <a:p>
            <a:endParaRPr lang="de-DE" dirty="0"/>
          </a:p>
          <a:p>
            <a:r>
              <a:rPr lang="de-DE" dirty="0" err="1"/>
              <a:t>Preconception</a:t>
            </a:r>
            <a:r>
              <a:rPr lang="de-DE" dirty="0"/>
              <a:t> </a:t>
            </a:r>
            <a:r>
              <a:rPr lang="de-DE" dirty="0" err="1"/>
              <a:t>of</a:t>
            </a:r>
            <a:r>
              <a:rPr lang="de-DE" dirty="0"/>
              <a:t> universal </a:t>
            </a:r>
            <a:r>
              <a:rPr lang="de-DE" dirty="0" err="1"/>
              <a:t>common</a:t>
            </a:r>
            <a:r>
              <a:rPr lang="de-DE" dirty="0"/>
              <a:t> sense – </a:t>
            </a:r>
            <a:r>
              <a:rPr lang="de-DE" dirty="0" err="1"/>
              <a:t>Example</a:t>
            </a:r>
            <a:r>
              <a:rPr lang="de-DE" dirty="0"/>
              <a:t> Ford ?</a:t>
            </a:r>
            <a:endParaRPr lang="sk-SK" dirty="0"/>
          </a:p>
          <a:p>
            <a:endParaRPr lang="de-DE" dirty="0"/>
          </a:p>
          <a:p>
            <a:r>
              <a:rPr lang="de-DE" dirty="0" err="1"/>
              <a:t>What</a:t>
            </a:r>
            <a:r>
              <a:rPr lang="de-DE" dirty="0"/>
              <a:t> </a:t>
            </a:r>
            <a:r>
              <a:rPr lang="de-DE" dirty="0" err="1"/>
              <a:t>kind</a:t>
            </a:r>
            <a:r>
              <a:rPr lang="de-DE" dirty="0"/>
              <a:t> </a:t>
            </a:r>
            <a:r>
              <a:rPr lang="de-DE" dirty="0" err="1"/>
              <a:t>of</a:t>
            </a:r>
            <a:r>
              <a:rPr lang="de-DE" dirty="0"/>
              <a:t> extra Knowledge </a:t>
            </a:r>
            <a:r>
              <a:rPr lang="de-DE" dirty="0" err="1"/>
              <a:t>is</a:t>
            </a:r>
            <a:r>
              <a:rPr lang="de-DE" dirty="0"/>
              <a:t> </a:t>
            </a:r>
            <a:r>
              <a:rPr lang="de-DE" dirty="0" err="1"/>
              <a:t>missing</a:t>
            </a:r>
            <a:r>
              <a:rPr lang="de-DE" dirty="0"/>
              <a:t>, </a:t>
            </a:r>
            <a:r>
              <a:rPr lang="de-DE" dirty="0" err="1"/>
              <a:t>what</a:t>
            </a:r>
            <a:r>
              <a:rPr lang="de-DE" dirty="0"/>
              <a:t> </a:t>
            </a:r>
            <a:r>
              <a:rPr lang="de-DE" dirty="0" err="1"/>
              <a:t>explains</a:t>
            </a:r>
            <a:r>
              <a:rPr lang="de-DE" dirty="0"/>
              <a:t> </a:t>
            </a:r>
            <a:r>
              <a:rPr lang="de-DE" dirty="0" err="1"/>
              <a:t>the</a:t>
            </a:r>
            <a:r>
              <a:rPr lang="de-DE" dirty="0"/>
              <a:t> </a:t>
            </a:r>
            <a:r>
              <a:rPr lang="de-DE" dirty="0" err="1"/>
              <a:t>socalled</a:t>
            </a:r>
            <a:r>
              <a:rPr lang="de-DE" dirty="0"/>
              <a:t> initial </a:t>
            </a:r>
            <a:r>
              <a:rPr lang="de-DE" dirty="0" err="1"/>
              <a:t>successes</a:t>
            </a:r>
            <a:r>
              <a:rPr lang="de-DE" dirty="0"/>
              <a:t> </a:t>
            </a:r>
            <a:r>
              <a:rPr lang="de-DE" dirty="0" err="1"/>
              <a:t>of</a:t>
            </a:r>
            <a:r>
              <a:rPr lang="de-DE" dirty="0"/>
              <a:t> </a:t>
            </a:r>
            <a:r>
              <a:rPr lang="de-DE" dirty="0" err="1"/>
              <a:t>digitalization</a:t>
            </a:r>
            <a:r>
              <a:rPr lang="de-DE" dirty="0"/>
              <a:t> ?</a:t>
            </a:r>
          </a:p>
          <a:p>
            <a:endParaRPr lang="de-DE" dirty="0"/>
          </a:p>
          <a:p>
            <a:endParaRPr lang="de-DE" dirty="0"/>
          </a:p>
          <a:p>
            <a:endParaRPr lang="sk-SK" dirty="0"/>
          </a:p>
        </p:txBody>
      </p:sp>
    </p:spTree>
    <p:extLst>
      <p:ext uri="{BB962C8B-B14F-4D97-AF65-F5344CB8AC3E}">
        <p14:creationId xmlns:p14="http://schemas.microsoft.com/office/powerpoint/2010/main" val="126453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BFC6-9606-49B7-B135-CE11D74A77BC}"/>
              </a:ext>
            </a:extLst>
          </p:cNvPr>
          <p:cNvSpPr>
            <a:spLocks noGrp="1"/>
          </p:cNvSpPr>
          <p:nvPr>
            <p:ph type="title"/>
          </p:nvPr>
        </p:nvSpPr>
        <p:spPr>
          <a:xfrm>
            <a:off x="0" y="653883"/>
            <a:ext cx="10515600" cy="1325563"/>
          </a:xfrm>
        </p:spPr>
        <p:txBody>
          <a:bodyPr>
            <a:normAutofit/>
          </a:bodyPr>
          <a:lstStyle/>
          <a:p>
            <a:r>
              <a:rPr lang="cs-CZ" sz="6000" b="1" dirty="0"/>
              <a:t>Otázky:</a:t>
            </a:r>
            <a:r>
              <a:rPr lang="de-DE" sz="6000" b="1" dirty="0"/>
              <a:t> </a:t>
            </a:r>
            <a:endParaRPr lang="sk-SK" sz="6000" b="1" dirty="0"/>
          </a:p>
        </p:txBody>
      </p:sp>
      <p:sp>
        <p:nvSpPr>
          <p:cNvPr id="3" name="Content Placeholder 2">
            <a:extLst>
              <a:ext uri="{FF2B5EF4-FFF2-40B4-BE49-F238E27FC236}">
                <a16:creationId xmlns:a16="http://schemas.microsoft.com/office/drawing/2014/main" id="{FF7B2872-CECD-4EAD-BE92-47756C2CA84F}"/>
              </a:ext>
            </a:extLst>
          </p:cNvPr>
          <p:cNvSpPr>
            <a:spLocks noGrp="1"/>
          </p:cNvSpPr>
          <p:nvPr>
            <p:ph idx="1"/>
          </p:nvPr>
        </p:nvSpPr>
        <p:spPr>
          <a:xfrm>
            <a:off x="0" y="2791327"/>
            <a:ext cx="12192000" cy="4066674"/>
          </a:xfrm>
        </p:spPr>
        <p:txBody>
          <a:bodyPr/>
          <a:lstStyle/>
          <a:p>
            <a:r>
              <a:rPr lang="cs-CZ" dirty="0"/>
              <a:t>Můžeme tohle všechno proměnit na Pravidla za účelem jejich bezmyšlenkovité aplikace, použitelné bez jakékoliv expertní znalosti nebo zkušenosti?</a:t>
            </a:r>
          </a:p>
          <a:p>
            <a:endParaRPr lang="de-DE" dirty="0"/>
          </a:p>
          <a:p>
            <a:r>
              <a:rPr lang="cs-CZ" dirty="0"/>
              <a:t>Předpoklad univerzálního selského rozumu – příklad Forda?</a:t>
            </a:r>
          </a:p>
          <a:p>
            <a:endParaRPr lang="cs-CZ" dirty="0"/>
          </a:p>
          <a:p>
            <a:r>
              <a:rPr lang="cs-CZ" dirty="0"/>
              <a:t>Jaký druh znalosti chybí, který vysvětluje takzvané počáteční úspěchy digitalizace?</a:t>
            </a:r>
            <a:endParaRPr lang="de-DE" dirty="0"/>
          </a:p>
          <a:p>
            <a:endParaRPr lang="de-DE" dirty="0"/>
          </a:p>
          <a:p>
            <a:endParaRPr lang="de-DE" dirty="0"/>
          </a:p>
          <a:p>
            <a:endParaRPr lang="sk-SK" dirty="0"/>
          </a:p>
        </p:txBody>
      </p:sp>
    </p:spTree>
    <p:extLst>
      <p:ext uri="{BB962C8B-B14F-4D97-AF65-F5344CB8AC3E}">
        <p14:creationId xmlns:p14="http://schemas.microsoft.com/office/powerpoint/2010/main" val="2200487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810515" y="2033588"/>
            <a:ext cx="8586787" cy="3681412"/>
            <a:chOff x="288" y="1152"/>
            <a:chExt cx="4320" cy="1776"/>
          </a:xfrm>
        </p:grpSpPr>
        <p:sp>
          <p:nvSpPr>
            <p:cNvPr id="5" name="Text Box 7"/>
            <p:cNvSpPr txBox="1">
              <a:spLocks noChangeArrowheads="1"/>
            </p:cNvSpPr>
            <p:nvPr/>
          </p:nvSpPr>
          <p:spPr bwMode="auto">
            <a:xfrm>
              <a:off x="3648" y="1584"/>
              <a:ext cx="298" cy="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de-DE">
                <a:latin typeface="Times New Roman" charset="0"/>
              </a:endParaRPr>
            </a:p>
          </p:txBody>
        </p:sp>
        <p:sp>
          <p:nvSpPr>
            <p:cNvPr id="6" name="Text Box 8"/>
            <p:cNvSpPr txBox="1">
              <a:spLocks noChangeArrowheads="1"/>
            </p:cNvSpPr>
            <p:nvPr/>
          </p:nvSpPr>
          <p:spPr bwMode="auto">
            <a:xfrm>
              <a:off x="3888" y="1248"/>
              <a:ext cx="346" cy="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de-DE">
                  <a:solidFill>
                    <a:schemeClr val="bg1"/>
                  </a:solidFill>
                  <a:latin typeface="Times New Roman" charset="0"/>
                </a:rPr>
                <a:t>E</a:t>
              </a:r>
              <a:endParaRPr lang="de-AT">
                <a:solidFill>
                  <a:schemeClr val="bg1"/>
                </a:solidFill>
                <a:latin typeface="Times New Roman" charset="0"/>
              </a:endParaRPr>
            </a:p>
          </p:txBody>
        </p:sp>
        <p:sp>
          <p:nvSpPr>
            <p:cNvPr id="7" name="Line 9"/>
            <p:cNvSpPr>
              <a:spLocks noChangeShapeType="1"/>
            </p:cNvSpPr>
            <p:nvPr/>
          </p:nvSpPr>
          <p:spPr bwMode="auto">
            <a:xfrm flipH="1">
              <a:off x="1056" y="1488"/>
              <a:ext cx="2832" cy="1056"/>
            </a:xfrm>
            <a:prstGeom prst="line">
              <a:avLst/>
            </a:prstGeom>
            <a:noFill/>
            <a:ln w="38100">
              <a:solidFill>
                <a:srgbClr val="E1424D"/>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p>
          </p:txBody>
        </p:sp>
        <p:sp>
          <p:nvSpPr>
            <p:cNvPr id="8" name="Rectangle 10"/>
            <p:cNvSpPr>
              <a:spLocks noChangeArrowheads="1"/>
            </p:cNvSpPr>
            <p:nvPr/>
          </p:nvSpPr>
          <p:spPr bwMode="auto">
            <a:xfrm>
              <a:off x="3744" y="2352"/>
              <a:ext cx="625" cy="480"/>
            </a:xfrm>
            <a:prstGeom prst="rect">
              <a:avLst/>
            </a:prstGeom>
            <a:solidFill>
              <a:srgbClr val="003399">
                <a:alpha val="55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de-DE">
                  <a:solidFill>
                    <a:schemeClr val="bg1"/>
                  </a:solidFill>
                  <a:latin typeface="Times New Roman" charset="0"/>
                </a:rPr>
                <a:t>F</a:t>
              </a:r>
              <a:endParaRPr lang="de-AT">
                <a:solidFill>
                  <a:schemeClr val="bg1"/>
                </a:solidFill>
                <a:latin typeface="Times New Roman" charset="0"/>
              </a:endParaRPr>
            </a:p>
          </p:txBody>
        </p:sp>
        <p:sp>
          <p:nvSpPr>
            <p:cNvPr id="9" name="Line 11"/>
            <p:cNvSpPr>
              <a:spLocks noChangeShapeType="1"/>
            </p:cNvSpPr>
            <p:nvPr/>
          </p:nvSpPr>
          <p:spPr bwMode="auto">
            <a:xfrm flipH="1">
              <a:off x="1056" y="2736"/>
              <a:ext cx="2976" cy="0"/>
            </a:xfrm>
            <a:prstGeom prst="line">
              <a:avLst/>
            </a:prstGeom>
            <a:noFill/>
            <a:ln w="76200">
              <a:solidFill>
                <a:srgbClr val="A031D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p>
          </p:txBody>
        </p:sp>
        <p:sp>
          <p:nvSpPr>
            <p:cNvPr id="10" name="AutoShape 12" descr="40%"/>
            <p:cNvSpPr>
              <a:spLocks noChangeArrowheads="1"/>
            </p:cNvSpPr>
            <p:nvPr/>
          </p:nvSpPr>
          <p:spPr bwMode="auto">
            <a:xfrm rot="-5396824">
              <a:off x="2064" y="1007"/>
              <a:ext cx="863" cy="2305"/>
            </a:xfrm>
            <a:prstGeom prst="triangle">
              <a:avLst>
                <a:gd name="adj" fmla="val 0"/>
              </a:avLst>
            </a:prstGeom>
            <a:pattFill prst="pct40">
              <a:fgClr>
                <a:srgbClr val="FF0066"/>
              </a:fgClr>
              <a:bgClr>
                <a:srgbClr val="FFFFFF"/>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sp>
          <p:nvSpPr>
            <p:cNvPr id="11" name="Text Box 13"/>
            <p:cNvSpPr txBox="1">
              <a:spLocks noChangeArrowheads="1"/>
            </p:cNvSpPr>
            <p:nvPr/>
          </p:nvSpPr>
          <p:spPr bwMode="auto">
            <a:xfrm>
              <a:off x="1287" y="2025"/>
              <a:ext cx="326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2800" dirty="0" err="1"/>
                <a:t>Scissors</a:t>
              </a:r>
              <a:r>
                <a:rPr lang="de-DE" sz="2800" dirty="0"/>
                <a:t>-</a:t>
              </a:r>
              <a:r>
                <a:rPr lang="de-DE" sz="2800" dirty="0" err="1"/>
                <a:t>of</a:t>
              </a:r>
              <a:r>
                <a:rPr lang="de-DE" sz="2800" dirty="0"/>
                <a:t>-Life &amp; </a:t>
              </a:r>
              <a:r>
                <a:rPr lang="de-DE" sz="2800" dirty="0" err="1"/>
                <a:t>Knowledge</a:t>
              </a:r>
              <a:endParaRPr lang="de-AT" sz="1900" dirty="0">
                <a:latin typeface="Arial" charset="0"/>
              </a:endParaRPr>
            </a:p>
          </p:txBody>
        </p:sp>
        <p:sp>
          <p:nvSpPr>
            <p:cNvPr id="12" name="Rectangle 14"/>
            <p:cNvSpPr>
              <a:spLocks noChangeArrowheads="1"/>
            </p:cNvSpPr>
            <p:nvPr/>
          </p:nvSpPr>
          <p:spPr bwMode="auto">
            <a:xfrm>
              <a:off x="3744" y="1152"/>
              <a:ext cx="625" cy="480"/>
            </a:xfrm>
            <a:prstGeom prst="rect">
              <a:avLst/>
            </a:prstGeom>
            <a:solidFill>
              <a:schemeClr val="accent1">
                <a:alpha val="55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de-DE">
                  <a:solidFill>
                    <a:schemeClr val="bg1"/>
                  </a:solidFill>
                  <a:latin typeface="Times New Roman" charset="0"/>
                </a:rPr>
                <a:t>E</a:t>
              </a:r>
              <a:endParaRPr lang="de-AT">
                <a:solidFill>
                  <a:schemeClr val="bg1"/>
                </a:solidFill>
                <a:latin typeface="Times New Roman" charset="0"/>
              </a:endParaRPr>
            </a:p>
          </p:txBody>
        </p:sp>
        <p:sp>
          <p:nvSpPr>
            <p:cNvPr id="13" name="Rectangle 15"/>
            <p:cNvSpPr>
              <a:spLocks noChangeArrowheads="1"/>
            </p:cNvSpPr>
            <p:nvPr/>
          </p:nvSpPr>
          <p:spPr bwMode="auto">
            <a:xfrm>
              <a:off x="528" y="2352"/>
              <a:ext cx="624" cy="480"/>
            </a:xfrm>
            <a:prstGeom prst="rect">
              <a:avLst/>
            </a:prstGeom>
            <a:solidFill>
              <a:srgbClr val="003399">
                <a:alpha val="56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de-DE" sz="5000">
                  <a:solidFill>
                    <a:schemeClr val="bg1"/>
                  </a:solidFill>
                </a:rPr>
                <a:t>K</a:t>
              </a:r>
              <a:endParaRPr lang="de-AT">
                <a:solidFill>
                  <a:schemeClr val="bg1"/>
                </a:solidFill>
                <a:latin typeface="Times New Roman" charset="0"/>
              </a:endParaRPr>
            </a:p>
          </p:txBody>
        </p:sp>
        <p:sp>
          <p:nvSpPr>
            <p:cNvPr id="14" name="Rectangle 16"/>
            <p:cNvSpPr>
              <a:spLocks noChangeArrowheads="1"/>
            </p:cNvSpPr>
            <p:nvPr/>
          </p:nvSpPr>
          <p:spPr bwMode="auto">
            <a:xfrm>
              <a:off x="288" y="2304"/>
              <a:ext cx="4320" cy="624"/>
            </a:xfrm>
            <a:prstGeom prst="rect">
              <a:avLst/>
            </a:prstGeom>
            <a:solidFill>
              <a:schemeClr val="hlink">
                <a:alpha val="44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grpSp>
      <p:sp>
        <p:nvSpPr>
          <p:cNvPr id="15" name="Rectangle 17"/>
          <p:cNvSpPr>
            <a:spLocks noChangeArrowheads="1"/>
          </p:cNvSpPr>
          <p:nvPr/>
        </p:nvSpPr>
        <p:spPr bwMode="auto">
          <a:xfrm rot="20349333">
            <a:off x="1741302" y="3184526"/>
            <a:ext cx="8829675" cy="1235075"/>
          </a:xfrm>
          <a:prstGeom prst="rect">
            <a:avLst/>
          </a:prstGeom>
          <a:solidFill>
            <a:schemeClr val="hlink">
              <a:alpha val="44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pic>
        <p:nvPicPr>
          <p:cNvPr id="1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301" y="533400"/>
            <a:ext cx="3048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901" y="914400"/>
            <a:ext cx="12954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91399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Gepunktetes Gitternetz"/>
          <p:cNvSpPr>
            <a:spLocks noChangeArrowheads="1"/>
          </p:cNvSpPr>
          <p:nvPr/>
        </p:nvSpPr>
        <p:spPr bwMode="auto">
          <a:xfrm>
            <a:off x="5801544" y="5129386"/>
            <a:ext cx="2286000" cy="1371600"/>
          </a:xfrm>
          <a:prstGeom prst="rect">
            <a:avLst/>
          </a:prstGeom>
          <a:pattFill prst="dotGrid">
            <a:fgClr>
              <a:srgbClr val="808080"/>
            </a:fgClr>
            <a:bgClr>
              <a:schemeClr val="bg1"/>
            </a:bgClr>
          </a:pattFill>
          <a:ln w="57150">
            <a:solidFill>
              <a:srgbClr val="A031D3"/>
            </a:solidFill>
            <a:miter lim="800000"/>
            <a:headEnd/>
            <a:tailEnd/>
          </a:ln>
        </p:spPr>
        <p:txBody>
          <a:bodyPr wrap="none" anchor="ctr"/>
          <a:lstStyle/>
          <a:p>
            <a:endParaRPr lang="de-DE"/>
          </a:p>
        </p:txBody>
      </p:sp>
      <p:sp>
        <p:nvSpPr>
          <p:cNvPr id="7" name="Cloud"/>
          <p:cNvSpPr>
            <a:spLocks noChangeAspect="1" noEditPoints="1" noChangeArrowheads="1"/>
          </p:cNvSpPr>
          <p:nvPr/>
        </p:nvSpPr>
        <p:spPr bwMode="auto">
          <a:xfrm>
            <a:off x="5661844" y="4956350"/>
            <a:ext cx="2667000" cy="16970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8575">
            <a:solidFill>
              <a:srgbClr val="339966"/>
            </a:solidFill>
            <a:miter lim="800000"/>
            <a:headEnd/>
            <a:tailEnd/>
          </a:ln>
        </p:spPr>
        <p:txBody>
          <a:bodyPr/>
          <a:lstStyle/>
          <a:p>
            <a:endParaRPr lang="de-DE"/>
          </a:p>
        </p:txBody>
      </p:sp>
      <p:sp>
        <p:nvSpPr>
          <p:cNvPr id="8" name="Text Box 6"/>
          <p:cNvSpPr txBox="1">
            <a:spLocks noChangeArrowheads="1"/>
          </p:cNvSpPr>
          <p:nvPr/>
        </p:nvSpPr>
        <p:spPr bwMode="auto">
          <a:xfrm>
            <a:off x="6715945" y="2386186"/>
            <a:ext cx="473075" cy="457200"/>
          </a:xfrm>
          <a:prstGeom prst="rect">
            <a:avLst/>
          </a:prstGeom>
          <a:noFill/>
          <a:ln w="9525">
            <a:noFill/>
            <a:miter lim="800000"/>
            <a:headEnd/>
            <a:tailEnd/>
          </a:ln>
        </p:spPr>
        <p:txBody>
          <a:bodyPr>
            <a:spAutoFit/>
          </a:bodyPr>
          <a:lstStyle/>
          <a:p>
            <a:endParaRPr lang="de-DE" sz="2400">
              <a:latin typeface="Times New Roman" pitchFamily="18" charset="0"/>
            </a:endParaRPr>
          </a:p>
        </p:txBody>
      </p:sp>
      <p:sp>
        <p:nvSpPr>
          <p:cNvPr id="9" name="Text Box 7"/>
          <p:cNvSpPr txBox="1">
            <a:spLocks noChangeArrowheads="1"/>
          </p:cNvSpPr>
          <p:nvPr/>
        </p:nvSpPr>
        <p:spPr bwMode="auto">
          <a:xfrm>
            <a:off x="7096945" y="1852786"/>
            <a:ext cx="549275" cy="457200"/>
          </a:xfrm>
          <a:prstGeom prst="rect">
            <a:avLst/>
          </a:prstGeom>
          <a:noFill/>
          <a:ln w="9525">
            <a:noFill/>
            <a:miter lim="800000"/>
            <a:headEnd/>
            <a:tailEnd/>
          </a:ln>
        </p:spPr>
        <p:txBody>
          <a:bodyPr>
            <a:spAutoFit/>
          </a:bodyPr>
          <a:lstStyle/>
          <a:p>
            <a:pPr algn="ctr"/>
            <a:r>
              <a:rPr lang="de-DE" sz="2400" b="1">
                <a:solidFill>
                  <a:schemeClr val="bg1"/>
                </a:solidFill>
                <a:latin typeface="Times New Roman" pitchFamily="18" charset="0"/>
              </a:rPr>
              <a:t>E</a:t>
            </a:r>
            <a:endParaRPr lang="de-AT" sz="2400" b="1">
              <a:solidFill>
                <a:schemeClr val="bg1"/>
              </a:solidFill>
              <a:latin typeface="Times New Roman" pitchFamily="18" charset="0"/>
            </a:endParaRPr>
          </a:p>
        </p:txBody>
      </p:sp>
      <p:sp>
        <p:nvSpPr>
          <p:cNvPr id="10" name="Oval 8"/>
          <p:cNvSpPr>
            <a:spLocks noChangeArrowheads="1"/>
          </p:cNvSpPr>
          <p:nvPr/>
        </p:nvSpPr>
        <p:spPr bwMode="auto">
          <a:xfrm>
            <a:off x="5585644" y="5269086"/>
            <a:ext cx="2895600" cy="1143000"/>
          </a:xfrm>
          <a:prstGeom prst="ellipse">
            <a:avLst/>
          </a:prstGeom>
          <a:noFill/>
          <a:ln w="38100">
            <a:solidFill>
              <a:srgbClr val="E1424D"/>
            </a:solidFill>
            <a:round/>
            <a:headEnd/>
            <a:tailEnd/>
          </a:ln>
        </p:spPr>
        <p:txBody>
          <a:bodyPr wrap="none" anchor="ctr"/>
          <a:lstStyle/>
          <a:p>
            <a:endParaRPr lang="de-DE"/>
          </a:p>
        </p:txBody>
      </p:sp>
      <p:sp>
        <p:nvSpPr>
          <p:cNvPr id="11" name="Text Box 9"/>
          <p:cNvSpPr txBox="1">
            <a:spLocks noChangeArrowheads="1"/>
          </p:cNvSpPr>
          <p:nvPr/>
        </p:nvSpPr>
        <p:spPr bwMode="auto">
          <a:xfrm>
            <a:off x="6182545" y="5891386"/>
            <a:ext cx="854075" cy="457200"/>
          </a:xfrm>
          <a:prstGeom prst="rect">
            <a:avLst/>
          </a:prstGeom>
          <a:noFill/>
          <a:ln w="9525">
            <a:noFill/>
            <a:miter lim="800000"/>
            <a:headEnd/>
            <a:tailEnd/>
          </a:ln>
        </p:spPr>
        <p:txBody>
          <a:bodyPr>
            <a:spAutoFit/>
          </a:bodyPr>
          <a:lstStyle/>
          <a:p>
            <a:endParaRPr lang="de-DE" sz="2400">
              <a:latin typeface="Times New Roman" pitchFamily="18" charset="0"/>
            </a:endParaRPr>
          </a:p>
        </p:txBody>
      </p:sp>
      <p:sp>
        <p:nvSpPr>
          <p:cNvPr id="12" name="Line 10"/>
          <p:cNvSpPr>
            <a:spLocks noChangeShapeType="1"/>
          </p:cNvSpPr>
          <p:nvPr/>
        </p:nvSpPr>
        <p:spPr bwMode="auto">
          <a:xfrm>
            <a:off x="3896544" y="5662786"/>
            <a:ext cx="2209800" cy="0"/>
          </a:xfrm>
          <a:prstGeom prst="line">
            <a:avLst/>
          </a:prstGeom>
          <a:noFill/>
          <a:ln w="38100">
            <a:solidFill>
              <a:srgbClr val="C93B46"/>
            </a:solidFill>
            <a:round/>
            <a:headEnd/>
            <a:tailEnd type="triangle" w="med" len="med"/>
          </a:ln>
        </p:spPr>
        <p:txBody>
          <a:bodyPr/>
          <a:lstStyle/>
          <a:p>
            <a:endParaRPr lang="de-DE"/>
          </a:p>
        </p:txBody>
      </p:sp>
      <p:sp>
        <p:nvSpPr>
          <p:cNvPr id="13" name="Rectangle 11"/>
          <p:cNvSpPr>
            <a:spLocks noChangeArrowheads="1"/>
          </p:cNvSpPr>
          <p:nvPr/>
        </p:nvSpPr>
        <p:spPr bwMode="auto">
          <a:xfrm>
            <a:off x="6868344" y="3605386"/>
            <a:ext cx="990600" cy="762000"/>
          </a:xfrm>
          <a:prstGeom prst="rect">
            <a:avLst/>
          </a:prstGeom>
          <a:solidFill>
            <a:srgbClr val="003399">
              <a:alpha val="49019"/>
            </a:srgbClr>
          </a:solidFill>
          <a:ln w="9525">
            <a:solidFill>
              <a:schemeClr val="tx1"/>
            </a:solidFill>
            <a:miter lim="800000"/>
            <a:headEnd/>
            <a:tailEnd/>
          </a:ln>
        </p:spPr>
        <p:txBody>
          <a:bodyPr wrap="none" anchor="ctr"/>
          <a:lstStyle/>
          <a:p>
            <a:pPr algn="ctr"/>
            <a:r>
              <a:rPr lang="de-DE" sz="2800" b="1" dirty="0">
                <a:solidFill>
                  <a:schemeClr val="bg1"/>
                </a:solidFill>
                <a:latin typeface="Arial Black" pitchFamily="34" charset="0"/>
              </a:rPr>
              <a:t>F</a:t>
            </a:r>
            <a:endParaRPr lang="de-AT" sz="2800" b="1" dirty="0">
              <a:solidFill>
                <a:schemeClr val="bg1"/>
              </a:solidFill>
              <a:latin typeface="Arial Black" pitchFamily="34" charset="0"/>
            </a:endParaRPr>
          </a:p>
        </p:txBody>
      </p:sp>
      <p:sp>
        <p:nvSpPr>
          <p:cNvPr id="14" name="Line 12"/>
          <p:cNvSpPr>
            <a:spLocks noChangeShapeType="1"/>
          </p:cNvSpPr>
          <p:nvPr/>
        </p:nvSpPr>
        <p:spPr bwMode="auto">
          <a:xfrm flipH="1">
            <a:off x="3896544" y="2309986"/>
            <a:ext cx="3276600" cy="3276600"/>
          </a:xfrm>
          <a:prstGeom prst="line">
            <a:avLst/>
          </a:prstGeom>
          <a:noFill/>
          <a:ln w="31750">
            <a:solidFill>
              <a:srgbClr val="339966"/>
            </a:solidFill>
            <a:prstDash val="dashDot"/>
            <a:round/>
            <a:headEnd/>
            <a:tailEnd type="triangle" w="med" len="med"/>
          </a:ln>
        </p:spPr>
        <p:txBody>
          <a:bodyPr/>
          <a:lstStyle/>
          <a:p>
            <a:endParaRPr lang="de-DE"/>
          </a:p>
        </p:txBody>
      </p:sp>
      <p:sp>
        <p:nvSpPr>
          <p:cNvPr id="15" name="Line 13"/>
          <p:cNvSpPr>
            <a:spLocks noChangeShapeType="1"/>
          </p:cNvSpPr>
          <p:nvPr/>
        </p:nvSpPr>
        <p:spPr bwMode="auto">
          <a:xfrm>
            <a:off x="3972744" y="5789786"/>
            <a:ext cx="1981200" cy="0"/>
          </a:xfrm>
          <a:prstGeom prst="line">
            <a:avLst/>
          </a:prstGeom>
          <a:noFill/>
          <a:ln w="31750">
            <a:solidFill>
              <a:srgbClr val="339966"/>
            </a:solidFill>
            <a:prstDash val="dashDot"/>
            <a:round/>
            <a:headEnd/>
            <a:tailEnd type="triangle" w="med" len="med"/>
          </a:ln>
        </p:spPr>
        <p:txBody>
          <a:bodyPr/>
          <a:lstStyle/>
          <a:p>
            <a:endParaRPr lang="de-DE"/>
          </a:p>
        </p:txBody>
      </p:sp>
      <p:sp>
        <p:nvSpPr>
          <p:cNvPr id="16" name="Rectangle 15"/>
          <p:cNvSpPr>
            <a:spLocks noChangeArrowheads="1"/>
          </p:cNvSpPr>
          <p:nvPr/>
        </p:nvSpPr>
        <p:spPr bwMode="auto">
          <a:xfrm>
            <a:off x="5801545" y="5927899"/>
            <a:ext cx="676275" cy="457200"/>
          </a:xfrm>
          <a:prstGeom prst="rect">
            <a:avLst/>
          </a:prstGeom>
          <a:noFill/>
          <a:ln w="9525">
            <a:noFill/>
            <a:miter lim="800000"/>
            <a:headEnd/>
            <a:tailEnd/>
          </a:ln>
        </p:spPr>
        <p:txBody>
          <a:bodyPr wrap="none">
            <a:spAutoFit/>
          </a:bodyPr>
          <a:lstStyle/>
          <a:p>
            <a:r>
              <a:rPr lang="de-DE" sz="2400" b="1">
                <a:solidFill>
                  <a:srgbClr val="C93B46"/>
                </a:solidFill>
                <a:latin typeface="Arial Black" pitchFamily="34" charset="0"/>
              </a:rPr>
              <a:t>[Q]</a:t>
            </a:r>
            <a:endParaRPr lang="de-AT" sz="2400" b="1">
              <a:solidFill>
                <a:srgbClr val="C93B46"/>
              </a:solidFill>
              <a:latin typeface="Arial Black" pitchFamily="34" charset="0"/>
            </a:endParaRPr>
          </a:p>
        </p:txBody>
      </p:sp>
      <p:sp>
        <p:nvSpPr>
          <p:cNvPr id="17" name="Line 17"/>
          <p:cNvSpPr>
            <a:spLocks noChangeShapeType="1"/>
          </p:cNvSpPr>
          <p:nvPr/>
        </p:nvSpPr>
        <p:spPr bwMode="auto">
          <a:xfrm>
            <a:off x="3896544" y="5904086"/>
            <a:ext cx="2209800" cy="0"/>
          </a:xfrm>
          <a:prstGeom prst="line">
            <a:avLst/>
          </a:prstGeom>
          <a:noFill/>
          <a:ln w="38100">
            <a:solidFill>
              <a:srgbClr val="A031D3"/>
            </a:solidFill>
            <a:round/>
            <a:headEnd/>
            <a:tailEnd type="triangle" w="med" len="med"/>
          </a:ln>
        </p:spPr>
        <p:txBody>
          <a:bodyPr/>
          <a:lstStyle/>
          <a:p>
            <a:endParaRPr lang="de-DE"/>
          </a:p>
        </p:txBody>
      </p:sp>
      <p:sp>
        <p:nvSpPr>
          <p:cNvPr id="18" name="Rectangle 18"/>
          <p:cNvSpPr>
            <a:spLocks noChangeArrowheads="1"/>
          </p:cNvSpPr>
          <p:nvPr/>
        </p:nvSpPr>
        <p:spPr bwMode="auto">
          <a:xfrm>
            <a:off x="6868344" y="1624186"/>
            <a:ext cx="990600" cy="762000"/>
          </a:xfrm>
          <a:prstGeom prst="rect">
            <a:avLst/>
          </a:prstGeom>
          <a:solidFill>
            <a:srgbClr val="339966">
              <a:alpha val="54901"/>
            </a:srgbClr>
          </a:solidFill>
          <a:ln w="9525">
            <a:solidFill>
              <a:schemeClr val="tx1"/>
            </a:solidFill>
            <a:miter lim="800000"/>
            <a:headEnd/>
            <a:tailEnd/>
          </a:ln>
        </p:spPr>
        <p:txBody>
          <a:bodyPr wrap="none" anchor="ctr"/>
          <a:lstStyle/>
          <a:p>
            <a:pPr algn="ctr"/>
            <a:r>
              <a:rPr lang="de-DE" sz="2400" b="1" dirty="0">
                <a:solidFill>
                  <a:schemeClr val="bg1"/>
                </a:solidFill>
                <a:latin typeface="Arial Black" pitchFamily="34" charset="0"/>
              </a:rPr>
              <a:t>E</a:t>
            </a:r>
            <a:endParaRPr lang="de-AT" sz="2400" b="1" dirty="0">
              <a:solidFill>
                <a:schemeClr val="bg1"/>
              </a:solidFill>
              <a:latin typeface="Arial Black" pitchFamily="34" charset="0"/>
            </a:endParaRPr>
          </a:p>
        </p:txBody>
      </p:sp>
      <p:sp>
        <p:nvSpPr>
          <p:cNvPr id="19" name="Rectangle 19"/>
          <p:cNvSpPr>
            <a:spLocks noChangeArrowheads="1"/>
          </p:cNvSpPr>
          <p:nvPr/>
        </p:nvSpPr>
        <p:spPr bwMode="auto">
          <a:xfrm>
            <a:off x="1991544" y="3605386"/>
            <a:ext cx="990600" cy="762000"/>
          </a:xfrm>
          <a:prstGeom prst="rect">
            <a:avLst/>
          </a:prstGeom>
          <a:solidFill>
            <a:srgbClr val="003399">
              <a:alpha val="56078"/>
            </a:srgbClr>
          </a:solidFill>
          <a:ln w="9525">
            <a:solidFill>
              <a:schemeClr val="tx1"/>
            </a:solidFill>
            <a:miter lim="800000"/>
            <a:headEnd/>
            <a:tailEnd/>
          </a:ln>
        </p:spPr>
        <p:txBody>
          <a:bodyPr wrap="none" anchor="ctr"/>
          <a:lstStyle/>
          <a:p>
            <a:pPr algn="ctr"/>
            <a:r>
              <a:rPr lang="de-DE" sz="2400" b="1">
                <a:solidFill>
                  <a:schemeClr val="bg1"/>
                </a:solidFill>
                <a:latin typeface="Arial Black" pitchFamily="34" charset="0"/>
              </a:rPr>
              <a:t>K</a:t>
            </a:r>
            <a:endParaRPr lang="de-AT" sz="2400" b="1">
              <a:solidFill>
                <a:schemeClr val="bg1"/>
              </a:solidFill>
              <a:latin typeface="Arial Black" pitchFamily="34" charset="0"/>
            </a:endParaRPr>
          </a:p>
        </p:txBody>
      </p:sp>
      <p:sp>
        <p:nvSpPr>
          <p:cNvPr id="20" name="Line 20"/>
          <p:cNvSpPr>
            <a:spLocks noChangeShapeType="1"/>
          </p:cNvSpPr>
          <p:nvPr/>
        </p:nvSpPr>
        <p:spPr bwMode="auto">
          <a:xfrm flipV="1">
            <a:off x="7173144" y="4138786"/>
            <a:ext cx="0" cy="1066800"/>
          </a:xfrm>
          <a:prstGeom prst="line">
            <a:avLst/>
          </a:prstGeom>
          <a:noFill/>
          <a:ln w="28575">
            <a:solidFill>
              <a:srgbClr val="A031D3"/>
            </a:solidFill>
            <a:round/>
            <a:headEnd/>
            <a:tailEnd type="triangle" w="med" len="med"/>
          </a:ln>
        </p:spPr>
        <p:txBody>
          <a:bodyPr/>
          <a:lstStyle/>
          <a:p>
            <a:endParaRPr lang="de-DE"/>
          </a:p>
        </p:txBody>
      </p:sp>
      <p:sp>
        <p:nvSpPr>
          <p:cNvPr id="21" name="Line 21"/>
          <p:cNvSpPr>
            <a:spLocks noChangeShapeType="1"/>
          </p:cNvSpPr>
          <p:nvPr/>
        </p:nvSpPr>
        <p:spPr bwMode="auto">
          <a:xfrm flipV="1">
            <a:off x="7020744" y="2309986"/>
            <a:ext cx="0" cy="3124200"/>
          </a:xfrm>
          <a:prstGeom prst="line">
            <a:avLst/>
          </a:prstGeom>
          <a:noFill/>
          <a:ln w="28575">
            <a:solidFill>
              <a:srgbClr val="FF0066"/>
            </a:solidFill>
            <a:round/>
            <a:headEnd/>
            <a:tailEnd type="triangle" w="med" len="med"/>
          </a:ln>
        </p:spPr>
        <p:txBody>
          <a:bodyPr/>
          <a:lstStyle/>
          <a:p>
            <a:endParaRPr lang="de-DE"/>
          </a:p>
        </p:txBody>
      </p:sp>
      <p:sp>
        <p:nvSpPr>
          <p:cNvPr id="22" name="Text Box 22"/>
          <p:cNvSpPr txBox="1">
            <a:spLocks noChangeArrowheads="1"/>
          </p:cNvSpPr>
          <p:nvPr/>
        </p:nvSpPr>
        <p:spPr bwMode="auto">
          <a:xfrm>
            <a:off x="5966644" y="5484987"/>
            <a:ext cx="774700" cy="595313"/>
          </a:xfrm>
          <a:prstGeom prst="rect">
            <a:avLst/>
          </a:prstGeom>
          <a:noFill/>
          <a:ln w="9525">
            <a:noFill/>
            <a:miter lim="800000"/>
            <a:headEnd/>
            <a:tailEnd/>
          </a:ln>
        </p:spPr>
        <p:txBody>
          <a:bodyPr>
            <a:spAutoFit/>
          </a:bodyPr>
          <a:lstStyle/>
          <a:p>
            <a:pPr algn="ctr">
              <a:spcBef>
                <a:spcPct val="50000"/>
              </a:spcBef>
            </a:pPr>
            <a:r>
              <a:rPr lang="de-DE" sz="3300" b="1"/>
              <a:t>Q*</a:t>
            </a:r>
            <a:endParaRPr lang="de-AT" sz="2400" b="1">
              <a:latin typeface="Times New Roman" pitchFamily="18" charset="0"/>
            </a:endParaRPr>
          </a:p>
        </p:txBody>
      </p:sp>
      <p:sp>
        <p:nvSpPr>
          <p:cNvPr id="23" name="Text Box 23"/>
          <p:cNvSpPr txBox="1">
            <a:spLocks noChangeArrowheads="1"/>
          </p:cNvSpPr>
          <p:nvPr/>
        </p:nvSpPr>
        <p:spPr bwMode="auto">
          <a:xfrm>
            <a:off x="8668570" y="4837286"/>
            <a:ext cx="561975" cy="457200"/>
          </a:xfrm>
          <a:prstGeom prst="rect">
            <a:avLst/>
          </a:prstGeom>
          <a:noFill/>
          <a:ln w="9525">
            <a:noFill/>
            <a:miter lim="800000"/>
            <a:headEnd/>
            <a:tailEnd/>
          </a:ln>
        </p:spPr>
        <p:txBody>
          <a:bodyPr wrap="none">
            <a:spAutoFit/>
          </a:bodyPr>
          <a:lstStyle/>
          <a:p>
            <a:r>
              <a:rPr lang="de-DE" sz="2400" b="1">
                <a:latin typeface="Arial Black" pitchFamily="34" charset="0"/>
              </a:rPr>
              <a:t>Q</a:t>
            </a:r>
            <a:r>
              <a:rPr lang="de-DE" sz="2400" b="1" baseline="30000">
                <a:latin typeface="Arial Black" pitchFamily="34" charset="0"/>
              </a:rPr>
              <a:t>?</a:t>
            </a:r>
            <a:endParaRPr lang="de-DE" sz="2400" b="1">
              <a:latin typeface="Arial Black" pitchFamily="34" charset="0"/>
            </a:endParaRPr>
          </a:p>
        </p:txBody>
      </p:sp>
      <p:sp>
        <p:nvSpPr>
          <p:cNvPr id="24" name="Line 24"/>
          <p:cNvSpPr>
            <a:spLocks noChangeShapeType="1"/>
          </p:cNvSpPr>
          <p:nvPr/>
        </p:nvSpPr>
        <p:spPr bwMode="auto">
          <a:xfrm flipV="1">
            <a:off x="8239944" y="5205586"/>
            <a:ext cx="533400" cy="609600"/>
          </a:xfrm>
          <a:prstGeom prst="line">
            <a:avLst/>
          </a:prstGeom>
          <a:noFill/>
          <a:ln w="9525">
            <a:solidFill>
              <a:schemeClr val="tx1"/>
            </a:solidFill>
            <a:round/>
            <a:headEnd/>
            <a:tailEnd type="triangle" w="med" len="med"/>
          </a:ln>
        </p:spPr>
        <p:txBody>
          <a:bodyPr wrap="none" anchor="ctr"/>
          <a:lstStyle/>
          <a:p>
            <a:endParaRPr lang="de-DE"/>
          </a:p>
        </p:txBody>
      </p:sp>
      <p:sp>
        <p:nvSpPr>
          <p:cNvPr id="25" name="AutoShape 25"/>
          <p:cNvSpPr>
            <a:spLocks noChangeArrowheads="1"/>
          </p:cNvSpPr>
          <p:nvPr/>
        </p:nvSpPr>
        <p:spPr bwMode="auto">
          <a:xfrm>
            <a:off x="8239944" y="5738986"/>
            <a:ext cx="76200" cy="7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de-DE"/>
          </a:p>
        </p:txBody>
      </p:sp>
      <p:sp>
        <p:nvSpPr>
          <p:cNvPr id="26" name="Line 26"/>
          <p:cNvSpPr>
            <a:spLocks noChangeShapeType="1"/>
          </p:cNvSpPr>
          <p:nvPr/>
        </p:nvSpPr>
        <p:spPr bwMode="auto">
          <a:xfrm flipH="1" flipV="1">
            <a:off x="5396855" y="4720059"/>
            <a:ext cx="482600" cy="444500"/>
          </a:xfrm>
          <a:prstGeom prst="line">
            <a:avLst/>
          </a:prstGeom>
          <a:noFill/>
          <a:ln w="9525">
            <a:solidFill>
              <a:schemeClr val="tx1"/>
            </a:solidFill>
            <a:round/>
            <a:headEnd/>
            <a:tailEnd type="triangle" w="med" len="med"/>
          </a:ln>
        </p:spPr>
        <p:txBody>
          <a:bodyPr wrap="none" anchor="ctr"/>
          <a:lstStyle/>
          <a:p>
            <a:endParaRPr lang="de-DE"/>
          </a:p>
        </p:txBody>
      </p:sp>
      <p:sp>
        <p:nvSpPr>
          <p:cNvPr id="27" name="AutoShape 27"/>
          <p:cNvSpPr>
            <a:spLocks noChangeArrowheads="1"/>
          </p:cNvSpPr>
          <p:nvPr/>
        </p:nvSpPr>
        <p:spPr bwMode="auto">
          <a:xfrm>
            <a:off x="5879455" y="5152107"/>
            <a:ext cx="76200" cy="7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solidFill>
            <a:schemeClr val="accent1"/>
          </a:solidFill>
          <a:ln w="9525">
            <a:solidFill>
              <a:schemeClr val="tx1"/>
            </a:solidFill>
            <a:round/>
            <a:headEnd/>
            <a:tailEnd/>
          </a:ln>
        </p:spPr>
        <p:txBody>
          <a:bodyPr wrap="none" anchor="ctr"/>
          <a:lstStyle/>
          <a:p>
            <a:endParaRPr lang="de-DE"/>
          </a:p>
        </p:txBody>
      </p:sp>
      <p:sp>
        <p:nvSpPr>
          <p:cNvPr id="28" name="Text Box 28"/>
          <p:cNvSpPr txBox="1">
            <a:spLocks noChangeArrowheads="1"/>
          </p:cNvSpPr>
          <p:nvPr/>
        </p:nvSpPr>
        <p:spPr bwMode="auto">
          <a:xfrm>
            <a:off x="5087368" y="4367386"/>
            <a:ext cx="968375" cy="457200"/>
          </a:xfrm>
          <a:prstGeom prst="rect">
            <a:avLst/>
          </a:prstGeom>
          <a:noFill/>
          <a:ln w="9525">
            <a:noFill/>
            <a:miter lim="800000"/>
            <a:headEnd/>
            <a:tailEnd/>
          </a:ln>
        </p:spPr>
        <p:txBody>
          <a:bodyPr>
            <a:spAutoFit/>
          </a:bodyPr>
          <a:lstStyle/>
          <a:p>
            <a:pPr>
              <a:spcBef>
                <a:spcPct val="50000"/>
              </a:spcBef>
            </a:pPr>
            <a:r>
              <a:rPr lang="de-DE" sz="2400" b="1" dirty="0">
                <a:latin typeface="Arial Black" pitchFamily="34" charset="0"/>
              </a:rPr>
              <a:t>Q</a:t>
            </a:r>
            <a:r>
              <a:rPr lang="de-DE" sz="2400" b="1" baseline="30000" dirty="0">
                <a:latin typeface="Arial Black" pitchFamily="34" charset="0"/>
              </a:rPr>
              <a:t>??</a:t>
            </a:r>
            <a:endParaRPr lang="de-DE" sz="2400" b="1" dirty="0">
              <a:latin typeface="Arial Black" pitchFamily="34" charset="0"/>
            </a:endParaRPr>
          </a:p>
        </p:txBody>
      </p:sp>
      <p:sp>
        <p:nvSpPr>
          <p:cNvPr id="29" name="Text Box 29"/>
          <p:cNvSpPr txBox="1">
            <a:spLocks noChangeArrowheads="1"/>
          </p:cNvSpPr>
          <p:nvPr/>
        </p:nvSpPr>
        <p:spPr bwMode="auto">
          <a:xfrm>
            <a:off x="7249344" y="4827762"/>
            <a:ext cx="914400" cy="466725"/>
          </a:xfrm>
          <a:prstGeom prst="rect">
            <a:avLst/>
          </a:prstGeom>
          <a:noFill/>
          <a:ln w="9525">
            <a:noFill/>
            <a:miter lim="800000"/>
            <a:headEnd/>
            <a:tailEnd/>
          </a:ln>
        </p:spPr>
        <p:txBody>
          <a:bodyPr>
            <a:spAutoFit/>
          </a:bodyPr>
          <a:lstStyle/>
          <a:p>
            <a:pPr>
              <a:spcBef>
                <a:spcPct val="50000"/>
              </a:spcBef>
            </a:pPr>
            <a:r>
              <a:rPr lang="de-DE" sz="2400" b="1" dirty="0">
                <a:solidFill>
                  <a:schemeClr val="accent1"/>
                </a:solidFill>
                <a:latin typeface="Arial Black" pitchFamily="34" charset="0"/>
              </a:rPr>
              <a:t>[Q*]</a:t>
            </a:r>
            <a:endParaRPr lang="de-AT" sz="2400" b="1" dirty="0">
              <a:solidFill>
                <a:schemeClr val="accent1"/>
              </a:solidFill>
              <a:latin typeface="Arial Black" pitchFamily="34" charset="0"/>
            </a:endParaRPr>
          </a:p>
        </p:txBody>
      </p:sp>
      <p:sp>
        <p:nvSpPr>
          <p:cNvPr id="30" name="Text Box 31"/>
          <p:cNvSpPr txBox="1">
            <a:spLocks noChangeArrowheads="1"/>
          </p:cNvSpPr>
          <p:nvPr/>
        </p:nvSpPr>
        <p:spPr bwMode="auto">
          <a:xfrm>
            <a:off x="3515544" y="5357987"/>
            <a:ext cx="609600" cy="823913"/>
          </a:xfrm>
          <a:prstGeom prst="rect">
            <a:avLst/>
          </a:prstGeom>
          <a:noFill/>
          <a:ln w="9525">
            <a:noFill/>
            <a:miter lim="800000"/>
            <a:headEnd/>
            <a:tailEnd/>
          </a:ln>
        </p:spPr>
        <p:txBody>
          <a:bodyPr>
            <a:spAutoFit/>
          </a:bodyPr>
          <a:lstStyle/>
          <a:p>
            <a:pPr algn="ctr">
              <a:spcBef>
                <a:spcPct val="50000"/>
              </a:spcBef>
            </a:pPr>
            <a:r>
              <a:rPr lang="de-DE" sz="4800" b="1">
                <a:latin typeface="Times New Roman" pitchFamily="18" charset="0"/>
              </a:rPr>
              <a:t>P</a:t>
            </a:r>
            <a:endParaRPr lang="de-AT" sz="4800" b="1">
              <a:latin typeface="Times New Roman" pitchFamily="18" charset="0"/>
            </a:endParaRPr>
          </a:p>
        </p:txBody>
      </p:sp>
      <p:sp>
        <p:nvSpPr>
          <p:cNvPr id="31" name="Text Box 32"/>
          <p:cNvSpPr txBox="1">
            <a:spLocks noChangeArrowheads="1"/>
          </p:cNvSpPr>
          <p:nvPr/>
        </p:nvSpPr>
        <p:spPr bwMode="auto">
          <a:xfrm>
            <a:off x="4044139" y="5328061"/>
            <a:ext cx="1475276" cy="400110"/>
          </a:xfrm>
          <a:prstGeom prst="rect">
            <a:avLst/>
          </a:prstGeom>
          <a:noFill/>
          <a:ln w="9525">
            <a:noFill/>
            <a:miter lim="800000"/>
            <a:headEnd/>
            <a:tailEnd/>
          </a:ln>
        </p:spPr>
        <p:txBody>
          <a:bodyPr wrap="none">
            <a:spAutoFit/>
          </a:bodyPr>
          <a:lstStyle/>
          <a:p>
            <a:r>
              <a:rPr lang="de-AT" sz="2000" b="1" dirty="0">
                <a:latin typeface="Arial Black" pitchFamily="34" charset="0"/>
              </a:rPr>
              <a:t>ACTIONS</a:t>
            </a:r>
          </a:p>
        </p:txBody>
      </p:sp>
      <p:sp>
        <p:nvSpPr>
          <p:cNvPr id="32" name="Line 33"/>
          <p:cNvSpPr>
            <a:spLocks noChangeShapeType="1"/>
          </p:cNvSpPr>
          <p:nvPr/>
        </p:nvSpPr>
        <p:spPr bwMode="auto">
          <a:xfrm>
            <a:off x="7630344" y="2157586"/>
            <a:ext cx="0" cy="1752600"/>
          </a:xfrm>
          <a:prstGeom prst="line">
            <a:avLst/>
          </a:prstGeom>
          <a:noFill/>
          <a:ln w="127000">
            <a:solidFill>
              <a:srgbClr val="C93B46"/>
            </a:solidFill>
            <a:round/>
            <a:headEnd type="triangle" w="med" len="med"/>
            <a:tailEnd type="triangle" w="med" len="med"/>
          </a:ln>
        </p:spPr>
        <p:txBody>
          <a:bodyPr/>
          <a:lstStyle/>
          <a:p>
            <a:endParaRPr lang="de-DE"/>
          </a:p>
        </p:txBody>
      </p:sp>
      <p:sp>
        <p:nvSpPr>
          <p:cNvPr id="33" name="Text Box 34"/>
          <p:cNvSpPr txBox="1">
            <a:spLocks noChangeArrowheads="1"/>
          </p:cNvSpPr>
          <p:nvPr/>
        </p:nvSpPr>
        <p:spPr bwMode="auto">
          <a:xfrm rot="5400000">
            <a:off x="7299202" y="2807024"/>
            <a:ext cx="1654620" cy="461665"/>
          </a:xfrm>
          <a:prstGeom prst="rect">
            <a:avLst/>
          </a:prstGeom>
          <a:noFill/>
          <a:ln w="9525">
            <a:noFill/>
            <a:miter lim="800000"/>
            <a:headEnd/>
            <a:tailEnd/>
          </a:ln>
          <a:effectLst/>
        </p:spPr>
        <p:txBody>
          <a:bodyPr wrap="none">
            <a:spAutoFit/>
          </a:bodyPr>
          <a:lstStyle/>
          <a:p>
            <a:pPr>
              <a:defRPr/>
            </a:pPr>
            <a:r>
              <a:rPr lang="de-DE" sz="2400" b="1" dirty="0" err="1">
                <a:solidFill>
                  <a:srgbClr val="E1424D"/>
                </a:solidFill>
                <a:effectLst>
                  <a:outerShdw blurRad="38100" dist="38100" dir="2700000" algn="tl">
                    <a:srgbClr val="C0C0C0"/>
                  </a:outerShdw>
                </a:effectLst>
                <a:latin typeface="Arial Black" pitchFamily="34" charset="0"/>
              </a:rPr>
              <a:t>Dialogue</a:t>
            </a:r>
            <a:endParaRPr lang="de-DE" sz="2400" b="1" dirty="0">
              <a:solidFill>
                <a:srgbClr val="339933"/>
              </a:solidFill>
              <a:effectLst>
                <a:outerShdw blurRad="38100" dist="38100" dir="2700000" algn="tl">
                  <a:srgbClr val="C0C0C0"/>
                </a:outerShdw>
              </a:effectLst>
              <a:latin typeface="Arial Black" pitchFamily="34" charset="0"/>
            </a:endParaRPr>
          </a:p>
        </p:txBody>
      </p:sp>
      <p:sp>
        <p:nvSpPr>
          <p:cNvPr id="34" name="AutoShape 35"/>
          <p:cNvSpPr>
            <a:spLocks noChangeArrowheads="1"/>
          </p:cNvSpPr>
          <p:nvPr/>
        </p:nvSpPr>
        <p:spPr bwMode="auto">
          <a:xfrm rot="16203176">
            <a:off x="4268019" y="1416765"/>
            <a:ext cx="1370013" cy="3659188"/>
          </a:xfrm>
          <a:prstGeom prst="triangle">
            <a:avLst>
              <a:gd name="adj" fmla="val 0"/>
            </a:avLst>
          </a:prstGeom>
          <a:solidFill>
            <a:srgbClr val="339966">
              <a:alpha val="59999"/>
            </a:srgbClr>
          </a:solidFill>
          <a:ln w="9525">
            <a:solidFill>
              <a:schemeClr val="tx1">
                <a:alpha val="49019"/>
              </a:schemeClr>
            </a:solidFill>
            <a:miter lim="800000"/>
            <a:headEnd/>
            <a:tailEnd/>
          </a:ln>
        </p:spPr>
        <p:txBody>
          <a:bodyPr wrap="none" anchor="ctr"/>
          <a:lstStyle/>
          <a:p>
            <a:endParaRPr lang="de-DE"/>
          </a:p>
        </p:txBody>
      </p:sp>
      <p:sp>
        <p:nvSpPr>
          <p:cNvPr id="35" name="Text Box 36"/>
          <p:cNvSpPr txBox="1">
            <a:spLocks noChangeArrowheads="1"/>
          </p:cNvSpPr>
          <p:nvPr/>
        </p:nvSpPr>
        <p:spPr bwMode="auto">
          <a:xfrm>
            <a:off x="3503712" y="3420290"/>
            <a:ext cx="3384376" cy="584775"/>
          </a:xfrm>
          <a:prstGeom prst="rect">
            <a:avLst/>
          </a:prstGeom>
          <a:noFill/>
          <a:ln w="9525">
            <a:noFill/>
            <a:miter lim="800000"/>
            <a:headEnd/>
            <a:tailEnd/>
          </a:ln>
        </p:spPr>
        <p:txBody>
          <a:bodyPr wrap="square">
            <a:spAutoFit/>
          </a:bodyPr>
          <a:lstStyle/>
          <a:p>
            <a:pPr algn="r">
              <a:spcBef>
                <a:spcPct val="50000"/>
              </a:spcBef>
            </a:pPr>
            <a:r>
              <a:rPr lang="de-DE" sz="1600" b="1" dirty="0">
                <a:solidFill>
                  <a:schemeClr val="bg1"/>
                </a:solidFill>
                <a:latin typeface="Arial Black" pitchFamily="34" charset="0"/>
              </a:rPr>
              <a:t>Scissors of Knowledge &amp; </a:t>
            </a:r>
            <a:r>
              <a:rPr lang="cs-CZ" sz="1600" b="1" dirty="0">
                <a:solidFill>
                  <a:schemeClr val="bg1"/>
                </a:solidFill>
                <a:latin typeface="Arial Black" pitchFamily="34" charset="0"/>
              </a:rPr>
              <a:t>Meaning</a:t>
            </a:r>
            <a:endParaRPr lang="de-DE" sz="1600" b="1" dirty="0">
              <a:solidFill>
                <a:schemeClr val="bg1"/>
              </a:solidFill>
              <a:latin typeface="Arial Black" pitchFamily="34" charset="0"/>
            </a:endParaRPr>
          </a:p>
        </p:txBody>
      </p:sp>
      <p:sp>
        <p:nvSpPr>
          <p:cNvPr id="36" name="Line 37"/>
          <p:cNvSpPr>
            <a:spLocks noChangeShapeType="1"/>
          </p:cNvSpPr>
          <p:nvPr/>
        </p:nvSpPr>
        <p:spPr bwMode="auto">
          <a:xfrm flipH="1">
            <a:off x="2677344" y="2157586"/>
            <a:ext cx="4419600" cy="1676400"/>
          </a:xfrm>
          <a:prstGeom prst="line">
            <a:avLst/>
          </a:prstGeom>
          <a:noFill/>
          <a:ln w="38100">
            <a:solidFill>
              <a:srgbClr val="E1424D"/>
            </a:solidFill>
            <a:round/>
            <a:headEnd/>
            <a:tailEnd type="triangle" w="med" len="med"/>
          </a:ln>
        </p:spPr>
        <p:txBody>
          <a:bodyPr/>
          <a:lstStyle/>
          <a:p>
            <a:endParaRPr lang="de-DE"/>
          </a:p>
        </p:txBody>
      </p:sp>
      <p:sp>
        <p:nvSpPr>
          <p:cNvPr id="37" name="Line 38"/>
          <p:cNvSpPr>
            <a:spLocks noChangeShapeType="1"/>
          </p:cNvSpPr>
          <p:nvPr/>
        </p:nvSpPr>
        <p:spPr bwMode="auto">
          <a:xfrm flipH="1">
            <a:off x="2601144" y="3986386"/>
            <a:ext cx="4572000" cy="0"/>
          </a:xfrm>
          <a:prstGeom prst="line">
            <a:avLst/>
          </a:prstGeom>
          <a:noFill/>
          <a:ln w="76200">
            <a:solidFill>
              <a:srgbClr val="A031D3"/>
            </a:solidFill>
            <a:round/>
            <a:headEnd/>
            <a:tailEnd type="triangle" w="med" len="med"/>
          </a:ln>
        </p:spPr>
        <p:txBody>
          <a:bodyPr/>
          <a:lstStyle/>
          <a:p>
            <a:endParaRPr lang="de-DE"/>
          </a:p>
        </p:txBody>
      </p:sp>
      <p:sp>
        <p:nvSpPr>
          <p:cNvPr id="38" name="Line 39"/>
          <p:cNvSpPr>
            <a:spLocks noChangeShapeType="1"/>
          </p:cNvSpPr>
          <p:nvPr/>
        </p:nvSpPr>
        <p:spPr bwMode="auto">
          <a:xfrm>
            <a:off x="2423344" y="4288012"/>
            <a:ext cx="1244600" cy="1527175"/>
          </a:xfrm>
          <a:prstGeom prst="line">
            <a:avLst/>
          </a:prstGeom>
          <a:noFill/>
          <a:ln w="57150">
            <a:solidFill>
              <a:srgbClr val="A031D3"/>
            </a:solidFill>
            <a:round/>
            <a:headEnd/>
            <a:tailEnd type="triangle" w="med" len="med"/>
          </a:ln>
        </p:spPr>
        <p:txBody>
          <a:bodyPr/>
          <a:lstStyle/>
          <a:p>
            <a:endParaRPr lang="de-DE"/>
          </a:p>
        </p:txBody>
      </p:sp>
      <p:sp>
        <p:nvSpPr>
          <p:cNvPr id="39" name="Line 40"/>
          <p:cNvSpPr>
            <a:spLocks noChangeShapeType="1"/>
          </p:cNvSpPr>
          <p:nvPr/>
        </p:nvSpPr>
        <p:spPr bwMode="auto">
          <a:xfrm>
            <a:off x="2601144" y="4216574"/>
            <a:ext cx="1143000" cy="1371600"/>
          </a:xfrm>
          <a:prstGeom prst="line">
            <a:avLst/>
          </a:prstGeom>
          <a:noFill/>
          <a:ln w="38100">
            <a:solidFill>
              <a:srgbClr val="E1424D"/>
            </a:solidFill>
            <a:round/>
            <a:headEnd/>
            <a:tailEnd type="triangle" w="med" len="med"/>
          </a:ln>
        </p:spPr>
        <p:txBody>
          <a:bodyPr/>
          <a:lstStyle/>
          <a:p>
            <a:endParaRPr lang="de-DE"/>
          </a:p>
        </p:txBody>
      </p:sp>
      <p:sp>
        <p:nvSpPr>
          <p:cNvPr id="40" name="Rectangle 41"/>
          <p:cNvSpPr>
            <a:spLocks noChangeArrowheads="1"/>
          </p:cNvSpPr>
          <p:nvPr/>
        </p:nvSpPr>
        <p:spPr bwMode="auto">
          <a:xfrm>
            <a:off x="6754044" y="5511974"/>
            <a:ext cx="565150" cy="641350"/>
          </a:xfrm>
          <a:prstGeom prst="rect">
            <a:avLst/>
          </a:prstGeom>
          <a:noFill/>
          <a:ln w="9525">
            <a:noFill/>
            <a:miter lim="800000"/>
            <a:headEnd/>
            <a:tailEnd/>
          </a:ln>
        </p:spPr>
        <p:txBody>
          <a:bodyPr wrap="none">
            <a:spAutoFit/>
          </a:bodyPr>
          <a:lstStyle/>
          <a:p>
            <a:r>
              <a:rPr lang="de-DE" sz="3600" b="1" dirty="0">
                <a:solidFill>
                  <a:srgbClr val="339933"/>
                </a:solidFill>
                <a:latin typeface="Arial Black" pitchFamily="34" charset="0"/>
              </a:rPr>
              <a:t>Q</a:t>
            </a:r>
          </a:p>
        </p:txBody>
      </p:sp>
      <p:sp>
        <p:nvSpPr>
          <p:cNvPr id="42" name="TextBox 1"/>
          <p:cNvSpPr txBox="1"/>
          <p:nvPr/>
        </p:nvSpPr>
        <p:spPr>
          <a:xfrm>
            <a:off x="8327728" y="2559819"/>
            <a:ext cx="1903085" cy="923330"/>
          </a:xfrm>
          <a:prstGeom prst="rect">
            <a:avLst/>
          </a:prstGeom>
          <a:noFill/>
        </p:spPr>
        <p:txBody>
          <a:bodyPr wrap="none" rtlCol="0">
            <a:spAutoFit/>
          </a:bodyPr>
          <a:lstStyle/>
          <a:p>
            <a:r>
              <a:rPr lang="de-AT" sz="5400" b="1" dirty="0">
                <a:effectLst>
                  <a:outerShdw blurRad="38100" dist="38100" dir="2700000" algn="tl">
                    <a:srgbClr val="000000">
                      <a:alpha val="43137"/>
                    </a:srgbClr>
                  </a:outerShdw>
                </a:effectLst>
                <a:latin typeface="Arial Black" pitchFamily="34" charset="0"/>
              </a:rPr>
              <a:t>C</a:t>
            </a:r>
            <a:r>
              <a:rPr lang="de-AT" b="1" dirty="0">
                <a:effectLst>
                  <a:outerShdw blurRad="38100" dist="38100" dir="2700000" algn="tl">
                    <a:srgbClr val="000000">
                      <a:alpha val="43137"/>
                    </a:srgbClr>
                  </a:outerShdw>
                </a:effectLst>
                <a:latin typeface="Arial Black" pitchFamily="34" charset="0"/>
              </a:rPr>
              <a:t>OMMONS</a:t>
            </a:r>
            <a:endParaRPr lang="en-GB" b="1" dirty="0">
              <a:effectLst>
                <a:outerShdw blurRad="38100" dist="38100" dir="2700000" algn="tl">
                  <a:srgbClr val="000000">
                    <a:alpha val="43137"/>
                  </a:srgbClr>
                </a:outerShdw>
              </a:effectLst>
              <a:latin typeface="Arial Black" pitchFamily="34" charset="0"/>
            </a:endParaRPr>
          </a:p>
        </p:txBody>
      </p:sp>
      <p:sp>
        <p:nvSpPr>
          <p:cNvPr id="43" name="Right Arrow 2"/>
          <p:cNvSpPr/>
          <p:nvPr/>
        </p:nvSpPr>
        <p:spPr>
          <a:xfrm>
            <a:off x="7619231" y="3933181"/>
            <a:ext cx="780505" cy="210815"/>
          </a:xfrm>
          <a:prstGeom prst="rightArrow">
            <a:avLst/>
          </a:prstGeom>
          <a:solidFill>
            <a:schemeClr val="accent5"/>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14"/>
          <p:cNvSpPr txBox="1"/>
          <p:nvPr/>
        </p:nvSpPr>
        <p:spPr>
          <a:xfrm>
            <a:off x="8351911" y="3765372"/>
            <a:ext cx="623889" cy="800219"/>
          </a:xfrm>
          <a:prstGeom prst="rect">
            <a:avLst/>
          </a:prstGeom>
          <a:noFill/>
        </p:spPr>
        <p:txBody>
          <a:bodyPr wrap="none" rtlCol="0">
            <a:spAutoFit/>
          </a:bodyPr>
          <a:lstStyle/>
          <a:p>
            <a:r>
              <a:rPr lang="de-DE" sz="2800" b="1" dirty="0">
                <a:latin typeface="Arial Black" pitchFamily="34" charset="0"/>
              </a:rPr>
              <a:t>F*</a:t>
            </a:r>
            <a:endParaRPr lang="de-AT" sz="2800" b="1" dirty="0">
              <a:latin typeface="Arial Black" pitchFamily="34" charset="0"/>
            </a:endParaRPr>
          </a:p>
          <a:p>
            <a:endParaRPr lang="en-GB" dirty="0"/>
          </a:p>
        </p:txBody>
      </p:sp>
      <p:sp>
        <p:nvSpPr>
          <p:cNvPr id="45" name="TextBox 42"/>
          <p:cNvSpPr txBox="1"/>
          <p:nvPr/>
        </p:nvSpPr>
        <p:spPr>
          <a:xfrm>
            <a:off x="2508556" y="1478976"/>
            <a:ext cx="3731460" cy="1661993"/>
          </a:xfrm>
          <a:prstGeom prst="rect">
            <a:avLst/>
          </a:prstGeom>
          <a:solidFill>
            <a:srgbClr val="FF0000"/>
          </a:solidFill>
        </p:spPr>
        <p:txBody>
          <a:bodyPr wrap="none" rtlCol="0">
            <a:spAutoFit/>
          </a:bodyPr>
          <a:lstStyle/>
          <a:p>
            <a:pPr algn="ctr"/>
            <a:r>
              <a:rPr lang="de-AT" sz="6600" b="1" dirty="0">
                <a:effectLst>
                  <a:outerShdw blurRad="38100" dist="38100" dir="2700000" algn="tl">
                    <a:srgbClr val="000000">
                      <a:alpha val="43137"/>
                    </a:srgbClr>
                  </a:outerShdw>
                </a:effectLst>
                <a:latin typeface="Arial Black" pitchFamily="34" charset="0"/>
              </a:rPr>
              <a:t>M</a:t>
            </a:r>
          </a:p>
          <a:p>
            <a:pPr algn="ctr"/>
            <a:r>
              <a:rPr lang="de-AT" dirty="0">
                <a:effectLst>
                  <a:outerShdw blurRad="38100" dist="38100" dir="2700000" algn="tl">
                    <a:srgbClr val="000000">
                      <a:alpha val="43137"/>
                    </a:srgbClr>
                  </a:outerShdw>
                </a:effectLst>
                <a:latin typeface="Arial Black" pitchFamily="34" charset="0"/>
              </a:rPr>
              <a:t>(</a:t>
            </a:r>
            <a:r>
              <a:rPr lang="de-AT" dirty="0" err="1">
                <a:effectLst>
                  <a:outerShdw blurRad="38100" dist="38100" dir="2700000" algn="tl">
                    <a:srgbClr val="000000">
                      <a:alpha val="43137"/>
                    </a:srgbClr>
                  </a:outerShdw>
                </a:effectLst>
                <a:latin typeface="Arial Black" pitchFamily="34" charset="0"/>
              </a:rPr>
              <a:t>creating</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and</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explaining</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the</a:t>
            </a:r>
            <a:endParaRPr lang="de-AT" dirty="0">
              <a:effectLst>
                <a:outerShdw blurRad="38100" dist="38100" dir="2700000" algn="tl">
                  <a:srgbClr val="000000">
                    <a:alpha val="43137"/>
                  </a:srgbClr>
                </a:outerShdw>
              </a:effectLst>
              <a:latin typeface="Arial Black" pitchFamily="34" charset="0"/>
            </a:endParaRPr>
          </a:p>
          <a:p>
            <a:pPr algn="ct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meaning</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of</a:t>
            </a:r>
            <a:r>
              <a:rPr lang="de-AT" dirty="0">
                <a:effectLst>
                  <a:outerShdw blurRad="38100" dist="38100" dir="2700000" algn="tl">
                    <a:srgbClr val="000000">
                      <a:alpha val="43137"/>
                    </a:srgbClr>
                  </a:outerShdw>
                </a:effectLst>
                <a:latin typeface="Arial Black" pitchFamily="34" charset="0"/>
              </a:rPr>
              <a:t> </a:t>
            </a:r>
            <a:r>
              <a:rPr lang="de-A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pitchFamily="34" charset="0"/>
              </a:rPr>
              <a:t>ROAD MARKs</a:t>
            </a:r>
            <a:r>
              <a:rPr lang="de-AT" dirty="0">
                <a:effectLst>
                  <a:outerShdw blurRad="38100" dist="38100" dir="2700000" algn="tl">
                    <a:srgbClr val="000000">
                      <a:alpha val="43137"/>
                    </a:srgbClr>
                  </a:outerShdw>
                </a:effectLst>
                <a:latin typeface="Arial Black" pitchFamily="34" charset="0"/>
              </a:rPr>
              <a:t>)</a:t>
            </a:r>
            <a:endParaRPr lang="en-GB" dirty="0">
              <a:effectLst>
                <a:outerShdw blurRad="38100" dist="38100" dir="2700000" algn="tl">
                  <a:srgbClr val="000000">
                    <a:alpha val="43137"/>
                  </a:srgbClr>
                </a:outerShdw>
              </a:effectLst>
              <a:latin typeface="Arial Black" pitchFamily="34" charset="0"/>
            </a:endParaRPr>
          </a:p>
        </p:txBody>
      </p:sp>
      <p:sp>
        <p:nvSpPr>
          <p:cNvPr id="46" name="Right Arrow 2"/>
          <p:cNvSpPr/>
          <p:nvPr/>
        </p:nvSpPr>
        <p:spPr>
          <a:xfrm>
            <a:off x="7688039" y="1935541"/>
            <a:ext cx="780505" cy="210815"/>
          </a:xfrm>
          <a:prstGeom prst="rightArrow">
            <a:avLst/>
          </a:prstGeom>
          <a:solidFill>
            <a:srgbClr val="660066"/>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14"/>
          <p:cNvSpPr txBox="1"/>
          <p:nvPr/>
        </p:nvSpPr>
        <p:spPr>
          <a:xfrm>
            <a:off x="8408119" y="1767732"/>
            <a:ext cx="643676" cy="800219"/>
          </a:xfrm>
          <a:prstGeom prst="rect">
            <a:avLst/>
          </a:prstGeom>
          <a:noFill/>
        </p:spPr>
        <p:txBody>
          <a:bodyPr wrap="none" rtlCol="0">
            <a:spAutoFit/>
          </a:bodyPr>
          <a:lstStyle/>
          <a:p>
            <a:r>
              <a:rPr lang="de-DE" sz="2800" b="1" dirty="0">
                <a:latin typeface="Arial Black" pitchFamily="34" charset="0"/>
              </a:rPr>
              <a:t>E*</a:t>
            </a:r>
            <a:endParaRPr lang="de-AT" sz="2800" b="1" dirty="0">
              <a:latin typeface="Arial Black" pitchFamily="34" charset="0"/>
            </a:endParaRPr>
          </a:p>
          <a:p>
            <a:endParaRPr lang="en-GB" dirty="0"/>
          </a:p>
        </p:txBody>
      </p:sp>
      <p:sp>
        <p:nvSpPr>
          <p:cNvPr id="2" name="Rectangle 1">
            <a:extLst>
              <a:ext uri="{FF2B5EF4-FFF2-40B4-BE49-F238E27FC236}">
                <a16:creationId xmlns:a16="http://schemas.microsoft.com/office/drawing/2014/main" id="{72FC3969-5229-4400-BA90-12E2FF5BF9AC}"/>
              </a:ext>
            </a:extLst>
          </p:cNvPr>
          <p:cNvSpPr/>
          <p:nvPr/>
        </p:nvSpPr>
        <p:spPr>
          <a:xfrm>
            <a:off x="8163744" y="368968"/>
            <a:ext cx="3731460" cy="11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38412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33"/>
          <p:cNvSpPr/>
          <p:nvPr/>
        </p:nvSpPr>
        <p:spPr>
          <a:xfrm>
            <a:off x="2855640" y="2883524"/>
            <a:ext cx="6120680" cy="1440160"/>
          </a:xfrm>
          <a:prstGeom prst="roundRect">
            <a:avLst/>
          </a:prstGeom>
          <a:solidFill>
            <a:schemeClr val="accent2">
              <a:lumMod val="20000"/>
              <a:lumOff val="80000"/>
              <a:alpha val="8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b="1" dirty="0">
                <a:solidFill>
                  <a:schemeClr val="tx1"/>
                </a:solidFill>
              </a:rPr>
              <a:t>INFORMATION / KNOWLEDGE</a:t>
            </a:r>
            <a:endParaRPr lang="de-DE" sz="3200" b="1" dirty="0"/>
          </a:p>
        </p:txBody>
      </p:sp>
      <p:sp>
        <p:nvSpPr>
          <p:cNvPr id="6" name="Line 4"/>
          <p:cNvSpPr>
            <a:spLocks noChangeShapeType="1"/>
          </p:cNvSpPr>
          <p:nvPr/>
        </p:nvSpPr>
        <p:spPr bwMode="auto">
          <a:xfrm>
            <a:off x="4347592" y="1992986"/>
            <a:ext cx="3384550" cy="0"/>
          </a:xfrm>
          <a:prstGeom prst="line">
            <a:avLst/>
          </a:prstGeom>
          <a:noFill/>
          <a:ln w="9525">
            <a:solidFill>
              <a:schemeClr val="tx1"/>
            </a:solidFill>
            <a:round/>
            <a:headEnd/>
            <a:tailEnd type="triangle" w="med" len="med"/>
          </a:ln>
        </p:spPr>
        <p:txBody>
          <a:bodyPr/>
          <a:lstStyle/>
          <a:p>
            <a:endParaRPr lang="de-DE"/>
          </a:p>
        </p:txBody>
      </p:sp>
      <p:sp>
        <p:nvSpPr>
          <p:cNvPr id="7" name="Line 5"/>
          <p:cNvSpPr>
            <a:spLocks noChangeShapeType="1"/>
          </p:cNvSpPr>
          <p:nvPr/>
        </p:nvSpPr>
        <p:spPr bwMode="auto">
          <a:xfrm>
            <a:off x="3844355" y="4656811"/>
            <a:ext cx="0" cy="0"/>
          </a:xfrm>
          <a:prstGeom prst="line">
            <a:avLst/>
          </a:prstGeom>
          <a:noFill/>
          <a:ln w="9525">
            <a:solidFill>
              <a:schemeClr val="tx1"/>
            </a:solidFill>
            <a:round/>
            <a:headEnd/>
            <a:tailEnd/>
          </a:ln>
        </p:spPr>
        <p:txBody>
          <a:bodyPr/>
          <a:lstStyle/>
          <a:p>
            <a:endParaRPr lang="de-DE"/>
          </a:p>
        </p:txBody>
      </p:sp>
      <p:sp>
        <p:nvSpPr>
          <p:cNvPr id="8" name="Oval 7"/>
          <p:cNvSpPr>
            <a:spLocks noChangeArrowheads="1"/>
          </p:cNvSpPr>
          <p:nvPr/>
        </p:nvSpPr>
        <p:spPr bwMode="auto">
          <a:xfrm>
            <a:off x="3431605" y="4585374"/>
            <a:ext cx="1511300" cy="900112"/>
          </a:xfrm>
          <a:prstGeom prst="ellipse">
            <a:avLst/>
          </a:prstGeom>
          <a:noFill/>
          <a:ln w="9525">
            <a:solidFill>
              <a:schemeClr val="tx1"/>
            </a:solidFill>
            <a:round/>
            <a:headEnd/>
            <a:tailEnd/>
          </a:ln>
        </p:spPr>
        <p:txBody>
          <a:bodyPr wrap="none" anchor="ctr"/>
          <a:lstStyle/>
          <a:p>
            <a:pPr algn="ctr"/>
            <a:r>
              <a:rPr lang="de-DE" b="1"/>
              <a:t>P</a:t>
            </a:r>
          </a:p>
        </p:txBody>
      </p:sp>
      <p:sp>
        <p:nvSpPr>
          <p:cNvPr id="9" name="Rectangle 8"/>
          <p:cNvSpPr>
            <a:spLocks noChangeArrowheads="1"/>
          </p:cNvSpPr>
          <p:nvPr/>
        </p:nvSpPr>
        <p:spPr bwMode="auto">
          <a:xfrm>
            <a:off x="3934842" y="1767561"/>
            <a:ext cx="433388" cy="539750"/>
          </a:xfrm>
          <a:prstGeom prst="rect">
            <a:avLst/>
          </a:prstGeom>
          <a:solidFill>
            <a:schemeClr val="bg1"/>
          </a:solidFill>
          <a:ln w="12700">
            <a:solidFill>
              <a:schemeClr val="tx1"/>
            </a:solidFill>
            <a:miter lim="800000"/>
            <a:headEnd/>
            <a:tailEnd/>
          </a:ln>
        </p:spPr>
        <p:txBody>
          <a:bodyPr wrap="none" anchor="ctr"/>
          <a:lstStyle/>
          <a:p>
            <a:pPr algn="ctr"/>
            <a:r>
              <a:rPr lang="de-DE" b="1"/>
              <a:t>f(P)</a:t>
            </a:r>
          </a:p>
        </p:txBody>
      </p:sp>
      <p:sp>
        <p:nvSpPr>
          <p:cNvPr id="10" name="Rectangle 9"/>
          <p:cNvSpPr>
            <a:spLocks noChangeArrowheads="1"/>
          </p:cNvSpPr>
          <p:nvPr/>
        </p:nvSpPr>
        <p:spPr bwMode="auto">
          <a:xfrm>
            <a:off x="7751192" y="1696124"/>
            <a:ext cx="433388" cy="539750"/>
          </a:xfrm>
          <a:prstGeom prst="rect">
            <a:avLst/>
          </a:prstGeom>
          <a:solidFill>
            <a:schemeClr val="bg1"/>
          </a:solidFill>
          <a:ln w="9525">
            <a:solidFill>
              <a:schemeClr val="tx1"/>
            </a:solidFill>
            <a:miter lim="800000"/>
            <a:headEnd/>
            <a:tailEnd/>
          </a:ln>
        </p:spPr>
        <p:txBody>
          <a:bodyPr wrap="none" anchor="ctr"/>
          <a:lstStyle/>
          <a:p>
            <a:pPr algn="ctr"/>
            <a:r>
              <a:rPr lang="de-DE" b="1"/>
              <a:t>f(Q)</a:t>
            </a:r>
          </a:p>
        </p:txBody>
      </p:sp>
      <p:sp>
        <p:nvSpPr>
          <p:cNvPr id="11" name="Oval 10"/>
          <p:cNvSpPr>
            <a:spLocks noChangeArrowheads="1"/>
          </p:cNvSpPr>
          <p:nvPr/>
        </p:nvSpPr>
        <p:spPr bwMode="auto">
          <a:xfrm>
            <a:off x="7247955" y="4575849"/>
            <a:ext cx="1458912" cy="900112"/>
          </a:xfrm>
          <a:prstGeom prst="ellipse">
            <a:avLst/>
          </a:prstGeom>
          <a:noFill/>
          <a:ln w="9525">
            <a:solidFill>
              <a:schemeClr val="tx1"/>
            </a:solidFill>
            <a:round/>
            <a:headEnd/>
            <a:tailEnd/>
          </a:ln>
        </p:spPr>
        <p:txBody>
          <a:bodyPr wrap="none" anchor="ctr"/>
          <a:lstStyle/>
          <a:p>
            <a:pPr algn="ctr"/>
            <a:r>
              <a:rPr lang="de-DE" b="1"/>
              <a:t>Q</a:t>
            </a:r>
          </a:p>
        </p:txBody>
      </p:sp>
      <p:sp>
        <p:nvSpPr>
          <p:cNvPr id="12" name="Text Box 10"/>
          <p:cNvSpPr txBox="1">
            <a:spLocks noChangeArrowheads="1"/>
          </p:cNvSpPr>
          <p:nvPr/>
        </p:nvSpPr>
        <p:spPr bwMode="auto">
          <a:xfrm>
            <a:off x="3143672" y="1371356"/>
            <a:ext cx="1008062" cy="1262062"/>
          </a:xfrm>
          <a:prstGeom prst="rect">
            <a:avLst/>
          </a:prstGeom>
          <a:noFill/>
          <a:ln w="9525">
            <a:noFill/>
            <a:miter lim="800000"/>
            <a:headEnd/>
            <a:tailEnd/>
          </a:ln>
        </p:spPr>
        <p:txBody>
          <a:bodyPr>
            <a:spAutoFit/>
          </a:bodyPr>
          <a:lstStyle/>
          <a:p>
            <a:endParaRPr lang="de-DE" b="1" dirty="0"/>
          </a:p>
          <a:p>
            <a:r>
              <a:rPr lang="de-DE" sz="4000" b="1" dirty="0"/>
              <a:t>H</a:t>
            </a:r>
            <a:r>
              <a:rPr lang="de-DE" b="1" dirty="0"/>
              <a:t> +</a:t>
            </a:r>
          </a:p>
          <a:p>
            <a:endParaRPr lang="de-DE" b="1" dirty="0"/>
          </a:p>
        </p:txBody>
      </p:sp>
      <p:sp>
        <p:nvSpPr>
          <p:cNvPr id="13" name="Text Box 11"/>
          <p:cNvSpPr txBox="1">
            <a:spLocks noChangeArrowheads="1"/>
          </p:cNvSpPr>
          <p:nvPr/>
        </p:nvSpPr>
        <p:spPr bwMode="auto">
          <a:xfrm>
            <a:off x="4871467" y="4683724"/>
            <a:ext cx="2376488" cy="615950"/>
          </a:xfrm>
          <a:prstGeom prst="rect">
            <a:avLst/>
          </a:prstGeom>
          <a:noFill/>
          <a:ln w="9525">
            <a:noFill/>
            <a:miter lim="800000"/>
            <a:headEnd/>
            <a:tailEnd/>
          </a:ln>
        </p:spPr>
        <p:txBody>
          <a:bodyPr>
            <a:spAutoFit/>
          </a:bodyPr>
          <a:lstStyle/>
          <a:p>
            <a:pPr algn="ctr"/>
            <a:r>
              <a:rPr lang="de-DE" sz="1400" b="1" dirty="0"/>
              <a:t>REAL / CAUSAL</a:t>
            </a:r>
          </a:p>
          <a:p>
            <a:pPr algn="ctr"/>
            <a:endParaRPr lang="de-DE" sz="600" b="1" dirty="0"/>
          </a:p>
          <a:p>
            <a:pPr algn="ctr"/>
            <a:r>
              <a:rPr lang="de-DE" sz="1400" b="1" dirty="0"/>
              <a:t>CONNECTIONS</a:t>
            </a:r>
          </a:p>
        </p:txBody>
      </p:sp>
      <p:sp>
        <p:nvSpPr>
          <p:cNvPr id="14" name="Text Box 12"/>
          <p:cNvSpPr txBox="1">
            <a:spLocks noChangeArrowheads="1"/>
          </p:cNvSpPr>
          <p:nvPr/>
        </p:nvSpPr>
        <p:spPr bwMode="auto">
          <a:xfrm>
            <a:off x="4368231" y="1281786"/>
            <a:ext cx="3240087" cy="1169988"/>
          </a:xfrm>
          <a:prstGeom prst="rect">
            <a:avLst/>
          </a:prstGeom>
          <a:noFill/>
          <a:ln w="9525">
            <a:noFill/>
            <a:miter lim="800000"/>
            <a:headEnd/>
            <a:tailEnd/>
          </a:ln>
        </p:spPr>
        <p:txBody>
          <a:bodyPr>
            <a:spAutoFit/>
          </a:bodyPr>
          <a:lstStyle/>
          <a:p>
            <a:pPr algn="ctr"/>
            <a:endParaRPr lang="de-DE" sz="1400" b="1" dirty="0"/>
          </a:p>
          <a:p>
            <a:pPr algn="ctr"/>
            <a:r>
              <a:rPr lang="de-DE" sz="1400" b="1" dirty="0"/>
              <a:t>COMPUTATION / ARGUMENTATION </a:t>
            </a:r>
          </a:p>
          <a:p>
            <a:pPr algn="ctr"/>
            <a:endParaRPr lang="de-DE" sz="1400" b="1" dirty="0"/>
          </a:p>
          <a:p>
            <a:pPr algn="ctr"/>
            <a:endParaRPr lang="de-DE" sz="1400" b="1" dirty="0"/>
          </a:p>
          <a:p>
            <a:endParaRPr lang="de-DE" sz="1400" b="1" dirty="0"/>
          </a:p>
        </p:txBody>
      </p:sp>
      <p:sp>
        <p:nvSpPr>
          <p:cNvPr id="15" name="Text Box 13"/>
          <p:cNvSpPr txBox="1">
            <a:spLocks noChangeArrowheads="1"/>
          </p:cNvSpPr>
          <p:nvPr/>
        </p:nvSpPr>
        <p:spPr bwMode="auto">
          <a:xfrm>
            <a:off x="3699893" y="5541049"/>
            <a:ext cx="1223963" cy="366712"/>
          </a:xfrm>
          <a:prstGeom prst="rect">
            <a:avLst/>
          </a:prstGeom>
          <a:noFill/>
          <a:ln w="9525">
            <a:noFill/>
            <a:miter lim="800000"/>
            <a:headEnd/>
            <a:tailEnd/>
          </a:ln>
        </p:spPr>
        <p:txBody>
          <a:bodyPr>
            <a:spAutoFit/>
          </a:bodyPr>
          <a:lstStyle/>
          <a:p>
            <a:endParaRPr lang="de-DE" b="1"/>
          </a:p>
        </p:txBody>
      </p:sp>
      <p:sp>
        <p:nvSpPr>
          <p:cNvPr id="16" name="Arc 14"/>
          <p:cNvSpPr>
            <a:spLocks/>
          </p:cNvSpPr>
          <p:nvPr/>
        </p:nvSpPr>
        <p:spPr bwMode="auto">
          <a:xfrm flipH="1" flipV="1">
            <a:off x="4225355" y="2307311"/>
            <a:ext cx="431800" cy="2351088"/>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17" name="Arc 15"/>
          <p:cNvSpPr>
            <a:spLocks/>
          </p:cNvSpPr>
          <p:nvPr/>
        </p:nvSpPr>
        <p:spPr bwMode="auto">
          <a:xfrm flipV="1">
            <a:off x="7465442" y="2235875"/>
            <a:ext cx="431800" cy="2447925"/>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18" name="Text Box 16"/>
          <p:cNvSpPr txBox="1">
            <a:spLocks noChangeArrowheads="1"/>
          </p:cNvSpPr>
          <p:nvPr/>
        </p:nvSpPr>
        <p:spPr bwMode="auto">
          <a:xfrm>
            <a:off x="3539556" y="5615662"/>
            <a:ext cx="1305037" cy="276999"/>
          </a:xfrm>
          <a:prstGeom prst="rect">
            <a:avLst/>
          </a:prstGeom>
          <a:noFill/>
          <a:ln w="9525">
            <a:noFill/>
            <a:miter lim="800000"/>
            <a:headEnd/>
            <a:tailEnd/>
          </a:ln>
        </p:spPr>
        <p:txBody>
          <a:bodyPr wrap="none">
            <a:spAutoFit/>
          </a:bodyPr>
          <a:lstStyle/>
          <a:p>
            <a:r>
              <a:rPr lang="de-DE" sz="1200" b="1"/>
              <a:t>CATEGORIZATION</a:t>
            </a:r>
          </a:p>
        </p:txBody>
      </p:sp>
      <p:sp>
        <p:nvSpPr>
          <p:cNvPr id="19" name="Text Box 17"/>
          <p:cNvSpPr txBox="1">
            <a:spLocks noChangeArrowheads="1"/>
          </p:cNvSpPr>
          <p:nvPr/>
        </p:nvSpPr>
        <p:spPr bwMode="auto">
          <a:xfrm>
            <a:off x="7434315" y="5595025"/>
            <a:ext cx="1138581" cy="461665"/>
          </a:xfrm>
          <a:prstGeom prst="rect">
            <a:avLst/>
          </a:prstGeom>
          <a:noFill/>
          <a:ln w="9525">
            <a:noFill/>
            <a:miter lim="800000"/>
            <a:headEnd/>
            <a:tailEnd/>
          </a:ln>
        </p:spPr>
        <p:txBody>
          <a:bodyPr wrap="none">
            <a:spAutoFit/>
          </a:bodyPr>
          <a:lstStyle/>
          <a:p>
            <a:pPr algn="ctr"/>
            <a:r>
              <a:rPr lang="de-DE" sz="1200" b="1"/>
              <a:t>NEW CASES OF</a:t>
            </a:r>
          </a:p>
          <a:p>
            <a:pPr algn="ctr"/>
            <a:r>
              <a:rPr lang="de-DE" sz="1200" b="1"/>
              <a:t>APPLICATION</a:t>
            </a:r>
          </a:p>
        </p:txBody>
      </p:sp>
      <p:sp>
        <p:nvSpPr>
          <p:cNvPr id="20" name="Line 20"/>
          <p:cNvSpPr>
            <a:spLocks noChangeShapeType="1"/>
          </p:cNvSpPr>
          <p:nvPr/>
        </p:nvSpPr>
        <p:spPr bwMode="auto">
          <a:xfrm flipV="1">
            <a:off x="4150742" y="2162849"/>
            <a:ext cx="0" cy="2665412"/>
          </a:xfrm>
          <a:prstGeom prst="line">
            <a:avLst/>
          </a:prstGeom>
          <a:noFill/>
          <a:ln w="9525">
            <a:solidFill>
              <a:schemeClr val="tx1"/>
            </a:solidFill>
            <a:round/>
            <a:headEnd/>
            <a:tailEnd type="triangle" w="med" len="med"/>
          </a:ln>
        </p:spPr>
        <p:txBody>
          <a:bodyPr/>
          <a:lstStyle/>
          <a:p>
            <a:endParaRPr lang="de-DE"/>
          </a:p>
        </p:txBody>
      </p:sp>
      <p:sp>
        <p:nvSpPr>
          <p:cNvPr id="21" name="Arc 21"/>
          <p:cNvSpPr>
            <a:spLocks/>
          </p:cNvSpPr>
          <p:nvPr/>
        </p:nvSpPr>
        <p:spPr bwMode="auto">
          <a:xfrm flipV="1">
            <a:off x="3647505" y="2307311"/>
            <a:ext cx="431800" cy="2401888"/>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22" name="Arc 22"/>
          <p:cNvSpPr>
            <a:spLocks/>
          </p:cNvSpPr>
          <p:nvPr/>
        </p:nvSpPr>
        <p:spPr bwMode="auto">
          <a:xfrm flipH="1" flipV="1">
            <a:off x="8040117" y="2235875"/>
            <a:ext cx="431800" cy="2447925"/>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23" name="Line 23"/>
          <p:cNvSpPr>
            <a:spLocks noChangeShapeType="1"/>
          </p:cNvSpPr>
          <p:nvPr/>
        </p:nvSpPr>
        <p:spPr bwMode="auto">
          <a:xfrm flipV="1">
            <a:off x="7968680" y="2091412"/>
            <a:ext cx="0" cy="2665413"/>
          </a:xfrm>
          <a:prstGeom prst="line">
            <a:avLst/>
          </a:prstGeom>
          <a:noFill/>
          <a:ln w="9525">
            <a:solidFill>
              <a:schemeClr val="tx1"/>
            </a:solidFill>
            <a:round/>
            <a:headEnd/>
            <a:tailEnd type="triangle" w="med" len="med"/>
          </a:ln>
        </p:spPr>
        <p:txBody>
          <a:bodyPr/>
          <a:lstStyle/>
          <a:p>
            <a:endParaRPr lang="de-DE"/>
          </a:p>
        </p:txBody>
      </p:sp>
      <p:sp>
        <p:nvSpPr>
          <p:cNvPr id="24" name="WordArt 26"/>
          <p:cNvSpPr>
            <a:spLocks noChangeArrowheads="1" noChangeShapeType="1" noTextEdit="1"/>
          </p:cNvSpPr>
          <p:nvPr/>
        </p:nvSpPr>
        <p:spPr bwMode="auto">
          <a:xfrm>
            <a:off x="2906142" y="3901162"/>
            <a:ext cx="3810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5" name="WordArt 28"/>
          <p:cNvSpPr>
            <a:spLocks noChangeArrowheads="1" noChangeShapeType="1" noTextEdit="1"/>
          </p:cNvSpPr>
          <p:nvPr/>
        </p:nvSpPr>
        <p:spPr bwMode="auto">
          <a:xfrm>
            <a:off x="8832280" y="3891637"/>
            <a:ext cx="3048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6" name="WordArt 30"/>
          <p:cNvSpPr>
            <a:spLocks noChangeArrowheads="1" noChangeShapeType="1" noTextEdit="1"/>
          </p:cNvSpPr>
          <p:nvPr/>
        </p:nvSpPr>
        <p:spPr bwMode="auto">
          <a:xfrm>
            <a:off x="9479980" y="3108999"/>
            <a:ext cx="476250" cy="857250"/>
          </a:xfrm>
          <a:prstGeom prst="rect">
            <a:avLst/>
          </a:prstGeom>
        </p:spPr>
        <p:txBody>
          <a:bodyPr wrap="none" fromWordArt="1">
            <a:prstTxWarp prst="textPlain">
              <a:avLst>
                <a:gd name="adj" fmla="val 50000"/>
              </a:avLst>
            </a:prstTxWarp>
          </a:bodyPr>
          <a:lstStyle/>
          <a:p>
            <a:pPr algn="ctr"/>
            <a:endParaRPr lang="de-DE" sz="4800" b="1" kern="10" normalizeH="1">
              <a:ln w="25400">
                <a:solidFill>
                  <a:srgbClr val="000000"/>
                </a:solidFill>
                <a:round/>
                <a:headEnd/>
                <a:tailEnd/>
              </a:ln>
              <a:solidFill>
                <a:srgbClr val="FFFFFF"/>
              </a:solidFill>
              <a:latin typeface="Arial Black"/>
            </a:endParaRPr>
          </a:p>
        </p:txBody>
      </p:sp>
      <p:sp>
        <p:nvSpPr>
          <p:cNvPr id="27" name="AutoShape 35"/>
          <p:cNvSpPr>
            <a:spLocks noChangeArrowheads="1"/>
          </p:cNvSpPr>
          <p:nvPr/>
        </p:nvSpPr>
        <p:spPr bwMode="auto">
          <a:xfrm>
            <a:off x="4439816" y="1803404"/>
            <a:ext cx="3384376" cy="3600400"/>
          </a:xfrm>
          <a:prstGeom prst="upArrow">
            <a:avLst>
              <a:gd name="adj1" fmla="val 50000"/>
              <a:gd name="adj2" fmla="val 26691"/>
            </a:avLst>
          </a:prstGeom>
          <a:noFill/>
          <a:ln w="9525">
            <a:solidFill>
              <a:schemeClr val="tx1"/>
            </a:solidFill>
            <a:miter lim="800000"/>
            <a:headEnd/>
            <a:tailEnd/>
          </a:ln>
        </p:spPr>
        <p:txBody>
          <a:bodyPr wrap="none" anchor="ctr"/>
          <a:lstStyle/>
          <a:p>
            <a:endParaRPr lang="de-DE"/>
          </a:p>
        </p:txBody>
      </p:sp>
      <p:sp>
        <p:nvSpPr>
          <p:cNvPr id="28" name="Text Box 10"/>
          <p:cNvSpPr txBox="1">
            <a:spLocks noChangeArrowheads="1"/>
          </p:cNvSpPr>
          <p:nvPr/>
        </p:nvSpPr>
        <p:spPr bwMode="auto">
          <a:xfrm>
            <a:off x="2855343" y="2053311"/>
            <a:ext cx="1008063" cy="923330"/>
          </a:xfrm>
          <a:prstGeom prst="rect">
            <a:avLst/>
          </a:prstGeom>
          <a:noFill/>
          <a:ln w="9525">
            <a:noFill/>
            <a:miter lim="800000"/>
            <a:headEnd/>
            <a:tailEnd/>
          </a:ln>
        </p:spPr>
        <p:txBody>
          <a:bodyPr>
            <a:spAutoFit/>
          </a:bodyPr>
          <a:lstStyle/>
          <a:p>
            <a:endParaRPr lang="de-DE" b="1" dirty="0"/>
          </a:p>
          <a:p>
            <a:endParaRPr lang="de-DE" b="1" dirty="0"/>
          </a:p>
          <a:p>
            <a:endParaRPr lang="de-DE" b="1" dirty="0"/>
          </a:p>
        </p:txBody>
      </p:sp>
      <p:sp>
        <p:nvSpPr>
          <p:cNvPr id="29" name="Line 17"/>
          <p:cNvSpPr>
            <a:spLocks noChangeShapeType="1"/>
          </p:cNvSpPr>
          <p:nvPr/>
        </p:nvSpPr>
        <p:spPr bwMode="auto">
          <a:xfrm>
            <a:off x="4439668" y="5044161"/>
            <a:ext cx="3313113" cy="0"/>
          </a:xfrm>
          <a:prstGeom prst="line">
            <a:avLst/>
          </a:prstGeom>
          <a:noFill/>
          <a:ln w="38100" cmpd="dbl">
            <a:solidFill>
              <a:schemeClr val="tx1"/>
            </a:solidFill>
            <a:round/>
            <a:headEnd/>
            <a:tailEnd type="triangle" w="med" len="med"/>
          </a:ln>
        </p:spPr>
        <p:txBody>
          <a:bodyPr/>
          <a:lstStyle/>
          <a:p>
            <a:endParaRPr lang="de-DE"/>
          </a:p>
        </p:txBody>
      </p:sp>
      <p:sp>
        <p:nvSpPr>
          <p:cNvPr id="30" name="Slide Number Placeholder 42"/>
          <p:cNvSpPr txBox="1">
            <a:spLocks/>
          </p:cNvSpPr>
          <p:nvPr/>
        </p:nvSpPr>
        <p:spPr>
          <a:xfrm>
            <a:off x="7495605" y="6741492"/>
            <a:ext cx="1905000" cy="215900"/>
          </a:xfrm>
          <a:prstGeom prst="rect">
            <a:avLst/>
          </a:prstGeom>
        </p:spPr>
        <p:txBody>
          <a:bodyPr vert="horz" lIns="0" tIns="0" rIns="0" bIns="0" rtlCol="0" anchor="ctr"/>
          <a:lstStyle>
            <a:defPPr>
              <a:defRPr lang="de-DE"/>
            </a:defPPr>
            <a:lvl1pPr marL="0" algn="r" defTabSz="914400" rtl="0" eaLnBrk="1" fontAlgn="auto" latinLnBrk="0" hangingPunct="1">
              <a:spcBef>
                <a:spcPts val="0"/>
              </a:spcBef>
              <a:spcAft>
                <a:spcPts val="0"/>
              </a:spcAft>
              <a:defRPr sz="1100" kern="1200">
                <a:solidFill>
                  <a:schemeClr val="tx1"/>
                </a:solidFill>
                <a:latin typeface="DigitalSans_Light_Med" pitchFamily="18"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93C79A-84A1-4612-82F9-77AE9BD2A4B0}" type="slidenum">
              <a:rPr lang="de-DE"/>
              <a:pPr/>
              <a:t>36</a:t>
            </a:fld>
            <a:endParaRPr lang="de-DE"/>
          </a:p>
        </p:txBody>
      </p:sp>
      <p:sp>
        <p:nvSpPr>
          <p:cNvPr id="32" name="Textfeld 1"/>
          <p:cNvSpPr txBox="1"/>
          <p:nvPr/>
        </p:nvSpPr>
        <p:spPr>
          <a:xfrm>
            <a:off x="1991544" y="2999664"/>
            <a:ext cx="674396" cy="1107996"/>
          </a:xfrm>
          <a:prstGeom prst="rect">
            <a:avLst/>
          </a:prstGeom>
          <a:noFill/>
        </p:spPr>
        <p:txBody>
          <a:bodyPr wrap="none" rtlCol="0">
            <a:spAutoFit/>
          </a:bodyPr>
          <a:lstStyle/>
          <a:p>
            <a:r>
              <a:rPr lang="de-DE" sz="6600" dirty="0"/>
              <a:t>A</a:t>
            </a:r>
          </a:p>
        </p:txBody>
      </p:sp>
      <p:sp>
        <p:nvSpPr>
          <p:cNvPr id="33" name="Rechteck 2"/>
          <p:cNvSpPr/>
          <p:nvPr/>
        </p:nvSpPr>
        <p:spPr>
          <a:xfrm>
            <a:off x="9120337" y="2927656"/>
            <a:ext cx="635961" cy="1107996"/>
          </a:xfrm>
          <a:prstGeom prst="rect">
            <a:avLst/>
          </a:prstGeom>
        </p:spPr>
        <p:txBody>
          <a:bodyPr wrap="none">
            <a:spAutoFit/>
          </a:bodyPr>
          <a:lstStyle/>
          <a:p>
            <a:r>
              <a:rPr lang="de-DE" sz="6600" dirty="0"/>
              <a:t>C</a:t>
            </a:r>
          </a:p>
        </p:txBody>
      </p:sp>
      <p:sp>
        <p:nvSpPr>
          <p:cNvPr id="31" name="Rectangle 30">
            <a:extLst>
              <a:ext uri="{FF2B5EF4-FFF2-40B4-BE49-F238E27FC236}">
                <a16:creationId xmlns:a16="http://schemas.microsoft.com/office/drawing/2014/main" id="{DB2013A2-94B7-41C8-8631-1BBD09D94C1F}"/>
              </a:ext>
            </a:extLst>
          </p:cNvPr>
          <p:cNvSpPr/>
          <p:nvPr/>
        </p:nvSpPr>
        <p:spPr>
          <a:xfrm>
            <a:off x="8163744" y="368968"/>
            <a:ext cx="3731460" cy="11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982260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C485-A044-4C32-BF12-106E961AD3F9}"/>
              </a:ext>
            </a:extLst>
          </p:cNvPr>
          <p:cNvSpPr>
            <a:spLocks noGrp="1"/>
          </p:cNvSpPr>
          <p:nvPr>
            <p:ph type="title"/>
          </p:nvPr>
        </p:nvSpPr>
        <p:spPr>
          <a:xfrm>
            <a:off x="0" y="365125"/>
            <a:ext cx="12192000" cy="1325563"/>
          </a:xfrm>
        </p:spPr>
        <p:txBody>
          <a:bodyPr>
            <a:noAutofit/>
          </a:bodyPr>
          <a:lstStyle/>
          <a:p>
            <a:r>
              <a:rPr lang="en-CA" sz="6000" b="1" dirty="0"/>
              <a:t>Nine-points-problem and solution:</a:t>
            </a:r>
            <a:r>
              <a:rPr lang="cs-CZ" sz="6000" b="1" dirty="0"/>
              <a:t> </a:t>
            </a:r>
            <a:br>
              <a:rPr lang="cs-CZ" sz="6000" b="1" dirty="0"/>
            </a:br>
            <a:r>
              <a:rPr lang="en-CA" sz="6000" b="1" dirty="0"/>
              <a:t>How to step out of the system</a:t>
            </a:r>
            <a:endParaRPr lang="sk-SK" sz="6000" dirty="0"/>
          </a:p>
        </p:txBody>
      </p:sp>
      <p:sp>
        <p:nvSpPr>
          <p:cNvPr id="3" name="Content Placeholder 2">
            <a:extLst>
              <a:ext uri="{FF2B5EF4-FFF2-40B4-BE49-F238E27FC236}">
                <a16:creationId xmlns:a16="http://schemas.microsoft.com/office/drawing/2014/main" id="{59EA4134-90E1-4683-82DF-DC3399C3CA0C}"/>
              </a:ext>
            </a:extLst>
          </p:cNvPr>
          <p:cNvSpPr>
            <a:spLocks noGrp="1"/>
          </p:cNvSpPr>
          <p:nvPr>
            <p:ph idx="1"/>
          </p:nvPr>
        </p:nvSpPr>
        <p:spPr>
          <a:xfrm>
            <a:off x="-1" y="2743199"/>
            <a:ext cx="12191999" cy="3433763"/>
          </a:xfrm>
        </p:spPr>
        <p:txBody>
          <a:bodyPr/>
          <a:lstStyle/>
          <a:p>
            <a:r>
              <a:rPr lang="en-CA" dirty="0"/>
              <a:t>Connect the 9 points with one line but without lifting your pencil from the paper!</a:t>
            </a:r>
            <a:endParaRPr lang="cs-CZ" dirty="0"/>
          </a:p>
          <a:p>
            <a:endParaRPr lang="cs-CZ" dirty="0"/>
          </a:p>
          <a:p>
            <a:r>
              <a:rPr lang="en-CA" dirty="0"/>
              <a:t>Proposal:</a:t>
            </a:r>
            <a:br>
              <a:rPr lang="en-CA" dirty="0"/>
            </a:br>
            <a:r>
              <a:rPr lang="sk-SK" dirty="0"/>
              <a:t>E</a:t>
            </a:r>
            <a:r>
              <a:rPr lang="en-CA" dirty="0" err="1"/>
              <a:t>mbed</a:t>
            </a:r>
            <a:r>
              <a:rPr lang="en-CA" dirty="0"/>
              <a:t> the 9 points into </a:t>
            </a:r>
            <a:br>
              <a:rPr lang="en-CA" dirty="0"/>
            </a:br>
            <a:r>
              <a:rPr lang="en-CA" dirty="0"/>
              <a:t>a constructed “solution-space” of 16 points</a:t>
            </a:r>
          </a:p>
          <a:p>
            <a:endParaRPr lang="sk-SK" dirty="0"/>
          </a:p>
        </p:txBody>
      </p:sp>
    </p:spTree>
    <p:extLst>
      <p:ext uri="{BB962C8B-B14F-4D97-AF65-F5344CB8AC3E}">
        <p14:creationId xmlns:p14="http://schemas.microsoft.com/office/powerpoint/2010/main" val="1904321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C485-A044-4C32-BF12-106E961AD3F9}"/>
              </a:ext>
            </a:extLst>
          </p:cNvPr>
          <p:cNvSpPr>
            <a:spLocks noGrp="1"/>
          </p:cNvSpPr>
          <p:nvPr>
            <p:ph type="title"/>
          </p:nvPr>
        </p:nvSpPr>
        <p:spPr>
          <a:xfrm>
            <a:off x="0" y="525545"/>
            <a:ext cx="12192000" cy="2217654"/>
          </a:xfrm>
        </p:spPr>
        <p:txBody>
          <a:bodyPr>
            <a:noAutofit/>
          </a:bodyPr>
          <a:lstStyle/>
          <a:p>
            <a:r>
              <a:rPr lang="cs-CZ" sz="6000" b="1" dirty="0"/>
              <a:t>Problém a řešení o devíti bodech:</a:t>
            </a:r>
            <a:br>
              <a:rPr lang="cs-CZ" sz="6000" b="1" dirty="0"/>
            </a:br>
            <a:r>
              <a:rPr lang="cs-CZ" sz="6000" b="1" dirty="0"/>
              <a:t>Jak vykročit ven ze systému a získat nadhled</a:t>
            </a:r>
            <a:br>
              <a:rPr lang="en-CA" sz="5400" dirty="0"/>
            </a:br>
            <a:endParaRPr lang="sk-SK" sz="6000" dirty="0"/>
          </a:p>
        </p:txBody>
      </p:sp>
      <p:sp>
        <p:nvSpPr>
          <p:cNvPr id="3" name="Content Placeholder 2">
            <a:extLst>
              <a:ext uri="{FF2B5EF4-FFF2-40B4-BE49-F238E27FC236}">
                <a16:creationId xmlns:a16="http://schemas.microsoft.com/office/drawing/2014/main" id="{59EA4134-90E1-4683-82DF-DC3399C3CA0C}"/>
              </a:ext>
            </a:extLst>
          </p:cNvPr>
          <p:cNvSpPr>
            <a:spLocks noGrp="1"/>
          </p:cNvSpPr>
          <p:nvPr>
            <p:ph idx="1"/>
          </p:nvPr>
        </p:nvSpPr>
        <p:spPr>
          <a:xfrm>
            <a:off x="0" y="3392152"/>
            <a:ext cx="12191999" cy="3433763"/>
          </a:xfrm>
        </p:spPr>
        <p:txBody>
          <a:bodyPr>
            <a:normAutofit/>
          </a:bodyPr>
          <a:lstStyle/>
          <a:p>
            <a:pPr marL="0" indent="0">
              <a:buNone/>
            </a:pPr>
            <a:r>
              <a:rPr lang="cs-CZ" dirty="0"/>
              <a:t>Spojte 9 bodů v obrázku použitím jediné čáry bez zvednutí tužky z papíru!</a:t>
            </a:r>
          </a:p>
          <a:p>
            <a:endParaRPr lang="cs-CZ" dirty="0"/>
          </a:p>
          <a:p>
            <a:pPr marL="0" indent="0">
              <a:buNone/>
            </a:pPr>
            <a:r>
              <a:rPr lang="cs-CZ" dirty="0"/>
              <a:t>Návrh řešení: </a:t>
            </a:r>
          </a:p>
          <a:p>
            <a:pPr marL="0" indent="0">
              <a:buNone/>
            </a:pPr>
            <a:r>
              <a:rPr lang="cs-CZ" dirty="0"/>
              <a:t>Vložte 9-bodové pole do konstruovaného „pole řešení“ o 16-ti bodech.</a:t>
            </a:r>
          </a:p>
          <a:p>
            <a:endParaRPr lang="sk-SK" dirty="0"/>
          </a:p>
        </p:txBody>
      </p:sp>
    </p:spTree>
    <p:extLst>
      <p:ext uri="{BB962C8B-B14F-4D97-AF65-F5344CB8AC3E}">
        <p14:creationId xmlns:p14="http://schemas.microsoft.com/office/powerpoint/2010/main" val="2573873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D8A66A10-C10C-4879-A4C5-00C77925A610}"/>
              </a:ext>
            </a:extLst>
          </p:cNvPr>
          <p:cNvPicPr>
            <a:picLocks/>
          </p:cNvPicPr>
          <p:nvPr/>
        </p:nvPicPr>
        <p:blipFill>
          <a:blip r:embed="rId2">
            <a:extLst>
              <a:ext uri="{28A0092B-C50C-407E-A947-70E740481C1C}">
                <a14:useLocalDpi xmlns:a14="http://schemas.microsoft.com/office/drawing/2010/main" val="0"/>
              </a:ext>
            </a:extLst>
          </a:blip>
          <a:srcRect t="2069" b="2069"/>
          <a:stretch>
            <a:fillRect/>
          </a:stretch>
        </p:blipFill>
        <p:spPr>
          <a:xfrm>
            <a:off x="2105891" y="-1"/>
            <a:ext cx="7980218" cy="6858002"/>
          </a:xfrm>
          <a:prstGeom prst="rect">
            <a:avLst/>
          </a:prstGeom>
          <a:solidFill>
            <a:srgbClr val="FFB6CC"/>
          </a:solidFill>
        </p:spPr>
      </p:pic>
    </p:spTree>
    <p:extLst>
      <p:ext uri="{BB962C8B-B14F-4D97-AF65-F5344CB8AC3E}">
        <p14:creationId xmlns:p14="http://schemas.microsoft.com/office/powerpoint/2010/main" val="200179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37BA-4605-4113-A9B8-51EAE45B9FF9}"/>
              </a:ext>
            </a:extLst>
          </p:cNvPr>
          <p:cNvSpPr>
            <a:spLocks noGrp="1"/>
          </p:cNvSpPr>
          <p:nvPr>
            <p:ph type="title"/>
          </p:nvPr>
        </p:nvSpPr>
        <p:spPr/>
        <p:txBody>
          <a:bodyPr/>
          <a:lstStyle/>
          <a:p>
            <a:r>
              <a:rPr lang="sk-SK" sz="6000" b="1" dirty="0" err="1"/>
              <a:t>Korektivní</a:t>
            </a:r>
            <a:r>
              <a:rPr lang="sk-SK" b="1" dirty="0"/>
              <a:t> </a:t>
            </a:r>
            <a:r>
              <a:rPr lang="sk-SK" sz="6000" b="1" dirty="0"/>
              <a:t>reflexe</a:t>
            </a:r>
          </a:p>
        </p:txBody>
      </p:sp>
      <p:sp>
        <p:nvSpPr>
          <p:cNvPr id="3" name="Content Placeholder 2">
            <a:extLst>
              <a:ext uri="{FF2B5EF4-FFF2-40B4-BE49-F238E27FC236}">
                <a16:creationId xmlns:a16="http://schemas.microsoft.com/office/drawing/2014/main" id="{5D082661-A3DD-4276-AE8D-8D5ED7A53D8C}"/>
              </a:ext>
            </a:extLst>
          </p:cNvPr>
          <p:cNvSpPr>
            <a:spLocks noGrp="1"/>
          </p:cNvSpPr>
          <p:nvPr>
            <p:ph idx="1"/>
          </p:nvPr>
        </p:nvSpPr>
        <p:spPr>
          <a:xfrm>
            <a:off x="838200" y="2141537"/>
            <a:ext cx="10515600" cy="4351338"/>
          </a:xfrm>
        </p:spPr>
        <p:txBody>
          <a:bodyPr/>
          <a:lstStyle/>
          <a:p>
            <a:r>
              <a:rPr lang="cs-CZ" dirty="0"/>
              <a:t>Jak vzniká filozofie?</a:t>
            </a:r>
          </a:p>
          <a:p>
            <a:r>
              <a:rPr lang="cs-CZ" dirty="0"/>
              <a:t>K čemu lze filozofií použít</a:t>
            </a:r>
            <a:r>
              <a:rPr lang="en-US" dirty="0"/>
              <a:t>?</a:t>
            </a:r>
          </a:p>
          <a:p>
            <a:r>
              <a:rPr lang="cs-CZ" dirty="0"/>
              <a:t>Jaké problémy by mohli/měli být vyřešeny pomocí filozofie</a:t>
            </a:r>
            <a:r>
              <a:rPr lang="en-US" dirty="0"/>
              <a:t>?</a:t>
            </a:r>
          </a:p>
          <a:p>
            <a:r>
              <a:rPr lang="cs-CZ" dirty="0"/>
              <a:t>Filozofie jako zpochybňování ustanovených odpovědí</a:t>
            </a:r>
            <a:r>
              <a:rPr lang="en-US" dirty="0"/>
              <a:t>?</a:t>
            </a:r>
          </a:p>
          <a:p>
            <a:r>
              <a:rPr lang="cs-CZ" dirty="0"/>
              <a:t>Filozofie jako technika rozmluvy</a:t>
            </a:r>
            <a:r>
              <a:rPr lang="en-US" dirty="0"/>
              <a:t>?</a:t>
            </a:r>
          </a:p>
          <a:p>
            <a:r>
              <a:rPr lang="cs-CZ" dirty="0"/>
              <a:t>Filozofie jako cesta od známého k neznámému</a:t>
            </a:r>
            <a:r>
              <a:rPr lang="en-US" dirty="0"/>
              <a:t>? (John Wisdom)</a:t>
            </a:r>
          </a:p>
          <a:p>
            <a:endParaRPr lang="sk-SK" dirty="0"/>
          </a:p>
        </p:txBody>
      </p:sp>
    </p:spTree>
    <p:extLst>
      <p:ext uri="{BB962C8B-B14F-4D97-AF65-F5344CB8AC3E}">
        <p14:creationId xmlns:p14="http://schemas.microsoft.com/office/powerpoint/2010/main" val="1720832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ung 9">
            <a:extLst>
              <a:ext uri="{FF2B5EF4-FFF2-40B4-BE49-F238E27FC236}">
                <a16:creationId xmlns:a16="http://schemas.microsoft.com/office/drawing/2014/main" id="{94A51291-2FE0-402A-A1C9-706B56620E1F}"/>
              </a:ext>
            </a:extLst>
          </p:cNvPr>
          <p:cNvGrpSpPr/>
          <p:nvPr/>
        </p:nvGrpSpPr>
        <p:grpSpPr>
          <a:xfrm>
            <a:off x="1447640" y="232610"/>
            <a:ext cx="8963686" cy="6392780"/>
            <a:chOff x="351260" y="364594"/>
            <a:chExt cx="8611086" cy="5800710"/>
          </a:xfrm>
        </p:grpSpPr>
        <p:sp>
          <p:nvSpPr>
            <p:cNvPr id="5" name="Rechteck 4">
              <a:extLst>
                <a:ext uri="{FF2B5EF4-FFF2-40B4-BE49-F238E27FC236}">
                  <a16:creationId xmlns:a16="http://schemas.microsoft.com/office/drawing/2014/main" id="{880C72A0-5014-478A-952C-7F9D42C5A98C}"/>
                </a:ext>
              </a:extLst>
            </p:cNvPr>
            <p:cNvSpPr/>
            <p:nvPr/>
          </p:nvSpPr>
          <p:spPr>
            <a:xfrm>
              <a:off x="2555776" y="5589240"/>
              <a:ext cx="4392488" cy="57606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tangle 5">
              <a:extLst>
                <a:ext uri="{FF2B5EF4-FFF2-40B4-BE49-F238E27FC236}">
                  <a16:creationId xmlns:a16="http://schemas.microsoft.com/office/drawing/2014/main" id="{92A93BA3-3010-4FED-890B-E3A12FCE574F}"/>
                </a:ext>
              </a:extLst>
            </p:cNvPr>
            <p:cNvSpPr/>
            <p:nvPr/>
          </p:nvSpPr>
          <p:spPr>
            <a:xfrm>
              <a:off x="1692275" y="2204864"/>
              <a:ext cx="5975350" cy="1584325"/>
            </a:xfrm>
            <a:prstGeom prst="rect">
              <a:avLst/>
            </a:prstGeom>
            <a:solidFill>
              <a:schemeClr val="accent6">
                <a:lumMod val="20000"/>
                <a:lumOff val="80000"/>
              </a:schemeClr>
            </a:solidFill>
            <a:ln w="3175">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7" name="Line 4">
              <a:extLst>
                <a:ext uri="{FF2B5EF4-FFF2-40B4-BE49-F238E27FC236}">
                  <a16:creationId xmlns:a16="http://schemas.microsoft.com/office/drawing/2014/main" id="{7075FF39-56D7-44AC-B5B1-33D1101C293A}"/>
                </a:ext>
              </a:extLst>
            </p:cNvPr>
            <p:cNvSpPr>
              <a:spLocks noChangeShapeType="1"/>
            </p:cNvSpPr>
            <p:nvPr/>
          </p:nvSpPr>
          <p:spPr bwMode="auto">
            <a:xfrm>
              <a:off x="2895600" y="1530350"/>
              <a:ext cx="3384550" cy="0"/>
            </a:xfrm>
            <a:prstGeom prst="line">
              <a:avLst/>
            </a:prstGeom>
            <a:noFill/>
            <a:ln w="9525">
              <a:solidFill>
                <a:schemeClr val="tx1"/>
              </a:solidFill>
              <a:round/>
              <a:headEnd/>
              <a:tailEnd type="triangle" w="med" len="med"/>
            </a:ln>
          </p:spPr>
          <p:txBody>
            <a:bodyPr/>
            <a:lstStyle/>
            <a:p>
              <a:endParaRPr lang="de-DE"/>
            </a:p>
          </p:txBody>
        </p:sp>
        <p:sp>
          <p:nvSpPr>
            <p:cNvPr id="8" name="Line 5">
              <a:extLst>
                <a:ext uri="{FF2B5EF4-FFF2-40B4-BE49-F238E27FC236}">
                  <a16:creationId xmlns:a16="http://schemas.microsoft.com/office/drawing/2014/main" id="{6D6BB0A8-C300-4B41-9726-26CA9972979A}"/>
                </a:ext>
              </a:extLst>
            </p:cNvPr>
            <p:cNvSpPr>
              <a:spLocks noChangeShapeType="1"/>
            </p:cNvSpPr>
            <p:nvPr/>
          </p:nvSpPr>
          <p:spPr bwMode="auto">
            <a:xfrm>
              <a:off x="2392363" y="4194175"/>
              <a:ext cx="0" cy="0"/>
            </a:xfrm>
            <a:prstGeom prst="line">
              <a:avLst/>
            </a:prstGeom>
            <a:noFill/>
            <a:ln w="9525">
              <a:solidFill>
                <a:schemeClr val="tx1"/>
              </a:solidFill>
              <a:round/>
              <a:headEnd/>
              <a:tailEnd/>
            </a:ln>
          </p:spPr>
          <p:txBody>
            <a:bodyPr/>
            <a:lstStyle/>
            <a:p>
              <a:endParaRPr lang="de-DE"/>
            </a:p>
          </p:txBody>
        </p:sp>
        <p:sp>
          <p:nvSpPr>
            <p:cNvPr id="9" name="Oval 6">
              <a:extLst>
                <a:ext uri="{FF2B5EF4-FFF2-40B4-BE49-F238E27FC236}">
                  <a16:creationId xmlns:a16="http://schemas.microsoft.com/office/drawing/2014/main" id="{6EC3DC01-2B17-4600-B3BA-95DF9D2B5541}"/>
                </a:ext>
              </a:extLst>
            </p:cNvPr>
            <p:cNvSpPr>
              <a:spLocks noChangeArrowheads="1"/>
            </p:cNvSpPr>
            <p:nvPr/>
          </p:nvSpPr>
          <p:spPr bwMode="auto">
            <a:xfrm>
              <a:off x="1979613" y="4122738"/>
              <a:ext cx="1511300" cy="900112"/>
            </a:xfrm>
            <a:prstGeom prst="ellipse">
              <a:avLst/>
            </a:prstGeom>
            <a:noFill/>
            <a:ln w="9525">
              <a:solidFill>
                <a:schemeClr val="tx1"/>
              </a:solidFill>
              <a:round/>
              <a:headEnd/>
              <a:tailEnd/>
            </a:ln>
          </p:spPr>
          <p:txBody>
            <a:bodyPr wrap="none" anchor="ctr"/>
            <a:lstStyle/>
            <a:p>
              <a:pPr algn="ctr"/>
              <a:r>
                <a:rPr lang="de-DE" b="1"/>
                <a:t>P</a:t>
              </a:r>
            </a:p>
          </p:txBody>
        </p:sp>
        <p:sp>
          <p:nvSpPr>
            <p:cNvPr id="10" name="Rectangle 7">
              <a:extLst>
                <a:ext uri="{FF2B5EF4-FFF2-40B4-BE49-F238E27FC236}">
                  <a16:creationId xmlns:a16="http://schemas.microsoft.com/office/drawing/2014/main" id="{405F1039-F727-4C93-B4D9-B6825AC890FF}"/>
                </a:ext>
              </a:extLst>
            </p:cNvPr>
            <p:cNvSpPr>
              <a:spLocks noChangeArrowheads="1"/>
            </p:cNvSpPr>
            <p:nvPr/>
          </p:nvSpPr>
          <p:spPr bwMode="auto">
            <a:xfrm>
              <a:off x="2482850" y="1304925"/>
              <a:ext cx="433388" cy="539750"/>
            </a:xfrm>
            <a:prstGeom prst="rect">
              <a:avLst/>
            </a:prstGeom>
            <a:solidFill>
              <a:schemeClr val="bg1"/>
            </a:solidFill>
            <a:ln w="12700">
              <a:solidFill>
                <a:schemeClr val="tx1"/>
              </a:solidFill>
              <a:miter lim="800000"/>
              <a:headEnd/>
              <a:tailEnd/>
            </a:ln>
          </p:spPr>
          <p:txBody>
            <a:bodyPr wrap="none" anchor="ctr"/>
            <a:lstStyle/>
            <a:p>
              <a:pPr algn="ctr"/>
              <a:r>
                <a:rPr lang="de-DE" b="1"/>
                <a:t>f(P)</a:t>
              </a:r>
            </a:p>
          </p:txBody>
        </p:sp>
        <p:sp>
          <p:nvSpPr>
            <p:cNvPr id="11" name="Rectangle 8">
              <a:extLst>
                <a:ext uri="{FF2B5EF4-FFF2-40B4-BE49-F238E27FC236}">
                  <a16:creationId xmlns:a16="http://schemas.microsoft.com/office/drawing/2014/main" id="{42AE9F50-0263-4196-BDA6-FA8946388EBC}"/>
                </a:ext>
              </a:extLst>
            </p:cNvPr>
            <p:cNvSpPr>
              <a:spLocks noChangeArrowheads="1"/>
            </p:cNvSpPr>
            <p:nvPr/>
          </p:nvSpPr>
          <p:spPr bwMode="auto">
            <a:xfrm>
              <a:off x="6299200" y="1233488"/>
              <a:ext cx="433388" cy="539750"/>
            </a:xfrm>
            <a:prstGeom prst="rect">
              <a:avLst/>
            </a:prstGeom>
            <a:solidFill>
              <a:schemeClr val="bg1"/>
            </a:solidFill>
            <a:ln w="9525">
              <a:solidFill>
                <a:schemeClr val="tx1"/>
              </a:solidFill>
              <a:miter lim="800000"/>
              <a:headEnd/>
              <a:tailEnd/>
            </a:ln>
          </p:spPr>
          <p:txBody>
            <a:bodyPr wrap="none" anchor="ctr"/>
            <a:lstStyle/>
            <a:p>
              <a:pPr algn="ctr"/>
              <a:r>
                <a:rPr lang="de-DE" b="1"/>
                <a:t>f(Q)</a:t>
              </a:r>
            </a:p>
          </p:txBody>
        </p:sp>
        <p:sp>
          <p:nvSpPr>
            <p:cNvPr id="12" name="Oval 9">
              <a:extLst>
                <a:ext uri="{FF2B5EF4-FFF2-40B4-BE49-F238E27FC236}">
                  <a16:creationId xmlns:a16="http://schemas.microsoft.com/office/drawing/2014/main" id="{607D2B3D-66CF-4FA7-AB50-386A67530675}"/>
                </a:ext>
              </a:extLst>
            </p:cNvPr>
            <p:cNvSpPr>
              <a:spLocks noChangeArrowheads="1"/>
            </p:cNvSpPr>
            <p:nvPr/>
          </p:nvSpPr>
          <p:spPr bwMode="auto">
            <a:xfrm>
              <a:off x="5795963" y="4113213"/>
              <a:ext cx="1458912" cy="900112"/>
            </a:xfrm>
            <a:prstGeom prst="ellipse">
              <a:avLst/>
            </a:prstGeom>
            <a:noFill/>
            <a:ln w="9525">
              <a:solidFill>
                <a:schemeClr val="tx1"/>
              </a:solidFill>
              <a:round/>
              <a:headEnd/>
              <a:tailEnd/>
            </a:ln>
          </p:spPr>
          <p:txBody>
            <a:bodyPr wrap="none" anchor="ctr"/>
            <a:lstStyle/>
            <a:p>
              <a:pPr algn="ctr"/>
              <a:r>
                <a:rPr lang="de-DE" b="1"/>
                <a:t>Q</a:t>
              </a:r>
            </a:p>
          </p:txBody>
        </p:sp>
        <p:sp>
          <p:nvSpPr>
            <p:cNvPr id="13" name="Text Box 10">
              <a:extLst>
                <a:ext uri="{FF2B5EF4-FFF2-40B4-BE49-F238E27FC236}">
                  <a16:creationId xmlns:a16="http://schemas.microsoft.com/office/drawing/2014/main" id="{AA6D8822-1570-4BE4-89CA-377D1D7A19A7}"/>
                </a:ext>
              </a:extLst>
            </p:cNvPr>
            <p:cNvSpPr txBox="1">
              <a:spLocks noChangeArrowheads="1"/>
            </p:cNvSpPr>
            <p:nvPr/>
          </p:nvSpPr>
          <p:spPr bwMode="auto">
            <a:xfrm>
              <a:off x="1763713" y="871538"/>
              <a:ext cx="1008062" cy="1262062"/>
            </a:xfrm>
            <a:prstGeom prst="rect">
              <a:avLst/>
            </a:prstGeom>
            <a:noFill/>
            <a:ln w="9525">
              <a:noFill/>
              <a:miter lim="800000"/>
              <a:headEnd/>
              <a:tailEnd/>
            </a:ln>
          </p:spPr>
          <p:txBody>
            <a:bodyPr>
              <a:spAutoFit/>
            </a:bodyPr>
            <a:lstStyle/>
            <a:p>
              <a:endParaRPr lang="de-DE" b="1"/>
            </a:p>
            <a:p>
              <a:r>
                <a:rPr lang="de-DE" sz="4000" b="1"/>
                <a:t>H</a:t>
              </a:r>
              <a:r>
                <a:rPr lang="de-DE" b="1"/>
                <a:t> +</a:t>
              </a:r>
            </a:p>
            <a:p>
              <a:endParaRPr lang="de-DE" b="1"/>
            </a:p>
          </p:txBody>
        </p:sp>
        <p:sp>
          <p:nvSpPr>
            <p:cNvPr id="14" name="Text Box 11">
              <a:extLst>
                <a:ext uri="{FF2B5EF4-FFF2-40B4-BE49-F238E27FC236}">
                  <a16:creationId xmlns:a16="http://schemas.microsoft.com/office/drawing/2014/main" id="{ABCDFB63-BF9B-43BE-9F5B-0C31B693C9DB}"/>
                </a:ext>
              </a:extLst>
            </p:cNvPr>
            <p:cNvSpPr txBox="1">
              <a:spLocks noChangeArrowheads="1"/>
            </p:cNvSpPr>
            <p:nvPr/>
          </p:nvSpPr>
          <p:spPr bwMode="auto">
            <a:xfrm>
              <a:off x="3419475" y="4294188"/>
              <a:ext cx="2376488" cy="615950"/>
            </a:xfrm>
            <a:prstGeom prst="rect">
              <a:avLst/>
            </a:prstGeom>
            <a:noFill/>
            <a:ln w="9525">
              <a:noFill/>
              <a:miter lim="800000"/>
              <a:headEnd/>
              <a:tailEnd/>
            </a:ln>
          </p:spPr>
          <p:txBody>
            <a:bodyPr>
              <a:spAutoFit/>
            </a:bodyPr>
            <a:lstStyle/>
            <a:p>
              <a:pPr algn="ctr"/>
              <a:r>
                <a:rPr lang="de-DE" sz="1400" b="1"/>
                <a:t>REAL / CAUSAL</a:t>
              </a:r>
            </a:p>
            <a:p>
              <a:pPr algn="ctr"/>
              <a:endParaRPr lang="de-DE" sz="600" b="1"/>
            </a:p>
            <a:p>
              <a:pPr algn="ctr"/>
              <a:r>
                <a:rPr lang="de-DE" sz="1400" b="1"/>
                <a:t>CONNECTIONS</a:t>
              </a:r>
            </a:p>
          </p:txBody>
        </p:sp>
        <p:sp>
          <p:nvSpPr>
            <p:cNvPr id="15" name="Text Box 13">
              <a:extLst>
                <a:ext uri="{FF2B5EF4-FFF2-40B4-BE49-F238E27FC236}">
                  <a16:creationId xmlns:a16="http://schemas.microsoft.com/office/drawing/2014/main" id="{1D671739-8FDA-4E24-9812-47CECA304C0F}"/>
                </a:ext>
              </a:extLst>
            </p:cNvPr>
            <p:cNvSpPr txBox="1">
              <a:spLocks noChangeArrowheads="1"/>
            </p:cNvSpPr>
            <p:nvPr/>
          </p:nvSpPr>
          <p:spPr bwMode="auto">
            <a:xfrm>
              <a:off x="2247900" y="5078413"/>
              <a:ext cx="1223963" cy="366712"/>
            </a:xfrm>
            <a:prstGeom prst="rect">
              <a:avLst/>
            </a:prstGeom>
            <a:noFill/>
            <a:ln w="9525">
              <a:noFill/>
              <a:miter lim="800000"/>
              <a:headEnd/>
              <a:tailEnd/>
            </a:ln>
          </p:spPr>
          <p:txBody>
            <a:bodyPr>
              <a:spAutoFit/>
            </a:bodyPr>
            <a:lstStyle/>
            <a:p>
              <a:endParaRPr lang="de-DE" b="1"/>
            </a:p>
          </p:txBody>
        </p:sp>
        <p:sp>
          <p:nvSpPr>
            <p:cNvPr id="16" name="Arc 14">
              <a:extLst>
                <a:ext uri="{FF2B5EF4-FFF2-40B4-BE49-F238E27FC236}">
                  <a16:creationId xmlns:a16="http://schemas.microsoft.com/office/drawing/2014/main" id="{C7B1D7C3-B3B1-4F6E-BE34-23CEE1054F8A}"/>
                </a:ext>
              </a:extLst>
            </p:cNvPr>
            <p:cNvSpPr>
              <a:spLocks/>
            </p:cNvSpPr>
            <p:nvPr/>
          </p:nvSpPr>
          <p:spPr bwMode="auto">
            <a:xfrm flipH="1" flipV="1">
              <a:off x="2773363" y="1844675"/>
              <a:ext cx="431800" cy="2351088"/>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17" name="Arc 15">
              <a:extLst>
                <a:ext uri="{FF2B5EF4-FFF2-40B4-BE49-F238E27FC236}">
                  <a16:creationId xmlns:a16="http://schemas.microsoft.com/office/drawing/2014/main" id="{99D171F8-1682-4F43-ABC6-431430B63EB1}"/>
                </a:ext>
              </a:extLst>
            </p:cNvPr>
            <p:cNvSpPr>
              <a:spLocks/>
            </p:cNvSpPr>
            <p:nvPr/>
          </p:nvSpPr>
          <p:spPr bwMode="auto">
            <a:xfrm flipV="1">
              <a:off x="6013450" y="1773238"/>
              <a:ext cx="431800" cy="2447925"/>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18" name="Text Box 16">
              <a:extLst>
                <a:ext uri="{FF2B5EF4-FFF2-40B4-BE49-F238E27FC236}">
                  <a16:creationId xmlns:a16="http://schemas.microsoft.com/office/drawing/2014/main" id="{EE3B7607-EE26-4A4F-86C3-1D05CB085B50}"/>
                </a:ext>
              </a:extLst>
            </p:cNvPr>
            <p:cNvSpPr txBox="1">
              <a:spLocks noChangeArrowheads="1"/>
            </p:cNvSpPr>
            <p:nvPr/>
          </p:nvSpPr>
          <p:spPr bwMode="auto">
            <a:xfrm>
              <a:off x="2087563" y="5153025"/>
              <a:ext cx="1547812" cy="276225"/>
            </a:xfrm>
            <a:prstGeom prst="rect">
              <a:avLst/>
            </a:prstGeom>
            <a:noFill/>
            <a:ln w="9525">
              <a:noFill/>
              <a:miter lim="800000"/>
              <a:headEnd/>
              <a:tailEnd/>
            </a:ln>
          </p:spPr>
          <p:txBody>
            <a:bodyPr wrap="none">
              <a:spAutoFit/>
            </a:bodyPr>
            <a:lstStyle/>
            <a:p>
              <a:r>
                <a:rPr lang="de-DE" sz="1200" b="1"/>
                <a:t>CATEGORIZATION</a:t>
              </a:r>
            </a:p>
          </p:txBody>
        </p:sp>
        <p:sp>
          <p:nvSpPr>
            <p:cNvPr id="19" name="Text Box 17">
              <a:extLst>
                <a:ext uri="{FF2B5EF4-FFF2-40B4-BE49-F238E27FC236}">
                  <a16:creationId xmlns:a16="http://schemas.microsoft.com/office/drawing/2014/main" id="{4DA69302-4CA8-4302-81D6-47E65810ED4D}"/>
                </a:ext>
              </a:extLst>
            </p:cNvPr>
            <p:cNvSpPr txBox="1">
              <a:spLocks noChangeArrowheads="1"/>
            </p:cNvSpPr>
            <p:nvPr/>
          </p:nvSpPr>
          <p:spPr bwMode="auto">
            <a:xfrm>
              <a:off x="5845175" y="5132388"/>
              <a:ext cx="1412875" cy="461962"/>
            </a:xfrm>
            <a:prstGeom prst="rect">
              <a:avLst/>
            </a:prstGeom>
            <a:noFill/>
            <a:ln w="9525">
              <a:noFill/>
              <a:miter lim="800000"/>
              <a:headEnd/>
              <a:tailEnd/>
            </a:ln>
          </p:spPr>
          <p:txBody>
            <a:bodyPr wrap="none">
              <a:spAutoFit/>
            </a:bodyPr>
            <a:lstStyle/>
            <a:p>
              <a:pPr algn="ctr"/>
              <a:r>
                <a:rPr lang="de-DE" sz="1200" b="1"/>
                <a:t>NEW CASES OF</a:t>
              </a:r>
            </a:p>
            <a:p>
              <a:pPr algn="ctr"/>
              <a:r>
                <a:rPr lang="de-DE" sz="1200" b="1"/>
                <a:t>APPLICATION</a:t>
              </a:r>
            </a:p>
          </p:txBody>
        </p:sp>
        <p:sp>
          <p:nvSpPr>
            <p:cNvPr id="20" name="Text Box 18">
              <a:extLst>
                <a:ext uri="{FF2B5EF4-FFF2-40B4-BE49-F238E27FC236}">
                  <a16:creationId xmlns:a16="http://schemas.microsoft.com/office/drawing/2014/main" id="{8128A51B-8B7F-415C-AA64-ADDBC5E0D850}"/>
                </a:ext>
              </a:extLst>
            </p:cNvPr>
            <p:cNvSpPr txBox="1">
              <a:spLocks noChangeArrowheads="1"/>
            </p:cNvSpPr>
            <p:nvPr/>
          </p:nvSpPr>
          <p:spPr bwMode="auto">
            <a:xfrm rot="16200000">
              <a:off x="1747838" y="2865437"/>
              <a:ext cx="1022350" cy="307975"/>
            </a:xfrm>
            <a:prstGeom prst="rect">
              <a:avLst/>
            </a:prstGeom>
            <a:noFill/>
            <a:ln w="9525">
              <a:noFill/>
              <a:miter lim="800000"/>
              <a:headEnd/>
              <a:tailEnd/>
            </a:ln>
          </p:spPr>
          <p:txBody>
            <a:bodyPr wrap="none">
              <a:spAutoFit/>
            </a:bodyPr>
            <a:lstStyle/>
            <a:p>
              <a:r>
                <a:rPr lang="de-DE" sz="1400" b="1"/>
                <a:t>MAPPING</a:t>
              </a:r>
            </a:p>
          </p:txBody>
        </p:sp>
        <p:sp>
          <p:nvSpPr>
            <p:cNvPr id="21" name="Text Box 19">
              <a:extLst>
                <a:ext uri="{FF2B5EF4-FFF2-40B4-BE49-F238E27FC236}">
                  <a16:creationId xmlns:a16="http://schemas.microsoft.com/office/drawing/2014/main" id="{D0D012F6-CC2D-4AAA-90AC-7F3B685A3424}"/>
                </a:ext>
              </a:extLst>
            </p:cNvPr>
            <p:cNvSpPr txBox="1">
              <a:spLocks noChangeArrowheads="1"/>
            </p:cNvSpPr>
            <p:nvPr/>
          </p:nvSpPr>
          <p:spPr bwMode="auto">
            <a:xfrm rot="5400000">
              <a:off x="5840412" y="2881313"/>
              <a:ext cx="2232025" cy="304800"/>
            </a:xfrm>
            <a:prstGeom prst="rect">
              <a:avLst/>
            </a:prstGeom>
            <a:noFill/>
            <a:ln w="9525">
              <a:noFill/>
              <a:miter lim="800000"/>
              <a:headEnd/>
              <a:tailEnd/>
            </a:ln>
          </p:spPr>
          <p:txBody>
            <a:bodyPr>
              <a:spAutoFit/>
            </a:bodyPr>
            <a:lstStyle/>
            <a:p>
              <a:pPr algn="ctr"/>
              <a:r>
                <a:rPr lang="de-DE" sz="1400" b="1"/>
                <a:t>INTERPRETATION</a:t>
              </a:r>
            </a:p>
          </p:txBody>
        </p:sp>
        <p:sp>
          <p:nvSpPr>
            <p:cNvPr id="22" name="Line 20">
              <a:extLst>
                <a:ext uri="{FF2B5EF4-FFF2-40B4-BE49-F238E27FC236}">
                  <a16:creationId xmlns:a16="http://schemas.microsoft.com/office/drawing/2014/main" id="{823D2DDD-AE27-4FB9-9AE6-3428BB0944F5}"/>
                </a:ext>
              </a:extLst>
            </p:cNvPr>
            <p:cNvSpPr>
              <a:spLocks noChangeShapeType="1"/>
            </p:cNvSpPr>
            <p:nvPr/>
          </p:nvSpPr>
          <p:spPr bwMode="auto">
            <a:xfrm flipV="1">
              <a:off x="2698750" y="1700213"/>
              <a:ext cx="0" cy="2665412"/>
            </a:xfrm>
            <a:prstGeom prst="line">
              <a:avLst/>
            </a:prstGeom>
            <a:noFill/>
            <a:ln w="9525">
              <a:solidFill>
                <a:schemeClr val="tx1"/>
              </a:solidFill>
              <a:round/>
              <a:headEnd/>
              <a:tailEnd type="triangle" w="med" len="med"/>
            </a:ln>
          </p:spPr>
          <p:txBody>
            <a:bodyPr/>
            <a:lstStyle/>
            <a:p>
              <a:endParaRPr lang="de-DE"/>
            </a:p>
          </p:txBody>
        </p:sp>
        <p:sp>
          <p:nvSpPr>
            <p:cNvPr id="23" name="Arc 21">
              <a:extLst>
                <a:ext uri="{FF2B5EF4-FFF2-40B4-BE49-F238E27FC236}">
                  <a16:creationId xmlns:a16="http://schemas.microsoft.com/office/drawing/2014/main" id="{F6EAA622-F786-47E0-9CB4-56B30AE0842B}"/>
                </a:ext>
              </a:extLst>
            </p:cNvPr>
            <p:cNvSpPr>
              <a:spLocks/>
            </p:cNvSpPr>
            <p:nvPr/>
          </p:nvSpPr>
          <p:spPr bwMode="auto">
            <a:xfrm flipV="1">
              <a:off x="2195513" y="1844675"/>
              <a:ext cx="431800" cy="2401888"/>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24" name="Arc 22">
              <a:extLst>
                <a:ext uri="{FF2B5EF4-FFF2-40B4-BE49-F238E27FC236}">
                  <a16:creationId xmlns:a16="http://schemas.microsoft.com/office/drawing/2014/main" id="{11C8148B-5C8F-4567-BBDF-8ADC6ADA632A}"/>
                </a:ext>
              </a:extLst>
            </p:cNvPr>
            <p:cNvSpPr>
              <a:spLocks/>
            </p:cNvSpPr>
            <p:nvPr/>
          </p:nvSpPr>
          <p:spPr bwMode="auto">
            <a:xfrm flipH="1" flipV="1">
              <a:off x="6588125" y="1773238"/>
              <a:ext cx="431800" cy="2447925"/>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25" name="Line 23">
              <a:extLst>
                <a:ext uri="{FF2B5EF4-FFF2-40B4-BE49-F238E27FC236}">
                  <a16:creationId xmlns:a16="http://schemas.microsoft.com/office/drawing/2014/main" id="{35E566E9-5B63-49ED-BBB0-6DD1A2350701}"/>
                </a:ext>
              </a:extLst>
            </p:cNvPr>
            <p:cNvSpPr>
              <a:spLocks noChangeShapeType="1"/>
            </p:cNvSpPr>
            <p:nvPr/>
          </p:nvSpPr>
          <p:spPr bwMode="auto">
            <a:xfrm flipV="1">
              <a:off x="6516688" y="1628775"/>
              <a:ext cx="0" cy="2665413"/>
            </a:xfrm>
            <a:prstGeom prst="line">
              <a:avLst/>
            </a:prstGeom>
            <a:noFill/>
            <a:ln w="9525">
              <a:solidFill>
                <a:schemeClr val="tx1"/>
              </a:solidFill>
              <a:round/>
              <a:headEnd/>
              <a:tailEnd type="triangle" w="med" len="med"/>
            </a:ln>
          </p:spPr>
          <p:txBody>
            <a:bodyPr/>
            <a:lstStyle/>
            <a:p>
              <a:endParaRPr lang="de-DE"/>
            </a:p>
          </p:txBody>
        </p:sp>
        <p:sp>
          <p:nvSpPr>
            <p:cNvPr id="26" name="WordArt 25">
              <a:extLst>
                <a:ext uri="{FF2B5EF4-FFF2-40B4-BE49-F238E27FC236}">
                  <a16:creationId xmlns:a16="http://schemas.microsoft.com/office/drawing/2014/main" id="{A64A0DF6-0D85-41C3-A040-CCB6B809F096}"/>
                </a:ext>
              </a:extLst>
            </p:cNvPr>
            <p:cNvSpPr>
              <a:spLocks noChangeArrowheads="1" noChangeShapeType="1" noTextEdit="1"/>
            </p:cNvSpPr>
            <p:nvPr/>
          </p:nvSpPr>
          <p:spPr bwMode="auto">
            <a:xfrm>
              <a:off x="1406525" y="1989138"/>
              <a:ext cx="428625"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7" name="WordArt 26">
              <a:extLst>
                <a:ext uri="{FF2B5EF4-FFF2-40B4-BE49-F238E27FC236}">
                  <a16:creationId xmlns:a16="http://schemas.microsoft.com/office/drawing/2014/main" id="{BDC698A5-F80C-4253-B18B-2B636D233D94}"/>
                </a:ext>
              </a:extLst>
            </p:cNvPr>
            <p:cNvSpPr>
              <a:spLocks noChangeArrowheads="1" noChangeShapeType="1" noTextEdit="1"/>
            </p:cNvSpPr>
            <p:nvPr/>
          </p:nvSpPr>
          <p:spPr bwMode="auto">
            <a:xfrm>
              <a:off x="1454150" y="3438525"/>
              <a:ext cx="3810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8" name="WordArt 27">
              <a:extLst>
                <a:ext uri="{FF2B5EF4-FFF2-40B4-BE49-F238E27FC236}">
                  <a16:creationId xmlns:a16="http://schemas.microsoft.com/office/drawing/2014/main" id="{3454D19E-1D31-4C58-B025-C6AC9D14B2BA}"/>
                </a:ext>
              </a:extLst>
            </p:cNvPr>
            <p:cNvSpPr>
              <a:spLocks noChangeArrowheads="1" noChangeShapeType="1" noTextEdit="1"/>
            </p:cNvSpPr>
            <p:nvPr/>
          </p:nvSpPr>
          <p:spPr bwMode="auto">
            <a:xfrm>
              <a:off x="7380288" y="1927225"/>
              <a:ext cx="333375"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9" name="WordArt 28">
              <a:extLst>
                <a:ext uri="{FF2B5EF4-FFF2-40B4-BE49-F238E27FC236}">
                  <a16:creationId xmlns:a16="http://schemas.microsoft.com/office/drawing/2014/main" id="{ABC1DCAF-BA6A-4F6E-AD38-DC75DC270A16}"/>
                </a:ext>
              </a:extLst>
            </p:cNvPr>
            <p:cNvSpPr>
              <a:spLocks noChangeArrowheads="1" noChangeShapeType="1" noTextEdit="1"/>
            </p:cNvSpPr>
            <p:nvPr/>
          </p:nvSpPr>
          <p:spPr bwMode="auto">
            <a:xfrm>
              <a:off x="7380288" y="3429000"/>
              <a:ext cx="3048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30" name="WordArt 29">
              <a:extLst>
                <a:ext uri="{FF2B5EF4-FFF2-40B4-BE49-F238E27FC236}">
                  <a16:creationId xmlns:a16="http://schemas.microsoft.com/office/drawing/2014/main" id="{F59AFFE8-C2D3-4E5D-949C-3705DB58E52C}"/>
                </a:ext>
              </a:extLst>
            </p:cNvPr>
            <p:cNvSpPr>
              <a:spLocks noChangeArrowheads="1" noChangeShapeType="1" noTextEdit="1"/>
            </p:cNvSpPr>
            <p:nvPr/>
          </p:nvSpPr>
          <p:spPr bwMode="auto">
            <a:xfrm>
              <a:off x="8056116" y="2646363"/>
              <a:ext cx="764356" cy="857250"/>
            </a:xfrm>
            <a:prstGeom prst="rect">
              <a:avLst/>
            </a:prstGeom>
          </p:spPr>
          <p:txBody>
            <a:bodyPr wrap="none" fromWordArt="1">
              <a:prstTxWarp prst="textPlain">
                <a:avLst>
                  <a:gd name="adj" fmla="val 50000"/>
                </a:avLst>
              </a:prstTxWarp>
            </a:bodyPr>
            <a:lstStyle/>
            <a:p>
              <a:pPr algn="ctr"/>
              <a:r>
                <a:rPr lang="de-DE" sz="4800" b="1" kern="10" normalizeH="1" dirty="0">
                  <a:ln w="25400">
                    <a:solidFill>
                      <a:srgbClr val="000000"/>
                    </a:solidFill>
                    <a:round/>
                    <a:headEnd/>
                    <a:tailEnd/>
                  </a:ln>
                  <a:solidFill>
                    <a:srgbClr val="FFFFFF"/>
                  </a:solidFill>
                  <a:latin typeface="Arial Black"/>
                </a:rPr>
                <a:t>C</a:t>
              </a:r>
            </a:p>
          </p:txBody>
        </p:sp>
        <p:sp>
          <p:nvSpPr>
            <p:cNvPr id="31" name="WordArt 30">
              <a:extLst>
                <a:ext uri="{FF2B5EF4-FFF2-40B4-BE49-F238E27FC236}">
                  <a16:creationId xmlns:a16="http://schemas.microsoft.com/office/drawing/2014/main" id="{2F0DBC71-DCA4-4314-B255-7D01CAA06B5A}"/>
                </a:ext>
              </a:extLst>
            </p:cNvPr>
            <p:cNvSpPr>
              <a:spLocks noChangeArrowheads="1" noChangeShapeType="1" noTextEdit="1"/>
            </p:cNvSpPr>
            <p:nvPr/>
          </p:nvSpPr>
          <p:spPr bwMode="auto">
            <a:xfrm>
              <a:off x="8027988" y="2646363"/>
              <a:ext cx="476250" cy="857250"/>
            </a:xfrm>
            <a:prstGeom prst="rect">
              <a:avLst/>
            </a:prstGeom>
          </p:spPr>
          <p:txBody>
            <a:bodyPr wrap="none" fromWordArt="1">
              <a:prstTxWarp prst="textPlain">
                <a:avLst>
                  <a:gd name="adj" fmla="val 50000"/>
                </a:avLst>
              </a:prstTxWarp>
            </a:bodyPr>
            <a:lstStyle/>
            <a:p>
              <a:pPr algn="ctr"/>
              <a:endParaRPr lang="de-DE" sz="4800" b="1" kern="10" normalizeH="1">
                <a:ln w="25400">
                  <a:solidFill>
                    <a:srgbClr val="000000"/>
                  </a:solidFill>
                  <a:round/>
                  <a:headEnd/>
                  <a:tailEnd/>
                </a:ln>
                <a:solidFill>
                  <a:srgbClr val="FFFFFF"/>
                </a:solidFill>
                <a:latin typeface="Arial Black"/>
              </a:endParaRPr>
            </a:p>
          </p:txBody>
        </p:sp>
        <p:sp>
          <p:nvSpPr>
            <p:cNvPr id="32" name="Text Box 31">
              <a:extLst>
                <a:ext uri="{FF2B5EF4-FFF2-40B4-BE49-F238E27FC236}">
                  <a16:creationId xmlns:a16="http://schemas.microsoft.com/office/drawing/2014/main" id="{C08C5775-CA62-44F6-B561-7E929CBCFD0A}"/>
                </a:ext>
              </a:extLst>
            </p:cNvPr>
            <p:cNvSpPr txBox="1">
              <a:spLocks noChangeArrowheads="1"/>
            </p:cNvSpPr>
            <p:nvPr/>
          </p:nvSpPr>
          <p:spPr bwMode="auto">
            <a:xfrm>
              <a:off x="1835150" y="4529138"/>
              <a:ext cx="488950" cy="366712"/>
            </a:xfrm>
            <a:prstGeom prst="rect">
              <a:avLst/>
            </a:prstGeom>
            <a:noFill/>
            <a:ln w="9525">
              <a:noFill/>
              <a:miter lim="800000"/>
              <a:headEnd/>
              <a:tailEnd/>
            </a:ln>
          </p:spPr>
          <p:txBody>
            <a:bodyPr wrap="none">
              <a:spAutoFit/>
            </a:bodyPr>
            <a:lstStyle/>
            <a:p>
              <a:r>
                <a:rPr lang="de-DE" b="1"/>
                <a:t>[P]</a:t>
              </a:r>
            </a:p>
          </p:txBody>
        </p:sp>
        <p:sp>
          <p:nvSpPr>
            <p:cNvPr id="33" name="Text Box 32">
              <a:extLst>
                <a:ext uri="{FF2B5EF4-FFF2-40B4-BE49-F238E27FC236}">
                  <a16:creationId xmlns:a16="http://schemas.microsoft.com/office/drawing/2014/main" id="{5F8171C9-B3D3-4D31-AF25-384745257EE5}"/>
                </a:ext>
              </a:extLst>
            </p:cNvPr>
            <p:cNvSpPr txBox="1">
              <a:spLocks noChangeArrowheads="1"/>
            </p:cNvSpPr>
            <p:nvPr/>
          </p:nvSpPr>
          <p:spPr bwMode="auto">
            <a:xfrm>
              <a:off x="6927850" y="4529138"/>
              <a:ext cx="514350" cy="366712"/>
            </a:xfrm>
            <a:prstGeom prst="rect">
              <a:avLst/>
            </a:prstGeom>
            <a:noFill/>
            <a:ln w="9525">
              <a:noFill/>
              <a:miter lim="800000"/>
              <a:headEnd/>
              <a:tailEnd/>
            </a:ln>
          </p:spPr>
          <p:txBody>
            <a:bodyPr wrap="none">
              <a:spAutoFit/>
            </a:bodyPr>
            <a:lstStyle/>
            <a:p>
              <a:r>
                <a:rPr lang="de-DE" b="1"/>
                <a:t>[Q]</a:t>
              </a:r>
            </a:p>
          </p:txBody>
        </p:sp>
        <p:sp>
          <p:nvSpPr>
            <p:cNvPr id="34" name="AutoShape 35">
              <a:extLst>
                <a:ext uri="{FF2B5EF4-FFF2-40B4-BE49-F238E27FC236}">
                  <a16:creationId xmlns:a16="http://schemas.microsoft.com/office/drawing/2014/main" id="{3B40EED9-ECEE-44E1-BCC2-9486523EBA2F}"/>
                </a:ext>
              </a:extLst>
            </p:cNvPr>
            <p:cNvSpPr>
              <a:spLocks noChangeArrowheads="1"/>
            </p:cNvSpPr>
            <p:nvPr/>
          </p:nvSpPr>
          <p:spPr bwMode="auto">
            <a:xfrm>
              <a:off x="3492500" y="1844674"/>
              <a:ext cx="2159000" cy="2448421"/>
            </a:xfrm>
            <a:prstGeom prst="upArrow">
              <a:avLst>
                <a:gd name="adj1" fmla="val 50000"/>
                <a:gd name="adj2" fmla="val 26691"/>
              </a:avLst>
            </a:prstGeom>
            <a:noFill/>
            <a:ln w="9525">
              <a:solidFill>
                <a:schemeClr val="tx1"/>
              </a:solidFill>
              <a:miter lim="800000"/>
              <a:headEnd/>
              <a:tailEnd/>
            </a:ln>
          </p:spPr>
          <p:txBody>
            <a:bodyPr wrap="none" anchor="ctr"/>
            <a:lstStyle/>
            <a:p>
              <a:endParaRPr lang="de-DE"/>
            </a:p>
          </p:txBody>
        </p:sp>
        <p:sp>
          <p:nvSpPr>
            <p:cNvPr id="35" name="Text Box 36">
              <a:extLst>
                <a:ext uri="{FF2B5EF4-FFF2-40B4-BE49-F238E27FC236}">
                  <a16:creationId xmlns:a16="http://schemas.microsoft.com/office/drawing/2014/main" id="{E5759A61-20BF-4663-B92C-F45F547D6C80}"/>
                </a:ext>
              </a:extLst>
            </p:cNvPr>
            <p:cNvSpPr txBox="1">
              <a:spLocks noChangeArrowheads="1"/>
            </p:cNvSpPr>
            <p:nvPr/>
          </p:nvSpPr>
          <p:spPr bwMode="auto">
            <a:xfrm rot="16200000">
              <a:off x="3405810" y="2860031"/>
              <a:ext cx="2275232" cy="461665"/>
            </a:xfrm>
            <a:prstGeom prst="rect">
              <a:avLst/>
            </a:prstGeom>
            <a:noFill/>
            <a:ln w="9525">
              <a:noFill/>
              <a:miter lim="800000"/>
              <a:headEnd/>
              <a:tailEnd/>
            </a:ln>
          </p:spPr>
          <p:txBody>
            <a:bodyPr wrap="none">
              <a:spAutoFit/>
            </a:bodyPr>
            <a:lstStyle/>
            <a:p>
              <a:pPr algn="ctr"/>
              <a:r>
                <a:rPr lang="de-DE" sz="2400" b="1" dirty="0"/>
                <a:t>SIMPLIFICATION </a:t>
              </a:r>
            </a:p>
          </p:txBody>
        </p:sp>
        <p:sp>
          <p:nvSpPr>
            <p:cNvPr id="36" name="Text Box 37">
              <a:extLst>
                <a:ext uri="{FF2B5EF4-FFF2-40B4-BE49-F238E27FC236}">
                  <a16:creationId xmlns:a16="http://schemas.microsoft.com/office/drawing/2014/main" id="{CC10F899-6946-4CC3-B0D1-2C7E54740B7F}"/>
                </a:ext>
              </a:extLst>
            </p:cNvPr>
            <p:cNvSpPr txBox="1">
              <a:spLocks noChangeArrowheads="1"/>
            </p:cNvSpPr>
            <p:nvPr/>
          </p:nvSpPr>
          <p:spPr bwMode="auto">
            <a:xfrm rot="16200000">
              <a:off x="1924200" y="2620418"/>
              <a:ext cx="2435225" cy="307975"/>
            </a:xfrm>
            <a:prstGeom prst="rect">
              <a:avLst/>
            </a:prstGeom>
            <a:noFill/>
            <a:ln w="9525">
              <a:noFill/>
              <a:miter lim="800000"/>
              <a:headEnd/>
              <a:tailEnd/>
            </a:ln>
          </p:spPr>
          <p:txBody>
            <a:bodyPr wrap="none">
              <a:spAutoFit/>
            </a:bodyPr>
            <a:lstStyle/>
            <a:p>
              <a:r>
                <a:rPr lang="de-DE" sz="1400" b="1" dirty="0"/>
                <a:t>DE-CONTEXTUALISATION</a:t>
              </a:r>
            </a:p>
          </p:txBody>
        </p:sp>
        <p:sp>
          <p:nvSpPr>
            <p:cNvPr id="37" name="Text Box 38">
              <a:extLst>
                <a:ext uri="{FF2B5EF4-FFF2-40B4-BE49-F238E27FC236}">
                  <a16:creationId xmlns:a16="http://schemas.microsoft.com/office/drawing/2014/main" id="{7B2E8C05-D499-408D-8FE1-80DDFCA21A1F}"/>
                </a:ext>
              </a:extLst>
            </p:cNvPr>
            <p:cNvSpPr txBox="1">
              <a:spLocks noChangeArrowheads="1"/>
            </p:cNvSpPr>
            <p:nvPr/>
          </p:nvSpPr>
          <p:spPr bwMode="auto">
            <a:xfrm rot="5400000">
              <a:off x="4856584" y="3052465"/>
              <a:ext cx="2435225" cy="307975"/>
            </a:xfrm>
            <a:prstGeom prst="rect">
              <a:avLst/>
            </a:prstGeom>
            <a:noFill/>
            <a:ln w="9525">
              <a:noFill/>
              <a:miter lim="800000"/>
              <a:headEnd/>
              <a:tailEnd/>
            </a:ln>
          </p:spPr>
          <p:txBody>
            <a:bodyPr wrap="none">
              <a:spAutoFit/>
            </a:bodyPr>
            <a:lstStyle/>
            <a:p>
              <a:r>
                <a:rPr lang="de-DE" sz="1400" b="1" dirty="0"/>
                <a:t>RE-CONTEXTUALISATION</a:t>
              </a:r>
            </a:p>
          </p:txBody>
        </p:sp>
        <p:sp>
          <p:nvSpPr>
            <p:cNvPr id="38" name="Rectangle 34">
              <a:extLst>
                <a:ext uri="{FF2B5EF4-FFF2-40B4-BE49-F238E27FC236}">
                  <a16:creationId xmlns:a16="http://schemas.microsoft.com/office/drawing/2014/main" id="{CD033395-5C3C-4426-851B-831EC0DC126C}"/>
                </a:ext>
              </a:extLst>
            </p:cNvPr>
            <p:cNvSpPr>
              <a:spLocks noChangeArrowheads="1"/>
            </p:cNvSpPr>
            <p:nvPr/>
          </p:nvSpPr>
          <p:spPr bwMode="auto">
            <a:xfrm>
              <a:off x="4106863" y="2916238"/>
              <a:ext cx="287337" cy="460375"/>
            </a:xfrm>
            <a:prstGeom prst="rect">
              <a:avLst/>
            </a:prstGeom>
            <a:noFill/>
            <a:ln w="9525">
              <a:noFill/>
              <a:miter lim="800000"/>
              <a:headEnd/>
              <a:tailEnd/>
            </a:ln>
          </p:spPr>
          <p:txBody>
            <a:bodyPr wrap="none">
              <a:spAutoFit/>
            </a:bodyPr>
            <a:lstStyle/>
            <a:p>
              <a:r>
                <a:rPr lang="en-US" sz="2400" b="1"/>
                <a:t>f</a:t>
              </a:r>
              <a:endParaRPr lang="de-DE" sz="2400" b="1"/>
            </a:p>
          </p:txBody>
        </p:sp>
        <p:sp>
          <p:nvSpPr>
            <p:cNvPr id="39" name="Rectangle 35">
              <a:extLst>
                <a:ext uri="{FF2B5EF4-FFF2-40B4-BE49-F238E27FC236}">
                  <a16:creationId xmlns:a16="http://schemas.microsoft.com/office/drawing/2014/main" id="{6B262DA8-5A1A-4226-B180-FFF115B88F0B}"/>
                </a:ext>
              </a:extLst>
            </p:cNvPr>
            <p:cNvSpPr>
              <a:spLocks noChangeArrowheads="1"/>
            </p:cNvSpPr>
            <p:nvPr/>
          </p:nvSpPr>
          <p:spPr bwMode="auto">
            <a:xfrm>
              <a:off x="4716463" y="2924175"/>
              <a:ext cx="287337" cy="461963"/>
            </a:xfrm>
            <a:prstGeom prst="rect">
              <a:avLst/>
            </a:prstGeom>
            <a:noFill/>
            <a:ln w="9525">
              <a:noFill/>
              <a:miter lim="800000"/>
              <a:headEnd/>
              <a:tailEnd/>
            </a:ln>
          </p:spPr>
          <p:txBody>
            <a:bodyPr wrap="none">
              <a:spAutoFit/>
            </a:bodyPr>
            <a:lstStyle/>
            <a:p>
              <a:r>
                <a:rPr lang="en-US" sz="2400" b="1"/>
                <a:t>f</a:t>
              </a:r>
              <a:endParaRPr lang="de-DE" sz="2400" b="1"/>
            </a:p>
          </p:txBody>
        </p:sp>
        <p:sp>
          <p:nvSpPr>
            <p:cNvPr id="40" name="Text Box 10">
              <a:extLst>
                <a:ext uri="{FF2B5EF4-FFF2-40B4-BE49-F238E27FC236}">
                  <a16:creationId xmlns:a16="http://schemas.microsoft.com/office/drawing/2014/main" id="{0AE80E7A-3DD5-41B2-98E6-4E61517C196B}"/>
                </a:ext>
              </a:extLst>
            </p:cNvPr>
            <p:cNvSpPr txBox="1">
              <a:spLocks noChangeArrowheads="1"/>
            </p:cNvSpPr>
            <p:nvPr/>
          </p:nvSpPr>
          <p:spPr bwMode="auto">
            <a:xfrm>
              <a:off x="1403350" y="1590675"/>
              <a:ext cx="1008063" cy="1262063"/>
            </a:xfrm>
            <a:prstGeom prst="rect">
              <a:avLst/>
            </a:prstGeom>
            <a:noFill/>
            <a:ln w="9525">
              <a:noFill/>
              <a:miter lim="800000"/>
              <a:headEnd/>
              <a:tailEnd/>
            </a:ln>
          </p:spPr>
          <p:txBody>
            <a:bodyPr>
              <a:spAutoFit/>
            </a:bodyPr>
            <a:lstStyle/>
            <a:p>
              <a:endParaRPr lang="de-DE" b="1"/>
            </a:p>
            <a:p>
              <a:r>
                <a:rPr lang="de-DE" sz="4000" b="1"/>
                <a:t>M</a:t>
              </a:r>
              <a:endParaRPr lang="de-DE" b="1"/>
            </a:p>
            <a:p>
              <a:endParaRPr lang="de-DE" b="1"/>
            </a:p>
          </p:txBody>
        </p:sp>
        <p:sp>
          <p:nvSpPr>
            <p:cNvPr id="41" name="Text Box 10">
              <a:extLst>
                <a:ext uri="{FF2B5EF4-FFF2-40B4-BE49-F238E27FC236}">
                  <a16:creationId xmlns:a16="http://schemas.microsoft.com/office/drawing/2014/main" id="{77C76A49-C581-44BD-A632-8509C17D1584}"/>
                </a:ext>
              </a:extLst>
            </p:cNvPr>
            <p:cNvSpPr txBox="1">
              <a:spLocks noChangeArrowheads="1"/>
            </p:cNvSpPr>
            <p:nvPr/>
          </p:nvSpPr>
          <p:spPr bwMode="auto">
            <a:xfrm>
              <a:off x="1476375" y="3175000"/>
              <a:ext cx="1008063" cy="1262063"/>
            </a:xfrm>
            <a:prstGeom prst="rect">
              <a:avLst/>
            </a:prstGeom>
            <a:noFill/>
            <a:ln w="9525">
              <a:noFill/>
              <a:miter lim="800000"/>
              <a:headEnd/>
              <a:tailEnd/>
            </a:ln>
          </p:spPr>
          <p:txBody>
            <a:bodyPr>
              <a:spAutoFit/>
            </a:bodyPr>
            <a:lstStyle/>
            <a:p>
              <a:endParaRPr lang="de-DE" b="1"/>
            </a:p>
            <a:p>
              <a:r>
                <a:rPr lang="de-DE" sz="4000" b="1"/>
                <a:t>K</a:t>
              </a:r>
              <a:endParaRPr lang="de-DE" b="1"/>
            </a:p>
            <a:p>
              <a:endParaRPr lang="de-DE" b="1"/>
            </a:p>
          </p:txBody>
        </p:sp>
        <p:sp>
          <p:nvSpPr>
            <p:cNvPr id="42" name="Text Box 10">
              <a:extLst>
                <a:ext uri="{FF2B5EF4-FFF2-40B4-BE49-F238E27FC236}">
                  <a16:creationId xmlns:a16="http://schemas.microsoft.com/office/drawing/2014/main" id="{B81733E8-F13E-4591-BE3D-6E82E5B54FE7}"/>
                </a:ext>
              </a:extLst>
            </p:cNvPr>
            <p:cNvSpPr txBox="1">
              <a:spLocks noChangeArrowheads="1"/>
            </p:cNvSpPr>
            <p:nvPr/>
          </p:nvSpPr>
          <p:spPr bwMode="auto">
            <a:xfrm>
              <a:off x="7451725" y="1628775"/>
              <a:ext cx="1008063" cy="1262063"/>
            </a:xfrm>
            <a:prstGeom prst="rect">
              <a:avLst/>
            </a:prstGeom>
            <a:noFill/>
            <a:ln w="9525">
              <a:noFill/>
              <a:miter lim="800000"/>
              <a:headEnd/>
              <a:tailEnd/>
            </a:ln>
          </p:spPr>
          <p:txBody>
            <a:bodyPr>
              <a:spAutoFit/>
            </a:bodyPr>
            <a:lstStyle/>
            <a:p>
              <a:endParaRPr lang="de-DE" b="1"/>
            </a:p>
            <a:p>
              <a:r>
                <a:rPr lang="de-DE" sz="4000" b="1"/>
                <a:t>E</a:t>
              </a:r>
              <a:endParaRPr lang="de-DE" b="1"/>
            </a:p>
            <a:p>
              <a:endParaRPr lang="de-DE" b="1"/>
            </a:p>
          </p:txBody>
        </p:sp>
        <p:sp>
          <p:nvSpPr>
            <p:cNvPr id="43" name="Text Box 10">
              <a:extLst>
                <a:ext uri="{FF2B5EF4-FFF2-40B4-BE49-F238E27FC236}">
                  <a16:creationId xmlns:a16="http://schemas.microsoft.com/office/drawing/2014/main" id="{C2E88A6E-FA0C-4103-A6EB-2CF4853BDDEA}"/>
                </a:ext>
              </a:extLst>
            </p:cNvPr>
            <p:cNvSpPr txBox="1">
              <a:spLocks noChangeArrowheads="1"/>
            </p:cNvSpPr>
            <p:nvPr/>
          </p:nvSpPr>
          <p:spPr bwMode="auto">
            <a:xfrm>
              <a:off x="7451725" y="3175000"/>
              <a:ext cx="1008063" cy="1262063"/>
            </a:xfrm>
            <a:prstGeom prst="rect">
              <a:avLst/>
            </a:prstGeom>
            <a:noFill/>
            <a:ln w="9525">
              <a:noFill/>
              <a:miter lim="800000"/>
              <a:headEnd/>
              <a:tailEnd/>
            </a:ln>
          </p:spPr>
          <p:txBody>
            <a:bodyPr>
              <a:spAutoFit/>
            </a:bodyPr>
            <a:lstStyle/>
            <a:p>
              <a:endParaRPr lang="de-DE" b="1"/>
            </a:p>
            <a:p>
              <a:r>
                <a:rPr lang="de-DE" sz="4000" b="1"/>
                <a:t>F</a:t>
              </a:r>
              <a:endParaRPr lang="de-DE" b="1"/>
            </a:p>
            <a:p>
              <a:endParaRPr lang="de-DE" b="1"/>
            </a:p>
          </p:txBody>
        </p:sp>
        <p:sp>
          <p:nvSpPr>
            <p:cNvPr id="44" name="Line 17">
              <a:extLst>
                <a:ext uri="{FF2B5EF4-FFF2-40B4-BE49-F238E27FC236}">
                  <a16:creationId xmlns:a16="http://schemas.microsoft.com/office/drawing/2014/main" id="{4A55D2B5-6250-45A2-8F90-8FAAF2C128F7}"/>
                </a:ext>
              </a:extLst>
            </p:cNvPr>
            <p:cNvSpPr>
              <a:spLocks noChangeShapeType="1"/>
            </p:cNvSpPr>
            <p:nvPr/>
          </p:nvSpPr>
          <p:spPr bwMode="auto">
            <a:xfrm>
              <a:off x="2987675" y="4581525"/>
              <a:ext cx="3313113" cy="0"/>
            </a:xfrm>
            <a:prstGeom prst="line">
              <a:avLst/>
            </a:prstGeom>
            <a:noFill/>
            <a:ln w="38100" cmpd="dbl">
              <a:solidFill>
                <a:schemeClr val="tx1"/>
              </a:solidFill>
              <a:round/>
              <a:headEnd/>
              <a:tailEnd type="triangle" w="med" len="med"/>
            </a:ln>
          </p:spPr>
          <p:txBody>
            <a:bodyPr/>
            <a:lstStyle/>
            <a:p>
              <a:endParaRPr lang="de-DE"/>
            </a:p>
          </p:txBody>
        </p:sp>
        <p:sp>
          <p:nvSpPr>
            <p:cNvPr id="45" name="Textfeld 84">
              <a:extLst>
                <a:ext uri="{FF2B5EF4-FFF2-40B4-BE49-F238E27FC236}">
                  <a16:creationId xmlns:a16="http://schemas.microsoft.com/office/drawing/2014/main" id="{C1EEF803-FDAE-461D-99C3-39B976C7C7DD}"/>
                </a:ext>
              </a:extLst>
            </p:cNvPr>
            <p:cNvSpPr txBox="1">
              <a:spLocks noChangeArrowheads="1"/>
            </p:cNvSpPr>
            <p:nvPr/>
          </p:nvSpPr>
          <p:spPr bwMode="auto">
            <a:xfrm>
              <a:off x="4431630" y="5301208"/>
              <a:ext cx="212378" cy="708025"/>
            </a:xfrm>
            <a:prstGeom prst="rect">
              <a:avLst/>
            </a:prstGeom>
            <a:noFill/>
            <a:ln w="9525">
              <a:noFill/>
              <a:miter lim="800000"/>
              <a:headEnd/>
              <a:tailEnd/>
            </a:ln>
          </p:spPr>
          <p:txBody>
            <a:bodyPr wrap="square">
              <a:spAutoFit/>
            </a:bodyPr>
            <a:lstStyle/>
            <a:p>
              <a:r>
                <a:rPr lang="de-DE" sz="4000" b="1" dirty="0">
                  <a:latin typeface="Calibri" pitchFamily="34" charset="0"/>
                </a:rPr>
                <a:t>.</a:t>
              </a:r>
            </a:p>
          </p:txBody>
        </p:sp>
        <p:sp>
          <p:nvSpPr>
            <p:cNvPr id="46" name="TextBox 45">
              <a:extLst>
                <a:ext uri="{FF2B5EF4-FFF2-40B4-BE49-F238E27FC236}">
                  <a16:creationId xmlns:a16="http://schemas.microsoft.com/office/drawing/2014/main" id="{492372AD-83E7-4835-B51A-18497C3AAAB4}"/>
                </a:ext>
              </a:extLst>
            </p:cNvPr>
            <p:cNvSpPr txBox="1"/>
            <p:nvPr/>
          </p:nvSpPr>
          <p:spPr>
            <a:xfrm>
              <a:off x="4192735" y="1547500"/>
              <a:ext cx="758541" cy="369332"/>
            </a:xfrm>
            <a:prstGeom prst="rect">
              <a:avLst/>
            </a:prstGeom>
            <a:noFill/>
          </p:spPr>
          <p:txBody>
            <a:bodyPr wrap="none" rtlCol="0">
              <a:spAutoFit/>
            </a:bodyPr>
            <a:lstStyle/>
            <a:p>
              <a:r>
                <a:rPr lang="de-AT" b="1" dirty="0"/>
                <a:t>MAPS</a:t>
              </a:r>
              <a:endParaRPr lang="en-GB" b="1" dirty="0"/>
            </a:p>
          </p:txBody>
        </p:sp>
        <p:sp>
          <p:nvSpPr>
            <p:cNvPr id="47" name="TextBox 46">
              <a:extLst>
                <a:ext uri="{FF2B5EF4-FFF2-40B4-BE49-F238E27FC236}">
                  <a16:creationId xmlns:a16="http://schemas.microsoft.com/office/drawing/2014/main" id="{93A6D27C-9AD2-4F6B-87DA-D05404E56771}"/>
                </a:ext>
              </a:extLst>
            </p:cNvPr>
            <p:cNvSpPr txBox="1"/>
            <p:nvPr/>
          </p:nvSpPr>
          <p:spPr>
            <a:xfrm>
              <a:off x="3779912" y="5003884"/>
              <a:ext cx="1664943" cy="369332"/>
            </a:xfrm>
            <a:prstGeom prst="rect">
              <a:avLst/>
            </a:prstGeom>
            <a:noFill/>
          </p:spPr>
          <p:txBody>
            <a:bodyPr wrap="none" rtlCol="0">
              <a:spAutoFit/>
            </a:bodyPr>
            <a:lstStyle/>
            <a:p>
              <a:r>
                <a:rPr lang="de-AT" b="1" dirty="0"/>
                <a:t>THE TERRITORY</a:t>
              </a:r>
              <a:endParaRPr lang="en-GB" b="1" dirty="0"/>
            </a:p>
          </p:txBody>
        </p:sp>
        <p:sp>
          <p:nvSpPr>
            <p:cNvPr id="48" name="WordArt 29">
              <a:extLst>
                <a:ext uri="{FF2B5EF4-FFF2-40B4-BE49-F238E27FC236}">
                  <a16:creationId xmlns:a16="http://schemas.microsoft.com/office/drawing/2014/main" id="{E3657077-3F11-45CE-BD30-6DAFA4D3C118}"/>
                </a:ext>
              </a:extLst>
            </p:cNvPr>
            <p:cNvSpPr>
              <a:spLocks noChangeArrowheads="1" noChangeShapeType="1" noTextEdit="1"/>
            </p:cNvSpPr>
            <p:nvPr/>
          </p:nvSpPr>
          <p:spPr bwMode="auto">
            <a:xfrm>
              <a:off x="351260" y="2636912"/>
              <a:ext cx="764356" cy="857250"/>
            </a:xfrm>
            <a:prstGeom prst="rect">
              <a:avLst/>
            </a:prstGeom>
          </p:spPr>
          <p:txBody>
            <a:bodyPr wrap="none" fromWordArt="1">
              <a:prstTxWarp prst="textPlain">
                <a:avLst>
                  <a:gd name="adj" fmla="val 50000"/>
                </a:avLst>
              </a:prstTxWarp>
            </a:bodyPr>
            <a:lstStyle/>
            <a:p>
              <a:pPr algn="ctr"/>
              <a:r>
                <a:rPr lang="de-DE" sz="4800" b="1" kern="10" normalizeH="1" dirty="0">
                  <a:ln w="25400">
                    <a:solidFill>
                      <a:srgbClr val="000000"/>
                    </a:solidFill>
                    <a:round/>
                    <a:headEnd/>
                    <a:tailEnd/>
                  </a:ln>
                  <a:solidFill>
                    <a:srgbClr val="FFFFFF"/>
                  </a:solidFill>
                  <a:latin typeface="Arial Black"/>
                </a:rPr>
                <a:t>A</a:t>
              </a:r>
            </a:p>
          </p:txBody>
        </p:sp>
        <p:sp>
          <p:nvSpPr>
            <p:cNvPr id="49" name="Textfeld 87">
              <a:extLst>
                <a:ext uri="{FF2B5EF4-FFF2-40B4-BE49-F238E27FC236}">
                  <a16:creationId xmlns:a16="http://schemas.microsoft.com/office/drawing/2014/main" id="{3DE5EAF3-2C2A-4CEB-9AF6-225477DAF470}"/>
                </a:ext>
              </a:extLst>
            </p:cNvPr>
            <p:cNvSpPr txBox="1"/>
            <p:nvPr/>
          </p:nvSpPr>
          <p:spPr>
            <a:xfrm>
              <a:off x="7987237" y="3645024"/>
              <a:ext cx="975109" cy="369332"/>
            </a:xfrm>
            <a:prstGeom prst="rect">
              <a:avLst/>
            </a:prstGeom>
            <a:noFill/>
          </p:spPr>
          <p:txBody>
            <a:bodyPr wrap="none" rtlCol="0">
              <a:spAutoFit/>
            </a:bodyPr>
            <a:lstStyle/>
            <a:p>
              <a:r>
                <a:rPr lang="de-DE" dirty="0"/>
                <a:t>Emotion</a:t>
              </a:r>
            </a:p>
          </p:txBody>
        </p:sp>
        <p:sp>
          <p:nvSpPr>
            <p:cNvPr id="50" name="Text Box 12">
              <a:extLst>
                <a:ext uri="{FF2B5EF4-FFF2-40B4-BE49-F238E27FC236}">
                  <a16:creationId xmlns:a16="http://schemas.microsoft.com/office/drawing/2014/main" id="{A25E6856-9FDC-41F3-8ACC-1DE21B41CC3B}"/>
                </a:ext>
              </a:extLst>
            </p:cNvPr>
            <p:cNvSpPr txBox="1">
              <a:spLocks noChangeArrowheads="1"/>
            </p:cNvSpPr>
            <p:nvPr/>
          </p:nvSpPr>
          <p:spPr bwMode="auto">
            <a:xfrm>
              <a:off x="2916238" y="548680"/>
              <a:ext cx="3240087" cy="1384995"/>
            </a:xfrm>
            <a:prstGeom prst="rect">
              <a:avLst/>
            </a:prstGeom>
            <a:noFill/>
            <a:ln w="9525">
              <a:noFill/>
              <a:miter lim="800000"/>
              <a:headEnd/>
              <a:tailEnd/>
            </a:ln>
          </p:spPr>
          <p:txBody>
            <a:bodyPr>
              <a:spAutoFit/>
            </a:bodyPr>
            <a:lstStyle/>
            <a:p>
              <a:pPr algn="ctr"/>
              <a:endParaRPr lang="de-DE" sz="1400" b="1" dirty="0"/>
            </a:p>
            <a:p>
              <a:pPr algn="ctr"/>
              <a:r>
                <a:rPr lang="de-DE" sz="1400" b="1" dirty="0"/>
                <a:t>„</a:t>
              </a:r>
              <a:r>
                <a:rPr lang="de-DE" sz="1400" b="1" dirty="0" err="1"/>
                <a:t>Managerial</a:t>
              </a:r>
              <a:r>
                <a:rPr lang="de-DE" sz="1400" b="1" dirty="0"/>
                <a:t> </a:t>
              </a:r>
              <a:r>
                <a:rPr lang="de-DE" sz="1400" b="1" dirty="0" err="1"/>
                <a:t>Rationalizations</a:t>
              </a:r>
              <a:r>
                <a:rPr lang="de-DE" sz="1400" b="1" dirty="0"/>
                <a:t>“</a:t>
              </a:r>
            </a:p>
            <a:p>
              <a:pPr algn="ctr"/>
              <a:r>
                <a:rPr lang="de-DE" sz="1400" b="1" dirty="0"/>
                <a:t>COMPUTATION / ARGUMENTATION </a:t>
              </a:r>
            </a:p>
            <a:p>
              <a:pPr algn="ctr"/>
              <a:r>
                <a:rPr lang="de-DE" sz="1400" b="1" dirty="0"/>
                <a:t>INFORMATION PROCESSING</a:t>
              </a:r>
            </a:p>
            <a:p>
              <a:pPr algn="ctr"/>
              <a:endParaRPr lang="de-DE" sz="1400" b="1" dirty="0"/>
            </a:p>
            <a:p>
              <a:endParaRPr lang="de-DE" sz="1400" b="1" dirty="0"/>
            </a:p>
          </p:txBody>
        </p:sp>
        <p:sp>
          <p:nvSpPr>
            <p:cNvPr id="51" name="TextBox 4">
              <a:extLst>
                <a:ext uri="{FF2B5EF4-FFF2-40B4-BE49-F238E27FC236}">
                  <a16:creationId xmlns:a16="http://schemas.microsoft.com/office/drawing/2014/main" id="{7911783C-8B22-458E-880A-9700C37370C5}"/>
                </a:ext>
              </a:extLst>
            </p:cNvPr>
            <p:cNvSpPr txBox="1"/>
            <p:nvPr/>
          </p:nvSpPr>
          <p:spPr>
            <a:xfrm>
              <a:off x="2987824" y="364594"/>
              <a:ext cx="3324297" cy="400110"/>
            </a:xfrm>
            <a:prstGeom prst="rect">
              <a:avLst/>
            </a:prstGeom>
            <a:noFill/>
          </p:spPr>
          <p:txBody>
            <a:bodyPr wrap="none" rtlCol="0">
              <a:spAutoFit/>
            </a:bodyPr>
            <a:lstStyle/>
            <a:p>
              <a:r>
                <a:rPr lang="de-AT" sz="2000" b="1" dirty="0" err="1">
                  <a:latin typeface="Arial" pitchFamily="34" charset="0"/>
                  <a:cs typeface="Arial" pitchFamily="34" charset="0"/>
                </a:rPr>
                <a:t>Local</a:t>
              </a:r>
              <a:r>
                <a:rPr lang="de-AT" sz="2000" b="1" dirty="0">
                  <a:latin typeface="Arial" pitchFamily="34" charset="0"/>
                  <a:cs typeface="Arial" pitchFamily="34" charset="0"/>
                </a:rPr>
                <a:t> </a:t>
              </a:r>
              <a:r>
                <a:rPr lang="de-AT" sz="2000" b="1" dirty="0" err="1">
                  <a:latin typeface="Arial" pitchFamily="34" charset="0"/>
                  <a:cs typeface="Arial" pitchFamily="34" charset="0"/>
                </a:rPr>
                <a:t>Approximization</a:t>
              </a:r>
              <a:r>
                <a:rPr lang="de-AT" sz="2000" b="1" dirty="0">
                  <a:latin typeface="Arial" pitchFamily="34" charset="0"/>
                  <a:cs typeface="Arial" pitchFamily="34" charset="0"/>
                </a:rPr>
                <a:t>(s):</a:t>
              </a:r>
              <a:endParaRPr lang="en-GB" sz="2000" b="1" dirty="0">
                <a:latin typeface="Arial" pitchFamily="34" charset="0"/>
                <a:cs typeface="Arial" pitchFamily="34" charset="0"/>
              </a:endParaRPr>
            </a:p>
          </p:txBody>
        </p:sp>
        <p:sp>
          <p:nvSpPr>
            <p:cNvPr id="52" name="Textfeld 5">
              <a:extLst>
                <a:ext uri="{FF2B5EF4-FFF2-40B4-BE49-F238E27FC236}">
                  <a16:creationId xmlns:a16="http://schemas.microsoft.com/office/drawing/2014/main" id="{CE7E4270-7A2C-4EF6-B742-C15A0A6DCADA}"/>
                </a:ext>
              </a:extLst>
            </p:cNvPr>
            <p:cNvSpPr txBox="1"/>
            <p:nvPr/>
          </p:nvSpPr>
          <p:spPr>
            <a:xfrm rot="16200000">
              <a:off x="1305509" y="2762506"/>
              <a:ext cx="2376263" cy="307777"/>
            </a:xfrm>
            <a:prstGeom prst="rect">
              <a:avLst/>
            </a:prstGeom>
            <a:noFill/>
          </p:spPr>
          <p:txBody>
            <a:bodyPr wrap="square" rtlCol="0">
              <a:spAutoFit/>
            </a:bodyPr>
            <a:lstStyle/>
            <a:p>
              <a:r>
                <a:rPr lang="de-DE" sz="1400" dirty="0" err="1"/>
                <a:t>Aspects</a:t>
              </a:r>
              <a:r>
                <a:rPr lang="de-DE" sz="1400" dirty="0"/>
                <a:t> </a:t>
              </a:r>
              <a:r>
                <a:rPr lang="de-DE" sz="1400" dirty="0" err="1"/>
                <a:t>of</a:t>
              </a:r>
              <a:r>
                <a:rPr lang="de-DE" sz="1400" dirty="0"/>
                <a:t> </a:t>
              </a:r>
              <a:r>
                <a:rPr lang="de-DE" sz="1400" dirty="0" err="1"/>
                <a:t>Simplification</a:t>
              </a:r>
              <a:endParaRPr lang="de-DE" sz="1400" dirty="0"/>
            </a:p>
          </p:txBody>
        </p:sp>
        <p:sp>
          <p:nvSpPr>
            <p:cNvPr id="53" name="Textfeld 90">
              <a:extLst>
                <a:ext uri="{FF2B5EF4-FFF2-40B4-BE49-F238E27FC236}">
                  <a16:creationId xmlns:a16="http://schemas.microsoft.com/office/drawing/2014/main" id="{3633F8F8-B94C-4053-ACC4-04C210F05BC8}"/>
                </a:ext>
              </a:extLst>
            </p:cNvPr>
            <p:cNvSpPr txBox="1"/>
            <p:nvPr/>
          </p:nvSpPr>
          <p:spPr>
            <a:xfrm rot="5400000">
              <a:off x="5481973" y="3001665"/>
              <a:ext cx="2376263" cy="307777"/>
            </a:xfrm>
            <a:prstGeom prst="rect">
              <a:avLst/>
            </a:prstGeom>
            <a:noFill/>
          </p:spPr>
          <p:txBody>
            <a:bodyPr wrap="square" rtlCol="0">
              <a:spAutoFit/>
            </a:bodyPr>
            <a:lstStyle/>
            <a:p>
              <a:r>
                <a:rPr lang="de-DE" sz="1400" dirty="0" err="1"/>
                <a:t>Aspects</a:t>
              </a:r>
              <a:r>
                <a:rPr lang="de-DE" sz="1400" dirty="0"/>
                <a:t> </a:t>
              </a:r>
              <a:r>
                <a:rPr lang="de-DE" sz="1400" dirty="0" err="1"/>
                <a:t>of</a:t>
              </a:r>
              <a:r>
                <a:rPr lang="de-DE" sz="1400" dirty="0"/>
                <a:t> Re-</a:t>
              </a:r>
              <a:r>
                <a:rPr lang="de-DE" sz="1400" dirty="0" err="1"/>
                <a:t>Application</a:t>
              </a:r>
              <a:endParaRPr lang="de-DE" sz="1400" dirty="0"/>
            </a:p>
          </p:txBody>
        </p:sp>
      </p:grpSp>
    </p:spTree>
    <p:extLst>
      <p:ext uri="{BB962C8B-B14F-4D97-AF65-F5344CB8AC3E}">
        <p14:creationId xmlns:p14="http://schemas.microsoft.com/office/powerpoint/2010/main" val="3072305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B7B-56E9-44B2-B2A1-865044370D94}"/>
              </a:ext>
            </a:extLst>
          </p:cNvPr>
          <p:cNvSpPr>
            <a:spLocks noGrp="1"/>
          </p:cNvSpPr>
          <p:nvPr>
            <p:ph type="title"/>
          </p:nvPr>
        </p:nvSpPr>
        <p:spPr>
          <a:xfrm>
            <a:off x="0" y="365125"/>
            <a:ext cx="12192000" cy="1325563"/>
          </a:xfrm>
        </p:spPr>
        <p:txBody>
          <a:bodyPr>
            <a:noAutofit/>
          </a:bodyPr>
          <a:lstStyle/>
          <a:p>
            <a:r>
              <a:rPr lang="de-DE" sz="6000" b="1" dirty="0" err="1"/>
              <a:t>Some</a:t>
            </a:r>
            <a:r>
              <a:rPr lang="de-DE" sz="6000" b="1" dirty="0"/>
              <a:t> </a:t>
            </a:r>
            <a:r>
              <a:rPr lang="de-DE" sz="6000" b="1" dirty="0" err="1"/>
              <a:t>Introductury</a:t>
            </a:r>
            <a:r>
              <a:rPr lang="de-DE" sz="6000" b="1" dirty="0"/>
              <a:t> </a:t>
            </a:r>
            <a:r>
              <a:rPr lang="de-DE" sz="6000" b="1" dirty="0" err="1"/>
              <a:t>Remarks</a:t>
            </a:r>
            <a:r>
              <a:rPr lang="de-DE" sz="6000" b="1" dirty="0"/>
              <a:t>: </a:t>
            </a:r>
            <a:br>
              <a:rPr lang="cs-CZ" sz="6000" b="1" dirty="0"/>
            </a:br>
            <a:r>
              <a:rPr lang="de-DE" sz="6000" b="1" dirty="0"/>
              <a:t>The Third Industrial Revolution</a:t>
            </a:r>
            <a:endParaRPr lang="sk-SK" sz="6000" b="1" dirty="0"/>
          </a:p>
        </p:txBody>
      </p:sp>
      <p:sp>
        <p:nvSpPr>
          <p:cNvPr id="3" name="Content Placeholder 2">
            <a:extLst>
              <a:ext uri="{FF2B5EF4-FFF2-40B4-BE49-F238E27FC236}">
                <a16:creationId xmlns:a16="http://schemas.microsoft.com/office/drawing/2014/main" id="{D1A2DE81-2F86-4FD1-8C1C-8B6E17A35FBF}"/>
              </a:ext>
            </a:extLst>
          </p:cNvPr>
          <p:cNvSpPr>
            <a:spLocks noGrp="1"/>
          </p:cNvSpPr>
          <p:nvPr>
            <p:ph idx="1"/>
          </p:nvPr>
        </p:nvSpPr>
        <p:spPr>
          <a:xfrm>
            <a:off x="0" y="1905836"/>
            <a:ext cx="12192000" cy="4952164"/>
          </a:xfrm>
        </p:spPr>
        <p:txBody>
          <a:bodyPr/>
          <a:lstStyle/>
          <a:p>
            <a:pPr algn="just">
              <a:buNone/>
            </a:pPr>
            <a:r>
              <a:rPr lang="de-DE" dirty="0"/>
              <a:t>„…traditional, </a:t>
            </a:r>
            <a:r>
              <a:rPr lang="de-DE" dirty="0" err="1"/>
              <a:t>hierarchical</a:t>
            </a:r>
            <a:r>
              <a:rPr lang="de-DE" dirty="0"/>
              <a:t> </a:t>
            </a:r>
            <a:r>
              <a:rPr lang="de-DE" dirty="0" err="1"/>
              <a:t>organization</a:t>
            </a:r>
            <a:r>
              <a:rPr lang="de-DE" dirty="0"/>
              <a:t> </a:t>
            </a:r>
            <a:r>
              <a:rPr lang="de-DE" dirty="0" err="1"/>
              <a:t>of</a:t>
            </a:r>
            <a:r>
              <a:rPr lang="de-DE" dirty="0"/>
              <a:t> </a:t>
            </a:r>
            <a:r>
              <a:rPr lang="de-DE" dirty="0" err="1"/>
              <a:t>economic</a:t>
            </a:r>
            <a:r>
              <a:rPr lang="de-DE" dirty="0"/>
              <a:t> and </a:t>
            </a:r>
            <a:r>
              <a:rPr lang="de-DE" dirty="0" err="1"/>
              <a:t>political</a:t>
            </a:r>
            <a:r>
              <a:rPr lang="de-DE" dirty="0"/>
              <a:t> power will </a:t>
            </a:r>
            <a:r>
              <a:rPr lang="de-DE" dirty="0" err="1"/>
              <a:t>give</a:t>
            </a:r>
            <a:r>
              <a:rPr lang="de-DE" dirty="0"/>
              <a:t> </a:t>
            </a:r>
            <a:r>
              <a:rPr lang="de-DE" dirty="0" err="1"/>
              <a:t>way</a:t>
            </a:r>
            <a:r>
              <a:rPr lang="de-DE" dirty="0"/>
              <a:t> </a:t>
            </a:r>
            <a:r>
              <a:rPr lang="de-DE" dirty="0" err="1"/>
              <a:t>to</a:t>
            </a:r>
            <a:r>
              <a:rPr lang="de-DE" dirty="0"/>
              <a:t> lateral power </a:t>
            </a:r>
            <a:r>
              <a:rPr lang="de-DE" dirty="0" err="1"/>
              <a:t>organized</a:t>
            </a:r>
            <a:r>
              <a:rPr lang="de-DE" dirty="0"/>
              <a:t> </a:t>
            </a:r>
            <a:r>
              <a:rPr lang="de-DE" i="1" dirty="0" err="1"/>
              <a:t>nodally</a:t>
            </a:r>
            <a:r>
              <a:rPr lang="de-DE" dirty="0"/>
              <a:t> (</a:t>
            </a:r>
            <a:r>
              <a:rPr lang="de-DE" dirty="0" err="1"/>
              <a:t>m.e.</a:t>
            </a:r>
            <a:r>
              <a:rPr lang="de-DE" dirty="0"/>
              <a:t>) </a:t>
            </a:r>
            <a:r>
              <a:rPr lang="de-DE" dirty="0" err="1"/>
              <a:t>across</a:t>
            </a:r>
            <a:r>
              <a:rPr lang="de-DE" dirty="0"/>
              <a:t> </a:t>
            </a:r>
            <a:r>
              <a:rPr lang="de-DE" dirty="0" err="1"/>
              <a:t>society</a:t>
            </a:r>
            <a:r>
              <a:rPr lang="de-DE" dirty="0"/>
              <a:t>.“ [</a:t>
            </a:r>
            <a:r>
              <a:rPr lang="de-DE" dirty="0" err="1"/>
              <a:t>Rifkin</a:t>
            </a:r>
            <a:r>
              <a:rPr lang="de-DE" dirty="0"/>
              <a:t>, J. (2011). The Third Industrial Revolution, NY, p. 5].</a:t>
            </a:r>
            <a:endParaRPr lang="cs-CZ" dirty="0"/>
          </a:p>
          <a:p>
            <a:pPr algn="just">
              <a:buNone/>
            </a:pPr>
            <a:endParaRPr lang="de-DE" dirty="0"/>
          </a:p>
          <a:p>
            <a:pPr algn="just">
              <a:buNone/>
            </a:pPr>
            <a:r>
              <a:rPr lang="de-DE" dirty="0"/>
              <a:t>	„…</a:t>
            </a:r>
            <a:r>
              <a:rPr lang="de-DE" dirty="0" err="1"/>
              <a:t>today</a:t>
            </a:r>
            <a:r>
              <a:rPr lang="de-DE" dirty="0"/>
              <a:t>, </a:t>
            </a:r>
            <a:r>
              <a:rPr lang="de-DE" dirty="0" err="1"/>
              <a:t>however</a:t>
            </a:r>
            <a:r>
              <a:rPr lang="de-DE" dirty="0"/>
              <a:t>, </a:t>
            </a:r>
            <a:r>
              <a:rPr lang="de-DE" dirty="0" err="1"/>
              <a:t>the</a:t>
            </a:r>
            <a:r>
              <a:rPr lang="de-DE" dirty="0"/>
              <a:t> </a:t>
            </a:r>
            <a:r>
              <a:rPr lang="de-DE" dirty="0" err="1"/>
              <a:t>collaborative</a:t>
            </a:r>
            <a:r>
              <a:rPr lang="de-DE" dirty="0"/>
              <a:t> power </a:t>
            </a:r>
            <a:r>
              <a:rPr lang="de-DE" dirty="0" err="1"/>
              <a:t>unleashed</a:t>
            </a:r>
            <a:r>
              <a:rPr lang="de-DE" dirty="0"/>
              <a:t> </a:t>
            </a:r>
            <a:r>
              <a:rPr lang="de-DE" dirty="0" err="1"/>
              <a:t>by</a:t>
            </a:r>
            <a:r>
              <a:rPr lang="de-DE" dirty="0"/>
              <a:t> </a:t>
            </a:r>
            <a:r>
              <a:rPr lang="de-DE" dirty="0" err="1"/>
              <a:t>the</a:t>
            </a:r>
            <a:r>
              <a:rPr lang="de-DE" dirty="0"/>
              <a:t> </a:t>
            </a:r>
            <a:r>
              <a:rPr lang="de-DE" dirty="0" err="1"/>
              <a:t>merging</a:t>
            </a:r>
            <a:r>
              <a:rPr lang="de-DE" dirty="0"/>
              <a:t> </a:t>
            </a:r>
            <a:r>
              <a:rPr lang="de-DE" dirty="0" err="1"/>
              <a:t>of</a:t>
            </a:r>
            <a:r>
              <a:rPr lang="de-DE" dirty="0"/>
              <a:t> Internet </a:t>
            </a:r>
            <a:r>
              <a:rPr lang="de-DE" dirty="0" err="1"/>
              <a:t>technology</a:t>
            </a:r>
            <a:r>
              <a:rPr lang="de-DE" dirty="0"/>
              <a:t> and </a:t>
            </a:r>
            <a:r>
              <a:rPr lang="de-DE" dirty="0" err="1">
                <a:solidFill>
                  <a:srgbClr val="FF0000"/>
                </a:solidFill>
              </a:rPr>
              <a:t>renewable</a:t>
            </a:r>
            <a:r>
              <a:rPr lang="de-DE" dirty="0">
                <a:solidFill>
                  <a:srgbClr val="FF0000"/>
                </a:solidFill>
              </a:rPr>
              <a:t> </a:t>
            </a:r>
            <a:r>
              <a:rPr lang="de-DE" dirty="0" err="1">
                <a:solidFill>
                  <a:srgbClr val="FF0000"/>
                </a:solidFill>
              </a:rPr>
              <a:t>energies</a:t>
            </a:r>
            <a:r>
              <a:rPr lang="de-DE" dirty="0"/>
              <a:t> </a:t>
            </a:r>
            <a:r>
              <a:rPr lang="de-DE" dirty="0" err="1"/>
              <a:t>is</a:t>
            </a:r>
            <a:r>
              <a:rPr lang="de-DE" dirty="0"/>
              <a:t> </a:t>
            </a:r>
            <a:r>
              <a:rPr lang="de-DE" dirty="0" err="1"/>
              <a:t>fundamentally</a:t>
            </a:r>
            <a:r>
              <a:rPr lang="de-DE" dirty="0"/>
              <a:t> </a:t>
            </a:r>
            <a:r>
              <a:rPr lang="de-DE" dirty="0" err="1"/>
              <a:t>restructuring</a:t>
            </a:r>
            <a:r>
              <a:rPr lang="de-DE" dirty="0"/>
              <a:t> human </a:t>
            </a:r>
            <a:r>
              <a:rPr lang="de-DE" dirty="0" err="1"/>
              <a:t>relationships</a:t>
            </a:r>
            <a:r>
              <a:rPr lang="de-DE" dirty="0"/>
              <a:t>, </a:t>
            </a:r>
            <a:r>
              <a:rPr lang="de-DE" dirty="0" err="1"/>
              <a:t>from</a:t>
            </a:r>
            <a:r>
              <a:rPr lang="de-DE" dirty="0"/>
              <a:t> top </a:t>
            </a:r>
            <a:r>
              <a:rPr lang="de-DE" dirty="0" err="1"/>
              <a:t>to</a:t>
            </a:r>
            <a:r>
              <a:rPr lang="de-DE" dirty="0"/>
              <a:t> </a:t>
            </a:r>
            <a:r>
              <a:rPr lang="de-DE" dirty="0" err="1"/>
              <a:t>bottom</a:t>
            </a:r>
            <a:r>
              <a:rPr lang="de-DE" dirty="0"/>
              <a:t> </a:t>
            </a:r>
            <a:r>
              <a:rPr lang="de-DE" dirty="0" err="1"/>
              <a:t>to</a:t>
            </a:r>
            <a:r>
              <a:rPr lang="de-DE" dirty="0"/>
              <a:t> </a:t>
            </a:r>
            <a:r>
              <a:rPr lang="de-DE" dirty="0" err="1"/>
              <a:t>side</a:t>
            </a:r>
            <a:r>
              <a:rPr lang="de-DE" dirty="0"/>
              <a:t> </a:t>
            </a:r>
            <a:r>
              <a:rPr lang="de-DE" dirty="0" err="1"/>
              <a:t>to</a:t>
            </a:r>
            <a:r>
              <a:rPr lang="de-DE" dirty="0"/>
              <a:t> </a:t>
            </a:r>
            <a:r>
              <a:rPr lang="de-DE" dirty="0" err="1"/>
              <a:t>side</a:t>
            </a:r>
            <a:r>
              <a:rPr lang="de-DE" dirty="0"/>
              <a:t>, </a:t>
            </a:r>
            <a:r>
              <a:rPr lang="de-DE" dirty="0" err="1"/>
              <a:t>with</a:t>
            </a:r>
            <a:r>
              <a:rPr lang="de-DE" dirty="0"/>
              <a:t> </a:t>
            </a:r>
            <a:r>
              <a:rPr lang="de-DE" dirty="0" err="1"/>
              <a:t>profound</a:t>
            </a:r>
            <a:r>
              <a:rPr lang="de-DE" dirty="0"/>
              <a:t> </a:t>
            </a:r>
            <a:r>
              <a:rPr lang="de-DE" dirty="0" err="1"/>
              <a:t>implications</a:t>
            </a:r>
            <a:r>
              <a:rPr lang="de-DE" dirty="0"/>
              <a:t> </a:t>
            </a:r>
            <a:r>
              <a:rPr lang="de-DE" dirty="0" err="1"/>
              <a:t>for</a:t>
            </a:r>
            <a:r>
              <a:rPr lang="de-DE" dirty="0"/>
              <a:t> </a:t>
            </a:r>
            <a:r>
              <a:rPr lang="de-DE" dirty="0" err="1"/>
              <a:t>the</a:t>
            </a:r>
            <a:r>
              <a:rPr lang="de-DE" dirty="0"/>
              <a:t> </a:t>
            </a:r>
            <a:r>
              <a:rPr lang="de-DE" dirty="0" err="1"/>
              <a:t>future</a:t>
            </a:r>
            <a:r>
              <a:rPr lang="de-DE" dirty="0"/>
              <a:t> </a:t>
            </a:r>
            <a:r>
              <a:rPr lang="de-DE" dirty="0" err="1"/>
              <a:t>of</a:t>
            </a:r>
            <a:r>
              <a:rPr lang="de-DE" dirty="0"/>
              <a:t> </a:t>
            </a:r>
            <a:r>
              <a:rPr lang="de-DE" dirty="0" err="1"/>
              <a:t>society</a:t>
            </a:r>
            <a:r>
              <a:rPr lang="de-DE" dirty="0"/>
              <a:t>.“ (ibid.)  [e.g., network </a:t>
            </a:r>
            <a:r>
              <a:rPr lang="de-DE" dirty="0" err="1"/>
              <a:t>economics</a:t>
            </a:r>
            <a:r>
              <a:rPr lang="de-DE" dirty="0"/>
              <a:t> ].</a:t>
            </a:r>
          </a:p>
          <a:p>
            <a:pPr algn="ctr">
              <a:buNone/>
            </a:pPr>
            <a:r>
              <a:rPr lang="de-DE" dirty="0"/>
              <a:t>   </a:t>
            </a:r>
            <a:r>
              <a:rPr lang="de-DE" sz="2400" b="1" dirty="0" err="1">
                <a:solidFill>
                  <a:srgbClr val="FF0000"/>
                </a:solidFill>
                <a:latin typeface="Arial Black"/>
                <a:cs typeface="Arial Black"/>
              </a:rPr>
              <a:t>Which</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problems</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should</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be</a:t>
            </a:r>
            <a:r>
              <a:rPr lang="de-DE" sz="2400" b="1" dirty="0">
                <a:solidFill>
                  <a:srgbClr val="FF0000"/>
                </a:solidFill>
                <a:latin typeface="Arial Black"/>
                <a:cs typeface="Arial Black"/>
              </a:rPr>
              <a:t> </a:t>
            </a:r>
          </a:p>
          <a:p>
            <a:pPr algn="ctr">
              <a:buNone/>
            </a:pP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re</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solved</a:t>
            </a:r>
            <a:r>
              <a:rPr lang="de-DE" sz="2400" b="1" dirty="0">
                <a:solidFill>
                  <a:srgbClr val="FF0000"/>
                </a:solidFill>
                <a:latin typeface="Arial Black"/>
                <a:cs typeface="Arial Black"/>
              </a:rPr>
              <a:t>?</a:t>
            </a:r>
          </a:p>
          <a:p>
            <a:endParaRPr lang="sk-SK" dirty="0"/>
          </a:p>
        </p:txBody>
      </p:sp>
    </p:spTree>
    <p:extLst>
      <p:ext uri="{BB962C8B-B14F-4D97-AF65-F5344CB8AC3E}">
        <p14:creationId xmlns:p14="http://schemas.microsoft.com/office/powerpoint/2010/main" val="4164931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B7B-56E9-44B2-B2A1-865044370D94}"/>
              </a:ext>
            </a:extLst>
          </p:cNvPr>
          <p:cNvSpPr>
            <a:spLocks noGrp="1"/>
          </p:cNvSpPr>
          <p:nvPr>
            <p:ph type="title"/>
          </p:nvPr>
        </p:nvSpPr>
        <p:spPr>
          <a:xfrm>
            <a:off x="0" y="144379"/>
            <a:ext cx="12192000" cy="1325563"/>
          </a:xfrm>
        </p:spPr>
        <p:txBody>
          <a:bodyPr>
            <a:noAutofit/>
          </a:bodyPr>
          <a:lstStyle/>
          <a:p>
            <a:r>
              <a:rPr lang="cs-CZ" sz="6000" b="1" dirty="0"/>
              <a:t>Pár komentářů na úvod: </a:t>
            </a:r>
            <a:br>
              <a:rPr lang="cs-CZ" sz="6000" b="1" dirty="0"/>
            </a:br>
            <a:r>
              <a:rPr lang="cs-CZ" sz="6000" b="1" dirty="0"/>
              <a:t>Třetí průmyslová revoluce</a:t>
            </a:r>
            <a:endParaRPr lang="sk-SK" sz="6000" b="1" dirty="0"/>
          </a:p>
        </p:txBody>
      </p:sp>
      <p:sp>
        <p:nvSpPr>
          <p:cNvPr id="3" name="Content Placeholder 2">
            <a:extLst>
              <a:ext uri="{FF2B5EF4-FFF2-40B4-BE49-F238E27FC236}">
                <a16:creationId xmlns:a16="http://schemas.microsoft.com/office/drawing/2014/main" id="{D1A2DE81-2F86-4FD1-8C1C-8B6E17A35FBF}"/>
              </a:ext>
            </a:extLst>
          </p:cNvPr>
          <p:cNvSpPr>
            <a:spLocks noGrp="1"/>
          </p:cNvSpPr>
          <p:nvPr>
            <p:ph idx="1"/>
          </p:nvPr>
        </p:nvSpPr>
        <p:spPr>
          <a:xfrm>
            <a:off x="0" y="1905836"/>
            <a:ext cx="12192000" cy="4952164"/>
          </a:xfrm>
        </p:spPr>
        <p:txBody>
          <a:bodyPr/>
          <a:lstStyle/>
          <a:p>
            <a:pPr algn="just">
              <a:buNone/>
            </a:pPr>
            <a:r>
              <a:rPr lang="cs-CZ" dirty="0"/>
              <a:t>„…tradiční, hierarchická organizace disponující ekonomickou a politickou mocí ustoupí laterální moci organizované </a:t>
            </a:r>
            <a:r>
              <a:rPr lang="cs-CZ" i="1" dirty="0"/>
              <a:t>uzlově</a:t>
            </a:r>
            <a:r>
              <a:rPr lang="cs-CZ" dirty="0"/>
              <a:t> napříč společností.“</a:t>
            </a:r>
            <a:r>
              <a:rPr lang="de-DE" dirty="0"/>
              <a:t>[</a:t>
            </a:r>
            <a:r>
              <a:rPr lang="de-DE" dirty="0" err="1"/>
              <a:t>Rifkin</a:t>
            </a:r>
            <a:r>
              <a:rPr lang="de-DE" dirty="0"/>
              <a:t>, J. (2011). The Third Industrial Revolution, NY, p. 5].</a:t>
            </a:r>
            <a:endParaRPr lang="cs-CZ" dirty="0"/>
          </a:p>
          <a:p>
            <a:pPr algn="just">
              <a:buNone/>
            </a:pPr>
            <a:endParaRPr lang="de-DE" dirty="0"/>
          </a:p>
          <a:p>
            <a:pPr algn="just">
              <a:buNone/>
            </a:pPr>
            <a:r>
              <a:rPr lang="de-DE" dirty="0"/>
              <a:t>	</a:t>
            </a:r>
            <a:r>
              <a:rPr lang="cs-CZ" dirty="0"/>
              <a:t>„…dnes ale kolaborativní síla odvázaná spojením internetové technologie a obnovitelným energiím fundamentálně mění strukturu lidských vztahů, odshora dolů a ze strany na stranu, s významnými důsledky pro budoucnost společnosti.“ </a:t>
            </a:r>
            <a:r>
              <a:rPr lang="de-DE" dirty="0"/>
              <a:t>(ibid.)  [e.g., network </a:t>
            </a:r>
            <a:r>
              <a:rPr lang="de-DE" dirty="0" err="1"/>
              <a:t>economics</a:t>
            </a:r>
            <a:r>
              <a:rPr lang="de-DE" dirty="0"/>
              <a:t> ].</a:t>
            </a:r>
            <a:endParaRPr lang="cs-CZ" dirty="0"/>
          </a:p>
          <a:p>
            <a:pPr algn="just">
              <a:buNone/>
            </a:pPr>
            <a:endParaRPr lang="de-DE" dirty="0"/>
          </a:p>
          <a:p>
            <a:pPr algn="ctr">
              <a:buNone/>
            </a:pPr>
            <a:r>
              <a:rPr lang="cs-CZ" b="1" dirty="0">
                <a:solidFill>
                  <a:srgbClr val="FF0000"/>
                </a:solidFill>
              </a:rPr>
              <a:t>Které problémy by měli být (znovu?-) vyřešeny?</a:t>
            </a:r>
          </a:p>
        </p:txBody>
      </p:sp>
    </p:spTree>
    <p:extLst>
      <p:ext uri="{BB962C8B-B14F-4D97-AF65-F5344CB8AC3E}">
        <p14:creationId xmlns:p14="http://schemas.microsoft.com/office/powerpoint/2010/main" val="2112538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854-92A0-44C0-A871-9F3BFDA931DB}"/>
              </a:ext>
            </a:extLst>
          </p:cNvPr>
          <p:cNvSpPr>
            <a:spLocks noGrp="1"/>
          </p:cNvSpPr>
          <p:nvPr>
            <p:ph type="title"/>
          </p:nvPr>
        </p:nvSpPr>
        <p:spPr>
          <a:xfrm>
            <a:off x="1" y="1941096"/>
            <a:ext cx="4523873" cy="3592136"/>
          </a:xfrm>
        </p:spPr>
        <p:txBody>
          <a:bodyPr>
            <a:normAutofit fontScale="90000"/>
          </a:bodyPr>
          <a:lstStyle/>
          <a:p>
            <a:r>
              <a:rPr lang="de-DE" b="1" dirty="0">
                <a:solidFill>
                  <a:schemeClr val="bg1">
                    <a:lumMod val="65000"/>
                  </a:schemeClr>
                </a:solidFill>
              </a:rPr>
              <a:t>„</a:t>
            </a:r>
            <a:r>
              <a:rPr lang="de-DE" b="1" dirty="0" err="1">
                <a:solidFill>
                  <a:schemeClr val="bg1">
                    <a:lumMod val="65000"/>
                  </a:schemeClr>
                </a:solidFill>
              </a:rPr>
              <a:t>Our</a:t>
            </a:r>
            <a:r>
              <a:rPr lang="de-DE" b="1" dirty="0">
                <a:solidFill>
                  <a:schemeClr val="bg1">
                    <a:lumMod val="65000"/>
                  </a:schemeClr>
                </a:solidFill>
              </a:rPr>
              <a:t> </a:t>
            </a:r>
            <a:r>
              <a:rPr lang="de-DE" b="1" dirty="0" err="1">
                <a:solidFill>
                  <a:schemeClr val="bg1">
                    <a:lumMod val="65000"/>
                  </a:schemeClr>
                </a:solidFill>
              </a:rPr>
              <a:t>heads</a:t>
            </a:r>
            <a:r>
              <a:rPr lang="de-DE" b="1" dirty="0">
                <a:solidFill>
                  <a:schemeClr val="bg1">
                    <a:lumMod val="65000"/>
                  </a:schemeClr>
                </a:solidFill>
              </a:rPr>
              <a:t> </a:t>
            </a:r>
            <a:r>
              <a:rPr lang="de-DE" b="1" dirty="0" err="1">
                <a:solidFill>
                  <a:schemeClr val="bg1">
                    <a:lumMod val="65000"/>
                  </a:schemeClr>
                </a:solidFill>
              </a:rPr>
              <a:t>are</a:t>
            </a:r>
            <a:r>
              <a:rPr lang="de-DE" b="1" dirty="0">
                <a:solidFill>
                  <a:schemeClr val="bg1">
                    <a:lumMod val="65000"/>
                  </a:schemeClr>
                </a:solidFill>
              </a:rPr>
              <a:t> </a:t>
            </a:r>
            <a:r>
              <a:rPr lang="de-DE" b="1" dirty="0" err="1">
                <a:solidFill>
                  <a:schemeClr val="bg1">
                    <a:lumMod val="65000"/>
                  </a:schemeClr>
                </a:solidFill>
              </a:rPr>
              <a:t>round</a:t>
            </a:r>
            <a:r>
              <a:rPr lang="de-DE" b="1" dirty="0">
                <a:solidFill>
                  <a:schemeClr val="bg1">
                    <a:lumMod val="65000"/>
                  </a:schemeClr>
                </a:solidFill>
              </a:rPr>
              <a:t> </a:t>
            </a:r>
            <a:br>
              <a:rPr lang="de-DE" b="1" dirty="0">
                <a:solidFill>
                  <a:schemeClr val="bg1">
                    <a:lumMod val="65000"/>
                  </a:schemeClr>
                </a:solidFill>
              </a:rPr>
            </a:br>
            <a:r>
              <a:rPr lang="de-DE" b="1" dirty="0">
                <a:solidFill>
                  <a:schemeClr val="bg1">
                    <a:lumMod val="65000"/>
                  </a:schemeClr>
                </a:solidFill>
              </a:rPr>
              <a:t> </a:t>
            </a:r>
            <a:r>
              <a:rPr lang="de-DE" b="1" dirty="0" err="1">
                <a:solidFill>
                  <a:schemeClr val="bg1">
                    <a:lumMod val="65000"/>
                  </a:schemeClr>
                </a:solidFill>
              </a:rPr>
              <a:t>to</a:t>
            </a:r>
            <a:r>
              <a:rPr lang="de-DE" b="1" dirty="0">
                <a:solidFill>
                  <a:schemeClr val="bg1">
                    <a:lumMod val="65000"/>
                  </a:schemeClr>
                </a:solidFill>
              </a:rPr>
              <a:t> </a:t>
            </a:r>
            <a:r>
              <a:rPr lang="de-DE" b="1" dirty="0" err="1">
                <a:solidFill>
                  <a:schemeClr val="bg1">
                    <a:lumMod val="65000"/>
                  </a:schemeClr>
                </a:solidFill>
              </a:rPr>
              <a:t>allow</a:t>
            </a:r>
            <a:r>
              <a:rPr lang="de-DE" b="1" dirty="0">
                <a:solidFill>
                  <a:schemeClr val="bg1">
                    <a:lumMod val="65000"/>
                  </a:schemeClr>
                </a:solidFill>
              </a:rPr>
              <a:t> </a:t>
            </a:r>
            <a:r>
              <a:rPr lang="de-DE" b="1" dirty="0" err="1">
                <a:solidFill>
                  <a:schemeClr val="bg1">
                    <a:lumMod val="65000"/>
                  </a:schemeClr>
                </a:solidFill>
              </a:rPr>
              <a:t>our</a:t>
            </a:r>
            <a:r>
              <a:rPr lang="de-DE" b="1" dirty="0">
                <a:solidFill>
                  <a:schemeClr val="bg1">
                    <a:lumMod val="65000"/>
                  </a:schemeClr>
                </a:solidFill>
              </a:rPr>
              <a:t> </a:t>
            </a:r>
            <a:r>
              <a:rPr lang="de-DE" b="1" dirty="0" err="1">
                <a:solidFill>
                  <a:schemeClr val="bg1">
                    <a:lumMod val="65000"/>
                  </a:schemeClr>
                </a:solidFill>
              </a:rPr>
              <a:t>thoughts</a:t>
            </a:r>
            <a:r>
              <a:rPr lang="de-DE" b="1" dirty="0">
                <a:solidFill>
                  <a:schemeClr val="bg1">
                    <a:lumMod val="65000"/>
                  </a:schemeClr>
                </a:solidFill>
              </a:rPr>
              <a:t> </a:t>
            </a:r>
            <a:r>
              <a:rPr lang="de-DE" b="1" dirty="0" err="1">
                <a:solidFill>
                  <a:schemeClr val="bg1">
                    <a:lumMod val="65000"/>
                  </a:schemeClr>
                </a:solidFill>
              </a:rPr>
              <a:t>to</a:t>
            </a:r>
            <a:r>
              <a:rPr lang="de-DE" b="1" dirty="0">
                <a:solidFill>
                  <a:schemeClr val="bg1">
                    <a:lumMod val="65000"/>
                  </a:schemeClr>
                </a:solidFill>
              </a:rPr>
              <a:t> </a:t>
            </a:r>
            <a:r>
              <a:rPr lang="de-DE" b="1" dirty="0" err="1">
                <a:solidFill>
                  <a:schemeClr val="bg1">
                    <a:lumMod val="65000"/>
                  </a:schemeClr>
                </a:solidFill>
              </a:rPr>
              <a:t>change</a:t>
            </a:r>
            <a:r>
              <a:rPr lang="de-DE" b="1" dirty="0">
                <a:solidFill>
                  <a:schemeClr val="bg1">
                    <a:lumMod val="65000"/>
                  </a:schemeClr>
                </a:solidFill>
              </a:rPr>
              <a:t> </a:t>
            </a:r>
            <a:r>
              <a:rPr lang="de-DE" b="1" dirty="0" err="1">
                <a:solidFill>
                  <a:schemeClr val="bg1">
                    <a:lumMod val="65000"/>
                  </a:schemeClr>
                </a:solidFill>
              </a:rPr>
              <a:t>direction</a:t>
            </a:r>
            <a:r>
              <a:rPr lang="de-DE" b="1" dirty="0">
                <a:solidFill>
                  <a:schemeClr val="bg1">
                    <a:lumMod val="65000"/>
                  </a:schemeClr>
                </a:solidFill>
              </a:rPr>
              <a:t>“</a:t>
            </a:r>
            <a:br>
              <a:rPr lang="de-DE" b="1" dirty="0">
                <a:solidFill>
                  <a:schemeClr val="bg1">
                    <a:lumMod val="65000"/>
                  </a:schemeClr>
                </a:solidFill>
              </a:rPr>
            </a:br>
            <a:r>
              <a:rPr lang="de-DE" b="1" dirty="0">
                <a:solidFill>
                  <a:schemeClr val="bg1">
                    <a:lumMod val="65000"/>
                  </a:schemeClr>
                </a:solidFill>
              </a:rPr>
              <a:t>(Francis </a:t>
            </a:r>
            <a:r>
              <a:rPr lang="de-DE" b="1" dirty="0" err="1">
                <a:solidFill>
                  <a:schemeClr val="bg1">
                    <a:lumMod val="65000"/>
                  </a:schemeClr>
                </a:solidFill>
              </a:rPr>
              <a:t>Picabia</a:t>
            </a:r>
            <a:r>
              <a:rPr lang="de-DE" b="1" dirty="0">
                <a:solidFill>
                  <a:schemeClr val="bg1">
                    <a:lumMod val="65000"/>
                  </a:schemeClr>
                </a:solidFill>
              </a:rPr>
              <a:t>)</a:t>
            </a:r>
            <a:endParaRPr lang="sk-SK" dirty="0"/>
          </a:p>
        </p:txBody>
      </p:sp>
      <p:sp>
        <p:nvSpPr>
          <p:cNvPr id="3" name="Content Placeholder 2">
            <a:extLst>
              <a:ext uri="{FF2B5EF4-FFF2-40B4-BE49-F238E27FC236}">
                <a16:creationId xmlns:a16="http://schemas.microsoft.com/office/drawing/2014/main" id="{79ECA9CE-FEDF-4E1E-B697-DCD5859DBE76}"/>
              </a:ext>
            </a:extLst>
          </p:cNvPr>
          <p:cNvSpPr>
            <a:spLocks noGrp="1"/>
          </p:cNvSpPr>
          <p:nvPr>
            <p:ph idx="1"/>
          </p:nvPr>
        </p:nvSpPr>
        <p:spPr>
          <a:xfrm>
            <a:off x="5165558" y="1747943"/>
            <a:ext cx="6721642" cy="3978442"/>
          </a:xfrm>
        </p:spPr>
        <p:txBody>
          <a:bodyPr/>
          <a:lstStyle/>
          <a:p>
            <a:pPr marL="0" indent="0" algn="ctr">
              <a:buNone/>
            </a:pPr>
            <a:r>
              <a:rPr lang="de-DE" dirty="0" err="1"/>
              <a:t>Stepping</a:t>
            </a:r>
            <a:r>
              <a:rPr lang="de-DE" dirty="0"/>
              <a:t> out </a:t>
            </a:r>
            <a:r>
              <a:rPr lang="de-DE" dirty="0" err="1"/>
              <a:t>of</a:t>
            </a:r>
            <a:r>
              <a:rPr lang="de-DE" dirty="0"/>
              <a:t> </a:t>
            </a:r>
            <a:r>
              <a:rPr lang="de-DE" dirty="0" err="1"/>
              <a:t>the</a:t>
            </a:r>
            <a:r>
              <a:rPr lang="de-DE" dirty="0"/>
              <a:t> </a:t>
            </a:r>
            <a:r>
              <a:rPr lang="de-DE" dirty="0" err="1"/>
              <a:t>system</a:t>
            </a:r>
            <a:r>
              <a:rPr lang="de-DE" dirty="0"/>
              <a:t> </a:t>
            </a:r>
            <a:r>
              <a:rPr lang="de-DE" dirty="0" err="1"/>
              <a:t>to</a:t>
            </a:r>
            <a:r>
              <a:rPr lang="de-DE" dirty="0"/>
              <a:t> support „</a:t>
            </a:r>
            <a:r>
              <a:rPr lang="de-DE" dirty="0" err="1"/>
              <a:t>Creativity</a:t>
            </a:r>
            <a:r>
              <a:rPr lang="de-DE" dirty="0"/>
              <a:t> and Innovation“</a:t>
            </a:r>
          </a:p>
          <a:p>
            <a:pPr marL="0" indent="0">
              <a:buNone/>
            </a:pPr>
            <a:endParaRPr lang="de-DE" dirty="0"/>
          </a:p>
          <a:p>
            <a:pPr marL="0" indent="0" algn="ctr">
              <a:buNone/>
            </a:pPr>
            <a:r>
              <a:rPr lang="de-DE" i="1" dirty="0"/>
              <a:t>Illustration: </a:t>
            </a:r>
          </a:p>
          <a:p>
            <a:pPr marL="0" indent="0" algn="ctr">
              <a:buNone/>
            </a:pPr>
            <a:r>
              <a:rPr lang="de-DE" dirty="0"/>
              <a:t>A </a:t>
            </a:r>
            <a:r>
              <a:rPr lang="de-DE" dirty="0" err="1"/>
              <a:t>masochist</a:t>
            </a:r>
            <a:r>
              <a:rPr lang="de-DE" dirty="0"/>
              <a:t> </a:t>
            </a:r>
            <a:r>
              <a:rPr lang="de-DE" dirty="0" err="1"/>
              <a:t>approaches</a:t>
            </a:r>
            <a:r>
              <a:rPr lang="de-DE" dirty="0"/>
              <a:t> a </a:t>
            </a:r>
            <a:r>
              <a:rPr lang="de-DE" dirty="0" err="1"/>
              <a:t>sadist</a:t>
            </a:r>
            <a:r>
              <a:rPr lang="de-DE" dirty="0"/>
              <a:t> and </a:t>
            </a:r>
            <a:r>
              <a:rPr lang="de-DE" dirty="0" err="1"/>
              <a:t>pleads</a:t>
            </a:r>
            <a:r>
              <a:rPr lang="de-DE" dirty="0"/>
              <a:t> </a:t>
            </a:r>
            <a:r>
              <a:rPr lang="de-DE" dirty="0" err="1"/>
              <a:t>to</a:t>
            </a:r>
            <a:r>
              <a:rPr lang="de-DE" dirty="0"/>
              <a:t> </a:t>
            </a:r>
            <a:r>
              <a:rPr lang="de-DE" dirty="0" err="1"/>
              <a:t>be</a:t>
            </a:r>
            <a:r>
              <a:rPr lang="de-DE" dirty="0"/>
              <a:t> </a:t>
            </a:r>
            <a:r>
              <a:rPr lang="de-DE" dirty="0" err="1"/>
              <a:t>tortured</a:t>
            </a:r>
            <a:r>
              <a:rPr lang="de-DE" dirty="0"/>
              <a:t> but </a:t>
            </a:r>
            <a:r>
              <a:rPr lang="de-DE" dirty="0" err="1"/>
              <a:t>the</a:t>
            </a:r>
            <a:r>
              <a:rPr lang="de-DE" dirty="0"/>
              <a:t> </a:t>
            </a:r>
            <a:r>
              <a:rPr lang="de-DE" dirty="0" err="1"/>
              <a:t>sadist</a:t>
            </a:r>
            <a:r>
              <a:rPr lang="de-DE" dirty="0"/>
              <a:t> </a:t>
            </a:r>
            <a:r>
              <a:rPr lang="de-DE" dirty="0" err="1"/>
              <a:t>says</a:t>
            </a:r>
            <a:r>
              <a:rPr lang="de-DE" dirty="0"/>
              <a:t>:  "NO!“ </a:t>
            </a:r>
          </a:p>
          <a:p>
            <a:endParaRPr lang="de-DE" dirty="0"/>
          </a:p>
          <a:p>
            <a:pPr marL="0" indent="0" algn="ctr">
              <a:buNone/>
            </a:pPr>
            <a:r>
              <a:rPr lang="de-DE" dirty="0" err="1"/>
              <a:t>Humour</a:t>
            </a:r>
            <a:r>
              <a:rPr lang="de-DE" dirty="0"/>
              <a:t>  versus  </a:t>
            </a:r>
            <a:r>
              <a:rPr lang="de-DE" dirty="0" err="1"/>
              <a:t>documentation</a:t>
            </a:r>
            <a:r>
              <a:rPr lang="de-DE" dirty="0"/>
              <a:t>?  </a:t>
            </a:r>
          </a:p>
          <a:p>
            <a:endParaRPr lang="de-AT" dirty="0"/>
          </a:p>
          <a:p>
            <a:endParaRPr lang="sk-SK" dirty="0"/>
          </a:p>
        </p:txBody>
      </p:sp>
    </p:spTree>
    <p:extLst>
      <p:ext uri="{BB962C8B-B14F-4D97-AF65-F5344CB8AC3E}">
        <p14:creationId xmlns:p14="http://schemas.microsoft.com/office/powerpoint/2010/main" val="3109688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854-92A0-44C0-A871-9F3BFDA931DB}"/>
              </a:ext>
            </a:extLst>
          </p:cNvPr>
          <p:cNvSpPr>
            <a:spLocks noGrp="1"/>
          </p:cNvSpPr>
          <p:nvPr>
            <p:ph type="title"/>
          </p:nvPr>
        </p:nvSpPr>
        <p:spPr>
          <a:xfrm>
            <a:off x="1" y="1941096"/>
            <a:ext cx="4523873" cy="3592136"/>
          </a:xfrm>
        </p:spPr>
        <p:txBody>
          <a:bodyPr>
            <a:normAutofit fontScale="90000"/>
          </a:bodyPr>
          <a:lstStyle/>
          <a:p>
            <a:r>
              <a:rPr lang="de-DE" b="1" dirty="0">
                <a:solidFill>
                  <a:schemeClr val="bg1">
                    <a:lumMod val="65000"/>
                  </a:schemeClr>
                </a:solidFill>
              </a:rPr>
              <a:t>„</a:t>
            </a:r>
            <a:r>
              <a:rPr lang="cs-CZ" b="1" dirty="0">
                <a:solidFill>
                  <a:schemeClr val="bg1">
                    <a:lumMod val="65000"/>
                  </a:schemeClr>
                </a:solidFill>
              </a:rPr>
              <a:t>Naše hlavy jsou kulaté, aby naše myšlenky mohli měnit směr.</a:t>
            </a:r>
            <a:r>
              <a:rPr lang="de-DE" b="1" dirty="0">
                <a:solidFill>
                  <a:schemeClr val="bg1">
                    <a:lumMod val="65000"/>
                  </a:schemeClr>
                </a:solidFill>
              </a:rPr>
              <a:t>“</a:t>
            </a:r>
            <a:br>
              <a:rPr lang="de-DE" b="1" dirty="0">
                <a:solidFill>
                  <a:schemeClr val="bg1">
                    <a:lumMod val="65000"/>
                  </a:schemeClr>
                </a:solidFill>
              </a:rPr>
            </a:br>
            <a:r>
              <a:rPr lang="de-DE" b="1" dirty="0">
                <a:solidFill>
                  <a:schemeClr val="bg1">
                    <a:lumMod val="65000"/>
                  </a:schemeClr>
                </a:solidFill>
              </a:rPr>
              <a:t>(Francis </a:t>
            </a:r>
            <a:r>
              <a:rPr lang="de-DE" b="1" dirty="0" err="1">
                <a:solidFill>
                  <a:schemeClr val="bg1">
                    <a:lumMod val="65000"/>
                  </a:schemeClr>
                </a:solidFill>
              </a:rPr>
              <a:t>Picabia</a:t>
            </a:r>
            <a:r>
              <a:rPr lang="de-DE" b="1" dirty="0">
                <a:solidFill>
                  <a:schemeClr val="bg1">
                    <a:lumMod val="65000"/>
                  </a:schemeClr>
                </a:solidFill>
              </a:rPr>
              <a:t>)</a:t>
            </a:r>
            <a:r>
              <a:rPr lang="de-DE" sz="3600" dirty="0">
                <a:solidFill>
                  <a:schemeClr val="bg1">
                    <a:lumMod val="65000"/>
                  </a:schemeClr>
                </a:solidFill>
              </a:rPr>
              <a:t> </a:t>
            </a:r>
            <a:br>
              <a:rPr lang="de-DE" sz="3600" dirty="0"/>
            </a:br>
            <a:endParaRPr lang="sk-SK" dirty="0"/>
          </a:p>
        </p:txBody>
      </p:sp>
      <p:sp>
        <p:nvSpPr>
          <p:cNvPr id="3" name="Content Placeholder 2">
            <a:extLst>
              <a:ext uri="{FF2B5EF4-FFF2-40B4-BE49-F238E27FC236}">
                <a16:creationId xmlns:a16="http://schemas.microsoft.com/office/drawing/2014/main" id="{79ECA9CE-FEDF-4E1E-B697-DCD5859DBE76}"/>
              </a:ext>
            </a:extLst>
          </p:cNvPr>
          <p:cNvSpPr>
            <a:spLocks noGrp="1"/>
          </p:cNvSpPr>
          <p:nvPr>
            <p:ph idx="1"/>
          </p:nvPr>
        </p:nvSpPr>
        <p:spPr>
          <a:xfrm>
            <a:off x="5165558" y="1747943"/>
            <a:ext cx="6721642" cy="3978442"/>
          </a:xfrm>
        </p:spPr>
        <p:txBody>
          <a:bodyPr>
            <a:normAutofit lnSpcReduction="10000"/>
          </a:bodyPr>
          <a:lstStyle/>
          <a:p>
            <a:pPr marL="0" indent="0" algn="ctr">
              <a:buNone/>
            </a:pPr>
            <a:r>
              <a:rPr lang="cs-CZ" dirty="0"/>
              <a:t>Vykročení ven ze systému za účelem podpory „kreativity a inovace“</a:t>
            </a:r>
          </a:p>
          <a:p>
            <a:pPr marL="0" indent="0" algn="ctr">
              <a:buNone/>
            </a:pPr>
            <a:endParaRPr lang="cs-CZ" i="1" dirty="0"/>
          </a:p>
          <a:p>
            <a:pPr marL="0" indent="0" algn="ctr">
              <a:buNone/>
            </a:pPr>
            <a:r>
              <a:rPr lang="cs-CZ" i="1" dirty="0"/>
              <a:t>Ilustrace:</a:t>
            </a:r>
          </a:p>
          <a:p>
            <a:pPr marL="0" indent="0" algn="ctr">
              <a:buNone/>
            </a:pPr>
            <a:r>
              <a:rPr lang="cs-CZ" dirty="0"/>
              <a:t>Masochista přijde za sadistou a prosí ho, ať ho mučí a ubližuje mu. Sadista ale na to řekne: „Ne, odmítám!“</a:t>
            </a:r>
            <a:endParaRPr lang="de-DE" dirty="0"/>
          </a:p>
          <a:p>
            <a:pPr marL="0" indent="0">
              <a:buNone/>
            </a:pPr>
            <a:endParaRPr lang="de-DE" dirty="0"/>
          </a:p>
          <a:p>
            <a:pPr marL="0" indent="0" algn="ctr">
              <a:buNone/>
            </a:pPr>
            <a:r>
              <a:rPr lang="cs-CZ" dirty="0"/>
              <a:t>Humor vs. dokumentace?</a:t>
            </a:r>
          </a:p>
        </p:txBody>
      </p:sp>
    </p:spTree>
    <p:extLst>
      <p:ext uri="{BB962C8B-B14F-4D97-AF65-F5344CB8AC3E}">
        <p14:creationId xmlns:p14="http://schemas.microsoft.com/office/powerpoint/2010/main" val="1561735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3661-224B-485C-B6EF-5E82939604D3}"/>
              </a:ext>
            </a:extLst>
          </p:cNvPr>
          <p:cNvSpPr>
            <a:spLocks noGrp="1"/>
          </p:cNvSpPr>
          <p:nvPr>
            <p:ph type="title"/>
          </p:nvPr>
        </p:nvSpPr>
        <p:spPr>
          <a:xfrm>
            <a:off x="0" y="1"/>
            <a:ext cx="12192000" cy="1690688"/>
          </a:xfrm>
        </p:spPr>
        <p:txBody>
          <a:bodyPr>
            <a:normAutofit/>
          </a:bodyPr>
          <a:lstStyle/>
          <a:p>
            <a:r>
              <a:rPr lang="de-AT" sz="6000" b="1" dirty="0" err="1"/>
              <a:t>Practical</a:t>
            </a:r>
            <a:r>
              <a:rPr lang="de-AT" sz="6000" b="1" dirty="0"/>
              <a:t> </a:t>
            </a:r>
            <a:r>
              <a:rPr lang="de-AT" sz="6000" b="1" dirty="0" err="1"/>
              <a:t>Consequences</a:t>
            </a:r>
            <a:endParaRPr lang="sk-SK" sz="6000" b="1" dirty="0"/>
          </a:p>
        </p:txBody>
      </p:sp>
      <p:sp>
        <p:nvSpPr>
          <p:cNvPr id="3" name="Content Placeholder 2">
            <a:extLst>
              <a:ext uri="{FF2B5EF4-FFF2-40B4-BE49-F238E27FC236}">
                <a16:creationId xmlns:a16="http://schemas.microsoft.com/office/drawing/2014/main" id="{A1FA7B96-AB52-4736-8A67-527B5822E882}"/>
              </a:ext>
            </a:extLst>
          </p:cNvPr>
          <p:cNvSpPr>
            <a:spLocks noGrp="1"/>
          </p:cNvSpPr>
          <p:nvPr>
            <p:ph idx="1"/>
          </p:nvPr>
        </p:nvSpPr>
        <p:spPr>
          <a:xfrm>
            <a:off x="-1" y="1690689"/>
            <a:ext cx="12192001" cy="5167310"/>
          </a:xfrm>
        </p:spPr>
        <p:txBody>
          <a:bodyPr>
            <a:normAutofit/>
          </a:bodyPr>
          <a:lstStyle/>
          <a:p>
            <a:pPr marL="889000" lvl="1" indent="-457200" algn="just">
              <a:lnSpc>
                <a:spcPct val="100000"/>
              </a:lnSpc>
              <a:buFont typeface="+mj-lt"/>
              <a:buAutoNum type="arabicParenR"/>
            </a:pPr>
            <a:r>
              <a:rPr lang="en-US" sz="2800" dirty="0"/>
              <a:t>Questioning and correcting the unrestricted action guiding use of local correspondences between causal relations P </a:t>
            </a:r>
            <a:r>
              <a:rPr lang="en-US" sz="2800" dirty="0">
                <a:sym typeface="Wingdings" pitchFamily="2" charset="2"/>
              </a:rPr>
              <a:t></a:t>
            </a:r>
            <a:r>
              <a:rPr lang="en-US" sz="2800" dirty="0"/>
              <a:t> Q in (segments of) reality and logical (or conditional) relations f(P) </a:t>
            </a:r>
            <a:r>
              <a:rPr lang="en-US" sz="2800" dirty="0">
                <a:sym typeface="Wingdings" pitchFamily="2" charset="2"/>
              </a:rPr>
              <a:t> f(Q) in language (Gregory Bateson: “The map is not the territory”; see also </a:t>
            </a:r>
            <a:r>
              <a:rPr lang="en-US" sz="2800" dirty="0" err="1">
                <a:sym typeface="Wingdings" pitchFamily="2" charset="2"/>
              </a:rPr>
              <a:t>Haridimos</a:t>
            </a:r>
            <a:r>
              <a:rPr lang="en-US" sz="2800" dirty="0">
                <a:sym typeface="Wingdings" pitchFamily="2" charset="2"/>
              </a:rPr>
              <a:t> </a:t>
            </a:r>
            <a:r>
              <a:rPr lang="en-US" sz="2800" dirty="0" err="1">
                <a:sym typeface="Wingdings" pitchFamily="2" charset="2"/>
              </a:rPr>
              <a:t>Tsoukas</a:t>
            </a:r>
            <a:r>
              <a:rPr lang="en-US" sz="2800" dirty="0">
                <a:sym typeface="Wingdings" pitchFamily="2" charset="2"/>
              </a:rPr>
              <a:t>)</a:t>
            </a:r>
            <a:endParaRPr lang="cs-CZ" sz="2800" dirty="0">
              <a:sym typeface="Wingdings" pitchFamily="2" charset="2"/>
            </a:endParaRPr>
          </a:p>
          <a:p>
            <a:pPr marL="889000" lvl="1" indent="-457200" algn="just">
              <a:lnSpc>
                <a:spcPct val="100000"/>
              </a:lnSpc>
              <a:buFont typeface="+mj-lt"/>
              <a:buAutoNum type="arabicParenR"/>
            </a:pPr>
            <a:endParaRPr lang="en-US" sz="2800" dirty="0">
              <a:sym typeface="Wingdings" pitchFamily="2" charset="2"/>
            </a:endParaRPr>
          </a:p>
          <a:p>
            <a:pPr marL="889000" lvl="1" indent="-457200" algn="just">
              <a:lnSpc>
                <a:spcPct val="100000"/>
              </a:lnSpc>
              <a:buFont typeface="+mj-lt"/>
              <a:buAutoNum type="arabicParenR"/>
            </a:pPr>
            <a:r>
              <a:rPr lang="en-US" sz="2800" dirty="0">
                <a:sym typeface="Wingdings" pitchFamily="2" charset="2"/>
              </a:rPr>
              <a:t>Overcoming this (locally valid or successful) identification as a source of insufficient scientific/practical achievements by plain practitioners</a:t>
            </a:r>
            <a:endParaRPr lang="cs-CZ" sz="2800" dirty="0">
              <a:sym typeface="Wingdings" pitchFamily="2" charset="2"/>
            </a:endParaRPr>
          </a:p>
          <a:p>
            <a:pPr marL="889000" lvl="1" indent="-457200" algn="just">
              <a:lnSpc>
                <a:spcPct val="100000"/>
              </a:lnSpc>
              <a:buFont typeface="+mj-lt"/>
              <a:buAutoNum type="arabicParenR"/>
            </a:pPr>
            <a:endParaRPr lang="en-US" sz="2800" dirty="0">
              <a:sym typeface="Wingdings" pitchFamily="2" charset="2"/>
            </a:endParaRPr>
          </a:p>
          <a:p>
            <a:pPr marL="889000" lvl="1" indent="-457200" algn="just">
              <a:lnSpc>
                <a:spcPct val="100000"/>
              </a:lnSpc>
              <a:buFont typeface="+mj-lt"/>
              <a:buAutoNum type="arabicParenR"/>
            </a:pPr>
            <a:r>
              <a:rPr lang="en-US" sz="2800" dirty="0">
                <a:sym typeface="Wingdings" pitchFamily="2" charset="2"/>
              </a:rPr>
              <a:t>Re-establishing dialogue as a means for evaluating and correcting actions, i.e., as mediator between the micro- and macro- level</a:t>
            </a:r>
            <a:endParaRPr lang="sk-SK" dirty="0"/>
          </a:p>
        </p:txBody>
      </p:sp>
    </p:spTree>
    <p:extLst>
      <p:ext uri="{BB962C8B-B14F-4D97-AF65-F5344CB8AC3E}">
        <p14:creationId xmlns:p14="http://schemas.microsoft.com/office/powerpoint/2010/main" val="1433768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3661-224B-485C-B6EF-5E82939604D3}"/>
              </a:ext>
            </a:extLst>
          </p:cNvPr>
          <p:cNvSpPr>
            <a:spLocks noGrp="1"/>
          </p:cNvSpPr>
          <p:nvPr>
            <p:ph type="title"/>
          </p:nvPr>
        </p:nvSpPr>
        <p:spPr>
          <a:xfrm>
            <a:off x="0" y="1"/>
            <a:ext cx="12192000" cy="1690688"/>
          </a:xfrm>
        </p:spPr>
        <p:txBody>
          <a:bodyPr>
            <a:normAutofit/>
          </a:bodyPr>
          <a:lstStyle/>
          <a:p>
            <a:r>
              <a:rPr lang="cs-CZ" sz="6000" dirty="0"/>
              <a:t>Praktické důsledky</a:t>
            </a:r>
            <a:endParaRPr lang="sk-SK" sz="6000" b="1" dirty="0"/>
          </a:p>
        </p:txBody>
      </p:sp>
      <p:sp>
        <p:nvSpPr>
          <p:cNvPr id="3" name="Content Placeholder 2">
            <a:extLst>
              <a:ext uri="{FF2B5EF4-FFF2-40B4-BE49-F238E27FC236}">
                <a16:creationId xmlns:a16="http://schemas.microsoft.com/office/drawing/2014/main" id="{A1FA7B96-AB52-4736-8A67-527B5822E882}"/>
              </a:ext>
            </a:extLst>
          </p:cNvPr>
          <p:cNvSpPr>
            <a:spLocks noGrp="1"/>
          </p:cNvSpPr>
          <p:nvPr>
            <p:ph idx="1"/>
          </p:nvPr>
        </p:nvSpPr>
        <p:spPr>
          <a:xfrm>
            <a:off x="-1" y="1690689"/>
            <a:ext cx="12192001" cy="5167310"/>
          </a:xfrm>
        </p:spPr>
        <p:txBody>
          <a:bodyPr>
            <a:normAutofit/>
          </a:bodyPr>
          <a:lstStyle/>
          <a:p>
            <a:pPr marL="889000" lvl="1" indent="-457200" algn="just">
              <a:lnSpc>
                <a:spcPct val="100000"/>
              </a:lnSpc>
              <a:buFont typeface="+mj-lt"/>
              <a:buAutoNum type="arabicParenR"/>
            </a:pPr>
            <a:r>
              <a:rPr lang="cs-CZ" sz="2800" dirty="0">
                <a:sym typeface="Wingdings" pitchFamily="2" charset="2"/>
              </a:rPr>
              <a:t>Zpochybňování a korekce neomezeného, činnost-usměrňujícího používání lokálních shod mezi kauzálními vztahy P  Q v (segmentech) reality a logickými (kondicionálními) vztahy f(P)  f(Q) v řeči. </a:t>
            </a:r>
            <a:r>
              <a:rPr lang="en-US" sz="2800" dirty="0">
                <a:sym typeface="Wingdings" pitchFamily="2" charset="2"/>
              </a:rPr>
              <a:t>(Gregory Bateson: “The map is not the territory”; </a:t>
            </a:r>
            <a:r>
              <a:rPr lang="cs-CZ" sz="2800" dirty="0">
                <a:sym typeface="Wingdings" pitchFamily="2" charset="2"/>
              </a:rPr>
              <a:t>viz. rovněž </a:t>
            </a:r>
            <a:r>
              <a:rPr lang="en-US" sz="2800" dirty="0" err="1">
                <a:sym typeface="Wingdings" pitchFamily="2" charset="2"/>
              </a:rPr>
              <a:t>Haridimos</a:t>
            </a:r>
            <a:r>
              <a:rPr lang="en-US" sz="2800" dirty="0">
                <a:sym typeface="Wingdings" pitchFamily="2" charset="2"/>
              </a:rPr>
              <a:t> </a:t>
            </a:r>
            <a:r>
              <a:rPr lang="en-US" sz="2800" dirty="0" err="1">
                <a:sym typeface="Wingdings" pitchFamily="2" charset="2"/>
              </a:rPr>
              <a:t>Tsoukas</a:t>
            </a:r>
            <a:r>
              <a:rPr lang="en-US" sz="2800" dirty="0">
                <a:sym typeface="Wingdings" pitchFamily="2" charset="2"/>
              </a:rPr>
              <a:t>)</a:t>
            </a:r>
            <a:endParaRPr lang="cs-CZ" sz="2800" dirty="0">
              <a:sym typeface="Wingdings" pitchFamily="2" charset="2"/>
            </a:endParaRPr>
          </a:p>
          <a:p>
            <a:pPr marL="889000" lvl="1" indent="-457200" algn="just">
              <a:lnSpc>
                <a:spcPct val="100000"/>
              </a:lnSpc>
              <a:buFont typeface="+mj-lt"/>
              <a:buAutoNum type="arabicParenR"/>
            </a:pPr>
            <a:endParaRPr lang="en-US" sz="2800" dirty="0">
              <a:sym typeface="Wingdings" pitchFamily="2" charset="2"/>
            </a:endParaRPr>
          </a:p>
          <a:p>
            <a:pPr marL="889000" lvl="1" indent="-457200" algn="just">
              <a:lnSpc>
                <a:spcPct val="100000"/>
              </a:lnSpc>
              <a:buFont typeface="+mj-lt"/>
              <a:buAutoNum type="arabicParenR"/>
            </a:pPr>
            <a:r>
              <a:rPr lang="cs-CZ" sz="2800" dirty="0">
                <a:sym typeface="Wingdings" pitchFamily="2" charset="2"/>
              </a:rPr>
              <a:t>Překonání této (lokálně platné nebo úspěšné) identifikace zdroje vědeckých nebo praktických neúspěchů běžných profesionálů a odborníků.</a:t>
            </a:r>
          </a:p>
          <a:p>
            <a:pPr marL="889000" lvl="1" indent="-457200" algn="just">
              <a:lnSpc>
                <a:spcPct val="100000"/>
              </a:lnSpc>
              <a:buFont typeface="+mj-lt"/>
              <a:buAutoNum type="arabicParenR"/>
            </a:pPr>
            <a:endParaRPr lang="cs-CZ" sz="2800" dirty="0">
              <a:sym typeface="Wingdings" pitchFamily="2" charset="2"/>
            </a:endParaRPr>
          </a:p>
          <a:p>
            <a:pPr marL="889000" lvl="1" indent="-457200" algn="just">
              <a:lnSpc>
                <a:spcPct val="100000"/>
              </a:lnSpc>
              <a:buFont typeface="+mj-lt"/>
              <a:buAutoNum type="arabicParenR"/>
            </a:pPr>
            <a:r>
              <a:rPr lang="cs-CZ" sz="2800" dirty="0">
                <a:sym typeface="Wingdings" pitchFamily="2" charset="2"/>
              </a:rPr>
              <a:t>Znovunastolení dialogu jako nástroje vyhodnocení a korekce činnosti, tedy jako mediátora mezi mikro- a makroúrovní. </a:t>
            </a:r>
            <a:endParaRPr lang="en-US" sz="2800" dirty="0">
              <a:sym typeface="Wingdings" pitchFamily="2" charset="2"/>
            </a:endParaRPr>
          </a:p>
        </p:txBody>
      </p:sp>
    </p:spTree>
    <p:extLst>
      <p:ext uri="{BB962C8B-B14F-4D97-AF65-F5344CB8AC3E}">
        <p14:creationId xmlns:p14="http://schemas.microsoft.com/office/powerpoint/2010/main" val="3976623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32FAD-6385-4EB8-A9B4-F5036F77A373}"/>
              </a:ext>
            </a:extLst>
          </p:cNvPr>
          <p:cNvSpPr>
            <a:spLocks noGrp="1"/>
          </p:cNvSpPr>
          <p:nvPr>
            <p:ph idx="1"/>
          </p:nvPr>
        </p:nvSpPr>
        <p:spPr>
          <a:xfrm>
            <a:off x="0" y="0"/>
            <a:ext cx="12192000" cy="6858000"/>
          </a:xfrm>
        </p:spPr>
        <p:txBody>
          <a:bodyPr>
            <a:normAutofit lnSpcReduction="10000"/>
          </a:bodyPr>
          <a:lstStyle/>
          <a:p>
            <a:pPr marL="0" indent="0">
              <a:buNone/>
            </a:pPr>
            <a:r>
              <a:rPr lang="en-GB" dirty="0"/>
              <a:t>To say exactly what one means, even to one’s own private satisfaction, is difficult. To say exactly what one means and to involve another person is harder still</a:t>
            </a:r>
            <a:r>
              <a:rPr lang="en-GB" dirty="0">
                <a:solidFill>
                  <a:srgbClr val="0000FF"/>
                </a:solidFill>
              </a:rPr>
              <a:t>. </a:t>
            </a:r>
            <a:r>
              <a:rPr lang="en-GB" b="1" dirty="0"/>
              <a:t>Communication between you and me relies on assumptions, associations, communalities and the kind of agreed shorthand which no-one could precisely define but which everyone would admit exists.</a:t>
            </a:r>
          </a:p>
          <a:p>
            <a:pPr marL="0" indent="0">
              <a:buNone/>
            </a:pPr>
            <a:r>
              <a:rPr lang="en-GB" dirty="0">
                <a:solidFill>
                  <a:srgbClr val="FF0000"/>
                </a:solidFill>
              </a:rPr>
              <a:t> </a:t>
            </a:r>
            <a:endParaRPr lang="de-DE" dirty="0">
              <a:solidFill>
                <a:srgbClr val="FF0000"/>
              </a:solidFill>
            </a:endParaRPr>
          </a:p>
          <a:p>
            <a:pPr marL="0" indent="0">
              <a:buNone/>
            </a:pPr>
            <a:r>
              <a:rPr lang="en-GB" dirty="0"/>
              <a:t>That is one reason why it is an effort to have a proper conversation in a foreign language. Even if I am quite fluent, even if I understand the dictionary definitions of words and phrases, I cannot rely on a shorthand with the other party, whose habit of mind is subtly different from my own. Nevertheless all of us know of times when we have not been able to communicate in words a deep emotion and yet we know we have been understood. This can happen in the most foreign of foreign parts and it can happen in our own homes. It would seem that for most of us, most of the time, communication depends on more than words.</a:t>
            </a:r>
            <a:endParaRPr lang="de-DE" dirty="0"/>
          </a:p>
          <a:p>
            <a:pPr marL="0" indent="0">
              <a:buNone/>
            </a:pPr>
            <a:r>
              <a:rPr lang="en-GB" dirty="0"/>
              <a:t> </a:t>
            </a:r>
            <a:endParaRPr lang="de-DE" dirty="0"/>
          </a:p>
          <a:p>
            <a:pPr marL="0" indent="0">
              <a:buNone/>
            </a:pPr>
            <a:r>
              <a:rPr lang="en-GB" b="1" dirty="0"/>
              <a:t>J. Winterson (Art Objects/1995) pp 79/80  A Veil of Words // (With reference to </a:t>
            </a:r>
            <a:r>
              <a:rPr lang="en-GB" b="1" i="1" dirty="0"/>
              <a:t>The Waves </a:t>
            </a:r>
            <a:r>
              <a:rPr lang="en-GB" dirty="0"/>
              <a:t>[by </a:t>
            </a:r>
            <a:r>
              <a:rPr lang="en-GB" dirty="0" err="1"/>
              <a:t>Virgina</a:t>
            </a:r>
            <a:r>
              <a:rPr lang="en-GB" dirty="0"/>
              <a:t> Woolf]</a:t>
            </a:r>
            <a:r>
              <a:rPr lang="en-GB" b="1" dirty="0"/>
              <a:t>)  ==&gt; </a:t>
            </a:r>
            <a:r>
              <a:rPr lang="en-GB" b="1" dirty="0" err="1"/>
              <a:t>cf</a:t>
            </a:r>
            <a:r>
              <a:rPr lang="en-GB" b="1" dirty="0"/>
              <a:t> Bloomsbury Group: J. M. Keynes … Economics … Wittgenstein/Moore … </a:t>
            </a:r>
            <a:endParaRPr lang="de-DE" dirty="0"/>
          </a:p>
          <a:p>
            <a:pPr marL="0" indent="0">
              <a:buNone/>
            </a:pPr>
            <a:endParaRPr lang="sk-SK" dirty="0"/>
          </a:p>
        </p:txBody>
      </p:sp>
    </p:spTree>
    <p:extLst>
      <p:ext uri="{BB962C8B-B14F-4D97-AF65-F5344CB8AC3E}">
        <p14:creationId xmlns:p14="http://schemas.microsoft.com/office/powerpoint/2010/main" val="2526098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32FAD-6385-4EB8-A9B4-F5036F77A373}"/>
              </a:ext>
            </a:extLst>
          </p:cNvPr>
          <p:cNvSpPr>
            <a:spLocks noGrp="1"/>
          </p:cNvSpPr>
          <p:nvPr>
            <p:ph idx="1"/>
          </p:nvPr>
        </p:nvSpPr>
        <p:spPr>
          <a:xfrm>
            <a:off x="0" y="0"/>
            <a:ext cx="12192000" cy="6858000"/>
          </a:xfrm>
        </p:spPr>
        <p:txBody>
          <a:bodyPr>
            <a:normAutofit fontScale="92500" lnSpcReduction="10000"/>
          </a:bodyPr>
          <a:lstStyle/>
          <a:p>
            <a:pPr marL="0" indent="0">
              <a:buNone/>
            </a:pPr>
            <a:r>
              <a:rPr lang="cs-CZ" dirty="0"/>
              <a:t>Říct přesně, co máme na mysli, dokonce i v zájmu vlastní osobní spokojenosti, je náročné. Ještě těžší je říct přesně co máme na mysli někomu jinému. Komun</a:t>
            </a:r>
          </a:p>
          <a:p>
            <a:pPr marL="0" indent="0">
              <a:buNone/>
            </a:pPr>
            <a:r>
              <a:rPr lang="en-GB" dirty="0"/>
              <a:t>To say exactly what one means, even to one’s own private satisfaction, is difficult. To say exactly what one means and to involve another person is harder still</a:t>
            </a:r>
            <a:r>
              <a:rPr lang="en-GB" dirty="0">
                <a:solidFill>
                  <a:srgbClr val="0000FF"/>
                </a:solidFill>
              </a:rPr>
              <a:t>. </a:t>
            </a:r>
            <a:r>
              <a:rPr lang="cs-CZ" b="1" dirty="0"/>
              <a:t>Komunikace mezi námi je závislá na existenci předpokladů, asociací, společných znaků, a jakémusi druhu zkratek, které nikdo nedokáže přesně definovat, ale každý musí uznat, že existují</a:t>
            </a:r>
            <a:r>
              <a:rPr lang="en-GB" b="1" dirty="0"/>
              <a:t>. </a:t>
            </a:r>
          </a:p>
          <a:p>
            <a:pPr marL="0" indent="0">
              <a:buNone/>
            </a:pPr>
            <a:endParaRPr lang="cs-CZ" dirty="0">
              <a:solidFill>
                <a:srgbClr val="FF0000"/>
              </a:solidFill>
            </a:endParaRPr>
          </a:p>
          <a:p>
            <a:pPr marL="0" indent="0">
              <a:buNone/>
            </a:pPr>
            <a:r>
              <a:rPr lang="cs-CZ" dirty="0"/>
              <a:t>To je jedním z důvodů, proč je náročné vést pořádnou konverzaci v cizím jazyce. Dokonce i když mluvím docela plynule, i když rozumím slovníkovým definicím slov a </a:t>
            </a:r>
            <a:r>
              <a:rPr lang="cs-CZ" dirty="0" err="1"/>
              <a:t>fráz</a:t>
            </a:r>
            <a:r>
              <a:rPr lang="cs-CZ" dirty="0"/>
              <a:t>, nemůžu se spolehnout na zkratky druhé strany (konverzace), mysl které je různými nenápadnými způsoby odlišná od mé. Všichni jsme se setkali se situací, kdy jsme nebyli schopni vyjádřit pomocí slov hlubokou emoci a přesto jsme věděli, že druhá strana porozuměla. To se může stát v těch nejcizejších z cizích oblastí a může se to stát u nás doma. Zdá se, že pro většinu z nás většinou komunikace závisí nejenom na slovech.</a:t>
            </a:r>
            <a:endParaRPr lang="de-DE" dirty="0"/>
          </a:p>
          <a:p>
            <a:pPr marL="0" indent="0">
              <a:buNone/>
            </a:pPr>
            <a:r>
              <a:rPr lang="en-GB" dirty="0"/>
              <a:t> </a:t>
            </a:r>
            <a:endParaRPr lang="de-DE" dirty="0"/>
          </a:p>
          <a:p>
            <a:pPr marL="0" indent="0">
              <a:buNone/>
            </a:pPr>
            <a:r>
              <a:rPr lang="en-GB" b="1" dirty="0"/>
              <a:t>J. Winterson (Art Objects/1995) pp 79/80  A Veil of Words</a:t>
            </a:r>
            <a:endParaRPr lang="cs-CZ" b="1" dirty="0"/>
          </a:p>
          <a:p>
            <a:pPr marL="0" indent="0">
              <a:buNone/>
            </a:pPr>
            <a:r>
              <a:rPr lang="en-GB" b="1" dirty="0"/>
              <a:t> (With reference to </a:t>
            </a:r>
            <a:r>
              <a:rPr lang="en-GB" b="1" i="1" dirty="0"/>
              <a:t>The Waves </a:t>
            </a:r>
            <a:r>
              <a:rPr lang="en-GB" dirty="0"/>
              <a:t>[by </a:t>
            </a:r>
            <a:r>
              <a:rPr lang="en-GB" dirty="0" err="1"/>
              <a:t>Virgina</a:t>
            </a:r>
            <a:r>
              <a:rPr lang="en-GB" dirty="0"/>
              <a:t> Woolf]</a:t>
            </a:r>
            <a:r>
              <a:rPr lang="en-GB" b="1" dirty="0"/>
              <a:t>)  ==&gt; </a:t>
            </a:r>
            <a:r>
              <a:rPr lang="en-GB" b="1" dirty="0" err="1"/>
              <a:t>cf</a:t>
            </a:r>
            <a:r>
              <a:rPr lang="en-GB" b="1" dirty="0"/>
              <a:t> Bloomsbury Group: J. M. Keynes … Economics … Wittgenstein/Moore … </a:t>
            </a:r>
            <a:endParaRPr lang="de-DE" dirty="0"/>
          </a:p>
        </p:txBody>
      </p:sp>
    </p:spTree>
    <p:extLst>
      <p:ext uri="{BB962C8B-B14F-4D97-AF65-F5344CB8AC3E}">
        <p14:creationId xmlns:p14="http://schemas.microsoft.com/office/powerpoint/2010/main" val="99710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63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2558300283"/>
              </p:ext>
            </p:extLst>
          </p:nvPr>
        </p:nvGraphicFramePr>
        <p:xfrm>
          <a:off x="0" y="0"/>
          <a:ext cx="12191999" cy="6858002"/>
        </p:xfrm>
        <a:graphic>
          <a:graphicData uri="http://schemas.openxmlformats.org/drawingml/2006/table">
            <a:tbl>
              <a:tblPr/>
              <a:tblGrid>
                <a:gridCol w="3516338">
                  <a:extLst>
                    <a:ext uri="{9D8B030D-6E8A-4147-A177-3AD203B41FA5}">
                      <a16:colId xmlns:a16="http://schemas.microsoft.com/office/drawing/2014/main" val="20000"/>
                    </a:ext>
                  </a:extLst>
                </a:gridCol>
                <a:gridCol w="2548185">
                  <a:extLst>
                    <a:ext uri="{9D8B030D-6E8A-4147-A177-3AD203B41FA5}">
                      <a16:colId xmlns:a16="http://schemas.microsoft.com/office/drawing/2014/main" val="20001"/>
                    </a:ext>
                  </a:extLst>
                </a:gridCol>
                <a:gridCol w="3524156">
                  <a:extLst>
                    <a:ext uri="{9D8B030D-6E8A-4147-A177-3AD203B41FA5}">
                      <a16:colId xmlns:a16="http://schemas.microsoft.com/office/drawing/2014/main" val="20002"/>
                    </a:ext>
                  </a:extLst>
                </a:gridCol>
                <a:gridCol w="229433">
                  <a:extLst>
                    <a:ext uri="{9D8B030D-6E8A-4147-A177-3AD203B41FA5}">
                      <a16:colId xmlns:a16="http://schemas.microsoft.com/office/drawing/2014/main" val="20004"/>
                    </a:ext>
                  </a:extLst>
                </a:gridCol>
                <a:gridCol w="2373887">
                  <a:extLst>
                    <a:ext uri="{9D8B030D-6E8A-4147-A177-3AD203B41FA5}">
                      <a16:colId xmlns:a16="http://schemas.microsoft.com/office/drawing/2014/main" val="20005"/>
                    </a:ext>
                  </a:extLst>
                </a:gridCol>
              </a:tblGrid>
              <a:tr h="350613">
                <a:tc gridSpan="3">
                  <a:txBody>
                    <a:bodyPr/>
                    <a:lstStyle/>
                    <a:p>
                      <a:pPr algn="ctr" fontAlgn="b"/>
                      <a:r>
                        <a:rPr lang="de-DE" sz="1200" b="1" i="0" u="none" strike="noStrike" dirty="0" err="1">
                          <a:effectLst/>
                          <a:latin typeface="Geneva"/>
                        </a:rPr>
                        <a:t>Classical</a:t>
                      </a:r>
                      <a:r>
                        <a:rPr lang="de-DE" sz="1200" b="1" i="0" u="none" strike="noStrike" dirty="0">
                          <a:effectLst/>
                          <a:latin typeface="Geneva"/>
                        </a:rPr>
                        <a:t> </a:t>
                      </a:r>
                      <a:r>
                        <a:rPr lang="de-DE" sz="1200" b="1" i="0" u="none" strike="noStrike" dirty="0" err="1">
                          <a:effectLst/>
                          <a:latin typeface="Geneva"/>
                        </a:rPr>
                        <a:t>Approaches</a:t>
                      </a:r>
                      <a:r>
                        <a:rPr lang="de-DE" sz="1200" b="1" i="0" u="none" strike="noStrike" dirty="0">
                          <a:effectLst/>
                          <a:latin typeface="Geneva"/>
                        </a:rPr>
                        <a:t> /Martens et al</a:t>
                      </a:r>
                    </a:p>
                  </a:txBody>
                  <a:tcPr marL="7984" marR="7984" marT="79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pPr algn="ctr" fontAlgn="ctr"/>
                      <a:endParaRPr lang="de-DE" sz="600" b="1" i="0" u="none" strike="noStrike">
                        <a:effectLst/>
                        <a:latin typeface="Geneva"/>
                      </a:endParaRP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de-DE" dirty="0"/>
                    </a:p>
                  </a:txBody>
                  <a:tcPr marL="7984" marR="7984" marT="798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extLst>
                  <a:ext uri="{0D108BD9-81ED-4DB2-BD59-A6C34878D82A}">
                    <a16:rowId xmlns:a16="http://schemas.microsoft.com/office/drawing/2014/main" val="10004"/>
                  </a:ext>
                </a:extLst>
              </a:tr>
              <a:tr h="858256">
                <a:tc>
                  <a:txBody>
                    <a:bodyPr/>
                    <a:lstStyle/>
                    <a:p>
                      <a:pPr algn="ctr" fontAlgn="ctr"/>
                      <a:r>
                        <a:rPr lang="de-DE" sz="1600" b="1" i="1" u="none" strike="noStrike" dirty="0" err="1">
                          <a:effectLst/>
                          <a:latin typeface="Geneva"/>
                        </a:rPr>
                        <a:t>ontologically</a:t>
                      </a:r>
                      <a:endParaRPr lang="de-DE" sz="1600" b="1" i="1"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600" b="1" i="1" u="none" strike="noStrike" dirty="0" err="1">
                          <a:effectLst/>
                          <a:latin typeface="Geneva"/>
                        </a:rPr>
                        <a:t>mentalistically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600" b="1" i="1" u="none" strike="noStrike" dirty="0" err="1">
                          <a:effectLst/>
                          <a:latin typeface="Geneva"/>
                        </a:rPr>
                        <a:t>linguistically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de-DE" dirty="0" err="1"/>
                        <a:t>Paradigm</a:t>
                      </a:r>
                      <a:r>
                        <a:rPr lang="de-DE" dirty="0"/>
                        <a:t>(s)</a:t>
                      </a:r>
                    </a:p>
                    <a:p>
                      <a:pPr algn="ctr"/>
                      <a:r>
                        <a:rPr lang="de-DE" dirty="0"/>
                        <a:t>Kuhn </a:t>
                      </a:r>
                      <a:r>
                        <a:rPr lang="de-DE" dirty="0" err="1"/>
                        <a:t>vs</a:t>
                      </a:r>
                      <a:r>
                        <a:rPr lang="de-DE" dirty="0"/>
                        <a:t> Popper</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5"/>
                  </a:ext>
                </a:extLst>
              </a:tr>
              <a:tr h="618853">
                <a:tc>
                  <a:txBody>
                    <a:bodyPr/>
                    <a:lstStyle/>
                    <a:p>
                      <a:pPr algn="ctr" fontAlgn="ctr"/>
                      <a:r>
                        <a:rPr lang="de-DE" sz="1800" b="0" i="0" u="none" strike="noStrike" dirty="0">
                          <a:solidFill>
                            <a:schemeClr val="tx1"/>
                          </a:solidFill>
                          <a:effectLst/>
                          <a:latin typeface="Geneva"/>
                        </a:rPr>
                        <a:t> </a:t>
                      </a:r>
                      <a:r>
                        <a:rPr lang="de-DE" sz="1800" b="0" i="0" u="none" strike="noStrike" dirty="0" err="1">
                          <a:solidFill>
                            <a:schemeClr val="tx1"/>
                          </a:solidFill>
                          <a:effectLst/>
                          <a:latin typeface="Geneva"/>
                        </a:rPr>
                        <a:t>Reaction</a:t>
                      </a:r>
                      <a:r>
                        <a:rPr lang="de-DE" sz="1800" b="0" i="0" u="none" strike="noStrike" dirty="0">
                          <a:solidFill>
                            <a:schemeClr val="tx1"/>
                          </a:solidFill>
                          <a:effectLst/>
                          <a:latin typeface="Geneva"/>
                        </a:rPr>
                        <a:t>(s) </a:t>
                      </a:r>
                      <a:r>
                        <a:rPr lang="de-DE" sz="1800" b="0" i="0" u="none" strike="noStrike" baseline="0" dirty="0">
                          <a:solidFill>
                            <a:schemeClr val="tx1"/>
                          </a:solidFill>
                          <a:effectLst/>
                          <a:latin typeface="Geneva"/>
                        </a:rPr>
                        <a:t> </a:t>
                      </a:r>
                      <a:r>
                        <a:rPr lang="de-DE" sz="1800" b="0" i="0" u="none" strike="noStrike" baseline="0" dirty="0" err="1">
                          <a:solidFill>
                            <a:schemeClr val="tx1"/>
                          </a:solidFill>
                          <a:effectLst/>
                          <a:latin typeface="Geneva"/>
                        </a:rPr>
                        <a:t>to</a:t>
                      </a:r>
                      <a:r>
                        <a:rPr lang="cs-CZ" sz="1800" b="0" i="0" u="none" strike="noStrike" baseline="0" dirty="0">
                          <a:solidFill>
                            <a:schemeClr val="tx1"/>
                          </a:solidFill>
                          <a:effectLst/>
                          <a:latin typeface="Geneva"/>
                        </a:rPr>
                        <a:t>…</a:t>
                      </a:r>
                      <a:endParaRPr lang="de-DE" sz="1800" b="0" i="0" u="none" strike="noStrike" dirty="0">
                        <a:solidFill>
                          <a:srgbClr val="FF0000"/>
                        </a:solidFill>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err="1">
                          <a:solidFill>
                            <a:schemeClr val="tx1"/>
                          </a:solidFill>
                          <a:effectLst/>
                          <a:latin typeface="Geneva"/>
                        </a:rPr>
                        <a:t>Experiences</a:t>
                      </a:r>
                      <a:endParaRPr lang="de-DE" sz="1800" b="0" i="0" u="none" strike="noStrike" dirty="0">
                        <a:solidFill>
                          <a:srgbClr val="FF0000"/>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a:solidFill>
                            <a:srgbClr val="FF0000"/>
                          </a:solidFill>
                          <a:effectLst/>
                          <a:latin typeface="Geneva"/>
                        </a:rPr>
                        <a:t> </a:t>
                      </a:r>
                      <a:r>
                        <a:rPr lang="de-DE" sz="1800" b="0" i="0" u="none" strike="noStrike" dirty="0">
                          <a:solidFill>
                            <a:schemeClr val="tx1"/>
                          </a:solidFill>
                          <a:effectLst/>
                          <a:latin typeface="Geneva"/>
                        </a:rPr>
                        <a:t>Problem</a:t>
                      </a:r>
                      <a:r>
                        <a:rPr lang="cs-CZ" sz="1800" b="0" i="0" u="none" strike="noStrike" dirty="0">
                          <a:solidFill>
                            <a:schemeClr val="tx1"/>
                          </a:solidFill>
                          <a:effectLst/>
                          <a:latin typeface="Geneva"/>
                        </a:rPr>
                        <a:t>s</a:t>
                      </a:r>
                      <a:endParaRPr lang="de-DE" sz="1800" b="0" i="0" u="none" strike="noStrike" dirty="0">
                        <a:solidFill>
                          <a:schemeClr val="tx1"/>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de-DE" sz="1800" dirty="0">
                          <a:solidFill>
                            <a:schemeClr val="tx1"/>
                          </a:solidFill>
                        </a:rPr>
                        <a:t>SITUATIONS</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6"/>
                  </a:ext>
                </a:extLst>
              </a:tr>
              <a:tr h="432029">
                <a:tc>
                  <a:txBody>
                    <a:bodyPr/>
                    <a:lstStyle/>
                    <a:p>
                      <a:pPr algn="ctr" fontAlgn="ctr"/>
                      <a:r>
                        <a:rPr lang="de-DE" sz="1400" b="0" i="0" u="none" strike="noStrike" dirty="0" err="1">
                          <a:effectLst/>
                          <a:latin typeface="Geneva"/>
                        </a:rPr>
                        <a:t>Being</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Consciouness</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Language</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a:t>Area</a:t>
                      </a:r>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8678">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8"/>
                  </a:ext>
                </a:extLst>
              </a:tr>
              <a:tr h="1331118">
                <a:tc>
                  <a:txBody>
                    <a:bodyPr/>
                    <a:lstStyle/>
                    <a:p>
                      <a:pPr algn="ctr" fontAlgn="ctr"/>
                      <a:r>
                        <a:rPr lang="de-DE" sz="1400" b="0" i="0" u="none" strike="noStrike" dirty="0" err="1">
                          <a:effectLst/>
                          <a:latin typeface="Geneva"/>
                        </a:rPr>
                        <a:t>Correcting</a:t>
                      </a:r>
                      <a:r>
                        <a:rPr lang="de-DE" sz="1400" b="0" i="0" u="none" strike="noStrike" dirty="0">
                          <a:effectLst/>
                          <a:latin typeface="Geneva"/>
                        </a:rPr>
                        <a:t> </a:t>
                      </a:r>
                      <a:r>
                        <a:rPr lang="de-DE" sz="1400" b="0" i="0" u="none" strike="noStrike" dirty="0" err="1">
                          <a:effectLst/>
                          <a:latin typeface="Geneva"/>
                        </a:rPr>
                        <a:t>by</a:t>
                      </a:r>
                      <a:r>
                        <a:rPr lang="de-DE" sz="1400" b="0" i="0" u="none" strike="noStrike" dirty="0">
                          <a:effectLst/>
                          <a:latin typeface="Geneva"/>
                        </a:rPr>
                        <a:t> </a:t>
                      </a:r>
                      <a:r>
                        <a:rPr lang="de-DE" sz="1400" b="0" i="0" u="none" strike="noStrike" dirty="0" err="1">
                          <a:effectLst/>
                          <a:latin typeface="Geneva"/>
                        </a:rPr>
                        <a:t>referring</a:t>
                      </a:r>
                      <a:r>
                        <a:rPr lang="de-DE" sz="1400" b="0" i="0" u="none" strike="noStrike" dirty="0">
                          <a:effectLst/>
                          <a:latin typeface="Geneva"/>
                        </a:rPr>
                        <a:t> </a:t>
                      </a:r>
                      <a:r>
                        <a:rPr lang="de-DE" sz="1400" b="0" i="0" u="none" strike="noStrike" dirty="0" err="1">
                          <a:effectLst/>
                          <a:latin typeface="Geneva"/>
                        </a:rPr>
                        <a:t>to</a:t>
                      </a:r>
                      <a:r>
                        <a:rPr lang="de-DE" sz="1400" b="0" i="0" u="none" strike="noStrike" dirty="0">
                          <a:effectLst/>
                          <a:latin typeface="Geneva"/>
                        </a:rPr>
                        <a:t> an </a:t>
                      </a:r>
                      <a:r>
                        <a:rPr lang="de-DE" sz="1400" b="0" i="0" u="none" strike="noStrike" dirty="0" err="1">
                          <a:effectLst/>
                          <a:latin typeface="Geneva"/>
                        </a:rPr>
                        <a:t>external</a:t>
                      </a:r>
                      <a:r>
                        <a:rPr lang="de-DE" sz="1400" b="0" i="0" u="none" strike="noStrike" dirty="0">
                          <a:effectLst/>
                          <a:latin typeface="Geneva"/>
                        </a:rPr>
                        <a:t> </a:t>
                      </a:r>
                      <a:r>
                        <a:rPr lang="de-DE" sz="1400" b="0" i="0" u="none" strike="noStrike" dirty="0" err="1">
                          <a:effectLst/>
                          <a:latin typeface="Geneva"/>
                        </a:rPr>
                        <a:t>world</a:t>
                      </a:r>
                      <a:r>
                        <a:rPr lang="de-DE" sz="1400" b="0" i="0" u="none" strike="noStrike" dirty="0">
                          <a:effectLst/>
                          <a:latin typeface="Geneva"/>
                        </a:rPr>
                        <a:t>. </a:t>
                      </a:r>
                    </a:p>
                    <a:p>
                      <a:pPr algn="ctr" fontAlgn="ctr"/>
                      <a:r>
                        <a:rPr lang="de-DE" sz="1400" b="0" i="0" u="none" strike="noStrike" dirty="0">
                          <a:effectLst/>
                          <a:latin typeface="Geneva"/>
                        </a:rPr>
                        <a:t>(</a:t>
                      </a:r>
                      <a:r>
                        <a:rPr lang="de-DE" sz="1400" b="0" i="0" u="none" strike="noStrike" dirty="0" err="1">
                          <a:effectLst/>
                          <a:latin typeface="Geneva"/>
                        </a:rPr>
                        <a:t>What</a:t>
                      </a:r>
                      <a:r>
                        <a:rPr lang="de-DE" sz="1400" b="0" i="0" u="none" strike="noStrike" dirty="0">
                          <a:effectLst/>
                          <a:latin typeface="Geneva"/>
                        </a:rPr>
                        <a:t> </a:t>
                      </a:r>
                      <a:r>
                        <a:rPr lang="de-DE" sz="1400" b="0" i="0" u="none" strike="noStrike" dirty="0" err="1">
                          <a:effectLst/>
                          <a:latin typeface="Geneva"/>
                        </a:rPr>
                        <a:t>is</a:t>
                      </a:r>
                      <a:r>
                        <a:rPr lang="de-DE" sz="1400" b="0" i="0" u="none" strike="noStrike" dirty="0">
                          <a:effectLst/>
                          <a:latin typeface="Geneva"/>
                        </a:rPr>
                        <a:t> </a:t>
                      </a:r>
                      <a:r>
                        <a:rPr lang="de-DE" sz="1400" b="0" i="0" u="none" strike="noStrike" dirty="0" err="1">
                          <a:effectLst/>
                          <a:latin typeface="Geneva"/>
                        </a:rPr>
                        <a:t>the</a:t>
                      </a:r>
                      <a:r>
                        <a:rPr lang="de-DE" sz="1400" b="0" i="0" u="none" strike="noStrike" dirty="0">
                          <a:effectLst/>
                          <a:latin typeface="Geneva"/>
                        </a:rPr>
                        <a:t> </a:t>
                      </a:r>
                      <a:r>
                        <a:rPr lang="de-DE" sz="1400" b="0" i="0" u="none" strike="noStrike" dirty="0" err="1">
                          <a:effectLst/>
                          <a:latin typeface="Geneva"/>
                        </a:rPr>
                        <a:t>world</a:t>
                      </a:r>
                      <a:r>
                        <a:rPr lang="de-DE" sz="1400" b="0" i="0" u="none" strike="noStrike" dirty="0">
                          <a:effectLst/>
                          <a:latin typeface="Geneva"/>
                        </a:rPr>
                        <a:t> </a:t>
                      </a:r>
                      <a:r>
                        <a:rPr lang="de-DE" sz="1400" b="0" i="0" u="none" strike="noStrike" dirty="0" err="1">
                          <a:effectLst/>
                          <a:latin typeface="Geneva"/>
                        </a:rPr>
                        <a:t>like</a:t>
                      </a:r>
                      <a:r>
                        <a:rPr lang="de-DE" sz="1400" b="0" i="0" u="none" strike="noStrike" dirty="0">
                          <a:effectLst/>
                          <a:latin typeface="Geneva"/>
                        </a:rPr>
                        <a:t> / </a:t>
                      </a:r>
                    </a:p>
                    <a:p>
                      <a:pPr algn="ctr" fontAlgn="ctr"/>
                      <a:r>
                        <a:rPr lang="de-DE" sz="1400" b="0" i="0" u="none" strike="noStrike" dirty="0">
                          <a:effectLst/>
                          <a:latin typeface="Geneva"/>
                        </a:rPr>
                        <a:t>in </a:t>
                      </a:r>
                      <a:r>
                        <a:rPr lang="de-DE" sz="1400" b="0" i="0" u="none" strike="noStrike" dirty="0" err="1">
                          <a:effectLst/>
                          <a:latin typeface="Geneva"/>
                        </a:rPr>
                        <a:t>reality</a:t>
                      </a:r>
                      <a:r>
                        <a:rPr lang="de-DE" sz="1400" b="0" i="0" u="none" strike="noStrike" dirty="0">
                          <a:effectLst/>
                          <a:latin typeface="Geneva"/>
                        </a:rPr>
                        <a:t>?)</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Correcting by referring to the possibilities of the human mind</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err="1">
                          <a:effectLst/>
                          <a:latin typeface="Geneva"/>
                        </a:rPr>
                        <a:t>Correcting</a:t>
                      </a:r>
                      <a:r>
                        <a:rPr lang="de-DE" sz="1400" b="0" i="0" u="none" strike="noStrike" dirty="0">
                          <a:effectLst/>
                          <a:latin typeface="Geneva"/>
                        </a:rPr>
                        <a:t> </a:t>
                      </a:r>
                      <a:r>
                        <a:rPr lang="de-DE" sz="1400" b="0" i="0" u="none" strike="noStrike" dirty="0" err="1">
                          <a:effectLst/>
                          <a:latin typeface="Geneva"/>
                        </a:rPr>
                        <a:t>by</a:t>
                      </a:r>
                      <a:r>
                        <a:rPr lang="de-DE" sz="1400" b="0" i="0" u="none" strike="noStrike" dirty="0">
                          <a:effectLst/>
                          <a:latin typeface="Geneva"/>
                        </a:rPr>
                        <a:t> </a:t>
                      </a:r>
                      <a:r>
                        <a:rPr lang="de-DE" sz="1400" b="0" i="0" u="none" strike="noStrike" dirty="0" err="1">
                          <a:effectLst/>
                          <a:latin typeface="Geneva"/>
                        </a:rPr>
                        <a:t>taking</a:t>
                      </a:r>
                      <a:r>
                        <a:rPr lang="de-DE" sz="1400" b="0" i="0" u="none" strike="noStrike" dirty="0">
                          <a:effectLst/>
                          <a:latin typeface="Geneva"/>
                        </a:rPr>
                        <a:t> </a:t>
                      </a:r>
                      <a:r>
                        <a:rPr lang="de-DE" sz="1400" b="0" i="0" u="none" strike="noStrike" dirty="0" err="1">
                          <a:effectLst/>
                          <a:latin typeface="Geneva"/>
                        </a:rPr>
                        <a:t>into</a:t>
                      </a:r>
                      <a:r>
                        <a:rPr lang="de-DE" sz="1400" b="0" i="0" u="none" strike="noStrike" dirty="0">
                          <a:effectLst/>
                          <a:latin typeface="Geneva"/>
                        </a:rPr>
                        <a:t> </a:t>
                      </a:r>
                      <a:r>
                        <a:rPr lang="de-DE" sz="1400" b="0" i="0" u="none" strike="noStrike" dirty="0" err="1">
                          <a:effectLst/>
                          <a:latin typeface="Geneva"/>
                        </a:rPr>
                        <a:t>account</a:t>
                      </a:r>
                      <a:r>
                        <a:rPr lang="de-DE" sz="1400" b="0" i="0" u="none" strike="noStrike" dirty="0">
                          <a:effectLst/>
                          <a:latin typeface="Geneva"/>
                        </a:rPr>
                        <a:t> </a:t>
                      </a:r>
                      <a:r>
                        <a:rPr lang="de-DE" sz="1400" b="0" i="0" u="none" strike="noStrike" dirty="0" err="1">
                          <a:effectLst/>
                          <a:latin typeface="Geneva"/>
                        </a:rPr>
                        <a:t>the</a:t>
                      </a:r>
                      <a:r>
                        <a:rPr lang="de-DE" sz="1400" b="0" i="0" u="none" strike="noStrike" dirty="0">
                          <a:effectLst/>
                          <a:latin typeface="Geneva"/>
                        </a:rPr>
                        <a:t> </a:t>
                      </a:r>
                      <a:r>
                        <a:rPr lang="de-DE" sz="1400" b="0" i="0" u="none" strike="noStrike" dirty="0" err="1">
                          <a:effectLst/>
                          <a:latin typeface="Geneva"/>
                        </a:rPr>
                        <a:t>limits</a:t>
                      </a:r>
                      <a:r>
                        <a:rPr lang="de-DE" sz="1400" b="0" i="0" u="none" strike="noStrike" dirty="0">
                          <a:effectLst/>
                          <a:latin typeface="Geneva"/>
                        </a:rPr>
                        <a:t> </a:t>
                      </a:r>
                      <a:r>
                        <a:rPr lang="de-DE" sz="1400" b="0" i="0" u="none" strike="noStrike" dirty="0" err="1">
                          <a:effectLst/>
                          <a:latin typeface="Geneva"/>
                        </a:rPr>
                        <a:t>of</a:t>
                      </a:r>
                      <a:r>
                        <a:rPr lang="de-DE" sz="1400" b="0" i="0" u="none" strike="noStrike" dirty="0">
                          <a:effectLst/>
                          <a:latin typeface="Geneva"/>
                        </a:rPr>
                        <a:t> </a:t>
                      </a:r>
                      <a:r>
                        <a:rPr lang="de-DE" sz="1400" b="0" i="0" u="none" strike="noStrike" dirty="0" err="1">
                          <a:effectLst/>
                          <a:latin typeface="Geneva"/>
                        </a:rPr>
                        <a:t>our</a:t>
                      </a:r>
                      <a:r>
                        <a:rPr lang="de-DE" sz="1400" b="0" i="0" u="none" strike="noStrike" dirty="0">
                          <a:effectLst/>
                          <a:latin typeface="Geneva"/>
                        </a:rPr>
                        <a:t> </a:t>
                      </a:r>
                      <a:r>
                        <a:rPr lang="de-DE" sz="1400" b="0" i="0" u="none" strike="noStrike" dirty="0" err="1">
                          <a:effectLst/>
                          <a:latin typeface="Geneva"/>
                        </a:rPr>
                        <a:t>language</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err="1"/>
                        <a:t>Realm</a:t>
                      </a:r>
                      <a:r>
                        <a:rPr lang="de-DE" dirty="0"/>
                        <a:t> </a:t>
                      </a:r>
                      <a:r>
                        <a:rPr lang="de-DE" dirty="0" err="1"/>
                        <a:t>of</a:t>
                      </a:r>
                      <a:r>
                        <a:rPr lang="de-DE" dirty="0"/>
                        <a:t> Reference</a:t>
                      </a:r>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53884">
                <a:tc>
                  <a:txBody>
                    <a:bodyPr/>
                    <a:lstStyle/>
                    <a:p>
                      <a:pPr algn="ctr" fontAlgn="ctr"/>
                      <a:r>
                        <a:rPr lang="de-DE" sz="1400" b="0" i="0" u="none" strike="noStrike" dirty="0" err="1">
                          <a:effectLst/>
                          <a:latin typeface="Geneva"/>
                        </a:rPr>
                        <a:t>Entity</a:t>
                      </a:r>
                      <a:r>
                        <a:rPr lang="de-DE" sz="1400" b="0" i="0" u="none" strike="noStrike" dirty="0">
                          <a:effectLst/>
                          <a:latin typeface="Geneva"/>
                        </a:rPr>
                        <a:t>/ </a:t>
                      </a:r>
                      <a:r>
                        <a:rPr lang="de-DE" sz="1400" b="0" i="0" u="none" strike="noStrike" dirty="0" err="1">
                          <a:effectLst/>
                          <a:latin typeface="Geneva"/>
                        </a:rPr>
                        <a:t>Being</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err="1">
                          <a:effectLst/>
                          <a:latin typeface="Geneva"/>
                        </a:rPr>
                        <a:t>Conceptions</a:t>
                      </a:r>
                      <a:r>
                        <a:rPr lang="de-DE" sz="1400" b="0" i="0" u="none" strike="noStrike" dirty="0">
                          <a:effectLst/>
                          <a:latin typeface="Geneva"/>
                        </a:rPr>
                        <a:t>/</a:t>
                      </a:r>
                      <a:r>
                        <a:rPr lang="de-DE" sz="1400" b="0" i="0" u="none" strike="noStrike" dirty="0" err="1">
                          <a:effectLst/>
                          <a:latin typeface="Geneva"/>
                        </a:rPr>
                        <a:t>Ideas</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err="1">
                          <a:effectLst/>
                          <a:latin typeface="Geneva"/>
                        </a:rPr>
                        <a:t>Sentences</a:t>
                      </a:r>
                      <a:r>
                        <a:rPr lang="de-DE" sz="1400" b="0" i="0" u="none" strike="noStrike" dirty="0">
                          <a:effectLst/>
                          <a:latin typeface="Geneva"/>
                        </a:rPr>
                        <a:t>/</a:t>
                      </a:r>
                      <a:r>
                        <a:rPr lang="de-DE" sz="1400" b="0" i="0" u="none" strike="noStrike" dirty="0" err="1">
                          <a:effectLst/>
                          <a:latin typeface="Geneva"/>
                        </a:rPr>
                        <a:t>Expressions</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a:t>„Objects“ </a:t>
                      </a:r>
                    </a:p>
                    <a:p>
                      <a:pPr algn="ctr"/>
                      <a:r>
                        <a:rPr lang="de-DE" sz="1400" dirty="0"/>
                        <a:t>(</a:t>
                      </a:r>
                      <a:r>
                        <a:rPr lang="de-DE" sz="1400" dirty="0" err="1"/>
                        <a:t>of</a:t>
                      </a:r>
                      <a:r>
                        <a:rPr lang="de-DE" sz="1400" dirty="0"/>
                        <a:t> </a:t>
                      </a:r>
                      <a:r>
                        <a:rPr lang="de-DE" sz="1400" dirty="0" err="1"/>
                        <a:t>reflection</a:t>
                      </a:r>
                      <a:r>
                        <a:rPr lang="de-DE" sz="1400" dirty="0"/>
                        <a:t>)</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0613">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de-DE"/>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0613">
                <a:tc>
                  <a:txBody>
                    <a:bodyPr/>
                    <a:lstStyle/>
                    <a:p>
                      <a:pPr algn="ctr" fontAlgn="ctr"/>
                      <a:r>
                        <a:rPr lang="de-DE" sz="1400" b="0" i="0" u="none" strike="noStrike">
                          <a:effectLst/>
                          <a:latin typeface="Geneva"/>
                        </a:rPr>
                        <a:t>Wondering</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Doubt</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Confusion</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a:t>Origin</a:t>
                      </a:r>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5323">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13"/>
                  </a:ext>
                </a:extLst>
              </a:tr>
              <a:tr h="794000">
                <a:tc>
                  <a:txBody>
                    <a:bodyPr/>
                    <a:lstStyle/>
                    <a:p>
                      <a:pPr algn="ctr" fontAlgn="ctr"/>
                      <a:r>
                        <a:rPr lang="en-US" sz="1400" b="0" i="0" u="none" strike="noStrike">
                          <a:effectLst/>
                          <a:latin typeface="Geneva"/>
                        </a:rPr>
                        <a:t>What is (the case)?</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Geneva"/>
                        </a:rPr>
                        <a:t>What can I / we know?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Geneva"/>
                        </a:rPr>
                        <a:t>What can I / we understand?</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de-DE" dirty="0" err="1"/>
                        <a:t>Questions</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24022">
                <a:tc>
                  <a:txBody>
                    <a:bodyPr/>
                    <a:lstStyle/>
                    <a:p>
                      <a:pPr algn="ctr" fontAlgn="ctr"/>
                      <a:r>
                        <a:rPr lang="de-DE" sz="600" b="1"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a:effectLst/>
                          <a:latin typeface="Geneva"/>
                        </a:rPr>
                        <a:t> </a:t>
                      </a: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dirty="0">
                          <a:effectLst/>
                          <a:latin typeface="Geneva"/>
                        </a:rPr>
                        <a:t> </a:t>
                      </a:r>
                    </a:p>
                  </a:txBody>
                  <a:tcPr marL="7984" marR="7984" marT="798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de-DE" sz="600" b="0" i="0" u="none" strike="noStrike" dirty="0">
                          <a:effectLst/>
                          <a:latin typeface="Geneva"/>
                        </a:rPr>
                        <a:t> </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5234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1967275258"/>
              </p:ext>
            </p:extLst>
          </p:nvPr>
        </p:nvGraphicFramePr>
        <p:xfrm>
          <a:off x="0" y="0"/>
          <a:ext cx="12191999" cy="6857999"/>
        </p:xfrm>
        <a:graphic>
          <a:graphicData uri="http://schemas.openxmlformats.org/drawingml/2006/table">
            <a:tbl>
              <a:tblPr/>
              <a:tblGrid>
                <a:gridCol w="3516338">
                  <a:extLst>
                    <a:ext uri="{9D8B030D-6E8A-4147-A177-3AD203B41FA5}">
                      <a16:colId xmlns:a16="http://schemas.microsoft.com/office/drawing/2014/main" val="20000"/>
                    </a:ext>
                  </a:extLst>
                </a:gridCol>
                <a:gridCol w="2548185">
                  <a:extLst>
                    <a:ext uri="{9D8B030D-6E8A-4147-A177-3AD203B41FA5}">
                      <a16:colId xmlns:a16="http://schemas.microsoft.com/office/drawing/2014/main" val="20001"/>
                    </a:ext>
                  </a:extLst>
                </a:gridCol>
                <a:gridCol w="3524156">
                  <a:extLst>
                    <a:ext uri="{9D8B030D-6E8A-4147-A177-3AD203B41FA5}">
                      <a16:colId xmlns:a16="http://schemas.microsoft.com/office/drawing/2014/main" val="20002"/>
                    </a:ext>
                  </a:extLst>
                </a:gridCol>
                <a:gridCol w="229433">
                  <a:extLst>
                    <a:ext uri="{9D8B030D-6E8A-4147-A177-3AD203B41FA5}">
                      <a16:colId xmlns:a16="http://schemas.microsoft.com/office/drawing/2014/main" val="20004"/>
                    </a:ext>
                  </a:extLst>
                </a:gridCol>
                <a:gridCol w="2373887">
                  <a:extLst>
                    <a:ext uri="{9D8B030D-6E8A-4147-A177-3AD203B41FA5}">
                      <a16:colId xmlns:a16="http://schemas.microsoft.com/office/drawing/2014/main" val="20005"/>
                    </a:ext>
                  </a:extLst>
                </a:gridCol>
              </a:tblGrid>
              <a:tr h="348521">
                <a:tc gridSpan="3">
                  <a:txBody>
                    <a:bodyPr/>
                    <a:lstStyle/>
                    <a:p>
                      <a:pPr algn="ctr" fontAlgn="b"/>
                      <a:r>
                        <a:rPr lang="cs-CZ" sz="1200" b="1" i="0" u="none" strike="noStrike" dirty="0">
                          <a:effectLst/>
                          <a:latin typeface="Geneva"/>
                        </a:rPr>
                        <a:t>Klasické přístupy</a:t>
                      </a:r>
                      <a:r>
                        <a:rPr lang="de-DE" sz="1200" b="1" i="0" u="none" strike="noStrike" dirty="0">
                          <a:effectLst/>
                          <a:latin typeface="Geneva"/>
                        </a:rPr>
                        <a:t>/Martens et al</a:t>
                      </a:r>
                    </a:p>
                  </a:txBody>
                  <a:tcPr marL="7984" marR="7984" marT="79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pPr algn="ctr" fontAlgn="ctr"/>
                      <a:endParaRPr lang="de-DE" sz="600" b="1" i="0" u="none" strike="noStrike">
                        <a:effectLst/>
                        <a:latin typeface="Geneva"/>
                      </a:endParaRP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de-DE" dirty="0"/>
                    </a:p>
                  </a:txBody>
                  <a:tcPr marL="7984" marR="7984" marT="798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extLst>
                  <a:ext uri="{0D108BD9-81ED-4DB2-BD59-A6C34878D82A}">
                    <a16:rowId xmlns:a16="http://schemas.microsoft.com/office/drawing/2014/main" val="10004"/>
                  </a:ext>
                </a:extLst>
              </a:tr>
              <a:tr h="853136">
                <a:tc>
                  <a:txBody>
                    <a:bodyPr/>
                    <a:lstStyle/>
                    <a:p>
                      <a:pPr algn="ctr" fontAlgn="ctr"/>
                      <a:r>
                        <a:rPr lang="cs-CZ" sz="1600" b="1" i="1" u="none" strike="noStrike" dirty="0">
                          <a:effectLst/>
                          <a:latin typeface="Geneva"/>
                        </a:rPr>
                        <a:t>ontologicky</a:t>
                      </a:r>
                      <a:endParaRPr lang="de-DE" sz="1600" b="1" i="1"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1" u="none" strike="noStrike" dirty="0" err="1">
                          <a:effectLst/>
                          <a:latin typeface="Geneva"/>
                        </a:rPr>
                        <a:t>mentalisticky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1" u="none" strike="noStrike" dirty="0">
                          <a:effectLst/>
                          <a:latin typeface="Geneva"/>
                        </a:rPr>
                        <a:t>lingvisticky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de-DE" dirty="0" err="1"/>
                        <a:t>Paradigm</a:t>
                      </a:r>
                      <a:r>
                        <a:rPr lang="cs-CZ" dirty="0" err="1"/>
                        <a:t>ata</a:t>
                      </a:r>
                      <a:endParaRPr lang="de-DE" dirty="0"/>
                    </a:p>
                    <a:p>
                      <a:pPr algn="ctr"/>
                      <a:r>
                        <a:rPr lang="de-DE" dirty="0"/>
                        <a:t>Kuhn </a:t>
                      </a:r>
                      <a:r>
                        <a:rPr lang="de-DE" dirty="0" err="1"/>
                        <a:t>vs</a:t>
                      </a:r>
                      <a:r>
                        <a:rPr lang="de-DE" dirty="0"/>
                        <a:t> Popper</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5"/>
                  </a:ext>
                </a:extLst>
              </a:tr>
              <a:tr h="615161">
                <a:tc>
                  <a:txBody>
                    <a:bodyPr/>
                    <a:lstStyle/>
                    <a:p>
                      <a:pPr algn="ctr" fontAlgn="ctr"/>
                      <a:r>
                        <a:rPr lang="de-DE" sz="1800" b="0" i="0" u="none" strike="noStrike" dirty="0">
                          <a:solidFill>
                            <a:schemeClr val="tx1"/>
                          </a:solidFill>
                          <a:effectLst/>
                          <a:latin typeface="Geneva"/>
                        </a:rPr>
                        <a:t> </a:t>
                      </a:r>
                      <a:r>
                        <a:rPr lang="cs-CZ" sz="1800" b="0" i="0" u="none" strike="noStrike" dirty="0">
                          <a:solidFill>
                            <a:schemeClr val="tx1"/>
                          </a:solidFill>
                          <a:effectLst/>
                          <a:latin typeface="Geneva"/>
                        </a:rPr>
                        <a:t>reakce na…</a:t>
                      </a:r>
                      <a:endParaRPr lang="de-DE" sz="1800" b="0" i="0" u="none" strike="noStrike" dirty="0">
                        <a:solidFill>
                          <a:srgbClr val="FF0000"/>
                        </a:solidFill>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chemeClr val="tx1"/>
                          </a:solidFill>
                          <a:effectLst/>
                          <a:latin typeface="Geneva"/>
                        </a:rPr>
                        <a:t>zážitky</a:t>
                      </a:r>
                      <a:endParaRPr lang="de-DE" sz="1800" b="0" i="0" u="none" strike="noStrike" dirty="0">
                        <a:solidFill>
                          <a:schemeClr val="tx1"/>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a:solidFill>
                            <a:srgbClr val="FF0000"/>
                          </a:solidFill>
                          <a:effectLst/>
                          <a:latin typeface="Geneva"/>
                        </a:rPr>
                        <a:t> </a:t>
                      </a:r>
                      <a:r>
                        <a:rPr lang="cs-CZ" sz="1800" b="0" i="0" u="none" strike="noStrike" dirty="0">
                          <a:solidFill>
                            <a:schemeClr val="tx1"/>
                          </a:solidFill>
                          <a:effectLst/>
                          <a:latin typeface="Geneva"/>
                        </a:rPr>
                        <a:t>Problémy</a:t>
                      </a:r>
                      <a:endParaRPr lang="de-DE" sz="1800" b="0" i="0" u="none" strike="noStrike" dirty="0">
                        <a:solidFill>
                          <a:schemeClr val="tx1"/>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cs-CZ" sz="1800" dirty="0">
                          <a:solidFill>
                            <a:schemeClr val="tx1"/>
                          </a:solidFill>
                        </a:rPr>
                        <a:t>Situace</a:t>
                      </a:r>
                      <a:endParaRPr lang="de-DE" sz="1800" dirty="0">
                        <a:solidFill>
                          <a:schemeClr val="tx1"/>
                        </a:solidFill>
                      </a:endParaRP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6"/>
                  </a:ext>
                </a:extLst>
              </a:tr>
              <a:tr h="429453">
                <a:tc>
                  <a:txBody>
                    <a:bodyPr/>
                    <a:lstStyle/>
                    <a:p>
                      <a:pPr algn="ctr" fontAlgn="ctr"/>
                      <a:r>
                        <a:rPr lang="cs-CZ" sz="1400" b="0" i="0" u="none" strike="noStrike" dirty="0">
                          <a:effectLst/>
                          <a:latin typeface="Geneva"/>
                        </a:rPr>
                        <a:t>bytí</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vědomí</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řeč</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oblast</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6240">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8"/>
                  </a:ext>
                </a:extLst>
              </a:tr>
              <a:tr h="1326884">
                <a:tc>
                  <a:txBody>
                    <a:bodyPr/>
                    <a:lstStyle/>
                    <a:p>
                      <a:pPr algn="ctr" fontAlgn="ctr"/>
                      <a:r>
                        <a:rPr lang="cs-CZ" sz="1400" b="0" i="0" u="none" strike="noStrike" dirty="0">
                          <a:effectLst/>
                          <a:latin typeface="Geneva"/>
                        </a:rPr>
                        <a:t>Korekce prostřednictvím odkazování na okolitý svět</a:t>
                      </a:r>
                    </a:p>
                    <a:p>
                      <a:pPr algn="ctr" fontAlgn="ctr"/>
                      <a:r>
                        <a:rPr lang="cs-CZ" sz="1400" b="0" i="0" u="none" strike="noStrike" dirty="0">
                          <a:effectLst/>
                          <a:latin typeface="Geneva"/>
                        </a:rPr>
                        <a:t>(Jaký je svět/realita?)</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Korekce prostřednictvím odkazování na možnosti lidského vědomí</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Korekce prostřednictvím uvědomění si omezení naší řeči</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Na co odkazujeme?</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87185">
                <a:tc>
                  <a:txBody>
                    <a:bodyPr/>
                    <a:lstStyle/>
                    <a:p>
                      <a:pPr algn="ctr" fontAlgn="ctr"/>
                      <a:r>
                        <a:rPr lang="cs-CZ" sz="1400" b="0" i="0" u="none" strike="noStrike" dirty="0">
                          <a:effectLst/>
                          <a:latin typeface="Geneva"/>
                        </a:rPr>
                        <a:t>Entita/bytí</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Koncepty/myšlenky</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Věty/výrazy</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Co reflektujeme?</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8521">
                <a:tc>
                  <a:txBody>
                    <a:bodyPr/>
                    <a:lstStyle/>
                    <a:p>
                      <a:pPr algn="ctr" fontAlgn="ctr"/>
                      <a:r>
                        <a:rPr lang="de-DE" sz="1400" b="0" i="0" u="none" strike="noStrike" dirty="0">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de-DE"/>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8521">
                <a:tc>
                  <a:txBody>
                    <a:bodyPr/>
                    <a:lstStyle/>
                    <a:p>
                      <a:pPr algn="ctr" fontAlgn="ctr"/>
                      <a:r>
                        <a:rPr lang="cs-CZ" sz="1400" b="0" i="0" u="none" strike="noStrike" dirty="0">
                          <a:effectLst/>
                          <a:latin typeface="Geneva"/>
                        </a:rPr>
                        <a:t>Zvědavost</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Pochybnosti</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Zmatek</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Původ</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3024">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dirty="0"/>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13"/>
                  </a:ext>
                </a:extLst>
              </a:tr>
              <a:tr h="789264">
                <a:tc>
                  <a:txBody>
                    <a:bodyPr/>
                    <a:lstStyle/>
                    <a:p>
                      <a:pPr algn="ctr" fontAlgn="ctr"/>
                      <a:r>
                        <a:rPr lang="cs-CZ" sz="1400" b="0" i="0" u="none" strike="noStrike" dirty="0">
                          <a:effectLst/>
                          <a:latin typeface="Geneva"/>
                        </a:rPr>
                        <a:t>Co existuje/Jak to je?</a:t>
                      </a:r>
                      <a:endParaRPr lang="en-US"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Co dokážeme vědět?</a:t>
                      </a:r>
                      <a:endParaRPr lang="en-US"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Co dokážeme pochopit</a:t>
                      </a:r>
                      <a:r>
                        <a:rPr lang="en-US" sz="1400" b="0" i="0" u="none" strike="noStrike" dirty="0">
                          <a:effectLst/>
                          <a:latin typeface="Geneva"/>
                        </a:rPr>
                        <a:t>?</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cs-CZ" dirty="0"/>
                        <a:t>Otázky</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22089">
                <a:tc>
                  <a:txBody>
                    <a:bodyPr/>
                    <a:lstStyle/>
                    <a:p>
                      <a:pPr algn="ctr" fontAlgn="ctr"/>
                      <a:r>
                        <a:rPr lang="de-DE" sz="600" b="1"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a:effectLst/>
                          <a:latin typeface="Geneva"/>
                        </a:rPr>
                        <a:t> </a:t>
                      </a: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dirty="0">
                          <a:effectLst/>
                          <a:latin typeface="Geneva"/>
                        </a:rPr>
                        <a:t> </a:t>
                      </a:r>
                    </a:p>
                  </a:txBody>
                  <a:tcPr marL="7984" marR="7984" marT="798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de-DE" sz="600" b="0" i="0" u="none" strike="noStrike" dirty="0">
                          <a:effectLst/>
                          <a:latin typeface="Geneva"/>
                        </a:rPr>
                        <a:t> </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05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659285"/>
            <a:ext cx="12192000" cy="3539430"/>
          </a:xfrm>
          <a:prstGeom prst="rect">
            <a:avLst/>
          </a:prstGeom>
          <a:noFill/>
        </p:spPr>
        <p:txBody>
          <a:bodyPr wrap="square" rtlCol="0">
            <a:spAutoFit/>
          </a:bodyPr>
          <a:lstStyle/>
          <a:p>
            <a:r>
              <a:rPr lang="en-GB" sz="2800" dirty="0"/>
              <a:t>Goethe had written in an essay on art: „Man is not a didactic being, but one that lives and acts and influences.“ </a:t>
            </a:r>
          </a:p>
          <a:p>
            <a:r>
              <a:rPr lang="en-GB" sz="2800" dirty="0"/>
              <a:t>Respectfully, he shrugged his shoulders.</a:t>
            </a:r>
          </a:p>
          <a:p>
            <a:r>
              <a:rPr lang="en-GB" sz="2800" dirty="0"/>
              <a:t>‚At the most,‘ he thought, ‚only in as far as an actor loses his awareness of the scenery and his make-up, and believes his acting is really action, is it permissible for man today to forget the uncertain background of knowledge on which all his activities depend.‘ </a:t>
            </a:r>
            <a:endParaRPr lang="sk-SK" sz="2800" dirty="0"/>
          </a:p>
          <a:p>
            <a:r>
              <a:rPr lang="sk-SK" sz="2800" dirty="0"/>
              <a:t>(</a:t>
            </a:r>
            <a:r>
              <a:rPr lang="en-GB" sz="2800" dirty="0"/>
              <a:t>Man </a:t>
            </a:r>
            <a:r>
              <a:rPr lang="en-GB" sz="2800" dirty="0" err="1"/>
              <a:t>Withou</a:t>
            </a:r>
            <a:r>
              <a:rPr lang="sk-SK" sz="2800" dirty="0"/>
              <a:t>t</a:t>
            </a:r>
            <a:r>
              <a:rPr lang="en-GB" sz="2800" dirty="0"/>
              <a:t> Qualities</a:t>
            </a:r>
            <a:r>
              <a:rPr lang="sk-SK" sz="2800" dirty="0"/>
              <a:t>,</a:t>
            </a:r>
            <a:r>
              <a:rPr lang="en-GB" sz="2800" dirty="0"/>
              <a:t> pp 436</a:t>
            </a:r>
            <a:r>
              <a:rPr lang="sk-SK" sz="2800" dirty="0"/>
              <a:t>)</a:t>
            </a:r>
            <a:endParaRPr lang="en-GB" sz="2800" dirty="0"/>
          </a:p>
        </p:txBody>
      </p:sp>
      <p:sp>
        <p:nvSpPr>
          <p:cNvPr id="5" name="Textfeld 4"/>
          <p:cNvSpPr txBox="1"/>
          <p:nvPr/>
        </p:nvSpPr>
        <p:spPr>
          <a:xfrm>
            <a:off x="10662414" y="6488668"/>
            <a:ext cx="1529586" cy="369332"/>
          </a:xfrm>
          <a:prstGeom prst="rect">
            <a:avLst/>
          </a:prstGeom>
          <a:noFill/>
        </p:spPr>
        <p:txBody>
          <a:bodyPr wrap="none" rtlCol="0">
            <a:spAutoFit/>
          </a:bodyPr>
          <a:lstStyle/>
          <a:p>
            <a:r>
              <a:rPr lang="de-DE" dirty="0"/>
              <a:t>Deutsch p 650</a:t>
            </a:r>
          </a:p>
        </p:txBody>
      </p:sp>
    </p:spTree>
    <p:extLst>
      <p:ext uri="{BB962C8B-B14F-4D97-AF65-F5344CB8AC3E}">
        <p14:creationId xmlns:p14="http://schemas.microsoft.com/office/powerpoint/2010/main" val="261110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43CB9C1-D863-4A37-98AC-3F32426C9D5B}"/>
              </a:ext>
            </a:extLst>
          </p:cNvPr>
          <p:cNvSpPr txBox="1"/>
          <p:nvPr/>
        </p:nvSpPr>
        <p:spPr>
          <a:xfrm>
            <a:off x="0" y="1443841"/>
            <a:ext cx="12192000" cy="3539430"/>
          </a:xfrm>
          <a:prstGeom prst="rect">
            <a:avLst/>
          </a:prstGeom>
          <a:noFill/>
        </p:spPr>
        <p:txBody>
          <a:bodyPr wrap="square" rtlCol="0">
            <a:spAutoFit/>
          </a:bodyPr>
          <a:lstStyle/>
          <a:p>
            <a:r>
              <a:rPr lang="cs-CZ" sz="2800" dirty="0"/>
              <a:t>Goethe napsal v eseji o umění: „Člověk není didaktický tvor, ale tvor, který žije, koná, a ovlivňuje.“</a:t>
            </a:r>
          </a:p>
          <a:p>
            <a:r>
              <a:rPr lang="cs-CZ" sz="2800" dirty="0"/>
              <a:t>S respektem pokrčil rameny.</a:t>
            </a:r>
          </a:p>
          <a:p>
            <a:r>
              <a:rPr lang="cs-CZ" sz="2800" dirty="0"/>
              <a:t>Pomyslel si: „Člověku v dněních dobách můžeme odpustit </a:t>
            </a:r>
            <a:r>
              <a:rPr lang="cs-CZ" sz="2800" dirty="0" err="1"/>
              <a:t>zapomění</a:t>
            </a:r>
            <a:r>
              <a:rPr lang="cs-CZ" sz="2800" dirty="0"/>
              <a:t> nejistého pozadí znalostí, na kterém závisí jeho činy, jenom v případě, že jde o herce, který ztrácí pojem o svém okolí a své masce a věří, že jeho herecký výkon jsou skutečné činy.“</a:t>
            </a:r>
          </a:p>
          <a:p>
            <a:r>
              <a:rPr lang="sk-SK" sz="2800" dirty="0"/>
              <a:t>(</a:t>
            </a:r>
            <a:r>
              <a:rPr lang="en-GB" sz="2800" dirty="0"/>
              <a:t>Man </a:t>
            </a:r>
            <a:r>
              <a:rPr lang="en-GB" sz="2800" dirty="0" err="1"/>
              <a:t>Withou</a:t>
            </a:r>
            <a:r>
              <a:rPr lang="cs-CZ" sz="2800" dirty="0"/>
              <a:t>t</a:t>
            </a:r>
            <a:r>
              <a:rPr lang="en-GB" sz="2800" dirty="0"/>
              <a:t> Qualities</a:t>
            </a:r>
            <a:r>
              <a:rPr lang="cs-CZ" sz="2800" dirty="0"/>
              <a:t>,</a:t>
            </a:r>
            <a:r>
              <a:rPr lang="en-GB" sz="2800" dirty="0"/>
              <a:t> pp 436</a:t>
            </a:r>
            <a:r>
              <a:rPr lang="sk-SK" sz="2800" dirty="0"/>
              <a:t>)</a:t>
            </a:r>
            <a:endParaRPr lang="en-GB" sz="2800" dirty="0"/>
          </a:p>
        </p:txBody>
      </p:sp>
      <p:sp>
        <p:nvSpPr>
          <p:cNvPr id="5" name="Textfeld 4">
            <a:extLst>
              <a:ext uri="{FF2B5EF4-FFF2-40B4-BE49-F238E27FC236}">
                <a16:creationId xmlns:a16="http://schemas.microsoft.com/office/drawing/2014/main" id="{0A94D36E-2BE6-43DF-927D-2251688091BB}"/>
              </a:ext>
            </a:extLst>
          </p:cNvPr>
          <p:cNvSpPr txBox="1"/>
          <p:nvPr/>
        </p:nvSpPr>
        <p:spPr>
          <a:xfrm>
            <a:off x="10662414" y="6488668"/>
            <a:ext cx="1529586" cy="369332"/>
          </a:xfrm>
          <a:prstGeom prst="rect">
            <a:avLst/>
          </a:prstGeom>
          <a:noFill/>
        </p:spPr>
        <p:txBody>
          <a:bodyPr wrap="none" rtlCol="0">
            <a:spAutoFit/>
          </a:bodyPr>
          <a:lstStyle/>
          <a:p>
            <a:r>
              <a:rPr lang="de-DE" dirty="0"/>
              <a:t>Deutsch p 650</a:t>
            </a:r>
          </a:p>
        </p:txBody>
      </p:sp>
    </p:spTree>
    <p:extLst>
      <p:ext uri="{BB962C8B-B14F-4D97-AF65-F5344CB8AC3E}">
        <p14:creationId xmlns:p14="http://schemas.microsoft.com/office/powerpoint/2010/main" val="277329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2987</Words>
  <Application>Microsoft Office PowerPoint</Application>
  <PresentationFormat>Widescreen</PresentationFormat>
  <Paragraphs>417</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DigitalSans_Light_Med</vt:lpstr>
      <vt:lpstr>Geneva</vt:lpstr>
      <vt:lpstr>Arial</vt:lpstr>
      <vt:lpstr>Arial Black</vt:lpstr>
      <vt:lpstr>Calibri</vt:lpstr>
      <vt:lpstr>Calibri Light</vt:lpstr>
      <vt:lpstr>Times New Roman</vt:lpstr>
      <vt:lpstr>Verdana</vt:lpstr>
      <vt:lpstr>Office Theme</vt:lpstr>
      <vt:lpstr>Why we Need a New Enlightenment: - Goethe, Musil and Putnam -  Consequences for Strategic Thinking   </vt:lpstr>
      <vt:lpstr>Meaning as Use  (Frege, Russell, Wittgenstein)</vt:lpstr>
      <vt:lpstr>Corrective reflection</vt:lpstr>
      <vt:lpstr>Korektivní reflexe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vt:lpstr>
      <vt:lpstr>PowerPoint Presentation</vt:lpstr>
      <vt:lpstr>Core Ideas  and reflective Consequences </vt:lpstr>
      <vt:lpstr>Core Ideas  and reflective Consequences </vt:lpstr>
      <vt:lpstr>Klíčové myšlenky a reflektivní následky </vt:lpstr>
      <vt:lpstr>Klíčové myšlenky a reflektivní následky </vt:lpstr>
      <vt:lpstr>PowerPoint Presentation</vt:lpstr>
      <vt:lpstr>PowerPoint Presentation</vt:lpstr>
      <vt:lpstr>Explanatory Normative Methodology   (C. G. Hempel) explanations &amp; knowledge situations </vt:lpstr>
      <vt:lpstr>Explanatorní normativní metodologie (C.G. Hempel) vysvětlení a znalostní situace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Otázky: </vt:lpstr>
      <vt:lpstr>PowerPoint Presentation</vt:lpstr>
      <vt:lpstr>PowerPoint Presentation</vt:lpstr>
      <vt:lpstr>PowerPoint Presentation</vt:lpstr>
      <vt:lpstr>Nine-points-problem and solution:  How to step out of the system</vt:lpstr>
      <vt:lpstr>Problém a řešení o devíti bodech: Jak vykročit ven ze systému a získat nadhled </vt:lpstr>
      <vt:lpstr>PowerPoint Presentation</vt:lpstr>
      <vt:lpstr>PowerPoint Presentation</vt:lpstr>
      <vt:lpstr>Some Introductury Remarks:  The Third Industrial Revolution</vt:lpstr>
      <vt:lpstr>Pár komentářů na úvod:  Třetí průmyslová revoluce</vt:lpstr>
      <vt:lpstr>„Our heads are round   to allow our thoughts to change direction“ (Francis Picabia)</vt:lpstr>
      <vt:lpstr>„Naše hlavy jsou kulaté, aby naše myšlenky mohli měnit směr.“ (Francis Picabia)  </vt:lpstr>
      <vt:lpstr>Practical Consequences</vt:lpstr>
      <vt:lpstr>Praktické důsledky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Need a New Enlightenment: - Goethe, Musil and Putnam -  Consequences for Strategic Thinking   </dc:title>
  <dc:creator>Peter Kelemen</dc:creator>
  <cp:lastModifiedBy>Peter Kelemen</cp:lastModifiedBy>
  <cp:revision>4</cp:revision>
  <dcterms:created xsi:type="dcterms:W3CDTF">2018-12-06T11:47:06Z</dcterms:created>
  <dcterms:modified xsi:type="dcterms:W3CDTF">2018-12-06T12:13:00Z</dcterms:modified>
</cp:coreProperties>
</file>