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84" r:id="rId3"/>
    <p:sldId id="285" r:id="rId4"/>
    <p:sldId id="286" r:id="rId5"/>
    <p:sldId id="282"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272" r:id="rId21"/>
    <p:sldId id="273" r:id="rId22"/>
    <p:sldId id="274" r:id="rId23"/>
    <p:sldId id="28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14" d="100"/>
          <a:sy n="114" d="100"/>
        </p:scale>
        <p:origin x="-1288"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1" d="100"/>
          <a:sy n="71" d="100"/>
        </p:scale>
        <p:origin x="-23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315A39-EC36-034E-8C75-4BD3915903CB}" type="datetimeFigureOut">
              <a:rPr lang="en-US" smtClean="0"/>
              <a:t>17/09/18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2014A3-E683-E646-9D83-CE871A7F5F9D}" type="slidenum">
              <a:rPr lang="en-US" smtClean="0"/>
              <a:t>‹#›</a:t>
            </a:fld>
            <a:endParaRPr lang="en-US"/>
          </a:p>
        </p:txBody>
      </p:sp>
    </p:spTree>
    <p:extLst>
      <p:ext uri="{BB962C8B-B14F-4D97-AF65-F5344CB8AC3E}">
        <p14:creationId xmlns:p14="http://schemas.microsoft.com/office/powerpoint/2010/main" val="2915584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AA281-517B-F84E-B654-D8EA4D0FDC1F}" type="datetimeFigureOut">
              <a:rPr lang="en-US" smtClean="0"/>
              <a:t>14/09/18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A2154-5FF7-0943-B74E-E1D68557380E}" type="slidenum">
              <a:rPr lang="en-US" smtClean="0"/>
              <a:t>‹#›</a:t>
            </a:fld>
            <a:endParaRPr lang="en-US"/>
          </a:p>
        </p:txBody>
      </p:sp>
    </p:spTree>
    <p:extLst>
      <p:ext uri="{BB962C8B-B14F-4D97-AF65-F5344CB8AC3E}">
        <p14:creationId xmlns:p14="http://schemas.microsoft.com/office/powerpoint/2010/main" val="12397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A2154-5FF7-0943-B74E-E1D68557380E}" type="slidenum">
              <a:rPr lang="en-US" smtClean="0"/>
              <a:t>1</a:t>
            </a:fld>
            <a:endParaRPr lang="en-US"/>
          </a:p>
        </p:txBody>
      </p:sp>
    </p:spTree>
    <p:extLst>
      <p:ext uri="{BB962C8B-B14F-4D97-AF65-F5344CB8AC3E}">
        <p14:creationId xmlns:p14="http://schemas.microsoft.com/office/powerpoint/2010/main" val="151333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EA2154-5FF7-0943-B74E-E1D68557380E}" type="slidenum">
              <a:rPr lang="en-US" smtClean="0"/>
              <a:t>2</a:t>
            </a:fld>
            <a:endParaRPr lang="en-US"/>
          </a:p>
        </p:txBody>
      </p:sp>
    </p:spTree>
    <p:extLst>
      <p:ext uri="{BB962C8B-B14F-4D97-AF65-F5344CB8AC3E}">
        <p14:creationId xmlns:p14="http://schemas.microsoft.com/office/powerpoint/2010/main" val="379714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D49D1E20-15DB-D94F-8AB6-DF0042E3A2DC}" type="datetime1">
              <a:rPr lang="en-US" smtClean="0"/>
              <a:t>17/09/18</a:t>
            </a:fld>
            <a:endParaRPr lang="en-US"/>
          </a:p>
        </p:txBody>
      </p:sp>
      <p:sp>
        <p:nvSpPr>
          <p:cNvPr id="5" name="Footer Placeholder 4"/>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2182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27394168-228F-5141-8FB4-AA0B1B873A79}" type="datetime1">
              <a:rPr lang="en-US" smtClean="0"/>
              <a:t>17/09/18</a:t>
            </a:fld>
            <a:endParaRPr lang="en-US"/>
          </a:p>
        </p:txBody>
      </p:sp>
      <p:sp>
        <p:nvSpPr>
          <p:cNvPr id="5" name="Footer Placeholder 4"/>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8911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482630E7-519F-C545-99EF-D0532D256D0A}" type="datetime1">
              <a:rPr lang="en-US" smtClean="0"/>
              <a:t>17/09/18</a:t>
            </a:fld>
            <a:endParaRPr lang="en-US"/>
          </a:p>
        </p:txBody>
      </p:sp>
      <p:sp>
        <p:nvSpPr>
          <p:cNvPr id="5" name="Footer Placeholder 4"/>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53343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4BB9E139-8666-EB46-980B-2DFEC53072B2}" type="datetime1">
              <a:rPr lang="en-US" smtClean="0"/>
              <a:t>17/09/18</a:t>
            </a:fld>
            <a:endParaRPr lang="en-US"/>
          </a:p>
        </p:txBody>
      </p:sp>
      <p:sp>
        <p:nvSpPr>
          <p:cNvPr id="5" name="Footer Placeholder 4"/>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9884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40B9320C-EAB2-D645-B70E-7102A162D8B5}" type="datetime1">
              <a:rPr lang="en-US" smtClean="0"/>
              <a:t>17/09/18</a:t>
            </a:fld>
            <a:endParaRPr lang="en-US"/>
          </a:p>
        </p:txBody>
      </p:sp>
      <p:sp>
        <p:nvSpPr>
          <p:cNvPr id="5" name="Footer Placeholder 4"/>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38158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06B882C4-0F45-A040-A306-1651E1AD789A}" type="datetime1">
              <a:rPr lang="en-US" smtClean="0"/>
              <a:t>17/09/18</a:t>
            </a:fld>
            <a:endParaRPr lang="en-US"/>
          </a:p>
        </p:txBody>
      </p:sp>
      <p:sp>
        <p:nvSpPr>
          <p:cNvPr id="6" name="Footer Placeholder 5"/>
          <p:cNvSpPr>
            <a:spLocks noGrp="1"/>
          </p:cNvSpPr>
          <p:nvPr>
            <p:ph type="ftr" sz="quarter" idx="11"/>
          </p:nvPr>
        </p:nvSpPr>
        <p:spPr/>
        <p:txBody>
          <a:bodyPr/>
          <a:lstStyle/>
          <a:p>
            <a:r>
              <a:rPr lang="en-US" smtClean="0"/>
              <a:t>EP#01: The concept of economic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5809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F320A317-3D53-F541-890F-593DC72E6453}" type="datetime1">
              <a:rPr lang="en-US" smtClean="0"/>
              <a:t>17/09/18</a:t>
            </a:fld>
            <a:endParaRPr lang="en-US"/>
          </a:p>
        </p:txBody>
      </p:sp>
      <p:sp>
        <p:nvSpPr>
          <p:cNvPr id="8" name="Footer Placeholder 7"/>
          <p:cNvSpPr>
            <a:spLocks noGrp="1"/>
          </p:cNvSpPr>
          <p:nvPr>
            <p:ph type="ftr" sz="quarter" idx="11"/>
          </p:nvPr>
        </p:nvSpPr>
        <p:spPr/>
        <p:txBody>
          <a:bodyPr/>
          <a:lstStyle/>
          <a:p>
            <a:r>
              <a:rPr lang="en-US" smtClean="0"/>
              <a:t>EP#01: The concept of economic policy</a:t>
            </a:r>
            <a:endParaRPr lang="en-US"/>
          </a:p>
        </p:txBody>
      </p:sp>
      <p:sp>
        <p:nvSpPr>
          <p:cNvPr id="9" name="Slide Number Placeholder 8"/>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6889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714595FA-2C06-D143-B744-E395B169EE3C}" type="datetime1">
              <a:rPr lang="en-US" smtClean="0"/>
              <a:t>17/09/18</a:t>
            </a:fld>
            <a:endParaRPr lang="en-US"/>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4365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FC5E9-2589-8E47-A34E-5A485A5B0563}" type="datetime1">
              <a:rPr lang="en-US" smtClean="0"/>
              <a:t>17/09/18</a:t>
            </a:fld>
            <a:endParaRPr lang="en-US"/>
          </a:p>
        </p:txBody>
      </p:sp>
      <p:sp>
        <p:nvSpPr>
          <p:cNvPr id="3" name="Footer Placeholder 2"/>
          <p:cNvSpPr>
            <a:spLocks noGrp="1"/>
          </p:cNvSpPr>
          <p:nvPr>
            <p:ph type="ftr" sz="quarter" idx="11"/>
          </p:nvPr>
        </p:nvSpPr>
        <p:spPr/>
        <p:txBody>
          <a:bodyPr/>
          <a:lstStyle/>
          <a:p>
            <a:r>
              <a:rPr lang="en-US" smtClean="0"/>
              <a:t>EP#01: The concept of economic policy</a:t>
            </a:r>
            <a:endParaRPr lang="en-US"/>
          </a:p>
        </p:txBody>
      </p:sp>
      <p:sp>
        <p:nvSpPr>
          <p:cNvPr id="4" name="Slide Number Placeholder 3"/>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875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4F68580C-F9BD-6842-AEB0-F8BE4FECCD8E}" type="datetime1">
              <a:rPr lang="en-US" smtClean="0"/>
              <a:t>17/09/18</a:t>
            </a:fld>
            <a:endParaRPr lang="en-US"/>
          </a:p>
        </p:txBody>
      </p:sp>
      <p:sp>
        <p:nvSpPr>
          <p:cNvPr id="6" name="Footer Placeholder 5"/>
          <p:cNvSpPr>
            <a:spLocks noGrp="1"/>
          </p:cNvSpPr>
          <p:nvPr>
            <p:ph type="ftr" sz="quarter" idx="11"/>
          </p:nvPr>
        </p:nvSpPr>
        <p:spPr/>
        <p:txBody>
          <a:bodyPr/>
          <a:lstStyle/>
          <a:p>
            <a:r>
              <a:rPr lang="en-US" smtClean="0"/>
              <a:t>EP#01: The concept of economic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84781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2413FEE3-3027-914C-B298-AF8D2318A511}" type="datetime1">
              <a:rPr lang="en-US" smtClean="0"/>
              <a:t>17/09/18</a:t>
            </a:fld>
            <a:endParaRPr lang="en-US"/>
          </a:p>
        </p:txBody>
      </p:sp>
      <p:sp>
        <p:nvSpPr>
          <p:cNvPr id="6" name="Footer Placeholder 5"/>
          <p:cNvSpPr>
            <a:spLocks noGrp="1"/>
          </p:cNvSpPr>
          <p:nvPr>
            <p:ph type="ftr" sz="quarter" idx="11"/>
          </p:nvPr>
        </p:nvSpPr>
        <p:spPr/>
        <p:txBody>
          <a:bodyPr/>
          <a:lstStyle/>
          <a:p>
            <a:r>
              <a:rPr lang="en-US" smtClean="0"/>
              <a:t>EP#01: The concept of economic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072311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C8799-0FD7-0A43-BAA3-03E3115E7505}" type="datetime1">
              <a:rPr lang="en-US" smtClean="0"/>
              <a:t>17/09/18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EP#01: The concept of economic policy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5BDF6-E443-684C-AB29-F5C4ACFB9A50}" type="slidenum">
              <a:rPr lang="en-US" smtClean="0"/>
              <a:t>‹#›</a:t>
            </a:fld>
            <a:endParaRPr lang="en-US"/>
          </a:p>
        </p:txBody>
      </p:sp>
    </p:spTree>
    <p:extLst>
      <p:ext uri="{BB962C8B-B14F-4D97-AF65-F5344CB8AC3E}">
        <p14:creationId xmlns:p14="http://schemas.microsoft.com/office/powerpoint/2010/main" val="265863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Policy </a:t>
            </a:r>
            <a:r>
              <a:rPr lang="en-US" dirty="0" smtClean="0"/>
              <a:t>#01</a:t>
            </a:r>
            <a:endParaRPr lang="en-US" dirty="0"/>
          </a:p>
        </p:txBody>
      </p:sp>
      <p:sp>
        <p:nvSpPr>
          <p:cNvPr id="3" name="Subtitle 2"/>
          <p:cNvSpPr>
            <a:spLocks noGrp="1"/>
          </p:cNvSpPr>
          <p:nvPr>
            <p:ph type="subTitle" idx="1"/>
          </p:nvPr>
        </p:nvSpPr>
        <p:spPr/>
        <p:txBody>
          <a:bodyPr/>
          <a:lstStyle/>
          <a:p>
            <a:r>
              <a:rPr lang="en-US" dirty="0" smtClean="0">
                <a:solidFill>
                  <a:schemeClr val="tx1"/>
                </a:solidFill>
              </a:rPr>
              <a:t>The Concept of Economic </a:t>
            </a:r>
            <a:r>
              <a:rPr lang="en-US" dirty="0" smtClean="0">
                <a:solidFill>
                  <a:schemeClr val="tx1"/>
                </a:solidFill>
              </a:rPr>
              <a:t>Policy</a:t>
            </a:r>
          </a:p>
          <a:p>
            <a:endParaRPr lang="en-US" dirty="0" smtClean="0">
              <a:solidFill>
                <a:schemeClr val="tx1"/>
              </a:solidFill>
            </a:endParaRPr>
          </a:p>
          <a:p>
            <a:r>
              <a:rPr lang="en-US" dirty="0" smtClean="0">
                <a:solidFill>
                  <a:schemeClr val="tx1"/>
                </a:solidFill>
              </a:rPr>
              <a:t>Aleš Franc</a:t>
            </a:r>
            <a:endParaRPr lang="en-US" dirty="0">
              <a:solidFill>
                <a:schemeClr val="tx1"/>
              </a:solidFill>
            </a:endParaRPr>
          </a:p>
        </p:txBody>
      </p:sp>
    </p:spTree>
    <p:extLst>
      <p:ext uri="{BB962C8B-B14F-4D97-AF65-F5344CB8AC3E}">
        <p14:creationId xmlns:p14="http://schemas.microsoft.com/office/powerpoint/2010/main" val="228546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institutions</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Douglass North (1993): </a:t>
            </a:r>
            <a:r>
              <a:rPr lang="en-US" sz="2600" i="1" dirty="0" smtClean="0"/>
              <a:t>“Institutions are the humanly devised constraints that structure human interaction. They are made up of formal constraints (rules, laws, constitutions), informal constraints (norms of behavior, conventions, and self imposed codes of conduct), and their enforcement characteristics.”</a:t>
            </a:r>
          </a:p>
          <a:p>
            <a:pPr marL="0" marR="0" lvl="0" indent="0" defTabSz="914400" eaLnBrk="1" fontAlgn="auto" latinLnBrk="0" hangingPunct="1">
              <a:lnSpc>
                <a:spcPct val="100000"/>
              </a:lnSpc>
              <a:spcBef>
                <a:spcPts val="0"/>
              </a:spcBef>
              <a:spcAft>
                <a:spcPts val="0"/>
              </a:spcAft>
              <a:buClrTx/>
              <a:buSzTx/>
              <a:buFontTx/>
              <a:buNone/>
              <a:tabLst/>
              <a:defRPr/>
            </a:pPr>
            <a:endParaRPr lang="en-US" sz="2600" i="1" dirty="0"/>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Institutional framework affects directly market equilibriums and effectiveness of EP instruments.</a:t>
            </a:r>
            <a:endParaRPr lang="en-US" sz="2600"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10</a:t>
            </a:fld>
            <a:endParaRPr lang="en-US"/>
          </a:p>
        </p:txBody>
      </p:sp>
    </p:spTree>
    <p:extLst>
      <p:ext uri="{BB962C8B-B14F-4D97-AF65-F5344CB8AC3E}">
        <p14:creationId xmlns:p14="http://schemas.microsoft.com/office/powerpoint/2010/main" val="15464253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EP (examples)</a:t>
            </a:r>
            <a:endParaRPr lang="en-US" dirty="0"/>
          </a:p>
        </p:txBody>
      </p:sp>
      <p:sp>
        <p:nvSpPr>
          <p:cNvPr id="3" name="Content Placeholder 2"/>
          <p:cNvSpPr>
            <a:spLocks noGrp="1"/>
          </p:cNvSpPr>
          <p:nvPr>
            <p:ph idx="1"/>
          </p:nvPr>
        </p:nvSpPr>
        <p:spPr>
          <a:xfrm>
            <a:off x="457200" y="1600200"/>
            <a:ext cx="8229600" cy="5067728"/>
          </a:xfrm>
        </p:spPr>
        <p:txBody>
          <a:bodyPr>
            <a:noAutofit/>
          </a:bodyPr>
          <a:lstStyle/>
          <a:p>
            <a:r>
              <a:rPr lang="en-US" sz="2600" dirty="0" smtClean="0"/>
              <a:t>Humphrey-Hawkins Act (USA):</a:t>
            </a:r>
          </a:p>
          <a:p>
            <a:pPr marL="457200" lvl="1" indent="0">
              <a:buNone/>
            </a:pPr>
            <a:r>
              <a:rPr lang="en-US" sz="2200" i="1" dirty="0" smtClean="0"/>
              <a:t>“promote full employment and production, increased real income, balanced growth, a balanced Federal budget, adequate productivity growth, proper attention to national priorities, achievement of an improved trade balance..”</a:t>
            </a:r>
            <a:endParaRPr lang="en-US" sz="2600" i="1" dirty="0"/>
          </a:p>
          <a:p>
            <a:pPr marL="514350" indent="-457200"/>
            <a:r>
              <a:rPr lang="en-US" sz="2600" dirty="0" smtClean="0"/>
              <a:t>Article 3 of the treaty on the EU:</a:t>
            </a:r>
          </a:p>
          <a:p>
            <a:pPr marL="457200" lvl="1" indent="0">
              <a:buNone/>
            </a:pPr>
            <a:r>
              <a:rPr lang="en-US" sz="2300" i="1" dirty="0" smtClean="0"/>
              <a:t>“work for the sustainable development of Europe based on balanced economic growth and price stability, a highly competitive social market economy, aiming at full employment and social progress, and a high level of protection and improvement the quality of the environment.”</a:t>
            </a:r>
            <a:endParaRPr lang="en-US" sz="2600" i="1" dirty="0"/>
          </a:p>
          <a:p>
            <a:pPr marL="57150" indent="0">
              <a:buNone/>
            </a:pPr>
            <a:r>
              <a:rPr lang="en-US" sz="2400" dirty="0" smtClean="0"/>
              <a:t>=&gt; Objectives of EP are numerous and sometimes contradictory.</a:t>
            </a:r>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11</a:t>
            </a:fld>
            <a:endParaRPr lang="en-US"/>
          </a:p>
        </p:txBody>
      </p:sp>
    </p:spTree>
    <p:extLst>
      <p:ext uri="{BB962C8B-B14F-4D97-AF65-F5344CB8AC3E}">
        <p14:creationId xmlns:p14="http://schemas.microsoft.com/office/powerpoint/2010/main" val="7515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 as a succession of trade-offs</a:t>
            </a:r>
            <a:endParaRPr lang="en-US" dirty="0"/>
          </a:p>
        </p:txBody>
      </p:sp>
      <p:sp>
        <p:nvSpPr>
          <p:cNvPr id="3" name="Content Placeholder 2"/>
          <p:cNvSpPr>
            <a:spLocks noGrp="1"/>
          </p:cNvSpPr>
          <p:nvPr>
            <p:ph idx="1"/>
          </p:nvPr>
        </p:nvSpPr>
        <p:spPr/>
        <p:txBody>
          <a:bodyPr>
            <a:normAutofit/>
          </a:bodyPr>
          <a:lstStyle/>
          <a:p>
            <a:r>
              <a:rPr lang="en-US" sz="2600" i="1" dirty="0" smtClean="0"/>
              <a:t>Tinbergen rule</a:t>
            </a:r>
            <a:r>
              <a:rPr lang="en-US" sz="2600" dirty="0" smtClean="0"/>
              <a:t>: to reach an </a:t>
            </a:r>
            <a:r>
              <a:rPr lang="en-US" sz="2600" dirty="0" err="1" smtClean="0"/>
              <a:t>indepedent</a:t>
            </a:r>
            <a:endParaRPr lang="en-US" sz="2600" dirty="0" smtClean="0"/>
          </a:p>
          <a:p>
            <a:pPr marL="400050" lvl="1" indent="0">
              <a:buNone/>
            </a:pPr>
            <a:r>
              <a:rPr lang="en-US" sz="2600" dirty="0" smtClean="0"/>
              <a:t>objectives </a:t>
            </a:r>
            <a:r>
              <a:rPr lang="en-US" sz="2600" dirty="0" err="1" smtClean="0"/>
              <a:t>governents</a:t>
            </a:r>
            <a:r>
              <a:rPr lang="en-US" sz="2600" dirty="0" smtClean="0"/>
              <a:t> needs at least</a:t>
            </a:r>
          </a:p>
          <a:p>
            <a:pPr marL="400050" lvl="1" indent="0">
              <a:buNone/>
            </a:pPr>
            <a:r>
              <a:rPr lang="en-US" sz="2600" dirty="0" smtClean="0"/>
              <a:t>an equal number of EP instruments.</a:t>
            </a:r>
          </a:p>
          <a:p>
            <a:endParaRPr lang="en-US" dirty="0" smtClean="0"/>
          </a:p>
          <a:p>
            <a:endParaRPr lang="en-US" dirty="0" smtClean="0"/>
          </a:p>
          <a:p>
            <a:endParaRPr lang="en-US" sz="2600" dirty="0" smtClean="0"/>
          </a:p>
          <a:p>
            <a:r>
              <a:rPr lang="en-US" sz="2600" dirty="0" smtClean="0"/>
              <a:t>In reality, number of instruments &lt; number of objectives</a:t>
            </a:r>
          </a:p>
          <a:p>
            <a:pPr marL="0" indent="0">
              <a:buNone/>
            </a:pPr>
            <a:r>
              <a:rPr lang="en-US" sz="2600" dirty="0"/>
              <a:t>	</a:t>
            </a:r>
            <a:r>
              <a:rPr lang="en-US" sz="2600" dirty="0" smtClean="0"/>
              <a:t>=&gt; there are inevitable </a:t>
            </a:r>
            <a:r>
              <a:rPr lang="en-US" sz="2600" b="1" i="1" dirty="0" smtClean="0"/>
              <a:t>trade-offs</a:t>
            </a:r>
            <a:r>
              <a:rPr lang="en-US" sz="2600" dirty="0" smtClean="0"/>
              <a:t> </a:t>
            </a:r>
            <a:endParaRPr lang="en-US" sz="2600" dirty="0"/>
          </a:p>
        </p:txBody>
      </p:sp>
      <p:pic>
        <p:nvPicPr>
          <p:cNvPr id="4" name="Picture 3"/>
          <p:cNvPicPr>
            <a:picLocks noChangeAspect="1"/>
          </p:cNvPicPr>
          <p:nvPr/>
        </p:nvPicPr>
        <p:blipFill>
          <a:blip r:embed="rId2"/>
          <a:stretch>
            <a:fillRect/>
          </a:stretch>
        </p:blipFill>
        <p:spPr>
          <a:xfrm>
            <a:off x="6896100" y="1600200"/>
            <a:ext cx="1790700" cy="2489200"/>
          </a:xfrm>
          <a:prstGeom prst="rect">
            <a:avLst/>
          </a:prstGeom>
        </p:spPr>
      </p:pic>
      <p:sp>
        <p:nvSpPr>
          <p:cNvPr id="5" name="Footer Placeholder 4"/>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12</a:t>
            </a:fld>
            <a:endParaRPr lang="en-US"/>
          </a:p>
        </p:txBody>
      </p:sp>
    </p:spTree>
    <p:extLst>
      <p:ext uri="{BB962C8B-B14F-4D97-AF65-F5344CB8AC3E}">
        <p14:creationId xmlns:p14="http://schemas.microsoft.com/office/powerpoint/2010/main" val="1319383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management vs. structural reform #1</a:t>
            </a:r>
            <a:endParaRPr lang="en-US" dirty="0"/>
          </a:p>
        </p:txBody>
      </p:sp>
      <p:pic>
        <p:nvPicPr>
          <p:cNvPr id="4" name="Picture 3"/>
          <p:cNvPicPr>
            <a:picLocks noChangeAspect="1"/>
          </p:cNvPicPr>
          <p:nvPr/>
        </p:nvPicPr>
        <p:blipFill>
          <a:blip r:embed="rId2"/>
          <a:stretch>
            <a:fillRect/>
          </a:stretch>
        </p:blipFill>
        <p:spPr>
          <a:xfrm>
            <a:off x="979469" y="1869897"/>
            <a:ext cx="7505726" cy="4597257"/>
          </a:xfrm>
          <a:prstGeom prst="rect">
            <a:avLst/>
          </a:prstGeom>
        </p:spPr>
      </p:pic>
      <p:sp>
        <p:nvSpPr>
          <p:cNvPr id="3" name="Footer Placeholder 2"/>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13</a:t>
            </a:fld>
            <a:endParaRPr lang="en-US"/>
          </a:p>
        </p:txBody>
      </p:sp>
    </p:spTree>
    <p:extLst>
      <p:ext uri="{BB962C8B-B14F-4D97-AF65-F5344CB8AC3E}">
        <p14:creationId xmlns:p14="http://schemas.microsoft.com/office/powerpoint/2010/main" val="6585098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management vs. structural </a:t>
            </a:r>
            <a:r>
              <a:rPr lang="en-US" dirty="0" smtClean="0"/>
              <a:t>reform #2</a:t>
            </a:r>
            <a:endParaRPr lang="en-US" dirty="0"/>
          </a:p>
        </p:txBody>
      </p:sp>
      <p:sp>
        <p:nvSpPr>
          <p:cNvPr id="3" name="Content Placeholder 2"/>
          <p:cNvSpPr>
            <a:spLocks noGrp="1"/>
          </p:cNvSpPr>
          <p:nvPr>
            <p:ph idx="1"/>
          </p:nvPr>
        </p:nvSpPr>
        <p:spPr/>
        <p:txBody>
          <a:bodyPr>
            <a:normAutofit/>
          </a:bodyPr>
          <a:lstStyle/>
          <a:p>
            <a:r>
              <a:rPr lang="en-US" sz="2600" i="1" dirty="0" smtClean="0"/>
              <a:t>Economic management </a:t>
            </a:r>
            <a:r>
              <a:rPr lang="en-US" sz="2600" dirty="0" smtClean="0"/>
              <a:t>contains various levers such as tax rates, interest rates and public spending.</a:t>
            </a:r>
          </a:p>
          <a:p>
            <a:endParaRPr lang="en-US" sz="2600" dirty="0" smtClean="0"/>
          </a:p>
          <a:p>
            <a:r>
              <a:rPr lang="en-US" sz="2600" i="1" dirty="0" smtClean="0"/>
              <a:t>Structural reforms</a:t>
            </a:r>
            <a:r>
              <a:rPr lang="en-US" sz="2600" dirty="0" smtClean="0"/>
              <a:t> aim to modify EP trade-offs by changing the institutions (CB independence, choosing a currency regime, adopting framework for budgetary policy etc.)</a:t>
            </a:r>
            <a:endParaRPr lang="en-US" sz="2600"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14</a:t>
            </a:fld>
            <a:endParaRPr lang="en-US"/>
          </a:p>
        </p:txBody>
      </p:sp>
    </p:spTree>
    <p:extLst>
      <p:ext uri="{BB962C8B-B14F-4D97-AF65-F5344CB8AC3E}">
        <p14:creationId xmlns:p14="http://schemas.microsoft.com/office/powerpoint/2010/main" val="159014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employment-productivity trade-off</a:t>
            </a:r>
            <a:endParaRPr lang="en-US" dirty="0"/>
          </a:p>
        </p:txBody>
      </p:sp>
      <p:pic>
        <p:nvPicPr>
          <p:cNvPr id="4" name="Picture 3"/>
          <p:cNvPicPr>
            <a:picLocks noChangeAspect="1"/>
          </p:cNvPicPr>
          <p:nvPr/>
        </p:nvPicPr>
        <p:blipFill>
          <a:blip r:embed="rId2"/>
          <a:stretch>
            <a:fillRect/>
          </a:stretch>
        </p:blipFill>
        <p:spPr>
          <a:xfrm>
            <a:off x="1193800" y="1613400"/>
            <a:ext cx="6756400" cy="4864100"/>
          </a:xfrm>
          <a:prstGeom prst="rect">
            <a:avLst/>
          </a:prstGeom>
        </p:spPr>
      </p:pic>
      <p:sp>
        <p:nvSpPr>
          <p:cNvPr id="3" name="Footer Placeholder 2"/>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15</a:t>
            </a:fld>
            <a:endParaRPr lang="en-US"/>
          </a:p>
        </p:txBody>
      </p:sp>
    </p:spTree>
    <p:extLst>
      <p:ext uri="{BB962C8B-B14F-4D97-AF65-F5344CB8AC3E}">
        <p14:creationId xmlns:p14="http://schemas.microsoft.com/office/powerpoint/2010/main" val="13460028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 reforms in post-communist countries</a:t>
            </a:r>
            <a:endParaRPr lang="en-US" dirty="0"/>
          </a:p>
        </p:txBody>
      </p:sp>
      <p:pic>
        <p:nvPicPr>
          <p:cNvPr id="4" name="Picture 3"/>
          <p:cNvPicPr>
            <a:picLocks noChangeAspect="1"/>
          </p:cNvPicPr>
          <p:nvPr/>
        </p:nvPicPr>
        <p:blipFill>
          <a:blip r:embed="rId2"/>
          <a:stretch>
            <a:fillRect/>
          </a:stretch>
        </p:blipFill>
        <p:spPr>
          <a:xfrm>
            <a:off x="1346377" y="1618537"/>
            <a:ext cx="5343812" cy="4073347"/>
          </a:xfrm>
          <a:prstGeom prst="rect">
            <a:avLst/>
          </a:prstGeom>
        </p:spPr>
      </p:pic>
      <p:sp>
        <p:nvSpPr>
          <p:cNvPr id="5" name="TextBox 4"/>
          <p:cNvSpPr txBox="1"/>
          <p:nvPr/>
        </p:nvSpPr>
        <p:spPr>
          <a:xfrm>
            <a:off x="852756" y="5892783"/>
            <a:ext cx="7090659" cy="892552"/>
          </a:xfrm>
          <a:prstGeom prst="rect">
            <a:avLst/>
          </a:prstGeom>
          <a:noFill/>
        </p:spPr>
        <p:txBody>
          <a:bodyPr wrap="none" rtlCol="0">
            <a:spAutoFit/>
          </a:bodyPr>
          <a:lstStyle/>
          <a:p>
            <a:r>
              <a:rPr lang="en-US" sz="2600" dirty="0" smtClean="0"/>
              <a:t>Structural reforms often have negative short-term, </a:t>
            </a:r>
          </a:p>
          <a:p>
            <a:r>
              <a:rPr lang="en-US" sz="2600" dirty="0" smtClean="0"/>
              <a:t>but positive long-term effects.</a:t>
            </a:r>
            <a:endParaRPr lang="en-US" sz="2600" dirty="0"/>
          </a:p>
        </p:txBody>
      </p:sp>
      <p:sp>
        <p:nvSpPr>
          <p:cNvPr id="3" name="Footer Placeholder 2"/>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16</a:t>
            </a:fld>
            <a:endParaRPr lang="en-US"/>
          </a:p>
        </p:txBody>
      </p:sp>
    </p:spTree>
    <p:extLst>
      <p:ext uri="{BB962C8B-B14F-4D97-AF65-F5344CB8AC3E}">
        <p14:creationId xmlns:p14="http://schemas.microsoft.com/office/powerpoint/2010/main" val="1847963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Whys and </a:t>
            </a:r>
            <a:r>
              <a:rPr lang="en-US" dirty="0" err="1" smtClean="0"/>
              <a:t>Hows</a:t>
            </a:r>
            <a:r>
              <a:rPr lang="en-US" dirty="0" smtClean="0"/>
              <a:t> of Public Intervention</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Three functions of economic policy (</a:t>
            </a:r>
            <a:r>
              <a:rPr lang="en-US" sz="2600" dirty="0" err="1" smtClean="0"/>
              <a:t>Musgrave&amp;Musgrave</a:t>
            </a:r>
            <a:r>
              <a:rPr lang="en-US" sz="2600" dirty="0" smtClean="0"/>
              <a:t>, 1989):</a:t>
            </a:r>
          </a:p>
          <a:p>
            <a:r>
              <a:rPr lang="en-US" sz="2600" b="1" i="1" dirty="0" smtClean="0"/>
              <a:t>Allocation</a:t>
            </a:r>
            <a:r>
              <a:rPr lang="en-US" sz="2600" dirty="0" smtClean="0"/>
              <a:t> </a:t>
            </a:r>
            <a:r>
              <a:rPr lang="en-US" sz="2600" dirty="0" smtClean="0">
                <a:sym typeface="Wingdings"/>
              </a:rPr>
              <a:t> market inefficiency (ex. competition, education, climate)</a:t>
            </a:r>
            <a:endParaRPr lang="en-US" sz="2600" dirty="0" smtClean="0"/>
          </a:p>
          <a:p>
            <a:r>
              <a:rPr lang="en-US" sz="2600" b="1" i="1" dirty="0" smtClean="0"/>
              <a:t>Macroeconomic stabilization </a:t>
            </a:r>
            <a:r>
              <a:rPr lang="en-US" sz="2600" dirty="0" smtClean="0">
                <a:sym typeface="Wingdings"/>
              </a:rPr>
              <a:t> nominal rigidities (ex. monetary and fiscal policies)</a:t>
            </a:r>
            <a:endParaRPr lang="en-US" sz="2600" dirty="0" smtClean="0"/>
          </a:p>
          <a:p>
            <a:r>
              <a:rPr lang="en-US" sz="2600" b="1" i="1" dirty="0" smtClean="0"/>
              <a:t>Income redistribution </a:t>
            </a:r>
            <a:r>
              <a:rPr lang="en-US" sz="2600" dirty="0" smtClean="0">
                <a:sym typeface="Wingdings"/>
              </a:rPr>
              <a:t> corrects the primary distribution of income (</a:t>
            </a:r>
            <a:r>
              <a:rPr lang="en-US" sz="2600" dirty="0" err="1" smtClean="0">
                <a:sym typeface="Wingdings"/>
              </a:rPr>
              <a:t>eg</a:t>
            </a:r>
            <a:r>
              <a:rPr lang="en-US" sz="2600" dirty="0" smtClean="0">
                <a:sym typeface="Wingdings"/>
              </a:rPr>
              <a:t>. taxation, social transfers, housing)</a:t>
            </a:r>
            <a:endParaRPr lang="en-US" sz="2600"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17</a:t>
            </a:fld>
            <a:endParaRPr lang="en-US"/>
          </a:p>
        </p:txBody>
      </p:sp>
    </p:spTree>
    <p:extLst>
      <p:ext uri="{BB962C8B-B14F-4D97-AF65-F5344CB8AC3E}">
        <p14:creationId xmlns:p14="http://schemas.microsoft.com/office/powerpoint/2010/main" val="21106988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Stabilization vs. allocation policies</a:t>
            </a:r>
            <a:endParaRPr lang="en-US" dirty="0"/>
          </a:p>
        </p:txBody>
      </p:sp>
      <p:sp>
        <p:nvSpPr>
          <p:cNvPr id="3" name="Content Placeholder 2"/>
          <p:cNvSpPr>
            <a:spLocks noGrp="1"/>
          </p:cNvSpPr>
          <p:nvPr>
            <p:ph idx="1"/>
          </p:nvPr>
        </p:nvSpPr>
        <p:spPr>
          <a:xfrm>
            <a:off x="457200" y="4931596"/>
            <a:ext cx="8229600" cy="1194567"/>
          </a:xfrm>
        </p:spPr>
        <p:txBody>
          <a:bodyPr>
            <a:normAutofit/>
          </a:bodyPr>
          <a:lstStyle/>
          <a:p>
            <a:pPr marL="0" indent="0">
              <a:buNone/>
            </a:pPr>
            <a:r>
              <a:rPr lang="en-US" sz="2600" dirty="0" smtClean="0"/>
              <a:t>=&gt; Allocation policies impact potential output</a:t>
            </a:r>
          </a:p>
          <a:p>
            <a:pPr marL="0" indent="0">
              <a:buNone/>
            </a:pPr>
            <a:r>
              <a:rPr lang="en-US" sz="2600" dirty="0" smtClean="0"/>
              <a:t>=&gt; Stabilization policies impact the output gap</a:t>
            </a:r>
            <a:endParaRPr lang="en-US" sz="2600" dirty="0"/>
          </a:p>
        </p:txBody>
      </p:sp>
      <p:pic>
        <p:nvPicPr>
          <p:cNvPr id="4" name="Picture 3"/>
          <p:cNvPicPr>
            <a:picLocks noChangeAspect="1"/>
          </p:cNvPicPr>
          <p:nvPr/>
        </p:nvPicPr>
        <p:blipFill>
          <a:blip r:embed="rId2"/>
          <a:stretch>
            <a:fillRect/>
          </a:stretch>
        </p:blipFill>
        <p:spPr>
          <a:xfrm>
            <a:off x="1543620" y="1417638"/>
            <a:ext cx="5298968" cy="3309913"/>
          </a:xfrm>
          <a:prstGeom prst="rect">
            <a:avLst/>
          </a:prstGeom>
        </p:spPr>
      </p:pic>
      <p:sp>
        <p:nvSpPr>
          <p:cNvPr id="5" name="Footer Placeholder 4"/>
          <p:cNvSpPr>
            <a:spLocks noGrp="1"/>
          </p:cNvSpPr>
          <p:nvPr>
            <p:ph type="ftr" sz="quarter" idx="11"/>
          </p:nvPr>
        </p:nvSpPr>
        <p:spPr/>
        <p:txBody>
          <a:bodyPr/>
          <a:lstStyle/>
          <a:p>
            <a:r>
              <a:rPr lang="en-US" smtClean="0"/>
              <a:t>EP#01: The concept of economic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18</a:t>
            </a:fld>
            <a:endParaRPr lang="en-US"/>
          </a:p>
        </p:txBody>
      </p:sp>
    </p:spTree>
    <p:extLst>
      <p:ext uri="{BB962C8B-B14F-4D97-AF65-F5344CB8AC3E}">
        <p14:creationId xmlns:p14="http://schemas.microsoft.com/office/powerpoint/2010/main" val="1581909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allocation</a:t>
            </a:r>
            <a:endParaRPr lang="en-US" dirty="0"/>
          </a:p>
        </p:txBody>
      </p:sp>
      <p:sp>
        <p:nvSpPr>
          <p:cNvPr id="3" name="Content Placeholder 2"/>
          <p:cNvSpPr>
            <a:spLocks noGrp="1"/>
          </p:cNvSpPr>
          <p:nvPr>
            <p:ph idx="1"/>
          </p:nvPr>
        </p:nvSpPr>
        <p:spPr>
          <a:xfrm>
            <a:off x="457200" y="1600200"/>
            <a:ext cx="8229600" cy="4923890"/>
          </a:xfrm>
        </p:spPr>
        <p:txBody>
          <a:bodyPr>
            <a:noAutofit/>
          </a:bodyPr>
          <a:lstStyle/>
          <a:p>
            <a:r>
              <a:rPr lang="en-US" sz="2400" b="1" i="1" dirty="0" smtClean="0"/>
              <a:t>Imperfect competition</a:t>
            </a:r>
            <a:r>
              <a:rPr lang="en-US" sz="2400" dirty="0" smtClean="0"/>
              <a:t>: fight market power, regulate innovation rents and natural monopolies</a:t>
            </a:r>
          </a:p>
          <a:p>
            <a:pPr lvl="1"/>
            <a:r>
              <a:rPr lang="en-US" sz="2400" dirty="0" smtClean="0"/>
              <a:t>Instruments: antitrust, intellectual property, regulation etc.</a:t>
            </a:r>
          </a:p>
          <a:p>
            <a:r>
              <a:rPr lang="en-US" sz="2400" b="1" i="1" dirty="0" smtClean="0"/>
              <a:t>Externalities</a:t>
            </a:r>
          </a:p>
          <a:p>
            <a:pPr lvl="1"/>
            <a:r>
              <a:rPr lang="en-US" sz="2400" dirty="0" smtClean="0"/>
              <a:t>Instruments: regulation, taxes </a:t>
            </a:r>
            <a:endParaRPr lang="en-US" sz="2400" dirty="0" smtClean="0"/>
          </a:p>
          <a:p>
            <a:r>
              <a:rPr lang="en-US" sz="2400" b="1" i="1" dirty="0" smtClean="0"/>
              <a:t>Imperfect information</a:t>
            </a:r>
            <a:r>
              <a:rPr lang="en-US" sz="2400" dirty="0" smtClean="0"/>
              <a:t>: innovation rents, consumer illiteracy, moral hazard, conflicts of interest</a:t>
            </a:r>
          </a:p>
          <a:p>
            <a:pPr lvl="1"/>
            <a:r>
              <a:rPr lang="en-US" sz="2400" dirty="0" smtClean="0"/>
              <a:t>Instruments</a:t>
            </a:r>
            <a:r>
              <a:rPr lang="en-US" sz="2400" dirty="0" smtClean="0"/>
              <a:t>: mandatory disclosure, financial regulation, etc.</a:t>
            </a:r>
          </a:p>
          <a:p>
            <a:r>
              <a:rPr lang="en-US" sz="2400" b="1" i="1" dirty="0" smtClean="0"/>
              <a:t>Incomplete markets</a:t>
            </a:r>
          </a:p>
          <a:p>
            <a:pPr lvl="1"/>
            <a:r>
              <a:rPr lang="en-US" sz="2400" dirty="0" smtClean="0"/>
              <a:t>Instruments: public education, credit enhancement</a:t>
            </a:r>
            <a:endParaRPr lang="en-US" sz="2400"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19</a:t>
            </a:fld>
            <a:endParaRPr lang="en-US"/>
          </a:p>
        </p:txBody>
      </p:sp>
    </p:spTree>
    <p:extLst>
      <p:ext uri="{BB962C8B-B14F-4D97-AF65-F5344CB8AC3E}">
        <p14:creationId xmlns:p14="http://schemas.microsoft.com/office/powerpoint/2010/main" val="11641766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Course contents (subject to change)</a:t>
            </a:r>
            <a:endParaRPr lang="en-US" dirty="0"/>
          </a:p>
        </p:txBody>
      </p:sp>
      <p:sp>
        <p:nvSpPr>
          <p:cNvPr id="3" name="Content Placeholder 2"/>
          <p:cNvSpPr>
            <a:spLocks noGrp="1"/>
          </p:cNvSpPr>
          <p:nvPr>
            <p:ph idx="1"/>
          </p:nvPr>
        </p:nvSpPr>
        <p:spPr>
          <a:xfrm>
            <a:off x="565619" y="1830387"/>
            <a:ext cx="8229600" cy="4525963"/>
          </a:xfrm>
        </p:spPr>
        <p:txBody>
          <a:bodyPr>
            <a:normAutofit fontScale="92500" lnSpcReduction="20000"/>
          </a:bodyPr>
          <a:lstStyle/>
          <a:p>
            <a:r>
              <a:rPr lang="en-US" dirty="0" smtClean="0"/>
              <a:t>Concepts of Economic Policy (L#01)</a:t>
            </a:r>
          </a:p>
          <a:p>
            <a:r>
              <a:rPr lang="en-US" dirty="0" smtClean="0"/>
              <a:t>Limits of Economic Policy (L#02)</a:t>
            </a:r>
          </a:p>
          <a:p>
            <a:r>
              <a:rPr lang="en-US" dirty="0" smtClean="0"/>
              <a:t>Fiscal Policy (L#03,04)</a:t>
            </a:r>
          </a:p>
          <a:p>
            <a:r>
              <a:rPr lang="en-US" dirty="0" smtClean="0"/>
              <a:t>Monetary Policy (L#05,06)</a:t>
            </a:r>
          </a:p>
          <a:p>
            <a:r>
              <a:rPr lang="en-US" dirty="0" smtClean="0"/>
              <a:t>Foreign Economic Policy (L#07)</a:t>
            </a:r>
          </a:p>
          <a:p>
            <a:r>
              <a:rPr lang="en-US" dirty="0" smtClean="0"/>
              <a:t>Growth Policies (L#08)</a:t>
            </a:r>
          </a:p>
          <a:p>
            <a:r>
              <a:rPr lang="en-US" dirty="0" smtClean="0"/>
              <a:t>Labor Market Policy (L#09)</a:t>
            </a:r>
          </a:p>
          <a:p>
            <a:r>
              <a:rPr lang="en-US" dirty="0" smtClean="0"/>
              <a:t>Social Policy (L#10)</a:t>
            </a:r>
          </a:p>
          <a:p>
            <a:r>
              <a:rPr lang="en-US" dirty="0" smtClean="0"/>
              <a:t>Policy seminars (L#11-13)</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a:t>
            </a:fld>
            <a:endParaRPr lang="en-US"/>
          </a:p>
        </p:txBody>
      </p:sp>
    </p:spTree>
    <p:extLst>
      <p:ext uri="{BB962C8B-B14F-4D97-AF65-F5344CB8AC3E}">
        <p14:creationId xmlns:p14="http://schemas.microsoft.com/office/powerpoint/2010/main" val="342100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stabilization #1</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J. M. Keynes (1883-1946):</a:t>
            </a:r>
          </a:p>
          <a:p>
            <a:pPr marL="0" indent="0">
              <a:buNone/>
            </a:pPr>
            <a:r>
              <a:rPr lang="en-US" sz="2600" dirty="0" smtClean="0"/>
              <a:t>private instability (</a:t>
            </a:r>
            <a:r>
              <a:rPr lang="cs-CZ" sz="2600" dirty="0" smtClean="0"/>
              <a:t>‘</a:t>
            </a:r>
            <a:r>
              <a:rPr lang="cs-CZ" sz="2600" i="1" dirty="0" smtClean="0"/>
              <a:t>animal </a:t>
            </a:r>
            <a:r>
              <a:rPr lang="cs-CZ" sz="2600" i="1" dirty="0" err="1" smtClean="0"/>
              <a:t>spirit</a:t>
            </a:r>
            <a:r>
              <a:rPr lang="cs-CZ" sz="2600" dirty="0" smtClean="0"/>
              <a:t>‘) + </a:t>
            </a:r>
            <a:r>
              <a:rPr lang="cs-CZ" sz="2600" dirty="0" err="1" smtClean="0"/>
              <a:t>ineffective</a:t>
            </a:r>
            <a:r>
              <a:rPr lang="cs-CZ" sz="2600" dirty="0" smtClean="0"/>
              <a:t> </a:t>
            </a:r>
            <a:r>
              <a:rPr lang="cs-CZ" sz="2600" dirty="0" err="1" smtClean="0"/>
              <a:t>self-correcting</a:t>
            </a:r>
            <a:r>
              <a:rPr lang="cs-CZ" sz="2600" dirty="0" smtClean="0"/>
              <a:t> </a:t>
            </a:r>
            <a:r>
              <a:rPr lang="cs-CZ" sz="2600" dirty="0" err="1" smtClean="0"/>
              <a:t>mechanisms</a:t>
            </a:r>
            <a:r>
              <a:rPr lang="cs-CZ" sz="2600" dirty="0" smtClean="0"/>
              <a:t> (</a:t>
            </a:r>
            <a:r>
              <a:rPr lang="cs-CZ" sz="2600" dirty="0" err="1" smtClean="0"/>
              <a:t>nominal</a:t>
            </a:r>
            <a:r>
              <a:rPr lang="cs-CZ" sz="2600" dirty="0" smtClean="0"/>
              <a:t> </a:t>
            </a:r>
            <a:r>
              <a:rPr lang="cs-CZ" sz="2600" dirty="0" err="1" smtClean="0"/>
              <a:t>rigidities</a:t>
            </a:r>
            <a:r>
              <a:rPr lang="cs-CZ" sz="2600" dirty="0" smtClean="0"/>
              <a:t>)</a:t>
            </a:r>
          </a:p>
          <a:p>
            <a:pPr marL="0" indent="0">
              <a:buNone/>
            </a:pPr>
            <a:endParaRPr lang="cs-CZ" sz="2600" dirty="0" smtClean="0"/>
          </a:p>
          <a:p>
            <a:pPr marL="0" indent="0">
              <a:buNone/>
            </a:pPr>
            <a:r>
              <a:rPr lang="cs-CZ" sz="2600" dirty="0" smtClean="0"/>
              <a:t>=&gt; </a:t>
            </a:r>
            <a:r>
              <a:rPr lang="cs-CZ" sz="2600" dirty="0" err="1" smtClean="0"/>
              <a:t>need</a:t>
            </a:r>
            <a:r>
              <a:rPr lang="cs-CZ" sz="2600" dirty="0" smtClean="0"/>
              <a:t> </a:t>
            </a:r>
            <a:r>
              <a:rPr lang="cs-CZ" sz="2600" dirty="0" err="1" smtClean="0"/>
              <a:t>for</a:t>
            </a:r>
            <a:r>
              <a:rPr lang="cs-CZ" sz="2600" dirty="0" smtClean="0"/>
              <a:t> </a:t>
            </a:r>
            <a:r>
              <a:rPr lang="cs-CZ" sz="2600" i="1" dirty="0" err="1" smtClean="0"/>
              <a:t>counter-cyclical</a:t>
            </a:r>
            <a:r>
              <a:rPr lang="cs-CZ" sz="2600" i="1" dirty="0" smtClean="0"/>
              <a:t> </a:t>
            </a:r>
            <a:r>
              <a:rPr lang="cs-CZ" sz="2600" i="1" dirty="0" err="1" smtClean="0"/>
              <a:t>policies</a:t>
            </a:r>
            <a:r>
              <a:rPr lang="cs-CZ" sz="2600" i="1" dirty="0" smtClean="0"/>
              <a:t> </a:t>
            </a:r>
            <a:r>
              <a:rPr lang="cs-CZ" sz="2600" dirty="0" smtClean="0"/>
              <a:t>to </a:t>
            </a:r>
            <a:r>
              <a:rPr lang="cs-CZ" sz="2600" dirty="0" err="1" smtClean="0"/>
              <a:t>smooth</a:t>
            </a:r>
            <a:r>
              <a:rPr lang="cs-CZ" sz="2600" dirty="0" smtClean="0"/>
              <a:t> </a:t>
            </a:r>
            <a:r>
              <a:rPr lang="cs-CZ" sz="2600" dirty="0" err="1" smtClean="0"/>
              <a:t>out</a:t>
            </a:r>
            <a:r>
              <a:rPr lang="cs-CZ" sz="2600" dirty="0" smtClean="0"/>
              <a:t> </a:t>
            </a:r>
            <a:r>
              <a:rPr lang="cs-CZ" sz="2600" dirty="0" err="1" smtClean="0"/>
              <a:t>economic</a:t>
            </a:r>
            <a:r>
              <a:rPr lang="cs-CZ" sz="2600" dirty="0" smtClean="0"/>
              <a:t> </a:t>
            </a:r>
            <a:r>
              <a:rPr lang="cs-CZ" sz="2600" dirty="0" err="1" smtClean="0"/>
              <a:t>fluctuations</a:t>
            </a:r>
            <a:r>
              <a:rPr lang="cs-CZ" sz="2600" dirty="0" smtClean="0"/>
              <a:t> and </a:t>
            </a:r>
            <a:r>
              <a:rPr lang="cs-CZ" sz="2600" dirty="0" err="1" smtClean="0"/>
              <a:t>prevent</a:t>
            </a:r>
            <a:r>
              <a:rPr lang="cs-CZ" sz="2600" dirty="0" smtClean="0"/>
              <a:t> </a:t>
            </a:r>
            <a:r>
              <a:rPr lang="cs-CZ" sz="2600" dirty="0" err="1" smtClean="0"/>
              <a:t>economic</a:t>
            </a:r>
            <a:r>
              <a:rPr lang="cs-CZ" sz="2600" dirty="0" smtClean="0"/>
              <a:t> </a:t>
            </a:r>
            <a:r>
              <a:rPr lang="cs-CZ" sz="2600" dirty="0" err="1" smtClean="0"/>
              <a:t>depressions</a:t>
            </a:r>
            <a:r>
              <a:rPr lang="cs-CZ" sz="2600" dirty="0" smtClean="0"/>
              <a:t>.</a:t>
            </a:r>
            <a:endParaRPr lang="en-US" sz="2600"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20</a:t>
            </a:fld>
            <a:endParaRPr lang="en-US"/>
          </a:p>
        </p:txBody>
      </p:sp>
    </p:spTree>
    <p:extLst>
      <p:ext uri="{BB962C8B-B14F-4D97-AF65-F5344CB8AC3E}">
        <p14:creationId xmlns:p14="http://schemas.microsoft.com/office/powerpoint/2010/main" val="1296903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stabilization #2</a:t>
            </a:r>
            <a:endParaRPr lang="en-US" dirty="0"/>
          </a:p>
        </p:txBody>
      </p:sp>
      <p:pic>
        <p:nvPicPr>
          <p:cNvPr id="4" name="Picture 3"/>
          <p:cNvPicPr>
            <a:picLocks noChangeAspect="1"/>
          </p:cNvPicPr>
          <p:nvPr/>
        </p:nvPicPr>
        <p:blipFill>
          <a:blip r:embed="rId2"/>
          <a:stretch>
            <a:fillRect/>
          </a:stretch>
        </p:blipFill>
        <p:spPr>
          <a:xfrm>
            <a:off x="1845923" y="1417638"/>
            <a:ext cx="5140503" cy="4886155"/>
          </a:xfrm>
          <a:prstGeom prst="rect">
            <a:avLst/>
          </a:prstGeom>
        </p:spPr>
      </p:pic>
      <p:sp>
        <p:nvSpPr>
          <p:cNvPr id="3" name="Footer Placeholder 2"/>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21</a:t>
            </a:fld>
            <a:endParaRPr lang="en-US"/>
          </a:p>
        </p:txBody>
      </p:sp>
    </p:spTree>
    <p:extLst>
      <p:ext uri="{BB962C8B-B14F-4D97-AF65-F5344CB8AC3E}">
        <p14:creationId xmlns:p14="http://schemas.microsoft.com/office/powerpoint/2010/main" val="9027477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redistribution </a:t>
            </a:r>
            <a:endParaRPr lang="en-US" dirty="0"/>
          </a:p>
        </p:txBody>
      </p:sp>
      <p:sp>
        <p:nvSpPr>
          <p:cNvPr id="3" name="Content Placeholder 2"/>
          <p:cNvSpPr>
            <a:spLocks noGrp="1"/>
          </p:cNvSpPr>
          <p:nvPr>
            <p:ph idx="1"/>
          </p:nvPr>
        </p:nvSpPr>
        <p:spPr/>
        <p:txBody>
          <a:bodyPr>
            <a:noAutofit/>
          </a:bodyPr>
          <a:lstStyle/>
          <a:p>
            <a:r>
              <a:rPr lang="en-US" sz="2600" dirty="0" smtClean="0"/>
              <a:t>Two arguments:</a:t>
            </a:r>
          </a:p>
          <a:p>
            <a:pPr lvl="1"/>
            <a:r>
              <a:rPr lang="en-US" sz="2600" dirty="0" smtClean="0"/>
              <a:t>Pareto optimality (resulting from first welfare theorem) does not amount to social justice</a:t>
            </a:r>
          </a:p>
          <a:p>
            <a:pPr lvl="1"/>
            <a:r>
              <a:rPr lang="en-US" sz="2600" dirty="0" smtClean="0"/>
              <a:t>Efficiency-enhancing policies (e.g. trade) make winners and losers</a:t>
            </a:r>
          </a:p>
          <a:p>
            <a:r>
              <a:rPr lang="en-US" sz="2600" dirty="0" smtClean="0"/>
              <a:t>Income distribution can be corrected in a non-distortionary way through lump-sum </a:t>
            </a:r>
            <a:r>
              <a:rPr lang="en-US" sz="2600" dirty="0" smtClean="0"/>
              <a:t>transfers</a:t>
            </a:r>
          </a:p>
          <a:p>
            <a:r>
              <a:rPr lang="en-US" sz="2600" dirty="0"/>
              <a:t>Difficult to implement in practice =&gt; frequent </a:t>
            </a:r>
            <a:r>
              <a:rPr lang="en-US" sz="2600" i="1" dirty="0"/>
              <a:t>equity-efficiency trade-offs</a:t>
            </a:r>
          </a:p>
          <a:p>
            <a:pPr marL="0" indent="0">
              <a:buNone/>
            </a:pPr>
            <a:endParaRPr lang="en-US" sz="2600" dirty="0" smtClean="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22</a:t>
            </a:fld>
            <a:endParaRPr lang="en-US"/>
          </a:p>
        </p:txBody>
      </p:sp>
    </p:spTree>
    <p:extLst>
      <p:ext uri="{BB962C8B-B14F-4D97-AF65-F5344CB8AC3E}">
        <p14:creationId xmlns:p14="http://schemas.microsoft.com/office/powerpoint/2010/main" val="2660001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textbook</a:t>
            </a:r>
            <a:endParaRPr lang="en-US" dirty="0"/>
          </a:p>
        </p:txBody>
      </p:sp>
      <p:sp>
        <p:nvSpPr>
          <p:cNvPr id="3" name="Content Placeholder 2"/>
          <p:cNvSpPr>
            <a:spLocks noGrp="1"/>
          </p:cNvSpPr>
          <p:nvPr>
            <p:ph idx="1"/>
          </p:nvPr>
        </p:nvSpPr>
        <p:spPr/>
        <p:txBody>
          <a:bodyPr/>
          <a:lstStyle/>
          <a:p>
            <a:pPr marL="0" indent="0">
              <a:buNone/>
            </a:pPr>
            <a:r>
              <a:rPr lang="en-US" dirty="0" err="1" smtClean="0"/>
              <a:t>Bénassy-Quéré</a:t>
            </a:r>
            <a:r>
              <a:rPr lang="en-US" dirty="0" smtClean="0"/>
              <a:t>, A. et al. </a:t>
            </a:r>
            <a:r>
              <a:rPr lang="en-US" i="1" dirty="0" smtClean="0"/>
              <a:t>Economic Policy : Theory and </a:t>
            </a:r>
            <a:r>
              <a:rPr lang="en-US" i="1" dirty="0" err="1" smtClean="0"/>
              <a:t>practise</a:t>
            </a:r>
            <a:r>
              <a:rPr lang="en-US" dirty="0" smtClean="0"/>
              <a:t>. Oxford University Press, 2010. </a:t>
            </a:r>
            <a:r>
              <a:rPr lang="en-US" b="1" i="1" dirty="0" smtClean="0"/>
              <a:t>Chap. 1.1. -1.2</a:t>
            </a:r>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23</a:t>
            </a:fld>
            <a:endParaRPr lang="en-US"/>
          </a:p>
        </p:txBody>
      </p:sp>
    </p:spTree>
    <p:extLst>
      <p:ext uri="{BB962C8B-B14F-4D97-AF65-F5344CB8AC3E}">
        <p14:creationId xmlns:p14="http://schemas.microsoft.com/office/powerpoint/2010/main" val="109617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a:t>
            </a:r>
            <a:endParaRPr lang="en-US" dirty="0"/>
          </a:p>
        </p:txBody>
      </p:sp>
      <p:sp>
        <p:nvSpPr>
          <p:cNvPr id="3" name="Content Placeholder 2"/>
          <p:cNvSpPr>
            <a:spLocks noGrp="1"/>
          </p:cNvSpPr>
          <p:nvPr>
            <p:ph idx="1"/>
          </p:nvPr>
        </p:nvSpPr>
        <p:spPr/>
        <p:txBody>
          <a:bodyPr>
            <a:normAutofit/>
          </a:bodyPr>
          <a:lstStyle/>
          <a:p>
            <a:r>
              <a:rPr lang="en-US" sz="2800" dirty="0" smtClean="0"/>
              <a:t>Policy presentation (1/2)</a:t>
            </a:r>
          </a:p>
          <a:p>
            <a:pPr lvl="1"/>
            <a:r>
              <a:rPr lang="en-US" dirty="0" smtClean="0"/>
              <a:t>during the last 3 classes</a:t>
            </a:r>
          </a:p>
          <a:p>
            <a:pPr lvl="1"/>
            <a:r>
              <a:rPr lang="en-US" dirty="0" smtClean="0"/>
              <a:t>topic list will be published, students will enroll</a:t>
            </a:r>
          </a:p>
          <a:p>
            <a:pPr lvl="1"/>
            <a:r>
              <a:rPr lang="en-US" dirty="0" smtClean="0"/>
              <a:t>each presentation should last around 15</a:t>
            </a:r>
            <a:r>
              <a:rPr lang="en-US" dirty="0" smtClean="0"/>
              <a:t>’ and be based on </a:t>
            </a:r>
            <a:r>
              <a:rPr lang="en-US" dirty="0" err="1" smtClean="0"/>
              <a:t>ppt</a:t>
            </a:r>
            <a:r>
              <a:rPr lang="en-US" dirty="0" smtClean="0"/>
              <a:t> or equivalent handout</a:t>
            </a:r>
          </a:p>
          <a:p>
            <a:r>
              <a:rPr lang="en-US" sz="2800" dirty="0" smtClean="0"/>
              <a:t>Final written exam (1/2)</a:t>
            </a:r>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a:t>
            </a:fld>
            <a:endParaRPr lang="en-US"/>
          </a:p>
        </p:txBody>
      </p:sp>
    </p:spTree>
    <p:extLst>
      <p:ext uri="{BB962C8B-B14F-4D97-AF65-F5344CB8AC3E}">
        <p14:creationId xmlns:p14="http://schemas.microsoft.com/office/powerpoint/2010/main" val="346844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75BDF6-E443-684C-AB29-F5C4ACFB9A50}" type="slidenum">
              <a:rPr lang="en-US" smtClean="0"/>
              <a:t>4</a:t>
            </a:fld>
            <a:endParaRPr lang="en-US"/>
          </a:p>
        </p:txBody>
      </p:sp>
      <p:pic>
        <p:nvPicPr>
          <p:cNvPr id="6" name="Picture 5"/>
          <p:cNvPicPr>
            <a:picLocks noChangeAspect="1"/>
          </p:cNvPicPr>
          <p:nvPr/>
        </p:nvPicPr>
        <p:blipFill>
          <a:blip r:embed="rId2"/>
          <a:stretch>
            <a:fillRect/>
          </a:stretch>
        </p:blipFill>
        <p:spPr>
          <a:xfrm>
            <a:off x="2306474" y="142040"/>
            <a:ext cx="4246726" cy="6579435"/>
          </a:xfrm>
          <a:prstGeom prst="rect">
            <a:avLst/>
          </a:prstGeom>
        </p:spPr>
      </p:pic>
      <p:sp>
        <p:nvSpPr>
          <p:cNvPr id="8" name="Footer Placeholder 7"/>
          <p:cNvSpPr>
            <a:spLocks noGrp="1"/>
          </p:cNvSpPr>
          <p:nvPr>
            <p:ph type="ftr" sz="quarter" idx="11"/>
          </p:nvPr>
        </p:nvSpPr>
        <p:spPr/>
        <p:txBody>
          <a:bodyPr/>
          <a:lstStyle/>
          <a:p>
            <a:r>
              <a:rPr lang="en-US" smtClean="0"/>
              <a:t>EP#01: The concept of economic policy</a:t>
            </a:r>
            <a:endParaRPr lang="en-US"/>
          </a:p>
        </p:txBody>
      </p:sp>
    </p:spTree>
    <p:extLst>
      <p:ext uri="{BB962C8B-B14F-4D97-AF65-F5344CB8AC3E}">
        <p14:creationId xmlns:p14="http://schemas.microsoft.com/office/powerpoint/2010/main" val="229813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Concept of Economic Policy</a:t>
            </a:r>
            <a:endParaRPr lang="en-US" dirty="0"/>
          </a:p>
        </p:txBody>
      </p:sp>
      <p:sp>
        <p:nvSpPr>
          <p:cNvPr id="3" name="Content Placeholder 2"/>
          <p:cNvSpPr>
            <a:spLocks noGrp="1"/>
          </p:cNvSpPr>
          <p:nvPr>
            <p:ph idx="1"/>
          </p:nvPr>
        </p:nvSpPr>
        <p:spPr/>
        <p:txBody>
          <a:bodyPr>
            <a:normAutofit/>
          </a:bodyPr>
          <a:lstStyle/>
          <a:p>
            <a:r>
              <a:rPr lang="en-US" sz="3000" dirty="0" smtClean="0"/>
              <a:t>Approaches to economic policy</a:t>
            </a:r>
          </a:p>
          <a:p>
            <a:r>
              <a:rPr lang="en-US" sz="3000" dirty="0" smtClean="0"/>
              <a:t>Objectives of economic policy</a:t>
            </a:r>
          </a:p>
          <a:p>
            <a:r>
              <a:rPr lang="en-US" sz="3000" dirty="0" smtClean="0"/>
              <a:t>The whys and </a:t>
            </a:r>
            <a:r>
              <a:rPr lang="en-US" sz="3000" dirty="0" err="1" smtClean="0"/>
              <a:t>hows</a:t>
            </a:r>
            <a:r>
              <a:rPr lang="en-US" sz="3000" dirty="0" smtClean="0"/>
              <a:t>  of public </a:t>
            </a:r>
            <a:r>
              <a:rPr lang="en-US" sz="3000" dirty="0" smtClean="0"/>
              <a:t>intervention</a:t>
            </a:r>
            <a:endParaRPr lang="en-US" sz="3000" dirty="0" smtClean="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5</a:t>
            </a:fld>
            <a:endParaRPr lang="en-US"/>
          </a:p>
        </p:txBody>
      </p:sp>
    </p:spTree>
    <p:extLst>
      <p:ext uri="{BB962C8B-B14F-4D97-AF65-F5344CB8AC3E}">
        <p14:creationId xmlns:p14="http://schemas.microsoft.com/office/powerpoint/2010/main" val="5959955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approaches #1</a:t>
            </a:r>
            <a:endParaRPr lang="en-US" dirty="0"/>
          </a:p>
        </p:txBody>
      </p:sp>
      <p:sp>
        <p:nvSpPr>
          <p:cNvPr id="3" name="Content Placeholder 2"/>
          <p:cNvSpPr>
            <a:spLocks noGrp="1"/>
          </p:cNvSpPr>
          <p:nvPr>
            <p:ph idx="1"/>
          </p:nvPr>
        </p:nvSpPr>
        <p:spPr>
          <a:xfrm>
            <a:off x="457200" y="1600200"/>
            <a:ext cx="8229600" cy="5088276"/>
          </a:xfrm>
        </p:spPr>
        <p:txBody>
          <a:bodyPr>
            <a:normAutofit fontScale="77500" lnSpcReduction="20000"/>
          </a:bodyPr>
          <a:lstStyle/>
          <a:p>
            <a:r>
              <a:rPr lang="en-US" sz="3400" i="1" dirty="0" smtClean="0"/>
              <a:t>Positive economics</a:t>
            </a:r>
            <a:r>
              <a:rPr lang="en-US" sz="3400" dirty="0" smtClean="0"/>
              <a:t>:</a:t>
            </a:r>
          </a:p>
          <a:p>
            <a:pPr lvl="1"/>
            <a:r>
              <a:rPr lang="en-US" sz="3400" dirty="0" smtClean="0"/>
              <a:t>studying the effects of economy policy (EP) choices on the economy =&gt; EP is regarded as </a:t>
            </a:r>
            <a:r>
              <a:rPr lang="en-US" sz="3400" i="1" dirty="0" smtClean="0"/>
              <a:t>exogenous</a:t>
            </a:r>
          </a:p>
          <a:p>
            <a:pPr lvl="1"/>
            <a:r>
              <a:rPr lang="en-US" sz="3400" dirty="0" smtClean="0"/>
              <a:t>determining transmission channels (e.g. impact of an interest rate cut)</a:t>
            </a:r>
          </a:p>
          <a:p>
            <a:pPr lvl="1"/>
            <a:endParaRPr lang="en-US" sz="3400" dirty="0" smtClean="0"/>
          </a:p>
          <a:p>
            <a:r>
              <a:rPr lang="en-US" sz="3400" i="1" dirty="0" smtClean="0"/>
              <a:t>Normative economics</a:t>
            </a:r>
            <a:r>
              <a:rPr lang="en-US" sz="3400" dirty="0" smtClean="0"/>
              <a:t>:</a:t>
            </a:r>
          </a:p>
          <a:p>
            <a:pPr lvl="1"/>
            <a:r>
              <a:rPr lang="en-US" sz="3400" dirty="0" smtClean="0"/>
              <a:t>making recommendations to the Prince</a:t>
            </a:r>
          </a:p>
          <a:p>
            <a:pPr lvl="1"/>
            <a:r>
              <a:rPr lang="en-US" sz="3400" dirty="0" smtClean="0"/>
              <a:t>based on positive-economics results </a:t>
            </a:r>
            <a:r>
              <a:rPr lang="en-US" sz="3400" dirty="0" smtClean="0"/>
              <a:t>on </a:t>
            </a:r>
            <a:r>
              <a:rPr lang="en-US" sz="3400" dirty="0" smtClean="0"/>
              <a:t>the Prince’s utility function</a:t>
            </a:r>
          </a:p>
          <a:p>
            <a:pPr lvl="1"/>
            <a:r>
              <a:rPr lang="en-US" sz="3400" dirty="0" smtClean="0"/>
              <a:t>political and social constraints (</a:t>
            </a:r>
            <a:r>
              <a:rPr lang="en-US" sz="3400" i="1" dirty="0" smtClean="0"/>
              <a:t>second</a:t>
            </a:r>
            <a:r>
              <a:rPr lang="en-US" sz="3400" dirty="0" smtClean="0"/>
              <a:t> </a:t>
            </a:r>
            <a:r>
              <a:rPr lang="en-US" sz="3400" i="1" dirty="0" smtClean="0"/>
              <a:t>best</a:t>
            </a:r>
            <a:r>
              <a:rPr lang="en-US" sz="3400" dirty="0" smtClean="0"/>
              <a:t> problem)</a:t>
            </a:r>
          </a:p>
          <a:p>
            <a:pPr lvl="1"/>
            <a:r>
              <a:rPr lang="en-US" sz="3400" dirty="0" smtClean="0"/>
              <a:t>information </a:t>
            </a:r>
            <a:r>
              <a:rPr lang="en-US" sz="3400" dirty="0" err="1" smtClean="0"/>
              <a:t>contraints</a:t>
            </a:r>
            <a:r>
              <a:rPr lang="en-US" sz="3400" dirty="0" smtClean="0"/>
              <a:t> (asymmetric information, communication failures)</a:t>
            </a:r>
          </a:p>
          <a:p>
            <a:pPr lvl="1"/>
            <a:endParaRPr lang="en-US"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6</a:t>
            </a:fld>
            <a:endParaRPr lang="en-US"/>
          </a:p>
        </p:txBody>
      </p:sp>
    </p:spTree>
    <p:extLst>
      <p:ext uri="{BB962C8B-B14F-4D97-AF65-F5344CB8AC3E}">
        <p14:creationId xmlns:p14="http://schemas.microsoft.com/office/powerpoint/2010/main" val="34341415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approaches #2</a:t>
            </a:r>
            <a:endParaRPr lang="en-US" dirty="0"/>
          </a:p>
        </p:txBody>
      </p:sp>
      <p:sp>
        <p:nvSpPr>
          <p:cNvPr id="3" name="Content Placeholder 2"/>
          <p:cNvSpPr>
            <a:spLocks noGrp="1"/>
          </p:cNvSpPr>
          <p:nvPr>
            <p:ph idx="1"/>
          </p:nvPr>
        </p:nvSpPr>
        <p:spPr/>
        <p:txBody>
          <a:bodyPr>
            <a:normAutofit/>
          </a:bodyPr>
          <a:lstStyle/>
          <a:p>
            <a:r>
              <a:rPr lang="en-US" sz="2600" i="1" dirty="0" smtClean="0"/>
              <a:t>Political economics</a:t>
            </a:r>
          </a:p>
          <a:p>
            <a:pPr lvl="1"/>
            <a:r>
              <a:rPr lang="en-US" sz="2600" dirty="0" smtClean="0"/>
              <a:t>Agents ‘ </a:t>
            </a:r>
            <a:r>
              <a:rPr lang="en-US" sz="2600" dirty="0" err="1" smtClean="0"/>
              <a:t>behaviour</a:t>
            </a:r>
            <a:r>
              <a:rPr lang="en-US" sz="2600" dirty="0" smtClean="0"/>
              <a:t> is </a:t>
            </a:r>
            <a:r>
              <a:rPr lang="en-US" sz="2600" i="1" dirty="0" smtClean="0"/>
              <a:t>endogenous</a:t>
            </a:r>
          </a:p>
          <a:p>
            <a:pPr lvl="1"/>
            <a:r>
              <a:rPr lang="en-US" sz="2600" i="1" dirty="0"/>
              <a:t> </a:t>
            </a:r>
            <a:r>
              <a:rPr lang="en-US" sz="2600" dirty="0" smtClean="0"/>
              <a:t>Government is a machine directed by rational players with specific objectives and facing specific constraints</a:t>
            </a:r>
          </a:p>
          <a:p>
            <a:pPr lvl="1"/>
            <a:r>
              <a:rPr lang="en-US" sz="2600" dirty="0" smtClean="0"/>
              <a:t>EP is determined by </a:t>
            </a:r>
            <a:r>
              <a:rPr lang="en-US" sz="2600" i="1" dirty="0" smtClean="0"/>
              <a:t>policy regime</a:t>
            </a:r>
            <a:endParaRPr lang="en-US" sz="2600" i="1"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7</a:t>
            </a:fld>
            <a:endParaRPr lang="en-US"/>
          </a:p>
        </p:txBody>
      </p:sp>
    </p:spTree>
    <p:extLst>
      <p:ext uri="{BB962C8B-B14F-4D97-AF65-F5344CB8AC3E}">
        <p14:creationId xmlns:p14="http://schemas.microsoft.com/office/powerpoint/2010/main" val="387577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tasks of policymakers</a:t>
            </a:r>
            <a:endParaRPr lang="en-US" dirty="0"/>
          </a:p>
        </p:txBody>
      </p:sp>
      <p:sp>
        <p:nvSpPr>
          <p:cNvPr id="3" name="Content Placeholder 2"/>
          <p:cNvSpPr>
            <a:spLocks noGrp="1"/>
          </p:cNvSpPr>
          <p:nvPr>
            <p:ph idx="1"/>
          </p:nvPr>
        </p:nvSpPr>
        <p:spPr/>
        <p:txBody>
          <a:bodyPr>
            <a:normAutofit/>
          </a:bodyPr>
          <a:lstStyle/>
          <a:p>
            <a:r>
              <a:rPr lang="en-US" sz="2600" dirty="0" smtClean="0"/>
              <a:t>set and enforce the rules of the economic game</a:t>
            </a:r>
          </a:p>
          <a:p>
            <a:r>
              <a:rPr lang="en-US" sz="2600" dirty="0" smtClean="0"/>
              <a:t>tax and spend</a:t>
            </a:r>
          </a:p>
          <a:p>
            <a:r>
              <a:rPr lang="en-US" sz="2600" dirty="0" smtClean="0"/>
              <a:t>issue and manage the currency</a:t>
            </a:r>
          </a:p>
          <a:p>
            <a:r>
              <a:rPr lang="en-US" sz="2600" dirty="0" smtClean="0"/>
              <a:t>produce goods and services</a:t>
            </a:r>
          </a:p>
          <a:p>
            <a:r>
              <a:rPr lang="en-US" sz="2600" smtClean="0"/>
              <a:t>negotiate </a:t>
            </a:r>
            <a:r>
              <a:rPr lang="en-US" sz="2600" dirty="0" smtClean="0"/>
              <a:t>with other countries</a:t>
            </a:r>
            <a:endParaRPr lang="en-US" sz="2600" dirty="0"/>
          </a:p>
        </p:txBody>
      </p:sp>
      <p:sp>
        <p:nvSpPr>
          <p:cNvPr id="4" name="Footer Placeholder 3"/>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8</a:t>
            </a:fld>
            <a:endParaRPr lang="en-US"/>
          </a:p>
        </p:txBody>
      </p:sp>
    </p:spTree>
    <p:extLst>
      <p:ext uri="{BB962C8B-B14F-4D97-AF65-F5344CB8AC3E}">
        <p14:creationId xmlns:p14="http://schemas.microsoft.com/office/powerpoint/2010/main" val="127890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general framework of EP making</a:t>
            </a:r>
            <a:endParaRPr lang="en-US" dirty="0"/>
          </a:p>
        </p:txBody>
      </p:sp>
      <p:pic>
        <p:nvPicPr>
          <p:cNvPr id="4" name="Content Placeholder 3"/>
          <p:cNvPicPr>
            <a:picLocks noGrp="1" noChangeAspect="1"/>
          </p:cNvPicPr>
          <p:nvPr>
            <p:ph idx="1"/>
          </p:nvPr>
        </p:nvPicPr>
        <p:blipFill>
          <a:blip r:embed="rId2"/>
          <a:stretch>
            <a:fillRect/>
          </a:stretch>
        </p:blipFill>
        <p:spPr>
          <a:xfrm>
            <a:off x="457200" y="2317787"/>
            <a:ext cx="8229600" cy="2392914"/>
          </a:xfrm>
          <a:prstGeom prst="rect">
            <a:avLst/>
          </a:prstGeom>
        </p:spPr>
      </p:pic>
      <p:sp>
        <p:nvSpPr>
          <p:cNvPr id="3" name="Footer Placeholder 2"/>
          <p:cNvSpPr>
            <a:spLocks noGrp="1"/>
          </p:cNvSpPr>
          <p:nvPr>
            <p:ph type="ftr" sz="quarter" idx="11"/>
          </p:nvPr>
        </p:nvSpPr>
        <p:spPr/>
        <p:txBody>
          <a:bodyPr/>
          <a:lstStyle/>
          <a:p>
            <a:r>
              <a:rPr lang="en-US" smtClean="0"/>
              <a:t>EP#01: The concept of economic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9</a:t>
            </a:fld>
            <a:endParaRPr lang="en-US"/>
          </a:p>
        </p:txBody>
      </p:sp>
    </p:spTree>
    <p:extLst>
      <p:ext uri="{BB962C8B-B14F-4D97-AF65-F5344CB8AC3E}">
        <p14:creationId xmlns:p14="http://schemas.microsoft.com/office/powerpoint/2010/main" val="15226076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7578</TotalTime>
  <Words>1145</Words>
  <Application>Microsoft Macintosh PowerPoint</Application>
  <PresentationFormat>On-screen Show (4:3)</PresentationFormat>
  <Paragraphs>151</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Economic Policy #01</vt:lpstr>
      <vt:lpstr>Course contents (subject to change)</vt:lpstr>
      <vt:lpstr>Assessment methods</vt:lpstr>
      <vt:lpstr>PowerPoint Presentation</vt:lpstr>
      <vt:lpstr> The Concept of Economic Policy</vt:lpstr>
      <vt:lpstr>Three approaches #1</vt:lpstr>
      <vt:lpstr>Three approaches #2</vt:lpstr>
      <vt:lpstr>The main tasks of policymakers</vt:lpstr>
      <vt:lpstr>A general framework of EP making</vt:lpstr>
      <vt:lpstr>Role of institutions</vt:lpstr>
      <vt:lpstr>Objectives of EP (examples)</vt:lpstr>
      <vt:lpstr>EP as a succession of trade-offs</vt:lpstr>
      <vt:lpstr>Economic management vs. structural reform #1</vt:lpstr>
      <vt:lpstr>Economic management vs. structural reform #2</vt:lpstr>
      <vt:lpstr>The employment-productivity trade-off</vt:lpstr>
      <vt:lpstr>Structural reforms in post-communist countries</vt:lpstr>
      <vt:lpstr>The Whys and Hows of Public Intervention</vt:lpstr>
      <vt:lpstr>Stabilization vs. allocation policies</vt:lpstr>
      <vt:lpstr>More on allocation</vt:lpstr>
      <vt:lpstr>More on stabilization #1</vt:lpstr>
      <vt:lpstr>More on stabilization #2</vt:lpstr>
      <vt:lpstr>More on redistribution </vt:lpstr>
      <vt:lpstr>Reference textbook</vt:lpstr>
    </vt:vector>
  </TitlesOfParts>
  <Company>Masaryk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Economic Policy</dc:title>
  <dc:creator>Aleš Franc</dc:creator>
  <cp:lastModifiedBy>Aleš Franc</cp:lastModifiedBy>
  <cp:revision>33</cp:revision>
  <cp:lastPrinted>2018-09-17T21:40:57Z</cp:lastPrinted>
  <dcterms:created xsi:type="dcterms:W3CDTF">2017-08-10T13:05:45Z</dcterms:created>
  <dcterms:modified xsi:type="dcterms:W3CDTF">2018-09-18T09:00:39Z</dcterms:modified>
</cp:coreProperties>
</file>