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97" r:id="rId2"/>
    <p:sldId id="495" r:id="rId3"/>
    <p:sldId id="496" r:id="rId4"/>
    <p:sldId id="498" r:id="rId5"/>
    <p:sldId id="499" r:id="rId6"/>
    <p:sldId id="500" r:id="rId7"/>
    <p:sldId id="502" r:id="rId8"/>
    <p:sldId id="504" r:id="rId9"/>
    <p:sldId id="501" r:id="rId10"/>
    <p:sldId id="503" r:id="rId11"/>
    <p:sldId id="505" r:id="rId12"/>
    <p:sldId id="508" r:id="rId13"/>
    <p:sldId id="506" r:id="rId14"/>
    <p:sldId id="50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397" autoAdjust="0"/>
    <p:restoredTop sz="94660"/>
  </p:normalViewPr>
  <p:slideViewPr>
    <p:cSldViewPr>
      <p:cViewPr varScale="1">
        <p:scale>
          <a:sx n="64" d="100"/>
          <a:sy n="64" d="100"/>
        </p:scale>
        <p:origin x="63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0249EF-DC35-4B43-A6BA-C54CE747D33B}" type="datetimeFigureOut">
              <a:rPr lang="cs-CZ"/>
              <a:pPr>
                <a:defRPr/>
              </a:pPr>
              <a:t>21.11.2019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54E1BA-3876-46DD-8117-DF67C65BC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8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CC0F946-C896-4F9A-A2D5-BDCFEC50DA1C}" type="datetimeFigureOut">
              <a:rPr lang="cs-CZ"/>
              <a:pPr>
                <a:defRPr/>
              </a:pPr>
              <a:t>21.11.2019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B020CF-0020-45B5-B904-2CFE26880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ED2CD-5640-47C7-9BE3-5444DB0A3E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554A-13A6-431A-959F-758ABACDA2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4E92-2F6D-4714-B389-5099512E5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4C6E-634E-485A-B280-3B8C1F93F1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2D639-FC5D-4FEF-974D-67B32D3CF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7786-A3E1-4F5A-8717-06B353FAB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443F-2108-4698-A674-68E99B7540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B59B2-75CA-4144-B2DA-8A8F67163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6E08-6ACB-48F2-9533-C370E13795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AAA8-D335-4E16-9F89-48BDC885A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61B1-C7B2-4384-A20B-946E35479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64AE95-1582-40D7-8D48-32AD1DD39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jednoduchého součtu pořadí (271)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3041"/>
              </p:ext>
            </p:extLst>
          </p:nvPr>
        </p:nvGraphicFramePr>
        <p:xfrm>
          <a:off x="225861" y="1340768"/>
          <a:ext cx="8712966" cy="282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 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Celkové pořadí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36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normované proměnné (274 – 275)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65746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l"/>
            <a:r>
              <a:rPr lang="cs-CZ" sz="2400" dirty="0"/>
              <a:t>PLUSY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Necitlivost na variabilitu hodnot v rámci srovnávaného souboru podniků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MÍNUSY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Matematická náročnost</a:t>
            </a:r>
          </a:p>
        </p:txBody>
      </p:sp>
    </p:spTree>
    <p:extLst>
      <p:ext uri="{BB962C8B-B14F-4D97-AF65-F5344CB8AC3E}">
        <p14:creationId xmlns:p14="http://schemas.microsoft.com/office/powerpoint/2010/main" val="2911506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vzdálenosti od fiktivního objektu (276 – 278)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677092"/>
              </p:ext>
            </p:extLst>
          </p:nvPr>
        </p:nvGraphicFramePr>
        <p:xfrm>
          <a:off x="225861" y="1601578"/>
          <a:ext cx="8712966" cy="4563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</a:t>
                      </a:r>
                      <a:r>
                        <a:rPr lang="cs-CZ" baseline="-25000" dirty="0" err="1"/>
                        <a:t>ij</a:t>
                      </a:r>
                      <a:endParaRPr lang="cs-CZ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Rozptyl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err="1"/>
                        <a:t>Směrod</a:t>
                      </a:r>
                      <a:r>
                        <a:rPr lang="cs-CZ" dirty="0"/>
                        <a:t>.</a:t>
                      </a:r>
                      <a:r>
                        <a:rPr lang="cs-CZ" baseline="0" dirty="0"/>
                        <a:t> odchylka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507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vzdálenosti od fiktivního objektu (276 – 278)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Nadpis 1"/>
              <p:cNvSpPr txBox="1">
                <a:spLocks/>
              </p:cNvSpPr>
              <p:nvPr/>
            </p:nvSpPr>
            <p:spPr>
              <a:xfrm>
                <a:off x="467544" y="1365746"/>
                <a:ext cx="8229600" cy="5015582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algn="l"/>
                <a:endParaRPr lang="cs-CZ" sz="24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g>
                        <m:e>
                          <m:nary>
                            <m:naryPr>
                              <m:chr m:val="∑"/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4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cs-CZ" sz="2400" b="0" i="1" smtClean="0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cs-CZ" sz="2400" b="0" i="1" smtClean="0">
                                          <a:latin typeface="Cambria Math"/>
                                        </a:rPr>
                                        <m:t>𝑜𝑗</m:t>
                                      </m:r>
                                    </m:sub>
                                  </m:sSub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cs-CZ" sz="2400" dirty="0"/>
              </a:p>
              <a:p>
                <a:pPr algn="l"/>
                <a:endParaRPr lang="cs-CZ" sz="2400" dirty="0"/>
              </a:p>
              <a:p>
                <a:pPr algn="l"/>
                <a:endParaRPr lang="cs-CZ" sz="2400" dirty="0"/>
              </a:p>
              <a:p>
                <a:r>
                  <a:rPr lang="cs-CZ" sz="2400" dirty="0"/>
                  <a:t>Čím </a:t>
                </a:r>
                <a:r>
                  <a:rPr lang="cs-CZ" sz="2400" dirty="0" err="1"/>
                  <a:t>k</a:t>
                </a:r>
                <a:r>
                  <a:rPr lang="cs-CZ" sz="2400" baseline="-25000" dirty="0" err="1"/>
                  <a:t>ij</a:t>
                </a:r>
                <a:r>
                  <a:rPr lang="cs-CZ" sz="2400" dirty="0"/>
                  <a:t> (vzdálenost od fiktivního bodu) menší tím lepší</a:t>
                </a:r>
              </a:p>
              <a:p>
                <a:pPr algn="l"/>
                <a:endParaRPr lang="cs-CZ" sz="2400" dirty="0"/>
              </a:p>
            </p:txBody>
          </p:sp>
        </mc:Choice>
        <mc:Fallback xmlns="">
          <p:sp>
            <p:nvSpPr>
              <p:cNvPr id="4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65746"/>
                <a:ext cx="8229600" cy="50155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87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vzdálenosti od fiktivního objektu (276 – 278)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869119"/>
              </p:ext>
            </p:extLst>
          </p:nvPr>
        </p:nvGraphicFramePr>
        <p:xfrm>
          <a:off x="225861" y="1601578"/>
          <a:ext cx="8712966" cy="4563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</a:t>
                      </a:r>
                      <a:r>
                        <a:rPr lang="cs-CZ" baseline="-25000" dirty="0" err="1"/>
                        <a:t>ij</a:t>
                      </a:r>
                      <a:endParaRPr lang="cs-CZ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Rozptyl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err="1"/>
                        <a:t>Směrod</a:t>
                      </a:r>
                      <a:r>
                        <a:rPr lang="cs-CZ" dirty="0"/>
                        <a:t>.</a:t>
                      </a:r>
                      <a:r>
                        <a:rPr lang="cs-CZ" baseline="0" dirty="0"/>
                        <a:t> odchylka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95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vzdálenosti od fiktivního objektu (276 – 278)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65746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l"/>
            <a:r>
              <a:rPr lang="cs-CZ" sz="2400" dirty="0"/>
              <a:t>PLUSY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Nejpřesnější metoda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MÍNUSY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Matematická náročnost</a:t>
            </a:r>
          </a:p>
        </p:txBody>
      </p:sp>
    </p:spTree>
    <p:extLst>
      <p:ext uri="{BB962C8B-B14F-4D97-AF65-F5344CB8AC3E}">
        <p14:creationId xmlns:p14="http://schemas.microsoft.com/office/powerpoint/2010/main" val="7882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jednoduchého součtu pořadí (271)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l"/>
            <a:r>
              <a:rPr lang="cs-CZ" sz="2400" dirty="0"/>
              <a:t>PLUSY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Jednoduchost 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MÍNUSY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Nezohledňuje rozestupy mezi hodnotami ukazatelů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068"/>
              </p:ext>
            </p:extLst>
          </p:nvPr>
        </p:nvGraphicFramePr>
        <p:xfrm>
          <a:off x="225861" y="1340768"/>
          <a:ext cx="8712966" cy="282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 pořadí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Celkové pořadí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4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jednoduchého podílu (271 – 272)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82649"/>
              </p:ext>
            </p:extLst>
          </p:nvPr>
        </p:nvGraphicFramePr>
        <p:xfrm>
          <a:off x="225861" y="1340768"/>
          <a:ext cx="8712966" cy="3376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 podílů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85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jednoduchého podílu (271 – 272)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l"/>
            <a:r>
              <a:rPr lang="cs-CZ" sz="2400" dirty="0"/>
              <a:t>PLUSY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Zohlednění rozestupů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MÍNUSY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Zkresleno odlehlými hodnotami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03357"/>
              </p:ext>
            </p:extLst>
          </p:nvPr>
        </p:nvGraphicFramePr>
        <p:xfrm>
          <a:off x="225861" y="1340768"/>
          <a:ext cx="8712966" cy="3376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Podnik /průměr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</a:t>
                      </a:r>
                      <a:r>
                        <a:rPr lang="cs-CZ" baseline="0" dirty="0"/>
                        <a:t> podílů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3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bodovací (273 – 274)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340709"/>
              </p:ext>
            </p:extLst>
          </p:nvPr>
        </p:nvGraphicFramePr>
        <p:xfrm>
          <a:off x="225861" y="1340768"/>
          <a:ext cx="8712966" cy="282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53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bodovací (273 – 274)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l"/>
            <a:r>
              <a:rPr lang="cs-CZ" sz="2400" dirty="0"/>
              <a:t>PLUSY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Zohlednění rozestupů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MÍNUSY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Nutnost srovnatelného rozptylu všech hodnocených veličin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849391"/>
              </p:ext>
            </p:extLst>
          </p:nvPr>
        </p:nvGraphicFramePr>
        <p:xfrm>
          <a:off x="225861" y="1340768"/>
          <a:ext cx="8712966" cy="282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8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normované proměnné (274 – 275)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90262"/>
              </p:ext>
            </p:extLst>
          </p:nvPr>
        </p:nvGraphicFramePr>
        <p:xfrm>
          <a:off x="225861" y="1196752"/>
          <a:ext cx="8712966" cy="4563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Rozptyl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err="1"/>
                        <a:t>Směrod</a:t>
                      </a:r>
                      <a:r>
                        <a:rPr lang="cs-CZ" dirty="0"/>
                        <a:t>.</a:t>
                      </a:r>
                      <a:r>
                        <a:rPr lang="cs-CZ" baseline="0" dirty="0"/>
                        <a:t> odchylka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04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normované proměnné (274 – 275)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Nadpis 1"/>
              <p:cNvSpPr txBox="1">
                <a:spLocks/>
              </p:cNvSpPr>
              <p:nvPr/>
            </p:nvSpPr>
            <p:spPr>
              <a:xfrm>
                <a:off x="467544" y="1365746"/>
                <a:ext cx="8229600" cy="5015582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𝑅𝑜𝑧𝑝𝑡𝑦𝑙</m:t>
                      </m:r>
                      <m:r>
                        <a:rPr lang="cs-CZ" sz="2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400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cs-CZ" sz="2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2400" i="1">
                                      <a:latin typeface="Cambria Math"/>
                                    </a:rPr>
                                    <m:t>𝑝𝑗</m:t>
                                  </m:r>
                                </m:sub>
                              </m:sSub>
                              <m:r>
                                <a:rPr lang="cs-CZ" sz="2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cs-CZ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𝑆𝑚</m:t>
                      </m:r>
                      <m:r>
                        <a:rPr lang="cs-CZ" sz="2400" b="0" i="1" smtClean="0">
                          <a:latin typeface="Cambria Math"/>
                        </a:rPr>
                        <m:t>ě</m:t>
                      </m:r>
                      <m:r>
                        <a:rPr lang="cs-CZ" sz="2400" b="0" i="1" smtClean="0">
                          <a:latin typeface="Cambria Math"/>
                        </a:rPr>
                        <m:t>𝑟𝑜𝑑𝑎𝑡𝑛</m:t>
                      </m:r>
                      <m:r>
                        <a:rPr lang="cs-CZ" sz="2400" b="0" i="1" smtClean="0">
                          <a:latin typeface="Cambria Math"/>
                        </a:rPr>
                        <m:t>á </m:t>
                      </m:r>
                      <m:r>
                        <a:rPr lang="cs-CZ" sz="2400" b="0" i="1" smtClean="0">
                          <a:latin typeface="Cambria Math"/>
                        </a:rPr>
                        <m:t>𝑜𝑑𝑐h𝑦𝑙𝑘𝑎</m:t>
                      </m:r>
                      <m:r>
                        <a:rPr lang="cs-CZ" sz="2400" b="0" i="1" smtClean="0">
                          <a:latin typeface="Cambria Math"/>
                        </a:rPr>
                        <m:t>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g>
                        <m:e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g>
                        <m:e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latin typeface="Cambria Math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𝑝𝑗</m:t>
                                      </m:r>
                                    </m:sub>
                                  </m:sSub>
                                  <m:r>
                                    <a:rPr lang="cs-CZ" sz="2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cs-CZ" sz="2400" b="0" dirty="0"/>
              </a:p>
              <a:p>
                <a:pPr algn="l"/>
                <a:endParaRPr lang="cs-CZ" sz="2400" dirty="0"/>
              </a:p>
              <a:p>
                <a:pPr algn="l"/>
                <a:endParaRPr lang="cs-CZ" sz="24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𝑁𝑜𝑟𝑚𝑜𝑣𝑎𝑛</m:t>
                      </m:r>
                      <m:r>
                        <a:rPr lang="cs-CZ" sz="2400" b="0" i="1" smtClean="0">
                          <a:latin typeface="Cambria Math"/>
                        </a:rPr>
                        <m:t>á </m:t>
                      </m:r>
                      <m:r>
                        <a:rPr lang="cs-CZ" sz="2400" b="0" i="1" smtClean="0">
                          <a:latin typeface="Cambria Math"/>
                        </a:rPr>
                        <m:t>𝑝𝑟𝑜𝑚</m:t>
                      </m:r>
                      <m:r>
                        <a:rPr lang="cs-CZ" sz="2400" b="0" i="1" smtClean="0">
                          <a:latin typeface="Cambria Math"/>
                        </a:rPr>
                        <m:t>ě</m:t>
                      </m:r>
                      <m:r>
                        <a:rPr lang="cs-CZ" sz="2400" b="0" i="1" smtClean="0">
                          <a:latin typeface="Cambria Math"/>
                        </a:rPr>
                        <m:t>𝑛𝑛</m:t>
                      </m:r>
                      <m:r>
                        <a:rPr lang="cs-CZ" sz="2400" b="0" i="1" smtClean="0">
                          <a:latin typeface="Cambria Math"/>
                        </a:rPr>
                        <m:t>á=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𝑝𝑗</m:t>
                              </m:r>
                            </m:sub>
                          </m:sSub>
                        </m:num>
                        <m:den>
                          <m:r>
                            <a:rPr lang="cs-CZ" sz="240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algn="l"/>
                <a:endParaRPr lang="cs-CZ" sz="2400" dirty="0"/>
              </a:p>
            </p:txBody>
          </p:sp>
        </mc:Choice>
        <mc:Fallback>
          <p:sp>
            <p:nvSpPr>
              <p:cNvPr id="4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65746"/>
                <a:ext cx="8229600" cy="5015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99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46956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Metoda normované proměnné (274 – 275)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128055"/>
              </p:ext>
            </p:extLst>
          </p:nvPr>
        </p:nvGraphicFramePr>
        <p:xfrm>
          <a:off x="225861" y="1196752"/>
          <a:ext cx="8712966" cy="4563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4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 aktiv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Obrat</a:t>
                      </a:r>
                      <a:r>
                        <a:rPr lang="cs-CZ" baseline="0" dirty="0"/>
                        <a:t> pohledávek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Výsledky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/>
                        <a:t>Hodnota</a:t>
                      </a:r>
                      <a:endParaRPr lang="cs-CZ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/>
                        <a:t>Hodnota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/>
                        <a:t>Norm</a:t>
                      </a:r>
                      <a:r>
                        <a:rPr lang="cs-CZ" sz="1600" dirty="0"/>
                        <a:t>.</a:t>
                      </a:r>
                      <a:r>
                        <a:rPr lang="cs-CZ" sz="1600" baseline="0" dirty="0"/>
                        <a:t> proměn.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Součet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Celkové pořadí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</a:t>
                      </a:r>
                      <a:r>
                        <a:rPr lang="cs-CZ" baseline="0" dirty="0"/>
                        <a:t> 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Podnik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/>
                        <a:t>Rozptyl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cs-CZ" dirty="0" err="1"/>
                        <a:t>Směrod</a:t>
                      </a:r>
                      <a:r>
                        <a:rPr lang="cs-CZ" dirty="0"/>
                        <a:t>.</a:t>
                      </a:r>
                      <a:r>
                        <a:rPr lang="cs-CZ" baseline="0" dirty="0"/>
                        <a:t> odchylka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162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10953</TotalTime>
  <Words>702</Words>
  <Application>Microsoft Office PowerPoint</Application>
  <PresentationFormat>Předvádění na obrazovce (4:3)</PresentationFormat>
  <Paragraphs>480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Motiv systému Office</vt:lpstr>
      <vt:lpstr>Metoda jednoduchého součtu pořadí (271)</vt:lpstr>
      <vt:lpstr>Metoda jednoduchého součtu pořadí (271)</vt:lpstr>
      <vt:lpstr>Metoda jednoduchého podílu (271 – 272)</vt:lpstr>
      <vt:lpstr>Metoda jednoduchého podílu (271 – 272)</vt:lpstr>
      <vt:lpstr>Metoda bodovací (273 – 274)</vt:lpstr>
      <vt:lpstr>Metoda bodovací (273 – 274)</vt:lpstr>
      <vt:lpstr>Metoda normované proměnné (274 – 275)</vt:lpstr>
      <vt:lpstr>Metoda normované proměnné (274 – 275)</vt:lpstr>
      <vt:lpstr>Metoda normované proměnné (274 – 275)</vt:lpstr>
      <vt:lpstr>Metoda normované proměnné (274 – 275)</vt:lpstr>
      <vt:lpstr>Metoda vzdálenosti od fiktivního objektu (276 – 278)</vt:lpstr>
      <vt:lpstr>Metoda vzdálenosti od fiktivního objektu (276 – 278)</vt:lpstr>
      <vt:lpstr>Metoda vzdálenosti od fiktivního objektu (276 – 278)</vt:lpstr>
      <vt:lpstr>Metoda vzdálenosti od fiktivního objektu (276 – 278)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semináře Jméno lektora</dc:title>
  <dc:creator>Seminaria</dc:creator>
  <cp:lastModifiedBy>Milan Sedláček</cp:lastModifiedBy>
  <cp:revision>395</cp:revision>
  <cp:lastPrinted>2014-08-15T10:19:38Z</cp:lastPrinted>
  <dcterms:created xsi:type="dcterms:W3CDTF">2011-12-05T11:44:11Z</dcterms:created>
  <dcterms:modified xsi:type="dcterms:W3CDTF">2019-11-21T14:52:09Z</dcterms:modified>
</cp:coreProperties>
</file>