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3" r:id="rId3"/>
    <p:sldId id="339" r:id="rId4"/>
    <p:sldId id="319" r:id="rId5"/>
    <p:sldId id="321" r:id="rId6"/>
    <p:sldId id="320" r:id="rId7"/>
    <p:sldId id="298" r:id="rId8"/>
    <p:sldId id="322" r:id="rId9"/>
    <p:sldId id="303" r:id="rId10"/>
    <p:sldId id="342" r:id="rId11"/>
    <p:sldId id="340" r:id="rId12"/>
    <p:sldId id="323" r:id="rId13"/>
    <p:sldId id="300" r:id="rId14"/>
    <p:sldId id="324" r:id="rId15"/>
    <p:sldId id="327" r:id="rId16"/>
    <p:sldId id="325" r:id="rId17"/>
    <p:sldId id="328" r:id="rId18"/>
    <p:sldId id="307" r:id="rId19"/>
    <p:sldId id="329" r:id="rId20"/>
    <p:sldId id="330" r:id="rId21"/>
    <p:sldId id="331" r:id="rId22"/>
    <p:sldId id="332" r:id="rId23"/>
    <p:sldId id="308" r:id="rId24"/>
    <p:sldId id="341" r:id="rId25"/>
    <p:sldId id="310" r:id="rId26"/>
    <p:sldId id="333" r:id="rId27"/>
    <p:sldId id="338" r:id="rId28"/>
    <p:sldId id="334" r:id="rId29"/>
    <p:sldId id="312" r:id="rId30"/>
    <p:sldId id="313" r:id="rId31"/>
    <p:sldId id="335" r:id="rId32"/>
    <p:sldId id="311" r:id="rId33"/>
    <p:sldId id="314" r:id="rId34"/>
    <p:sldId id="336" r:id="rId35"/>
    <p:sldId id="318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38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HxqzP8dHWAhVDQBoKHZ6_AYEQjRwIBw&amp;url=http://arquapetrarca.info/pages/f/funny-meeting-reminder.asp&amp;psig=AOvVaw1V4Guvs0fS_Rs43xwr4irR&amp;ust=150703191284844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dynav.econ.muni.cz:49000/main.aspx?lang=cs-CZ&amp;content=T_5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ynav.econ.muni.cz:49000/main.aspx?lang=cs-CZ&amp;content=T_5.htm" TargetMode="Externa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Introduction</a:t>
            </a:r>
            <a:r>
              <a:rPr lang="cs-CZ" dirty="0"/>
              <a:t> to MS Dynamics NAV  </a:t>
            </a:r>
            <a:br>
              <a:rPr lang="cs-CZ" dirty="0"/>
            </a:br>
            <a:r>
              <a:rPr lang="cs-CZ" sz="1600" b="1" dirty="0">
                <a:solidFill>
                  <a:srgbClr val="0070C0"/>
                </a:solidFill>
              </a:rPr>
              <a:t>(</a:t>
            </a:r>
            <a:r>
              <a:rPr lang="cs-CZ" sz="1600" b="1" dirty="0" err="1">
                <a:solidFill>
                  <a:srgbClr val="0070C0"/>
                </a:solidFill>
              </a:rPr>
              <a:t>Reminders</a:t>
            </a:r>
            <a:r>
              <a:rPr lang="cs-CZ" sz="1600" b="1" dirty="0">
                <a:solidFill>
                  <a:srgbClr val="0070C0"/>
                </a:solidFill>
              </a:rPr>
              <a:t>-Upomínky)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/>
              <a:t>Ing.J.Skorkovský,CSc</a:t>
            </a:r>
            <a:r>
              <a:rPr lang="cs-CZ" sz="1800" dirty="0"/>
              <a:t>.</a:t>
            </a:r>
            <a:r>
              <a:rPr lang="cs-CZ" dirty="0"/>
              <a:t> </a:t>
            </a:r>
          </a:p>
          <a:p>
            <a:r>
              <a:rPr lang="en-US" sz="1800" dirty="0"/>
              <a:t>MASARYK UNIVERSITY BRNO,</a:t>
            </a:r>
            <a:r>
              <a:rPr lang="cs-CZ" sz="1800" dirty="0"/>
              <a:t> </a:t>
            </a:r>
            <a:r>
              <a:rPr lang="en-US" sz="1800" dirty="0"/>
              <a:t>Czech Republic </a:t>
            </a:r>
          </a:p>
          <a:p>
            <a:r>
              <a:rPr lang="en-US" sz="1800" dirty="0"/>
              <a:t>Faculty of economics and business administration </a:t>
            </a:r>
          </a:p>
          <a:p>
            <a:r>
              <a:rPr lang="en-US" sz="1800" dirty="0"/>
              <a:t>Department of corporate economy</a:t>
            </a:r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B0A11D4-0D4C-423B-86A4-3EDA46AC2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332656"/>
            <a:ext cx="5904656" cy="58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2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Automatické vytvoření upomínky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100" dirty="0"/>
              <a:t>Otevřete okno upomínek (vyhledávací okno,  ikona Nový)</a:t>
            </a:r>
          </a:p>
          <a:p>
            <a:endParaRPr lang="en-ZA" sz="3100" dirty="0"/>
          </a:p>
          <a:p>
            <a:r>
              <a:rPr lang="cs-CZ" sz="3100" dirty="0"/>
              <a:t>V okně upomínek použijte ikonu </a:t>
            </a:r>
            <a:r>
              <a:rPr lang="cs-CZ" sz="3100" dirty="0">
                <a:solidFill>
                  <a:srgbClr val="FF0000"/>
                </a:solidFill>
              </a:rPr>
              <a:t>Vytvořit upomínku </a:t>
            </a:r>
            <a:r>
              <a:rPr lang="cs-CZ" sz="3100" dirty="0"/>
              <a:t>oblasti Akce. Objeví se požadavkový panel dávky, která vytvoří upomínku </a:t>
            </a:r>
          </a:p>
          <a:p>
            <a:endParaRPr lang="cs-CZ" sz="3100" dirty="0"/>
          </a:p>
          <a:p>
            <a:r>
              <a:rPr lang="cs-CZ" dirty="0"/>
              <a:t>Nastavte filtr na zákazníka </a:t>
            </a:r>
            <a:r>
              <a:rPr lang="cs-CZ" dirty="0">
                <a:solidFill>
                  <a:srgbClr val="0070C0"/>
                </a:solidFill>
              </a:rPr>
              <a:t>a/nebo</a:t>
            </a:r>
            <a:r>
              <a:rPr lang="cs-CZ" dirty="0"/>
              <a:t>  na položky zákazníka, pokud chcete  vytvořit upomínky pro vybrané zákazníky </a:t>
            </a:r>
            <a:r>
              <a:rPr lang="cs-CZ" dirty="0">
                <a:solidFill>
                  <a:srgbClr val="0070C0"/>
                </a:solidFill>
              </a:rPr>
              <a:t>a/nebo pro specifikované zákaznické položky</a:t>
            </a:r>
          </a:p>
          <a:p>
            <a:endParaRPr lang="cs-CZ" dirty="0"/>
          </a:p>
          <a:p>
            <a:r>
              <a:rPr lang="cs-CZ" sz="3100" dirty="0"/>
              <a:t>Na záložce Volby (Možnosti) vyplňte pole relevantními informacemi. Pokud potřebujete Nápovědu, pak na každém poli, kde budete  „</a:t>
            </a:r>
            <a:r>
              <a:rPr lang="cs-CZ" sz="3100" b="1" dirty="0">
                <a:solidFill>
                  <a:srgbClr val="00B050"/>
                </a:solidFill>
              </a:rPr>
              <a:t>ztraceni v překladu</a:t>
            </a:r>
            <a:r>
              <a:rPr lang="cs-CZ" sz="3100" dirty="0"/>
              <a:t>“ použijte klávesu F1. </a:t>
            </a:r>
          </a:p>
          <a:p>
            <a:endParaRPr lang="en-ZA" sz="3100" dirty="0"/>
          </a:p>
          <a:p>
            <a:r>
              <a:rPr lang="cs-CZ" sz="3100" dirty="0"/>
              <a:t>Klikněte na OK abyste tak nastartovali dávku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157192"/>
            <a:ext cx="945847" cy="158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Reminder</a:t>
            </a:r>
            <a:r>
              <a:rPr lang="cs-CZ" sz="3600" dirty="0"/>
              <a:t> </a:t>
            </a:r>
            <a:r>
              <a:rPr lang="cs-CZ" sz="3600" dirty="0" err="1"/>
              <a:t>window</a:t>
            </a:r>
            <a:r>
              <a:rPr lang="cs-CZ" sz="3600" dirty="0"/>
              <a:t> </a:t>
            </a:r>
            <a:r>
              <a:rPr lang="cs-CZ" sz="2200" dirty="0" smtClean="0">
                <a:solidFill>
                  <a:srgbClr val="0070C0"/>
                </a:solidFill>
              </a:rPr>
              <a:t>(Okno </a:t>
            </a:r>
            <a:r>
              <a:rPr lang="cs-CZ" sz="2200" dirty="0">
                <a:solidFill>
                  <a:srgbClr val="0070C0"/>
                </a:solidFill>
              </a:rPr>
              <a:t>upomínek)</a:t>
            </a:r>
            <a:endParaRPr lang="cs-CZ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675563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60098"/>
            <a:ext cx="1478669" cy="18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6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Reminder</a:t>
            </a:r>
            <a:r>
              <a:rPr lang="cs-CZ" sz="3600" dirty="0"/>
              <a:t> </a:t>
            </a:r>
            <a:r>
              <a:rPr lang="cs-CZ" sz="3600" dirty="0" err="1"/>
              <a:t>creation</a:t>
            </a:r>
            <a:r>
              <a:rPr lang="cs-CZ" sz="36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(Vytvoření </a:t>
            </a:r>
            <a:r>
              <a:rPr lang="cs-CZ" sz="2400" dirty="0">
                <a:solidFill>
                  <a:srgbClr val="0070C0"/>
                </a:solidFill>
              </a:rPr>
              <a:t>upomínky)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435151" cy="306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3201"/>
            <a:ext cx="4392488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Created</a:t>
            </a:r>
            <a:r>
              <a:rPr lang="cs-CZ" sz="3600" dirty="0"/>
              <a:t> </a:t>
            </a:r>
            <a:r>
              <a:rPr lang="cs-CZ" sz="3600" dirty="0" err="1"/>
              <a:t>Reminder</a:t>
            </a:r>
            <a:r>
              <a:rPr lang="cs-CZ" sz="3600" dirty="0"/>
              <a:t> </a:t>
            </a:r>
            <a:r>
              <a:rPr lang="cs-CZ" dirty="0"/>
              <a:t>– </a:t>
            </a:r>
            <a:r>
              <a:rPr lang="cs-CZ" sz="2000" dirty="0" smtClean="0">
                <a:solidFill>
                  <a:srgbClr val="0070C0"/>
                </a:solidFill>
              </a:rPr>
              <a:t>(Seznam </a:t>
            </a:r>
            <a:r>
              <a:rPr lang="cs-CZ" sz="2000" dirty="0">
                <a:solidFill>
                  <a:srgbClr val="0070C0"/>
                </a:solidFill>
              </a:rPr>
              <a:t>vytvořených upomínek)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416824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 descr="Výsledek obrázku pro remind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93" y="2933083"/>
            <a:ext cx="1377131" cy="279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Created</a:t>
            </a:r>
            <a:r>
              <a:rPr lang="cs-CZ" sz="3600" dirty="0"/>
              <a:t> </a:t>
            </a:r>
            <a:r>
              <a:rPr lang="cs-CZ" sz="3600" dirty="0" err="1"/>
              <a:t>Reminder</a:t>
            </a:r>
            <a:r>
              <a:rPr lang="cs-CZ" sz="3600" dirty="0"/>
              <a:t> </a:t>
            </a:r>
            <a:r>
              <a:rPr lang="cs-CZ" sz="2700" dirty="0" smtClean="0">
                <a:solidFill>
                  <a:srgbClr val="0070C0"/>
                </a:solidFill>
              </a:rPr>
              <a:t>(Vytvořená </a:t>
            </a:r>
            <a:r>
              <a:rPr lang="cs-CZ" sz="2700" dirty="0">
                <a:solidFill>
                  <a:srgbClr val="0070C0"/>
                </a:solidFill>
              </a:rPr>
              <a:t>upomínka)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7" y="1556792"/>
            <a:ext cx="7776864" cy="4838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9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Issuing</a:t>
            </a:r>
            <a:r>
              <a:rPr lang="cs-CZ" sz="2800" dirty="0"/>
              <a:t> </a:t>
            </a:r>
            <a:r>
              <a:rPr lang="cs-CZ" sz="2800" dirty="0" err="1"/>
              <a:t>created</a:t>
            </a:r>
            <a:r>
              <a:rPr lang="cs-CZ" sz="2800" dirty="0"/>
              <a:t> </a:t>
            </a:r>
            <a:r>
              <a:rPr lang="cs-CZ" sz="2800" dirty="0" err="1"/>
              <a:t>reminder</a:t>
            </a:r>
            <a:r>
              <a:rPr lang="cs-CZ" sz="2800" dirty="0"/>
              <a:t>  </a:t>
            </a:r>
            <a:r>
              <a:rPr lang="cs-CZ" sz="1600" dirty="0" smtClean="0">
                <a:solidFill>
                  <a:srgbClr val="0070C0"/>
                </a:solidFill>
              </a:rPr>
              <a:t>(</a:t>
            </a:r>
            <a:r>
              <a:rPr lang="cs-CZ" sz="2700" dirty="0" smtClean="0">
                <a:solidFill>
                  <a:srgbClr val="0070C0"/>
                </a:solidFill>
              </a:rPr>
              <a:t>Vydání </a:t>
            </a:r>
            <a:r>
              <a:rPr lang="cs-CZ" sz="2700" dirty="0">
                <a:solidFill>
                  <a:srgbClr val="0070C0"/>
                </a:solidFill>
              </a:rPr>
              <a:t>vytvořené upomínky</a:t>
            </a:r>
            <a:r>
              <a:rPr lang="cs-CZ" sz="16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6238875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7"/>
            <a:ext cx="2901180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355976" y="3501008"/>
            <a:ext cx="3794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Searching</a:t>
            </a:r>
            <a:r>
              <a:rPr lang="cs-CZ" dirty="0"/>
              <a:t> </a:t>
            </a:r>
            <a:r>
              <a:rPr lang="cs-CZ" dirty="0" err="1"/>
              <a:t>window</a:t>
            </a:r>
            <a:r>
              <a:rPr lang="cs-CZ" dirty="0"/>
              <a:t> -&gt;</a:t>
            </a:r>
            <a:r>
              <a:rPr lang="cs-CZ" dirty="0" err="1"/>
              <a:t>Issued</a:t>
            </a:r>
            <a:r>
              <a:rPr lang="cs-CZ" dirty="0"/>
              <a:t> </a:t>
            </a:r>
            <a:r>
              <a:rPr lang="cs-CZ" dirty="0" err="1"/>
              <a:t>reminder</a:t>
            </a:r>
            <a:endParaRPr lang="cs-CZ" dirty="0"/>
          </a:p>
          <a:p>
            <a:r>
              <a:rPr lang="cs-CZ" b="1" dirty="0">
                <a:solidFill>
                  <a:srgbClr val="0070C0"/>
                </a:solidFill>
              </a:rPr>
              <a:t>Vyhledávací okno- Vydané upomínky </a:t>
            </a:r>
          </a:p>
        </p:txBody>
      </p:sp>
    </p:spTree>
    <p:extLst>
      <p:ext uri="{BB962C8B-B14F-4D97-AF65-F5344CB8AC3E}">
        <p14:creationId xmlns:p14="http://schemas.microsoft.com/office/powerpoint/2010/main" val="15789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dirty="0" err="1"/>
              <a:t>Issued</a:t>
            </a:r>
            <a:r>
              <a:rPr lang="cs-CZ" sz="3100" dirty="0"/>
              <a:t> </a:t>
            </a:r>
            <a:r>
              <a:rPr lang="cs-CZ" sz="3100" dirty="0" err="1"/>
              <a:t>reminder</a:t>
            </a:r>
            <a:r>
              <a:rPr lang="cs-CZ" sz="3100" dirty="0"/>
              <a:t> </a:t>
            </a:r>
            <a:r>
              <a:rPr lang="cs-CZ" sz="3000" dirty="0" smtClean="0">
                <a:solidFill>
                  <a:srgbClr val="0070C0"/>
                </a:solidFill>
              </a:rPr>
              <a:t>(Vydaná </a:t>
            </a:r>
            <a:r>
              <a:rPr lang="cs-CZ" sz="3000" dirty="0">
                <a:solidFill>
                  <a:srgbClr val="0070C0"/>
                </a:solidFill>
              </a:rPr>
              <a:t>upomínka)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820399" cy="4941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9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000" dirty="0"/>
              <a:t>Customer Ledger Entry and G/L </a:t>
            </a:r>
            <a:r>
              <a:rPr lang="en-ZA" sz="2000" dirty="0" smtClean="0"/>
              <a:t>Entries</a:t>
            </a:r>
            <a:r>
              <a:rPr lang="cs-CZ" sz="2000" dirty="0" smtClean="0">
                <a:solidFill>
                  <a:srgbClr val="0070C0"/>
                </a:solidFill>
              </a:rPr>
              <a:t>-položky zákazníka a hlavní knihy</a:t>
            </a:r>
            <a:endParaRPr lang="en-ZA" sz="20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637463" cy="161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140968"/>
            <a:ext cx="7637463" cy="1302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869160"/>
            <a:ext cx="7796001" cy="1505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65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100" dirty="0" err="1"/>
              <a:t>Navigate</a:t>
            </a:r>
            <a:r>
              <a:rPr lang="cs-CZ" dirty="0"/>
              <a:t> </a:t>
            </a:r>
            <a:r>
              <a:rPr lang="cs-CZ" sz="2800" dirty="0" smtClean="0">
                <a:solidFill>
                  <a:srgbClr val="0070C0"/>
                </a:solidFill>
              </a:rPr>
              <a:t>(Vyhledání </a:t>
            </a:r>
            <a:r>
              <a:rPr lang="cs-CZ" sz="2800" dirty="0">
                <a:solidFill>
                  <a:srgbClr val="0070C0"/>
                </a:solidFill>
              </a:rPr>
              <a:t>upomínky 105001)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7350"/>
            <a:ext cx="2875046" cy="2419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64505"/>
            <a:ext cx="3857625" cy="402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65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Reminders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b="1" dirty="0" err="1"/>
              <a:t>Reminders</a:t>
            </a:r>
            <a:r>
              <a:rPr lang="cs-CZ" sz="11200" b="1" dirty="0"/>
              <a:t> – </a:t>
            </a:r>
            <a:r>
              <a:rPr lang="cs-CZ" sz="11200" b="1" dirty="0" err="1"/>
              <a:t>better</a:t>
            </a:r>
            <a:r>
              <a:rPr lang="cs-CZ" sz="11200" b="1" dirty="0"/>
              <a:t> </a:t>
            </a:r>
            <a:r>
              <a:rPr lang="cs-CZ" sz="11200" b="1" dirty="0" err="1"/>
              <a:t>control</a:t>
            </a:r>
            <a:r>
              <a:rPr lang="cs-CZ" sz="11200" b="1" dirty="0"/>
              <a:t> </a:t>
            </a:r>
            <a:r>
              <a:rPr lang="cs-CZ" sz="11200" b="1" dirty="0" err="1"/>
              <a:t>over</a:t>
            </a:r>
            <a:r>
              <a:rPr lang="cs-CZ" sz="11200" b="1" dirty="0"/>
              <a:t> </a:t>
            </a:r>
            <a:r>
              <a:rPr lang="cs-CZ" sz="11200" b="1" dirty="0" err="1"/>
              <a:t>receivables</a:t>
            </a:r>
            <a:endParaRPr lang="cs-CZ" sz="11200" b="1" dirty="0"/>
          </a:p>
          <a:p>
            <a:pPr marL="0" indent="0">
              <a:buNone/>
            </a:pPr>
            <a:r>
              <a:rPr lang="cs-CZ" sz="3400" b="1" dirty="0"/>
              <a:t> </a:t>
            </a:r>
            <a:endParaRPr lang="en-ZA" sz="3400" b="1" dirty="0"/>
          </a:p>
          <a:p>
            <a:pPr lvl="1"/>
            <a:r>
              <a:rPr lang="cs-CZ" sz="7200" dirty="0"/>
              <a:t>In MS Dynamics NAV</a:t>
            </a:r>
            <a:r>
              <a:rPr lang="en-US" sz="7200" dirty="0"/>
              <a:t>, a reminder is similar to an invoice. When you create a reminder, you must fill in a reminder header and one or more reminder lines.</a:t>
            </a:r>
            <a:endParaRPr lang="cs-CZ" sz="7200" dirty="0"/>
          </a:p>
          <a:p>
            <a:pPr marL="457200" lvl="1" indent="0">
              <a:buNone/>
            </a:pPr>
            <a:endParaRPr lang="cs-CZ" sz="7200" dirty="0"/>
          </a:p>
          <a:p>
            <a:pPr lvl="1"/>
            <a:r>
              <a:rPr lang="en-US" sz="7200" dirty="0"/>
              <a:t>You can fill in a header manually and have the program fill in the lines</a:t>
            </a:r>
            <a:r>
              <a:rPr lang="cs-CZ" sz="7200" dirty="0"/>
              <a:t>.</a:t>
            </a:r>
          </a:p>
          <a:p>
            <a:pPr marL="457200" lvl="1" indent="0">
              <a:buNone/>
            </a:pPr>
            <a:r>
              <a:rPr lang="cs-CZ" sz="7200" dirty="0"/>
              <a:t>    </a:t>
            </a:r>
            <a:r>
              <a:rPr lang="en-US" sz="7200" dirty="0"/>
              <a:t> </a:t>
            </a:r>
            <a:r>
              <a:rPr lang="cs-CZ" sz="7200" dirty="0"/>
              <a:t>                                             </a:t>
            </a:r>
            <a:r>
              <a:rPr lang="cs-CZ" sz="14400" dirty="0">
                <a:solidFill>
                  <a:srgbClr val="FF0000"/>
                </a:solidFill>
              </a:rPr>
              <a:t>      OR</a:t>
            </a:r>
            <a:r>
              <a:rPr lang="en-US" sz="14400" dirty="0">
                <a:solidFill>
                  <a:srgbClr val="FF0000"/>
                </a:solidFill>
              </a:rPr>
              <a:t> </a:t>
            </a:r>
            <a:endParaRPr lang="cs-CZ" sz="14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cs-CZ" sz="7200" dirty="0"/>
              <a:t> -  </a:t>
            </a:r>
            <a:r>
              <a:rPr lang="en-US" sz="7200" dirty="0"/>
              <a:t>you can have the program create reminders for all customers automatically.</a:t>
            </a:r>
            <a:endParaRPr lang="cs-CZ" sz="7200" dirty="0"/>
          </a:p>
          <a:p>
            <a:pPr marL="457200" lvl="1" indent="0">
              <a:buNone/>
            </a:pPr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</a:p>
          <a:p>
            <a:pPr marL="457200" lvl="1" indent="0">
              <a:buNone/>
            </a:pPr>
            <a:r>
              <a:rPr lang="cs-CZ" sz="7200" dirty="0"/>
              <a:t> </a:t>
            </a:r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    </a:t>
            </a:r>
            <a:endParaRPr lang="en-US" sz="7200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Issued Reminder level 1</a:t>
            </a:r>
            <a:r>
              <a:rPr lang="cs-CZ" sz="3100" dirty="0"/>
              <a:t> </a:t>
            </a:r>
            <a:r>
              <a:rPr lang="cs-CZ" sz="2800" dirty="0" smtClean="0">
                <a:solidFill>
                  <a:srgbClr val="0070C0"/>
                </a:solidFill>
              </a:rPr>
              <a:t>(Vydaná </a:t>
            </a:r>
            <a:r>
              <a:rPr lang="cs-CZ" sz="2800" dirty="0">
                <a:solidFill>
                  <a:srgbClr val="0070C0"/>
                </a:solidFill>
              </a:rPr>
              <a:t>upomínka 1 úrovně)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20880" cy="4544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9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err="1"/>
              <a:t>Change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working</a:t>
            </a:r>
            <a:r>
              <a:rPr lang="cs-CZ" sz="1800" dirty="0"/>
              <a:t> </a:t>
            </a:r>
            <a:r>
              <a:rPr lang="cs-CZ" sz="1800" dirty="0" err="1"/>
              <a:t>date</a:t>
            </a:r>
            <a:r>
              <a:rPr lang="cs-CZ" sz="1800" dirty="0"/>
              <a:t> (8.4.) and   2nd </a:t>
            </a:r>
            <a:r>
              <a:rPr lang="cs-CZ" sz="1800" dirty="0" err="1"/>
              <a:t>level</a:t>
            </a:r>
            <a:r>
              <a:rPr lang="cs-CZ" sz="1800" dirty="0"/>
              <a:t> </a:t>
            </a:r>
            <a:r>
              <a:rPr lang="cs-CZ" sz="1800" dirty="0" err="1" smtClean="0"/>
              <a:t>reminder</a:t>
            </a:r>
            <a:r>
              <a:rPr lang="cs-CZ" sz="1800" dirty="0" smtClean="0"/>
              <a:t>- </a:t>
            </a:r>
            <a:r>
              <a:rPr lang="cs-CZ" sz="1600" dirty="0" smtClean="0">
                <a:solidFill>
                  <a:srgbClr val="0070C0"/>
                </a:solidFill>
              </a:rPr>
              <a:t>v reálném příkladu NAV 2018 budou jiná data </a:t>
            </a:r>
            <a:endParaRPr lang="cs-CZ" sz="1600" dirty="0">
              <a:solidFill>
                <a:srgbClr val="0070C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7312942" cy="3057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1" y="1376772"/>
            <a:ext cx="1483456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Šipka doleva 2"/>
          <p:cNvSpPr/>
          <p:nvPr/>
        </p:nvSpPr>
        <p:spPr>
          <a:xfrm>
            <a:off x="2627784" y="1484784"/>
            <a:ext cx="3312368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změna  pracovního data</a:t>
            </a:r>
          </a:p>
        </p:txBody>
      </p:sp>
    </p:spTree>
    <p:extLst>
      <p:ext uri="{BB962C8B-B14F-4D97-AF65-F5344CB8AC3E}">
        <p14:creationId xmlns:p14="http://schemas.microsoft.com/office/powerpoint/2010/main" val="1040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Creation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2nd </a:t>
            </a:r>
            <a:r>
              <a:rPr lang="cs-CZ" sz="2400" dirty="0" err="1"/>
              <a:t>level</a:t>
            </a:r>
            <a:r>
              <a:rPr lang="cs-CZ" sz="2400" dirty="0"/>
              <a:t> </a:t>
            </a:r>
            <a:r>
              <a:rPr lang="cs-CZ" sz="2400" dirty="0" err="1"/>
              <a:t>reminder</a:t>
            </a:r>
            <a:r>
              <a:rPr lang="cs-CZ" sz="2400" dirty="0"/>
              <a:t> </a:t>
            </a:r>
            <a:r>
              <a:rPr lang="cs-CZ" sz="2000" dirty="0"/>
              <a:t>– </a:t>
            </a:r>
            <a:r>
              <a:rPr lang="cs-CZ" sz="2000" dirty="0" smtClean="0"/>
              <a:t>(</a:t>
            </a:r>
            <a:r>
              <a:rPr lang="cs-CZ" sz="2000" dirty="0" smtClean="0">
                <a:solidFill>
                  <a:srgbClr val="0070C0"/>
                </a:solidFill>
              </a:rPr>
              <a:t>Vytvoření </a:t>
            </a:r>
            <a:r>
              <a:rPr lang="cs-CZ" sz="2000" dirty="0">
                <a:solidFill>
                  <a:srgbClr val="0070C0"/>
                </a:solidFill>
              </a:rPr>
              <a:t>upomínky 2 úrovně)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8" y="1340768"/>
            <a:ext cx="3805425" cy="49610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87885"/>
            <a:ext cx="3048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53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2900" dirty="0"/>
              <a:t>Reminder level 2</a:t>
            </a:r>
            <a:r>
              <a:rPr lang="cs-CZ" sz="2900" dirty="0"/>
              <a:t> </a:t>
            </a:r>
            <a:r>
              <a:rPr lang="cs-CZ" sz="2800" dirty="0" smtClean="0">
                <a:solidFill>
                  <a:srgbClr val="0070C0"/>
                </a:solidFill>
              </a:rPr>
              <a:t>(Upomínka </a:t>
            </a:r>
            <a:r>
              <a:rPr lang="cs-CZ" sz="2800" dirty="0">
                <a:solidFill>
                  <a:srgbClr val="0070C0"/>
                </a:solidFill>
              </a:rPr>
              <a:t>2 úrovně)</a:t>
            </a:r>
            <a:r>
              <a:rPr lang="cs-CZ" sz="2900" dirty="0"/>
              <a:t> </a:t>
            </a:r>
            <a:r>
              <a:rPr lang="en-ZA" sz="2900" dirty="0"/>
              <a:t> </a:t>
            </a:r>
            <a:r>
              <a:rPr lang="cs-CZ" sz="2900" dirty="0"/>
              <a:t> </a:t>
            </a:r>
            <a:endParaRPr lang="en-ZA" sz="29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1" y="1196751"/>
            <a:ext cx="6079133" cy="5286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283968" y="270892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3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610952" y="2967335"/>
            <a:ext cx="3922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Sekce penále</a:t>
            </a:r>
          </a:p>
        </p:txBody>
      </p:sp>
    </p:spTree>
    <p:extLst>
      <p:ext uri="{BB962C8B-B14F-4D97-AF65-F5344CB8AC3E}">
        <p14:creationId xmlns:p14="http://schemas.microsoft.com/office/powerpoint/2010/main" val="3610028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err="1"/>
              <a:t>Issued</a:t>
            </a:r>
            <a:r>
              <a:rPr lang="cs-CZ" sz="2900" dirty="0"/>
              <a:t> </a:t>
            </a:r>
            <a:r>
              <a:rPr lang="cs-CZ" sz="2900" dirty="0" err="1"/>
              <a:t>Reminder</a:t>
            </a:r>
            <a:r>
              <a:rPr lang="cs-CZ" sz="2900" dirty="0"/>
              <a:t> </a:t>
            </a:r>
            <a:r>
              <a:rPr lang="cs-CZ" sz="2900" dirty="0" err="1"/>
              <a:t>level</a:t>
            </a:r>
            <a:r>
              <a:rPr lang="cs-CZ" sz="2900" dirty="0"/>
              <a:t> 2 </a:t>
            </a:r>
            <a:r>
              <a:rPr lang="cs-CZ" sz="2800" dirty="0" smtClean="0">
                <a:solidFill>
                  <a:srgbClr val="0070C0"/>
                </a:solidFill>
              </a:rPr>
              <a:t>(Vydaná </a:t>
            </a:r>
            <a:r>
              <a:rPr lang="cs-CZ" sz="2800" dirty="0">
                <a:solidFill>
                  <a:srgbClr val="0070C0"/>
                </a:solidFill>
              </a:rPr>
              <a:t>upomínka 2 úrovně)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4" y="1340768"/>
            <a:ext cx="5657850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4" y="2924944"/>
            <a:ext cx="6674011" cy="35121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ravá složená závorka 2"/>
          <p:cNvSpPr/>
          <p:nvPr/>
        </p:nvSpPr>
        <p:spPr>
          <a:xfrm>
            <a:off x="6271592" y="1268760"/>
            <a:ext cx="432048" cy="15483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804248" y="1710255"/>
            <a:ext cx="160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Obě již vydané </a:t>
            </a:r>
          </a:p>
          <a:p>
            <a:r>
              <a:rPr lang="cs-CZ" dirty="0"/>
              <a:t>upomínky</a:t>
            </a:r>
          </a:p>
        </p:txBody>
      </p:sp>
    </p:spTree>
    <p:extLst>
      <p:ext uri="{BB962C8B-B14F-4D97-AF65-F5344CB8AC3E}">
        <p14:creationId xmlns:p14="http://schemas.microsoft.com/office/powerpoint/2010/main" val="18372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– </a:t>
            </a:r>
            <a:r>
              <a:rPr lang="cs-CZ" sz="2400" dirty="0" smtClean="0">
                <a:solidFill>
                  <a:srgbClr val="0070C0"/>
                </a:solidFill>
              </a:rPr>
              <a:t>(Penále- </a:t>
            </a:r>
            <a:r>
              <a:rPr lang="cs-CZ" sz="2400" dirty="0">
                <a:solidFill>
                  <a:srgbClr val="0070C0"/>
                </a:solidFill>
              </a:rPr>
              <a:t>česká verze)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4964"/>
            <a:ext cx="2531529" cy="37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085881" y="177281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b="1" dirty="0"/>
              <a:t>Textové proměnné pro penále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Při vytváření textů, které chcete vytisknout na penále, můžete použít určité předem definované proměnné, které program před tiskem nahradí příslušnými informacemi.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K dispozici máte následující předdefinované volby:</a:t>
            </a:r>
          </a:p>
          <a:p>
            <a:r>
              <a:rPr lang="cs-CZ" sz="1400" dirty="0"/>
              <a:t>%1 = Datum dokladu (z hlavičky penále)</a:t>
            </a:r>
          </a:p>
          <a:p>
            <a:r>
              <a:rPr lang="cs-CZ" sz="1400" dirty="0"/>
              <a:t>%2 = Datum splatnosti (z hlavičky penále)</a:t>
            </a:r>
          </a:p>
          <a:p>
            <a:r>
              <a:rPr lang="cs-CZ" sz="1400" dirty="0"/>
              <a:t>%3 = Sazba (z Podmínek penále)</a:t>
            </a:r>
          </a:p>
          <a:p>
            <a:r>
              <a:rPr lang="cs-CZ" sz="1400" dirty="0"/>
              <a:t>%4 = Zůstatek (z hlavičky penále)</a:t>
            </a:r>
          </a:p>
          <a:p>
            <a:r>
              <a:rPr lang="cs-CZ" sz="1400" dirty="0"/>
              <a:t>%5 = Částka úroku (z hlavičky penále)</a:t>
            </a:r>
          </a:p>
          <a:p>
            <a:r>
              <a:rPr lang="cs-CZ" sz="1400" dirty="0"/>
              <a:t>%6 = Poplatek (z hlavičky penále)</a:t>
            </a:r>
          </a:p>
          <a:p>
            <a:r>
              <a:rPr lang="cs-CZ" sz="1400" dirty="0"/>
              <a:t>%7 = Celkem (Zůstatek + Částka úroku + Poplatek + DPH)</a:t>
            </a:r>
          </a:p>
          <a:p>
            <a:r>
              <a:rPr lang="cs-CZ" sz="1400" dirty="0"/>
              <a:t>%8 = Kód měny (z hlavičky penále)</a:t>
            </a:r>
          </a:p>
          <a:p>
            <a:r>
              <a:rPr lang="cs-CZ" sz="1400" dirty="0"/>
              <a:t>%9 = Zúčtovací datum (z hlavičky penále)</a:t>
            </a:r>
            <a:endParaRPr lang="cs-CZ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8317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- </a:t>
            </a:r>
            <a:r>
              <a:rPr lang="cs-CZ" dirty="0" err="1"/>
              <a:t>conditions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15823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Pole Popis řádku</a:t>
            </a:r>
          </a:p>
          <a:p>
            <a:r>
              <a:rPr lang="cs-CZ" u="sng" dirty="0">
                <a:hlinkClick r:id="rId2"/>
              </a:rPr>
              <a:t>Podmínky penále .</a:t>
            </a:r>
          </a:p>
          <a:p>
            <a:r>
              <a:rPr lang="cs-CZ" u="sng" dirty="0">
                <a:hlinkClick r:id="rId2"/>
              </a:rPr>
              <a:t>Zde můžete zadat popis, který se má použít v poli popisu v řádcích penále. K dispozici máte následující předdefinované volby: </a:t>
            </a:r>
          </a:p>
          <a:p>
            <a:endParaRPr lang="cs-CZ" u="sng" dirty="0">
              <a:hlinkClick r:id="rId2"/>
            </a:endParaRPr>
          </a:p>
          <a:p>
            <a:r>
              <a:rPr lang="cs-CZ" u="sng" dirty="0">
                <a:hlinkClick r:id="rId2"/>
              </a:rPr>
              <a:t>%1 = popis zákaznické položky</a:t>
            </a:r>
          </a:p>
          <a:p>
            <a:r>
              <a:rPr lang="cs-CZ" u="sng" dirty="0">
                <a:hlinkClick r:id="rId2"/>
              </a:rPr>
              <a:t>%2 = typ dokladu zákaznické položky</a:t>
            </a:r>
          </a:p>
          <a:p>
            <a:r>
              <a:rPr lang="cs-CZ" u="sng" dirty="0">
                <a:hlinkClick r:id="rId2"/>
              </a:rPr>
              <a:t>%3 = číslo dokladu zákaznické položky</a:t>
            </a:r>
          </a:p>
          <a:p>
            <a:r>
              <a:rPr lang="cs-CZ" u="sng" dirty="0">
                <a:hlinkClick r:id="rId2"/>
              </a:rPr>
              <a:t>%4 = sazba penále</a:t>
            </a:r>
          </a:p>
          <a:p>
            <a:r>
              <a:rPr lang="cs-CZ" u="sng" dirty="0">
                <a:hlinkClick r:id="rId2"/>
              </a:rPr>
              <a:t>%5 = částka zákaznické položky</a:t>
            </a:r>
          </a:p>
          <a:p>
            <a:r>
              <a:rPr lang="cs-CZ" u="sng" dirty="0">
                <a:hlinkClick r:id="rId2"/>
              </a:rPr>
              <a:t>%6 = zůstatek zákaznické položky</a:t>
            </a:r>
          </a:p>
          <a:p>
            <a:r>
              <a:rPr lang="cs-CZ" u="sng" dirty="0">
                <a:hlinkClick r:id="rId2"/>
              </a:rPr>
              <a:t>%7 = datum splatnosti zákaznické položky</a:t>
            </a:r>
          </a:p>
          <a:p>
            <a:r>
              <a:rPr lang="cs-CZ" u="sng" dirty="0">
                <a:hlinkClick r:id="rId2"/>
              </a:rPr>
              <a:t>%8 = kód měny pro hlavičku penále</a:t>
            </a:r>
            <a:endParaRPr lang="cs-CZ" u="sng" dirty="0">
              <a:effectLst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0156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sz="2700" dirty="0">
                <a:solidFill>
                  <a:srgbClr val="0070C0"/>
                </a:solidFill>
              </a:rPr>
              <a:t>– </a:t>
            </a:r>
            <a:r>
              <a:rPr lang="cs-CZ" sz="2700" dirty="0" smtClean="0">
                <a:solidFill>
                  <a:srgbClr val="0070C0"/>
                </a:solidFill>
              </a:rPr>
              <a:t>(Penále- </a:t>
            </a:r>
            <a:r>
              <a:rPr lang="cs-CZ" sz="2700" dirty="0">
                <a:solidFill>
                  <a:srgbClr val="0070C0"/>
                </a:solidFill>
              </a:rPr>
              <a:t>česká verze )</a:t>
            </a:r>
            <a:endParaRPr lang="cs-CZ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2" y="4797152"/>
            <a:ext cx="7894637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02" y="1556792"/>
            <a:ext cx="34575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3693111" y="2996952"/>
            <a:ext cx="3312368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8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– (</a:t>
            </a:r>
            <a:r>
              <a:rPr lang="cs-CZ" sz="2400" dirty="0" err="1">
                <a:solidFill>
                  <a:srgbClr val="0070C0"/>
                </a:solidFill>
              </a:rPr>
              <a:t>English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version</a:t>
            </a:r>
            <a:r>
              <a:rPr lang="cs-CZ" sz="24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11102"/>
            <a:ext cx="8330208" cy="231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4575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3507585" y="2708920"/>
            <a:ext cx="3312368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9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Upomínky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b="1" dirty="0"/>
              <a:t>Upomínky – lepší kontrola nad pohledávkami</a:t>
            </a:r>
          </a:p>
          <a:p>
            <a:pPr marL="0" indent="0">
              <a:buNone/>
            </a:pPr>
            <a:r>
              <a:rPr lang="cs-CZ" sz="3400" b="1" dirty="0"/>
              <a:t> </a:t>
            </a:r>
            <a:endParaRPr lang="en-ZA" sz="3400" b="1" dirty="0"/>
          </a:p>
          <a:p>
            <a:pPr lvl="1"/>
            <a:r>
              <a:rPr lang="cs-CZ" sz="7200" dirty="0"/>
              <a:t>V ERP MS Dynamics NAV je upomínka velmi podobná faktuře</a:t>
            </a:r>
            <a:r>
              <a:rPr lang="en-US" sz="7200" dirty="0"/>
              <a:t>. </a:t>
            </a:r>
            <a:r>
              <a:rPr lang="cs-CZ" sz="7200" dirty="0"/>
              <a:t>Když začnete vytvářet novou upomínku, musíte vyplnit její hlavičku a jednu nebo více řádek této upomínky</a:t>
            </a:r>
            <a:r>
              <a:rPr lang="en-US" sz="7200" dirty="0"/>
              <a:t>.</a:t>
            </a:r>
            <a:endParaRPr lang="cs-CZ" sz="7200" dirty="0"/>
          </a:p>
          <a:p>
            <a:pPr marL="457200" lvl="1" indent="0">
              <a:buNone/>
            </a:pPr>
            <a:endParaRPr lang="cs-CZ" sz="7200" dirty="0"/>
          </a:p>
          <a:p>
            <a:pPr lvl="1"/>
            <a:r>
              <a:rPr lang="cs-CZ" sz="7200" dirty="0"/>
              <a:t>Vyplnění hlavičky můžete dělat ručně a následně nechat program, aby doplnil řádky</a:t>
            </a:r>
          </a:p>
          <a:p>
            <a:pPr marL="457200" lvl="1" indent="0">
              <a:buNone/>
            </a:pPr>
            <a:r>
              <a:rPr lang="cs-CZ" sz="7200" dirty="0"/>
              <a:t>    </a:t>
            </a:r>
            <a:r>
              <a:rPr lang="en-US" sz="7200" dirty="0"/>
              <a:t> </a:t>
            </a:r>
            <a:r>
              <a:rPr lang="cs-CZ" sz="7200" dirty="0"/>
              <a:t>                                             </a:t>
            </a:r>
            <a:r>
              <a:rPr lang="cs-CZ" sz="14400" dirty="0">
                <a:solidFill>
                  <a:srgbClr val="FF0000"/>
                </a:solidFill>
              </a:rPr>
              <a:t>      NEBO</a:t>
            </a:r>
            <a:r>
              <a:rPr lang="en-US" sz="14400" dirty="0">
                <a:solidFill>
                  <a:srgbClr val="FF0000"/>
                </a:solidFill>
              </a:rPr>
              <a:t> </a:t>
            </a:r>
            <a:endParaRPr lang="cs-CZ" sz="14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cs-CZ" sz="7200" dirty="0"/>
              <a:t> -  Necháte program, aby automaticky vytvořil pro všechny upomínky pro zákazníky po splatnosti  </a:t>
            </a:r>
          </a:p>
          <a:p>
            <a:pPr marL="457200" lvl="1" indent="0">
              <a:buNone/>
            </a:pPr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</a:p>
          <a:p>
            <a:pPr marL="457200" lvl="1" indent="0">
              <a:buNone/>
            </a:pPr>
            <a:r>
              <a:rPr lang="cs-CZ" sz="7200" dirty="0"/>
              <a:t> </a:t>
            </a:r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    </a:t>
            </a:r>
            <a:endParaRPr lang="en-US" sz="7200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2839525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Terms</a:t>
            </a: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3419872" y="3645024"/>
            <a:ext cx="144016" cy="46654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90838"/>
            <a:ext cx="1977979" cy="84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7894637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99" y="4111565"/>
            <a:ext cx="5145177" cy="244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22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Memos</a:t>
            </a:r>
            <a:r>
              <a:rPr lang="cs-CZ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– </a:t>
            </a:r>
            <a:r>
              <a:rPr lang="cs-CZ" sz="2400" dirty="0" smtClean="0">
                <a:solidFill>
                  <a:srgbClr val="0070C0"/>
                </a:solidFill>
              </a:rPr>
              <a:t>(Penále</a:t>
            </a:r>
            <a:r>
              <a:rPr lang="cs-CZ" sz="24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8532440" y="1628800"/>
            <a:ext cx="2008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3030"/>
            <a:ext cx="2531529" cy="37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699792" y="2492896"/>
            <a:ext cx="1008112" cy="100811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37" y="3536766"/>
            <a:ext cx="5676900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 flipV="1">
            <a:off x="5148064" y="2564904"/>
            <a:ext cx="0" cy="86409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37" y="1479054"/>
            <a:ext cx="4533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8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Memos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8741"/>
            <a:ext cx="406092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5657850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347864" y="5373216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907704" y="2852936"/>
            <a:ext cx="144016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380312" y="764704"/>
            <a:ext cx="112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– </a:t>
            </a:r>
            <a:r>
              <a:rPr lang="cs-CZ" dirty="0" smtClean="0">
                <a:solidFill>
                  <a:srgbClr val="0070C0"/>
                </a:solidFill>
              </a:rPr>
              <a:t>(Penále</a:t>
            </a:r>
            <a:r>
              <a:rPr lang="cs-CZ" dirty="0">
                <a:solidFill>
                  <a:srgbClr val="0070C0"/>
                </a:solidFill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8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Memos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848872" cy="5239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328391" y="620688"/>
            <a:ext cx="112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– </a:t>
            </a:r>
            <a:r>
              <a:rPr lang="cs-CZ" dirty="0" smtClean="0">
                <a:solidFill>
                  <a:srgbClr val="0070C0"/>
                </a:solidFill>
              </a:rPr>
              <a:t>(Penále</a:t>
            </a:r>
            <a:r>
              <a:rPr lang="cs-CZ" dirty="0">
                <a:solidFill>
                  <a:srgbClr val="0070C0"/>
                </a:solidFill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002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Finance </a:t>
            </a:r>
            <a:r>
              <a:rPr lang="cs-CZ" sz="2400" dirty="0" err="1"/>
              <a:t>Charge</a:t>
            </a:r>
            <a:r>
              <a:rPr lang="cs-CZ" sz="2400" dirty="0"/>
              <a:t> </a:t>
            </a:r>
            <a:r>
              <a:rPr lang="cs-CZ" sz="2400" dirty="0" err="1"/>
              <a:t>Memos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/>
              <a:t>Analysis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first</a:t>
            </a:r>
            <a:r>
              <a:rPr lang="cs-CZ" sz="2400" dirty="0"/>
              <a:t> </a:t>
            </a:r>
            <a:r>
              <a:rPr lang="cs-CZ" sz="2400" dirty="0" smtClean="0"/>
              <a:t>line- </a:t>
            </a:r>
            <a:r>
              <a:rPr lang="cs-CZ" sz="2400" dirty="0" smtClean="0">
                <a:solidFill>
                  <a:srgbClr val="0070C0"/>
                </a:solidFill>
              </a:rPr>
              <a:t>analýza prvního řádku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24328" y="692696"/>
            <a:ext cx="237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 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6894"/>
            <a:ext cx="7737376" cy="8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62228"/>
              </p:ext>
            </p:extLst>
          </p:nvPr>
        </p:nvGraphicFramePr>
        <p:xfrm>
          <a:off x="4719562" y="2636912"/>
          <a:ext cx="22733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Částka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Sazba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Částka úroků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8 822 975,05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1,50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132 344,63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>
            <a:off x="4719562" y="3212976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6" y="4653136"/>
            <a:ext cx="8848876" cy="183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936104" cy="819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>
            <a:stCxn id="8" idx="3"/>
          </p:cNvCxnSpPr>
          <p:nvPr/>
        </p:nvCxnSpPr>
        <p:spPr>
          <a:xfrm flipV="1">
            <a:off x="4067944" y="2492946"/>
            <a:ext cx="556320" cy="553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395536" y="2936920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u="sng" dirty="0">
                <a:hlinkClick r:id="rId5"/>
              </a:rPr>
              <a:t>%4 = sazba penále</a:t>
            </a:r>
          </a:p>
          <a:p>
            <a:r>
              <a:rPr lang="cs-CZ" sz="1000" u="sng" dirty="0">
                <a:hlinkClick r:id="rId5"/>
              </a:rPr>
              <a:t>%6 = zůstatek zákaznické položky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75843" y="3060031"/>
            <a:ext cx="2135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Částka úroků=(Částka/100)*1,5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91408" y="3933056"/>
            <a:ext cx="8056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Dny po splatnosti =28+31+30+22=111 (únor-březen-duben-část května)</a:t>
            </a:r>
          </a:p>
          <a:p>
            <a:r>
              <a:rPr lang="cs-CZ" sz="1400" dirty="0"/>
              <a:t>Číslo v Popisu -&gt; penále = Zůstatek*(dny po splatnosti/Období penále) =2384587,85*(111/30)=</a:t>
            </a:r>
            <a:r>
              <a:rPr lang="cs-CZ" sz="1400" b="1" dirty="0">
                <a:solidFill>
                  <a:srgbClr val="FF0000"/>
                </a:solidFill>
              </a:rPr>
              <a:t>8822975,05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(Výpočet podle Metody průměrného denního salda) </a:t>
            </a:r>
          </a:p>
          <a:p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66213" y="3563724"/>
            <a:ext cx="272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Datum dokladu =22.5.2017</a:t>
            </a:r>
          </a:p>
        </p:txBody>
      </p:sp>
    </p:spTree>
    <p:extLst>
      <p:ext uri="{BB962C8B-B14F-4D97-AF65-F5344CB8AC3E}">
        <p14:creationId xmlns:p14="http://schemas.microsoft.com/office/powerpoint/2010/main" val="2765322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93" y="1772816"/>
            <a:ext cx="5976664" cy="427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43808" y="548680"/>
            <a:ext cx="461030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    End  </a:t>
            </a:r>
            <a:r>
              <a:rPr lang="cs-CZ" sz="4400" dirty="0" err="1"/>
              <a:t>of</a:t>
            </a:r>
            <a:r>
              <a:rPr lang="cs-CZ" sz="4400" dirty="0"/>
              <a:t> </a:t>
            </a:r>
            <a:r>
              <a:rPr lang="cs-CZ" sz="4400" dirty="0" err="1"/>
              <a:t>section</a:t>
            </a:r>
            <a:r>
              <a:rPr lang="cs-CZ" sz="4400" dirty="0"/>
              <a:t> </a:t>
            </a:r>
          </a:p>
          <a:p>
            <a:r>
              <a:rPr lang="cs-CZ" dirty="0">
                <a:solidFill>
                  <a:srgbClr val="0070C0"/>
                </a:solidFill>
              </a:rPr>
              <a:t>          (</a:t>
            </a:r>
            <a:r>
              <a:rPr lang="cs-CZ" dirty="0" err="1">
                <a:solidFill>
                  <a:srgbClr val="0070C0"/>
                </a:solidFill>
              </a:rPr>
              <a:t>Reminders</a:t>
            </a:r>
            <a:r>
              <a:rPr lang="cs-CZ" dirty="0">
                <a:solidFill>
                  <a:srgbClr val="0070C0"/>
                </a:solidFill>
              </a:rPr>
              <a:t> and </a:t>
            </a:r>
            <a:r>
              <a:rPr lang="cs-CZ" dirty="0" err="1">
                <a:solidFill>
                  <a:srgbClr val="0070C0"/>
                </a:solidFill>
              </a:rPr>
              <a:t>Financial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Charge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Memos</a:t>
            </a:r>
            <a:r>
              <a:rPr lang="cs-CZ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021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Reminder</a:t>
            </a:r>
            <a:r>
              <a:rPr lang="cs-CZ" sz="3200" dirty="0"/>
              <a:t> </a:t>
            </a:r>
            <a:r>
              <a:rPr lang="cs-CZ" sz="3200" dirty="0" err="1"/>
              <a:t>terms</a:t>
            </a:r>
            <a:r>
              <a:rPr lang="cs-CZ" sz="3200" dirty="0"/>
              <a:t> </a:t>
            </a:r>
            <a:r>
              <a:rPr lang="cs-CZ" sz="2700" dirty="0" smtClean="0">
                <a:solidFill>
                  <a:srgbClr val="0070C0"/>
                </a:solidFill>
              </a:rPr>
              <a:t>(Podmínky </a:t>
            </a:r>
            <a:r>
              <a:rPr lang="cs-CZ" sz="2700" dirty="0">
                <a:solidFill>
                  <a:srgbClr val="0070C0"/>
                </a:solidFill>
              </a:rPr>
              <a:t>upomínek)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1"/>
            <a:ext cx="3084974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4375"/>
            <a:ext cx="7561263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010031" y="2600909"/>
            <a:ext cx="0" cy="19802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79" y="3554841"/>
            <a:ext cx="4742657" cy="756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2919119" cy="184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0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Reminders</a:t>
            </a:r>
            <a:r>
              <a:rPr lang="cs-CZ" sz="3200" dirty="0"/>
              <a:t> </a:t>
            </a:r>
            <a:r>
              <a:rPr lang="cs-CZ" sz="3200" dirty="0" err="1"/>
              <a:t>terms</a:t>
            </a:r>
            <a:r>
              <a:rPr lang="cs-CZ" sz="3200" dirty="0"/>
              <a:t> and </a:t>
            </a:r>
            <a:r>
              <a:rPr lang="cs-CZ" sz="3200" dirty="0" err="1"/>
              <a:t>levels</a:t>
            </a:r>
            <a:r>
              <a:rPr lang="cs-CZ" sz="3200" dirty="0"/>
              <a:t> </a:t>
            </a:r>
            <a:r>
              <a:rPr lang="cs-CZ" sz="3000" dirty="0" smtClean="0">
                <a:solidFill>
                  <a:srgbClr val="0070C0"/>
                </a:solidFill>
              </a:rPr>
              <a:t>(Podmínky </a:t>
            </a:r>
            <a:r>
              <a:rPr lang="cs-CZ" sz="3000" dirty="0">
                <a:solidFill>
                  <a:srgbClr val="0070C0"/>
                </a:solidFill>
              </a:rPr>
              <a:t>a úrovně)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9" y="4310188"/>
            <a:ext cx="7894637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9" y="1556792"/>
            <a:ext cx="7561263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6" y="3174479"/>
            <a:ext cx="581025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Reminders</a:t>
            </a:r>
            <a:r>
              <a:rPr lang="cs-CZ" sz="3200" dirty="0"/>
              <a:t> </a:t>
            </a:r>
            <a:r>
              <a:rPr lang="cs-CZ" sz="3200" dirty="0" err="1"/>
              <a:t>terms</a:t>
            </a:r>
            <a:r>
              <a:rPr lang="cs-CZ" sz="3200" dirty="0"/>
              <a:t> </a:t>
            </a:r>
            <a:r>
              <a:rPr lang="cs-CZ" sz="2000" dirty="0" smtClean="0">
                <a:solidFill>
                  <a:srgbClr val="0070C0"/>
                </a:solidFill>
              </a:rPr>
              <a:t>(Podmínky </a:t>
            </a:r>
            <a:r>
              <a:rPr lang="cs-CZ" sz="2000" dirty="0">
                <a:solidFill>
                  <a:srgbClr val="0070C0"/>
                </a:solidFill>
              </a:rPr>
              <a:t>a texty upomínek)</a:t>
            </a:r>
            <a:endParaRPr lang="cs-CZ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7" y="3645024"/>
            <a:ext cx="3467100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6" y="5085184"/>
            <a:ext cx="2333625" cy="139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2699792" y="5445224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73" y="5065869"/>
            <a:ext cx="4248150" cy="1409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6696744" cy="115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>
            <a:off x="1997718" y="2515939"/>
            <a:ext cx="0" cy="3341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41" y="2850058"/>
            <a:ext cx="450555" cy="676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 flipH="1">
            <a:off x="1115616" y="2954041"/>
            <a:ext cx="646594" cy="8349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3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Reminder</a:t>
            </a:r>
            <a:r>
              <a:rPr lang="cs-CZ" sz="3200" dirty="0"/>
              <a:t> Setup </a:t>
            </a:r>
            <a:r>
              <a:rPr lang="cs-CZ" dirty="0"/>
              <a:t>– </a:t>
            </a:r>
            <a:r>
              <a:rPr lang="cs-CZ" sz="2200" dirty="0" smtClean="0">
                <a:solidFill>
                  <a:srgbClr val="0070C0"/>
                </a:solidFill>
              </a:rPr>
              <a:t>(Nastavení </a:t>
            </a:r>
            <a:r>
              <a:rPr lang="cs-CZ" sz="2200" dirty="0">
                <a:solidFill>
                  <a:srgbClr val="0070C0"/>
                </a:solidFill>
              </a:rPr>
              <a:t>a další texty)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7" y="3284984"/>
            <a:ext cx="4810125" cy="150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4895850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4583836" y="2780928"/>
            <a:ext cx="0" cy="88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16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Reminder</a:t>
            </a:r>
            <a:r>
              <a:rPr lang="cs-CZ" sz="3200" dirty="0"/>
              <a:t> Setup – </a:t>
            </a:r>
            <a:r>
              <a:rPr lang="cs-CZ" sz="3200" dirty="0" err="1"/>
              <a:t>other</a:t>
            </a:r>
            <a:r>
              <a:rPr lang="cs-CZ" sz="3200" dirty="0"/>
              <a:t> </a:t>
            </a:r>
            <a:r>
              <a:rPr lang="cs-CZ" sz="3200" dirty="0" err="1"/>
              <a:t>texts</a:t>
            </a:r>
            <a:r>
              <a:rPr lang="cs-CZ" sz="3200" dirty="0"/>
              <a:t> </a:t>
            </a:r>
            <a:r>
              <a:rPr lang="cs-CZ" sz="2200" dirty="0" smtClean="0">
                <a:solidFill>
                  <a:srgbClr val="0070C0"/>
                </a:solidFill>
              </a:rPr>
              <a:t>(Nastavení </a:t>
            </a:r>
            <a:r>
              <a:rPr lang="cs-CZ" sz="2200" dirty="0">
                <a:solidFill>
                  <a:srgbClr val="0070C0"/>
                </a:solidFill>
              </a:rPr>
              <a:t>a další texty)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857750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4595672" y="2492896"/>
            <a:ext cx="0" cy="88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0" y="3573016"/>
            <a:ext cx="4791075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Reminder</a:t>
            </a:r>
            <a:r>
              <a:rPr lang="cs-CZ" sz="2800" dirty="0"/>
              <a:t> </a:t>
            </a:r>
            <a:r>
              <a:rPr lang="cs-CZ" sz="2800" dirty="0" err="1"/>
              <a:t>Setup</a:t>
            </a:r>
            <a:r>
              <a:rPr lang="cs-CZ" sz="2800" dirty="0"/>
              <a:t> </a:t>
            </a:r>
            <a:r>
              <a:rPr lang="cs-CZ" sz="2000" dirty="0" smtClean="0">
                <a:solidFill>
                  <a:srgbClr val="0070C0"/>
                </a:solidFill>
              </a:rPr>
              <a:t>(Textové </a:t>
            </a:r>
            <a:r>
              <a:rPr lang="cs-CZ" sz="2000" dirty="0">
                <a:solidFill>
                  <a:srgbClr val="0070C0"/>
                </a:solidFill>
              </a:rPr>
              <a:t>proměnné upomínek –druhý obdobný snímek je snímek s číslem  25 v sekci Penále</a:t>
            </a:r>
            <a:r>
              <a:rPr lang="cs-CZ" sz="2000" dirty="0" smtClean="0">
                <a:solidFill>
                  <a:srgbClr val="0070C0"/>
                </a:solidFill>
              </a:rPr>
              <a:t>)-</a:t>
            </a:r>
            <a:r>
              <a:rPr lang="cs-CZ" sz="2000" b="1" dirty="0" smtClean="0">
                <a:solidFill>
                  <a:srgbClr val="00B050"/>
                </a:solidFill>
              </a:rPr>
              <a:t>česky na  dalším snímku</a:t>
            </a:r>
            <a:endParaRPr lang="cs-CZ" sz="2000" b="1" dirty="0">
              <a:solidFill>
                <a:srgbClr val="00B05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80464"/>
            <a:ext cx="8018202" cy="434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57200" y="5412913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3887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814</Words>
  <Application>Microsoft Office PowerPoint</Application>
  <PresentationFormat>Předvádění na obrazovce (4:3)</PresentationFormat>
  <Paragraphs>123</Paragraphs>
  <Slides>35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Calibri</vt:lpstr>
      <vt:lpstr>Motiv systému Office</vt:lpstr>
      <vt:lpstr>Introduction to MS Dynamics NAV   (Reminders-Upomínky)</vt:lpstr>
      <vt:lpstr>Reminders</vt:lpstr>
      <vt:lpstr>Upomínky</vt:lpstr>
      <vt:lpstr>Reminder terms (Podmínky upomínek)</vt:lpstr>
      <vt:lpstr>Reminders terms and levels (Podmínky a úrovně)</vt:lpstr>
      <vt:lpstr>Reminders terms (Podmínky a texty upomínek)</vt:lpstr>
      <vt:lpstr>Reminder Setup – (Nastavení a další texty)</vt:lpstr>
      <vt:lpstr>Reminder Setup – other texts (Nastavení a další texty)</vt:lpstr>
      <vt:lpstr>Reminder Setup (Textové proměnné upomínek –druhý obdobný snímek je snímek s číslem  25 v sekci Penále)-česky na  dalším snímku</vt:lpstr>
      <vt:lpstr>Prezentace aplikace PowerPoint</vt:lpstr>
      <vt:lpstr>Automatické vytvoření upomínky</vt:lpstr>
      <vt:lpstr>Reminder window (Okno upomínek)</vt:lpstr>
      <vt:lpstr>Reminder creation (Vytvoření upomínky)</vt:lpstr>
      <vt:lpstr>Created Reminder – (Seznam vytvořených upomínek)</vt:lpstr>
      <vt:lpstr>Created Reminder (Vytvořená upomínka) </vt:lpstr>
      <vt:lpstr>Issuing created reminder  (Vydání vytvořené upomínky)</vt:lpstr>
      <vt:lpstr>Issued reminder (Vydaná upomínka)</vt:lpstr>
      <vt:lpstr>Customer Ledger Entry and G/L Entries-položky zákazníka a hlavní knihy</vt:lpstr>
      <vt:lpstr>Navigate (Vyhledání upomínky 105001)</vt:lpstr>
      <vt:lpstr>Issued Reminder level 1 (Vydaná upomínka 1 úrovně)</vt:lpstr>
      <vt:lpstr>Change of the working date (8.4.) and   2nd level reminder- v reálném příkladu NAV 2018 budou jiná data </vt:lpstr>
      <vt:lpstr>Creation of the 2nd level reminder – (Vytvoření upomínky 2 úrovně)</vt:lpstr>
      <vt:lpstr>Reminder level 2 (Upomínka 2 úrovně)   </vt:lpstr>
      <vt:lpstr>Prezentace aplikace PowerPoint</vt:lpstr>
      <vt:lpstr>Issued Reminder level 2 (Vydaná upomínka 2 úrovně)</vt:lpstr>
      <vt:lpstr>Finance Charge Terms – (Penále- česká verze)</vt:lpstr>
      <vt:lpstr>Finance Charge Terms - conditions</vt:lpstr>
      <vt:lpstr>Finance Charge Terms – (Penále- česká verze )</vt:lpstr>
      <vt:lpstr>Finance Charge Terms – (English version)</vt:lpstr>
      <vt:lpstr>Finance Charge Terms</vt:lpstr>
      <vt:lpstr>Finance Charge Memos – (Penále)</vt:lpstr>
      <vt:lpstr>Finance Charge Memos</vt:lpstr>
      <vt:lpstr>Finance Charge Memos</vt:lpstr>
      <vt:lpstr>Finance Charge Memos Analysis of the first line- analýza prvního řádku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227</cp:revision>
  <dcterms:created xsi:type="dcterms:W3CDTF">2014-09-15T11:04:04Z</dcterms:created>
  <dcterms:modified xsi:type="dcterms:W3CDTF">2019-10-02T07:57:40Z</dcterms:modified>
</cp:coreProperties>
</file>