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5" r:id="rId3"/>
    <p:sldId id="316" r:id="rId4"/>
    <p:sldId id="317" r:id="rId5"/>
    <p:sldId id="318" r:id="rId6"/>
    <p:sldId id="319" r:id="rId7"/>
    <p:sldId id="313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Plán výuky BPH_PIS2</a:t>
            </a:r>
            <a:r>
              <a:rPr lang="en-ZA" dirty="0" smtClean="0"/>
              <a:t> 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300" b="1" dirty="0" smtClean="0">
                <a:solidFill>
                  <a:srgbClr val="0070C0"/>
                </a:solidFill>
              </a:rPr>
              <a:t> </a:t>
            </a:r>
            <a:endParaRPr lang="en-US" sz="13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079294"/>
            <a:ext cx="6400800" cy="1752600"/>
          </a:xfrm>
        </p:spPr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1560" y="58772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 for this short PWP presentation :  what would we expect in the future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104456" cy="273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1.10.2018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04226"/>
              </p:ext>
            </p:extLst>
          </p:nvPr>
        </p:nvGraphicFramePr>
        <p:xfrm>
          <a:off x="395536" y="1628800"/>
          <a:ext cx="8229600" cy="1087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5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Přímé dodávky (drop shipment)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Neskladové zboží  (non stock items)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(Lots,Batches) -Dávky a jejich sledování , Item tracking </a:t>
                      </a:r>
                      <a:endParaRPr lang="en-US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31540" y="3690567"/>
            <a:ext cx="1512168" cy="919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Velkoobchod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145346" y="2999435"/>
            <a:ext cx="1512168" cy="936104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Dodavatel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145346" y="4546577"/>
            <a:ext cx="1512168" cy="9011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Zákazník</a:t>
            </a:r>
            <a:endParaRPr lang="cs-CZ" dirty="0"/>
          </a:p>
        </p:txBody>
      </p:sp>
      <p:cxnSp>
        <p:nvCxnSpPr>
          <p:cNvPr id="8" name="Pravoúhlá spojnice 7"/>
          <p:cNvCxnSpPr>
            <a:stCxn id="7" idx="1"/>
          </p:cNvCxnSpPr>
          <p:nvPr/>
        </p:nvCxnSpPr>
        <p:spPr>
          <a:xfrm rot="10800000">
            <a:off x="1965020" y="4439598"/>
            <a:ext cx="1180327" cy="557545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ravoúhlá spojnice 8"/>
          <p:cNvCxnSpPr/>
          <p:nvPr/>
        </p:nvCxnSpPr>
        <p:spPr>
          <a:xfrm>
            <a:off x="1965015" y="4307835"/>
            <a:ext cx="1180332" cy="477484"/>
          </a:xfrm>
          <a:prstGeom prst="bentConnector3">
            <a:avLst>
              <a:gd name="adj1" fmla="val 63719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2"/>
            <a:endCxn id="7" idx="0"/>
          </p:cNvCxnSpPr>
          <p:nvPr/>
        </p:nvCxnSpPr>
        <p:spPr>
          <a:xfrm>
            <a:off x="3901430" y="3935539"/>
            <a:ext cx="0" cy="611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208931" y="5159675"/>
            <a:ext cx="19364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ravoúhlá spojnice 11"/>
          <p:cNvCxnSpPr/>
          <p:nvPr/>
        </p:nvCxnSpPr>
        <p:spPr>
          <a:xfrm flipV="1">
            <a:off x="1965019" y="3071443"/>
            <a:ext cx="1177297" cy="720080"/>
          </a:xfrm>
          <a:prstGeom prst="bentConnector3">
            <a:avLst>
              <a:gd name="adj1" fmla="val 370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 rot="10800000" flipV="1">
            <a:off x="1944370" y="3244405"/>
            <a:ext cx="1180327" cy="723161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884895" y="488905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FF0000"/>
                </a:solidFill>
              </a:rPr>
              <a:t>5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06643" y="450832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1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57103" y="429330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7030A0"/>
                </a:solidFill>
              </a:rPr>
              <a:t>2</a:t>
            </a:r>
            <a:endParaRPr lang="cs-CZ" sz="1200" b="1" dirty="0">
              <a:solidFill>
                <a:srgbClr val="7030A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77138" y="332898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28285" y="341356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2060"/>
                </a:solidFill>
              </a:rPr>
              <a:t>4</a:t>
            </a:r>
            <a:endParaRPr lang="cs-CZ" sz="1200" b="1" dirty="0">
              <a:solidFill>
                <a:srgbClr val="00206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865115" y="3829067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cs-CZ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Pravoúhlá spojnice 19"/>
          <p:cNvCxnSpPr/>
          <p:nvPr/>
        </p:nvCxnSpPr>
        <p:spPr>
          <a:xfrm rot="10800000" flipV="1">
            <a:off x="1987809" y="3405623"/>
            <a:ext cx="1180327" cy="723161"/>
          </a:xfrm>
          <a:prstGeom prst="bentConnector3">
            <a:avLst>
              <a:gd name="adj1" fmla="val 27404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208931" y="4616043"/>
            <a:ext cx="0" cy="55000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54653"/>
            <a:ext cx="3844042" cy="17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65" y="2628531"/>
            <a:ext cx="1163792" cy="16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1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6413"/>
              </p:ext>
            </p:extLst>
          </p:nvPr>
        </p:nvGraphicFramePr>
        <p:xfrm>
          <a:off x="467544" y="1556792"/>
          <a:ext cx="822960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4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err="1" smtClean="0">
                          <a:effectLst/>
                        </a:rPr>
                        <a:t>Item</a:t>
                      </a:r>
                      <a:r>
                        <a:rPr lang="cs-CZ" sz="900" u="none" strike="noStrike" dirty="0" smtClean="0">
                          <a:effectLst/>
                        </a:rPr>
                        <a:t> </a:t>
                      </a:r>
                      <a:r>
                        <a:rPr lang="cs-CZ" sz="900" u="none" strike="noStrike" dirty="0" err="1" smtClean="0">
                          <a:effectLst/>
                        </a:rPr>
                        <a:t>charges</a:t>
                      </a:r>
                      <a:r>
                        <a:rPr lang="cs-CZ" sz="900" u="none" strike="noStrike" dirty="0" smtClean="0">
                          <a:effectLst/>
                        </a:rPr>
                        <a:t>  (vedlejší náklady)</a:t>
                      </a:r>
                      <a:endParaRPr lang="cs-CZ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Kombinované dodávky (Combined Shipment)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4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Upomínky a penále </a:t>
                      </a:r>
                      <a:endParaRPr lang="cs-CZ" sz="9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7544" y="263691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Item</a:t>
            </a:r>
            <a:r>
              <a:rPr lang="cs-CZ" b="1" dirty="0" smtClean="0"/>
              <a:t> </a:t>
            </a:r>
            <a:r>
              <a:rPr lang="cs-CZ" b="1" dirty="0" err="1" smtClean="0"/>
              <a:t>charges</a:t>
            </a:r>
            <a:r>
              <a:rPr lang="cs-CZ" b="1" dirty="0" smtClean="0"/>
              <a:t> </a:t>
            </a:r>
            <a:r>
              <a:rPr lang="cs-CZ" sz="1400" dirty="0" smtClean="0"/>
              <a:t>: </a:t>
            </a:r>
            <a:r>
              <a:rPr lang="en-US" sz="1400" dirty="0" smtClean="0"/>
              <a:t>Manage </a:t>
            </a:r>
            <a:r>
              <a:rPr lang="en-US" sz="1400" dirty="0"/>
              <a:t>item charges. Include the value of additional cost</a:t>
            </a:r>
          </a:p>
          <a:p>
            <a:r>
              <a:rPr lang="en-US" sz="1400" dirty="0"/>
              <a:t>components such as freight or insurance into the unit cost or unit</a:t>
            </a:r>
          </a:p>
          <a:p>
            <a:r>
              <a:rPr lang="cs-CZ" sz="1400" dirty="0" err="1"/>
              <a:t>price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an</a:t>
            </a:r>
            <a:r>
              <a:rPr lang="cs-CZ" sz="1400" dirty="0"/>
              <a:t> </a:t>
            </a:r>
            <a:r>
              <a:rPr lang="cs-CZ" sz="1400" dirty="0" err="1"/>
              <a:t>item</a:t>
            </a:r>
            <a:r>
              <a:rPr lang="cs-CZ" sz="1400" dirty="0"/>
              <a:t>.</a:t>
            </a:r>
          </a:p>
          <a:p>
            <a:endParaRPr lang="cs-CZ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521"/>
            <a:ext cx="3960440" cy="26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95" y="3933056"/>
            <a:ext cx="2919119" cy="18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234486"/>
              </p:ext>
            </p:extLst>
          </p:nvPr>
        </p:nvGraphicFramePr>
        <p:xfrm>
          <a:off x="323528" y="1435090"/>
          <a:ext cx="8229600" cy="913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94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5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15.10.18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Return Management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15.10.18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Costing Methods </a:t>
                      </a:r>
                      <a:r>
                        <a:rPr lang="cs-CZ" sz="900" u="none" strike="noStrike" dirty="0" smtClean="0">
                          <a:effectLst/>
                        </a:rPr>
                        <a:t>(metody</a:t>
                      </a:r>
                      <a:r>
                        <a:rPr lang="cs-CZ" sz="900" u="none" strike="noStrike" baseline="0" dirty="0" smtClean="0">
                          <a:effectLst/>
                        </a:rPr>
                        <a:t> ocenění) 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15.10.18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Credit memo </a:t>
                      </a:r>
                      <a:r>
                        <a:rPr lang="cs-CZ" sz="900" u="none" strike="noStrike" dirty="0" smtClean="0">
                          <a:effectLst/>
                        </a:rPr>
                        <a:t>(</a:t>
                      </a:r>
                      <a:r>
                        <a:rPr lang="cs-CZ" sz="900" u="none" strike="noStrike" dirty="0">
                          <a:effectLst/>
                        </a:rPr>
                        <a:t>dobropisy)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333727" y="3018048"/>
            <a:ext cx="5925484" cy="806900"/>
            <a:chOff x="142844" y="3500438"/>
            <a:chExt cx="8786874" cy="1857388"/>
          </a:xfrm>
        </p:grpSpPr>
        <p:grpSp>
          <p:nvGrpSpPr>
            <p:cNvPr id="6" name="Group 13"/>
            <p:cNvGrpSpPr/>
            <p:nvPr/>
          </p:nvGrpSpPr>
          <p:grpSpPr>
            <a:xfrm>
              <a:off x="142844" y="3500438"/>
              <a:ext cx="8786874" cy="1857388"/>
              <a:chOff x="214282" y="3214686"/>
              <a:chExt cx="8786874" cy="185738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14282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Hodnota skladu na konci </a:t>
                </a:r>
                <a:endParaRPr lang="en-US" sz="12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500298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Hodnota skladu </a:t>
                </a:r>
              </a:p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na začátku</a:t>
                </a:r>
                <a:endParaRPr lang="en-US" sz="12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857752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Čisté nákupy</a:t>
                </a:r>
                <a:endParaRPr lang="en-US" sz="12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143768" y="3214686"/>
                <a:ext cx="1857388" cy="185738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NNPZ</a:t>
                </a:r>
              </a:p>
              <a:p>
                <a:pPr algn="ctr"/>
                <a:r>
                  <a:rPr lang="cs-CZ" sz="1000" b="1" dirty="0" smtClean="0">
                    <a:ln w="12700">
                      <a:noFill/>
                      <a:prstDash val="solid"/>
                    </a:ln>
                    <a:solidFill>
                      <a:srgbClr val="666666"/>
                    </a:solidFill>
                  </a:rPr>
                  <a:t>(náklady na prodané zboží)</a:t>
                </a:r>
                <a:endParaRPr lang="en-US" sz="10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</p:grpSp>
        <p:grpSp>
          <p:nvGrpSpPr>
            <p:cNvPr id="7" name="Group 17"/>
            <p:cNvGrpSpPr/>
            <p:nvPr/>
          </p:nvGrpSpPr>
          <p:grpSpPr>
            <a:xfrm>
              <a:off x="2071670" y="4214818"/>
              <a:ext cx="4929222" cy="428628"/>
              <a:chOff x="2071670" y="4214818"/>
              <a:chExt cx="4929222" cy="428628"/>
            </a:xfrm>
          </p:grpSpPr>
          <p:sp>
            <p:nvSpPr>
              <p:cNvPr id="8" name="Equal 7"/>
              <p:cNvSpPr/>
              <p:nvPr/>
            </p:nvSpPr>
            <p:spPr>
              <a:xfrm>
                <a:off x="2071670" y="4286256"/>
                <a:ext cx="285752" cy="357190"/>
              </a:xfrm>
              <a:prstGeom prst="mathEqual">
                <a:avLst/>
              </a:prstGeom>
              <a:solidFill>
                <a:srgbClr val="66666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9" name="Plus 8"/>
              <p:cNvSpPr/>
              <p:nvPr/>
            </p:nvSpPr>
            <p:spPr>
              <a:xfrm>
                <a:off x="4357686" y="4214818"/>
                <a:ext cx="357190" cy="428628"/>
              </a:xfrm>
              <a:prstGeom prst="mathPlus">
                <a:avLst/>
              </a:prstGeom>
              <a:solidFill>
                <a:srgbClr val="66666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  <p:sp>
            <p:nvSpPr>
              <p:cNvPr id="10" name="Minus 9"/>
              <p:cNvSpPr/>
              <p:nvPr/>
            </p:nvSpPr>
            <p:spPr>
              <a:xfrm>
                <a:off x="6715140" y="4286256"/>
                <a:ext cx="285752" cy="285752"/>
              </a:xfrm>
              <a:prstGeom prst="mathMinus">
                <a:avLst/>
              </a:prstGeom>
              <a:solidFill>
                <a:srgbClr val="66666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 smtClean="0">
                  <a:ln w="12700">
                    <a:noFill/>
                    <a:prstDash val="solid"/>
                  </a:ln>
                  <a:solidFill>
                    <a:srgbClr val="666666"/>
                  </a:solidFill>
                </a:endParaRPr>
              </a:p>
            </p:txBody>
          </p:sp>
        </p:grpSp>
      </p:grp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36" y="2492895"/>
            <a:ext cx="6123064" cy="33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0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22.10.2018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574979"/>
              </p:ext>
            </p:extLst>
          </p:nvPr>
        </p:nvGraphicFramePr>
        <p:xfrm>
          <a:off x="467544" y="1556792"/>
          <a:ext cx="8229600" cy="792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22.10.18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Očekávané náklady (Expected costs)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22.10.18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Finanční  žurnály -opakování I - bude rozšířeno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22.10.18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Adjustace (</a:t>
                      </a:r>
                      <a:r>
                        <a:rPr lang="cs-CZ" sz="900" u="none" strike="noStrike" dirty="0" err="1">
                          <a:effectLst/>
                        </a:rPr>
                        <a:t>Cost</a:t>
                      </a:r>
                      <a:r>
                        <a:rPr lang="cs-CZ" sz="900" u="none" strike="noStrike" dirty="0">
                          <a:effectLst/>
                        </a:rPr>
                        <a:t> </a:t>
                      </a:r>
                      <a:r>
                        <a:rPr lang="cs-CZ" sz="900" u="none" strike="noStrike" dirty="0" err="1">
                          <a:effectLst/>
                        </a:rPr>
                        <a:t>adjustment</a:t>
                      </a:r>
                      <a:r>
                        <a:rPr lang="cs-CZ" sz="900" u="none" strike="noStrike" dirty="0">
                          <a:effectLst/>
                        </a:rPr>
                        <a:t>)  -základy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80120" y="3068960"/>
            <a:ext cx="25636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1792288" y="43651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407548" y="4356154"/>
            <a:ext cx="13003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Ctrl-F7</a:t>
            </a:r>
            <a:endParaRPr lang="cs-CZ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4941168"/>
            <a:ext cx="2734198" cy="45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r>
              <a:rPr lang="cs-CZ" dirty="0" smtClean="0"/>
              <a:t> 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Entry</a:t>
            </a:r>
            <a:endParaRPr lang="cs-CZ" dirty="0"/>
          </a:p>
        </p:txBody>
      </p:sp>
      <p:sp>
        <p:nvSpPr>
          <p:cNvPr id="9" name="Šipka dolů 8"/>
          <p:cNvSpPr/>
          <p:nvPr/>
        </p:nvSpPr>
        <p:spPr>
          <a:xfrm>
            <a:off x="1792288" y="551211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131840" y="3090567"/>
            <a:ext cx="57404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cs-CZ" sz="1600" b="1" dirty="0"/>
              <a:t>Adjustace nákladů </a:t>
            </a:r>
            <a:r>
              <a:rPr lang="cs-CZ" sz="1600" dirty="0"/>
              <a:t>upravuje hodnoty zásob v položkách ocenění, </a:t>
            </a:r>
            <a:endParaRPr lang="cs-CZ" sz="1600" dirty="0" smtClean="0"/>
          </a:p>
          <a:p>
            <a:r>
              <a:rPr lang="cs-CZ" sz="1600" dirty="0" smtClean="0"/>
              <a:t>abyste </a:t>
            </a:r>
            <a:r>
              <a:rPr lang="cs-CZ" sz="1600" dirty="0"/>
              <a:t>při aktualizaci financí používali správné adjustované </a:t>
            </a:r>
            <a:r>
              <a:rPr lang="cs-CZ" sz="1600" dirty="0" smtClean="0"/>
              <a:t>náklady</a:t>
            </a:r>
          </a:p>
          <a:p>
            <a:r>
              <a:rPr lang="cs-CZ" sz="1600" dirty="0" smtClean="0"/>
              <a:t> </a:t>
            </a:r>
            <a:r>
              <a:rPr lang="cs-CZ" sz="1600" dirty="0"/>
              <a:t>a statistiky prodeje a zisku tak byly aktuální.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8272" y="6016170"/>
            <a:ext cx="2719454" cy="45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Value</a:t>
            </a:r>
            <a:r>
              <a:rPr lang="cs-CZ" dirty="0" smtClean="0"/>
              <a:t>  </a:t>
            </a:r>
            <a:r>
              <a:rPr lang="cs-CZ" dirty="0" err="1" smtClean="0"/>
              <a:t>Entry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1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29.10.2018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849995"/>
              </p:ext>
            </p:extLst>
          </p:nvPr>
        </p:nvGraphicFramePr>
        <p:xfrm>
          <a:off x="467544" y="1628800"/>
          <a:ext cx="8229600" cy="725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7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29.10.18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Warehouse Management </a:t>
                      </a:r>
                      <a:endParaRPr lang="en-ZA" sz="9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7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29.10.18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Finanční žurnály- bylo </a:t>
                      </a:r>
                      <a:r>
                        <a:rPr lang="cs-CZ" sz="900" u="none" strike="noStrike" dirty="0" err="1">
                          <a:effectLst/>
                        </a:rPr>
                        <a:t>probíránov</a:t>
                      </a:r>
                      <a:r>
                        <a:rPr lang="cs-CZ" sz="900" u="none" strike="noStrike" dirty="0">
                          <a:effectLst/>
                        </a:rPr>
                        <a:t> PIS1 a opakováno v PIS2</a:t>
                      </a:r>
                      <a:endParaRPr lang="cs-CZ" sz="9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0104"/>
            <a:ext cx="7706072" cy="380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76868" y="6229121"/>
            <a:ext cx="777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WHR=Warehouse Receipt; PA=Put-away; PO=Purchase Order; SO=Sales Order </a:t>
            </a:r>
          </a:p>
        </p:txBody>
      </p:sp>
    </p:spTree>
    <p:extLst>
      <p:ext uri="{BB962C8B-B14F-4D97-AF65-F5344CB8AC3E}">
        <p14:creationId xmlns:p14="http://schemas.microsoft.com/office/powerpoint/2010/main" val="35657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5.11.2018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81331"/>
              </p:ext>
            </p:extLst>
          </p:nvPr>
        </p:nvGraphicFramePr>
        <p:xfrm>
          <a:off x="323528" y="1556792"/>
          <a:ext cx="8229600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Warehouse Managamenet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Rozpočty  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Schvalování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ATP-CTP (Available -To-Promise and </a:t>
                      </a:r>
                      <a:r>
                        <a:rPr lang="en-US" sz="900" u="none" strike="noStrike" dirty="0" smtClean="0">
                          <a:effectLst/>
                        </a:rPr>
                        <a:t>Capable-To-Promise</a:t>
                      </a:r>
                      <a:r>
                        <a:rPr lang="cs-CZ" sz="900" u="none" strike="noStrike" dirty="0" smtClean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5.11.18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Transfers of items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 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4" y="2852936"/>
            <a:ext cx="7923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31" y="2996952"/>
            <a:ext cx="1201480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95" y="4386461"/>
            <a:ext cx="1401272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877892" y="3816042"/>
            <a:ext cx="648072" cy="5899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1259632" y="4509120"/>
            <a:ext cx="6182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27584" y="5733256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Nákladové účty (výdeje)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12.11.2018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63256"/>
              </p:ext>
            </p:extLst>
          </p:nvPr>
        </p:nvGraphicFramePr>
        <p:xfrm>
          <a:off x="539552" y="1412776"/>
          <a:ext cx="8229600" cy="1008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5595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Příklad na Účetní schémata- opakování - bude rozšířeno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Výroba- základ (BOM,Routings,….) 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Prodejní analýzy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Dimenze - opakování + Workflow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9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Discounts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1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19.11.-3.12.2018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48083"/>
              </p:ext>
            </p:extLst>
          </p:nvPr>
        </p:nvGraphicFramePr>
        <p:xfrm>
          <a:off x="467544" y="1412776"/>
          <a:ext cx="8229600" cy="129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10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19.11.18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Komplexní příklad I (p</a:t>
                      </a:r>
                      <a:r>
                        <a:rPr lang="cs-CZ" sz="800" u="none" strike="noStrike">
                          <a:effectLst/>
                        </a:rPr>
                        <a:t>rodej-plán-nákup-item charges, výroba,</a:t>
                      </a:r>
                      <a:r>
                        <a:rPr lang="cs-CZ" sz="900" u="none" strike="noStrike">
                          <a:effectLst/>
                        </a:rPr>
                        <a:t>….)</a:t>
                      </a:r>
                      <a:endParaRPr lang="cs-CZ" sz="900" b="0" i="0" u="none" strike="noStrike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10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19.11.18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Komplexní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příklad</a:t>
                      </a:r>
                      <a:r>
                        <a:rPr lang="en-US" sz="900" u="none" strike="noStrike" dirty="0">
                          <a:effectLst/>
                        </a:rPr>
                        <a:t> II (</a:t>
                      </a:r>
                      <a:r>
                        <a:rPr lang="en-US" sz="800" u="none" strike="noStrike" dirty="0" err="1">
                          <a:effectLst/>
                        </a:rPr>
                        <a:t>např</a:t>
                      </a:r>
                      <a:r>
                        <a:rPr lang="en-US" sz="800" u="none" strike="noStrike" dirty="0">
                          <a:effectLst/>
                        </a:rPr>
                        <a:t>. Correcting </a:t>
                      </a:r>
                      <a:r>
                        <a:rPr lang="cs-CZ" sz="800" u="none" strike="noStrike" dirty="0" smtClean="0">
                          <a:effectLst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</a:rPr>
                        <a:t>wrong </a:t>
                      </a:r>
                      <a:r>
                        <a:rPr lang="cs-CZ" sz="800" u="none" strike="noStrike" dirty="0" smtClean="0">
                          <a:effectLst/>
                        </a:rPr>
                        <a:t> </a:t>
                      </a:r>
                      <a:r>
                        <a:rPr lang="en-US" sz="800" u="none" strike="noStrike" dirty="0" smtClean="0">
                          <a:effectLst/>
                        </a:rPr>
                        <a:t>posting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26.11.18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Application worksheet </a:t>
                      </a:r>
                      <a:r>
                        <a:rPr lang="cs-CZ" sz="900" u="none" strike="noStrike" dirty="0" smtClean="0">
                          <a:effectLst/>
                        </a:rPr>
                        <a:t>– zatím není v otázkách (podle situace)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 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0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11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26.11.18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Adjustace - dokončení </a:t>
                      </a:r>
                      <a:r>
                        <a:rPr lang="cs-CZ" sz="900" u="none" strike="noStrike" dirty="0" smtClean="0">
                          <a:effectLst/>
                        </a:rPr>
                        <a:t>látky  22.10.2016 - pokud nebude dokončeno</a:t>
                      </a:r>
                    </a:p>
                    <a:p>
                      <a:pPr algn="l" fontAlgn="b"/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3.12.18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smtClean="0">
                          <a:effectLst/>
                        </a:rPr>
                        <a:t>CRM – opakování 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2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12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3.12.18</a:t>
                      </a:r>
                      <a:endParaRPr lang="cs-CZ" sz="9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noProof="0" dirty="0" smtClean="0">
                          <a:effectLst/>
                        </a:rPr>
                        <a:t>Cost Accounting  </a:t>
                      </a:r>
                      <a:r>
                        <a:rPr lang="cs-CZ" sz="900" u="none" strike="noStrike" dirty="0" smtClean="0">
                          <a:effectLst/>
                        </a:rPr>
                        <a:t>-základní principy </a:t>
                      </a:r>
                      <a:endParaRPr lang="cs-CZ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effectLst/>
                        <a:latin typeface="Arial"/>
                      </a:endParaRPr>
                    </a:p>
                  </a:txBody>
                  <a:tcPr marL="8681" marR="8681" marT="868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880320" cy="31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á složená závorka 5"/>
          <p:cNvSpPr/>
          <p:nvPr/>
        </p:nvSpPr>
        <p:spPr>
          <a:xfrm>
            <a:off x="4019048" y="4380580"/>
            <a:ext cx="144016" cy="72008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ravá složená závorka 6"/>
          <p:cNvSpPr/>
          <p:nvPr/>
        </p:nvSpPr>
        <p:spPr>
          <a:xfrm>
            <a:off x="4004124" y="5277181"/>
            <a:ext cx="158939" cy="59411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307080" y="4401743"/>
            <a:ext cx="327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Profit Centr</a:t>
            </a:r>
            <a:r>
              <a:rPr lang="en-GB" sz="1400" dirty="0" smtClean="0"/>
              <a:t>e</a:t>
            </a:r>
            <a:r>
              <a:rPr lang="cs-CZ" sz="1400" dirty="0" smtClean="0"/>
              <a:t>s </a:t>
            </a:r>
            <a:r>
              <a:rPr lang="en-US" sz="1400" dirty="0" smtClean="0"/>
              <a:t>&amp; </a:t>
            </a:r>
            <a:r>
              <a:rPr lang="en-GB" sz="1400" dirty="0" smtClean="0"/>
              <a:t>Departments </a:t>
            </a:r>
          </a:p>
          <a:p>
            <a:r>
              <a:rPr lang="en-GB" sz="1400" dirty="0" smtClean="0"/>
              <a:t>responsible for costs and profit generation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07080" y="5409625"/>
            <a:ext cx="311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Pro</a:t>
            </a:r>
            <a:r>
              <a:rPr lang="en-GB" sz="1400" dirty="0" smtClean="0"/>
              <a:t>ducts or product groups and services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61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End of the section tuition planning</a:t>
            </a:r>
            <a:r>
              <a:rPr lang="cs-CZ" dirty="0" smtClean="0"/>
              <a:t> </a:t>
            </a:r>
            <a:endParaRPr lang="en-Z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5299"/>
            <a:ext cx="5957036" cy="396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393437" y="5661248"/>
            <a:ext cx="255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Zkoušky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Dostupné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Microsoft  Dynamics 2018 CZ – VT206</a:t>
            </a:r>
          </a:p>
          <a:p>
            <a:r>
              <a:rPr lang="cs-CZ" dirty="0"/>
              <a:t>Microsoft  Dynamics 2018w1 ENG – VT206</a:t>
            </a:r>
          </a:p>
          <a:p>
            <a:r>
              <a:rPr lang="cs-CZ" dirty="0"/>
              <a:t>Microsoft  Dynamics 2018 CZ – knihovna a boxy</a:t>
            </a:r>
          </a:p>
          <a:p>
            <a:r>
              <a:rPr lang="cs-CZ" dirty="0"/>
              <a:t>Microsoft  Dynamics 2018w1 ENG – knihovna a boxy</a:t>
            </a:r>
          </a:p>
          <a:p>
            <a:r>
              <a:rPr lang="cs-CZ" dirty="0"/>
              <a:t>Síťová verze na serveru (návod přístupu máte)</a:t>
            </a:r>
          </a:p>
          <a:p>
            <a:r>
              <a:rPr lang="cs-CZ" dirty="0"/>
              <a:t>Seznam probírané látky v </a:t>
            </a:r>
            <a:r>
              <a:rPr lang="cs-CZ" dirty="0" err="1"/>
              <a:t>EXCELu</a:t>
            </a:r>
            <a:endParaRPr lang="cs-CZ" dirty="0"/>
          </a:p>
          <a:p>
            <a:r>
              <a:rPr lang="cs-CZ" dirty="0"/>
              <a:t>Seznam vybraných kapitol (co bude probíráno) v PWP </a:t>
            </a:r>
          </a:p>
          <a:p>
            <a:r>
              <a:rPr lang="cs-CZ" dirty="0"/>
              <a:t>Pokud se s instalací 2018CZ zpozdíme (technologické důvody), pak budeme používat prozatímně 2016. Vaše stávající instalace přeinstalujete až tehdy kdy bude instalační skript </a:t>
            </a:r>
            <a:r>
              <a:rPr lang="cs-CZ" dirty="0" smtClean="0"/>
              <a:t>odzkoušen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>
                <a:solidFill>
                  <a:srgbClr val="FF0000"/>
                </a:solidFill>
              </a:rPr>
              <a:t>Je potřeba doladit Windows </a:t>
            </a:r>
            <a:r>
              <a:rPr lang="cs-CZ" b="1" dirty="0" err="1">
                <a:solidFill>
                  <a:srgbClr val="FF0000"/>
                </a:solidFill>
              </a:rPr>
              <a:t>Search</a:t>
            </a:r>
            <a:r>
              <a:rPr lang="cs-CZ" b="1" dirty="0">
                <a:solidFill>
                  <a:srgbClr val="FF0000"/>
                </a:solidFill>
              </a:rPr>
              <a:t> kvůli vyhledávání v nápovědě</a:t>
            </a:r>
          </a:p>
          <a:p>
            <a:r>
              <a:rPr lang="cs-CZ" b="1" dirty="0">
                <a:solidFill>
                  <a:srgbClr val="FF0000"/>
                </a:solidFill>
              </a:rPr>
              <a:t>Bude potřeba doplnit SW  umožňující sdílet učitelskou obrazovku a plátno na monitorech studentů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Dostupné </a:t>
            </a:r>
            <a:r>
              <a:rPr lang="cs-CZ" dirty="0" smtClean="0"/>
              <a:t>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PWP ke každému probíranému okruhu </a:t>
            </a:r>
          </a:p>
          <a:p>
            <a:r>
              <a:rPr lang="cs-CZ" dirty="0" smtClean="0"/>
              <a:t>K řadě řešených úloh již jsou (nebo budou připraveny) příklady ve </a:t>
            </a:r>
            <a:r>
              <a:rPr lang="cs-CZ" dirty="0" err="1" smtClean="0"/>
              <a:t>WORDu</a:t>
            </a:r>
            <a:r>
              <a:rPr lang="cs-CZ" dirty="0" smtClean="0"/>
              <a:t>- „kuchařky“ </a:t>
            </a:r>
          </a:p>
          <a:p>
            <a:r>
              <a:rPr lang="cs-CZ" dirty="0" smtClean="0"/>
              <a:t>Tyto návodu budou  pokračováním návodů dodaných v letním semestru v kurzu BPH_PIS1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4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601670" y="1106757"/>
          <a:ext cx="5994666" cy="4642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331">
                  <a:extLst>
                    <a:ext uri="{9D8B030D-6E8A-4147-A177-3AD203B41FA5}">
                      <a16:colId xmlns:a16="http://schemas.microsoft.com/office/drawing/2014/main" val="3738145361"/>
                    </a:ext>
                  </a:extLst>
                </a:gridCol>
                <a:gridCol w="352959">
                  <a:extLst>
                    <a:ext uri="{9D8B030D-6E8A-4147-A177-3AD203B41FA5}">
                      <a16:colId xmlns:a16="http://schemas.microsoft.com/office/drawing/2014/main" val="1580578447"/>
                    </a:ext>
                  </a:extLst>
                </a:gridCol>
                <a:gridCol w="2508260">
                  <a:extLst>
                    <a:ext uri="{9D8B030D-6E8A-4147-A177-3AD203B41FA5}">
                      <a16:colId xmlns:a16="http://schemas.microsoft.com/office/drawing/2014/main" val="4226569774"/>
                    </a:ext>
                  </a:extLst>
                </a:gridCol>
                <a:gridCol w="2042655">
                  <a:extLst>
                    <a:ext uri="{9D8B030D-6E8A-4147-A177-3AD203B41FA5}">
                      <a16:colId xmlns:a16="http://schemas.microsoft.com/office/drawing/2014/main" val="1951078949"/>
                    </a:ext>
                  </a:extLst>
                </a:gridCol>
                <a:gridCol w="354836">
                  <a:extLst>
                    <a:ext uri="{9D8B030D-6E8A-4147-A177-3AD203B41FA5}">
                      <a16:colId xmlns:a16="http://schemas.microsoft.com/office/drawing/2014/main" val="749506452"/>
                    </a:ext>
                  </a:extLst>
                </a:gridCol>
                <a:gridCol w="480625">
                  <a:extLst>
                    <a:ext uri="{9D8B030D-6E8A-4147-A177-3AD203B41FA5}">
                      <a16:colId xmlns:a16="http://schemas.microsoft.com/office/drawing/2014/main" val="115434340"/>
                    </a:ext>
                  </a:extLst>
                </a:gridCol>
              </a:tblGrid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Lekce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Datum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Problematika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Soubor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Příklad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Vytvořeno %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7802528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 dirty="0">
                          <a:effectLst/>
                        </a:rPr>
                        <a:t>17.9.18</a:t>
                      </a:r>
                      <a:endParaRPr lang="cs-CZ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Přístupy a návody, Business central, filosofie vývoje ERP 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Introduction scenario on NAV -first part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235586030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17.9.18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Ovládání, filtrace, modifikace, orientace 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Basic NAV principles II 20170914 </a:t>
                      </a:r>
                      <a:endParaRPr lang="en-US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66784259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17.9.18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Tabulky, filtry, modifikace prostředí, ERP a jeho principy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MS Dynamics 365 Business central </a:t>
                      </a:r>
                      <a:endParaRPr lang="en-US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432753128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17.9.18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u="none" strike="noStrike">
                          <a:effectLst/>
                        </a:rPr>
                        <a:t>Nákup a prodej (2 položky dovnitř-nákup a jedna ven- prodej za různé ceny)</a:t>
                      </a:r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Příklad Vyrovnání metody ocenění …20180917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992516744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24.9.18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Opakování látky z minulého týdne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970221013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24.9.18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Křížové odkazy, náhrady, rozšířené texty 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23931077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24.9.18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Skladové jednotky (Stock keeping units)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67257889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24.9.18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Hromadné objednávky (blanket orders)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57444824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Přímé dodávky (drop shipment)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770857217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Neskladové zboží  (non stock items)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330585091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(Lots,Batches) -Dávky a jejich sledování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35503012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Dokončení dávke a expirací, Sériová čísla 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2180796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Item tracking 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173670750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Item charges 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516250953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Kombinované dodávky (Combined Shipment)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84420622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4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Upomínky a penále </a:t>
                      </a:r>
                      <a:endParaRPr lang="cs-CZ" sz="5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205253619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Dokončení upomínek (2 a 3 level) + principy penále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4225081321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Dobropisy - Credit memo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566044334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Očekávané náklady-Expected costs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864180380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15.10.18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Finanční  žurnály -opakování I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414539703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22.10.18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Dokončení FD- storno transakce mezi účty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427725917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22.10.18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Detailní zákaznické položky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83638882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22.10.18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Vratky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98742604"/>
                  </a:ext>
                </a:extLst>
              </a:tr>
              <a:tr h="994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22.10.18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Rezervace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400300057"/>
                  </a:ext>
                </a:extLst>
              </a:tr>
              <a:tr h="1255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6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22.10.18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Sešit vyrovnání -Application worksheet - doplnit do otázek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857850741"/>
                  </a:ext>
                </a:extLst>
              </a:tr>
              <a:tr h="1494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7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29.10.18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ATP-CTP (Available -To-Promise and Capable-To-Promise)-doplnit do otázek</a:t>
                      </a:r>
                      <a:endParaRPr lang="en-US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421090077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7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29.10.18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Warehouse Management 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899174607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500" u="none" strike="noStrike">
                          <a:effectLst/>
                        </a:rPr>
                        <a:t>Rozpočty   (Budgets) - doplnit do otázek</a:t>
                      </a:r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Dokončit s účetním schémetem </a:t>
                      </a:r>
                      <a:endParaRPr lang="cs-CZ" sz="5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142498563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Schvalování (approvals setup)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Vytvořit !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135491653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Transfers of items and related cost of transfers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Příklad, který dostal k řešení (Expirace,Šarže, Vedl. Náklady)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943987200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5.11.18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Assembly orders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4168183802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Příklad na Účetní schémata- opakování - bude rozšířeno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Vytvořit a probrat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97538831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Výroba- základ (BOM,Routings,….) 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 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Ano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100%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961257980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Prodejní analýzy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056821379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Dimenze - opakování + Workflow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467098540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9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Discounts- opakování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525178007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Komplexní příklad I (prodej-plán-nákup-item charges, výroba,….)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04832012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19.11.18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Komplexní příklad II (např. Correcting wrong posting)</a:t>
                      </a:r>
                      <a:endParaRPr lang="en-US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 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171357602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26.11.18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Costing Methods</a:t>
                      </a:r>
                      <a:endParaRPr lang="cs-CZ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Vytvořit</a:t>
                      </a:r>
                      <a:endParaRPr lang="cs-CZ" sz="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696994503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11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26.11.18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Adjustace 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84692017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3.12.18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CRM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1159445900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12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3.12.18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Cost management</a:t>
                      </a:r>
                      <a:endParaRPr lang="cs-CZ" sz="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2076734465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13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10.12.18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Revision nebo komplexní příklad</a:t>
                      </a:r>
                      <a:endParaRPr lang="cs-CZ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 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646095502"/>
                  </a:ext>
                </a:extLst>
              </a:tr>
              <a:tr h="1016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13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>
                          <a:effectLst/>
                        </a:rPr>
                        <a:t>10.12.18</a:t>
                      </a:r>
                      <a:endParaRPr lang="cs-CZ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500" u="none" strike="noStrike">
                          <a:effectLst/>
                        </a:rPr>
                        <a:t>Revision nebo komplexní příklad</a:t>
                      </a:r>
                      <a:endParaRPr lang="cs-CZ" sz="5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u="none" strike="noStrike">
                          <a:effectLst/>
                        </a:rPr>
                        <a:t> </a:t>
                      </a:r>
                      <a:endParaRPr lang="cs-CZ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500" u="none" strike="noStrike" dirty="0">
                          <a:effectLst/>
                        </a:rPr>
                        <a:t> </a:t>
                      </a:r>
                      <a:endParaRPr lang="cs-CZ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69" marR="4369" marT="4369" marB="0" anchor="b"/>
                </a:tc>
                <a:extLst>
                  <a:ext uri="{0D108BD9-81ED-4DB2-BD59-A6C34878D82A}">
                    <a16:rowId xmlns:a16="http://schemas.microsoft.com/office/drawing/2014/main" val="3710409119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735447" y="2564905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350" dirty="0"/>
              <a:t>     </a:t>
            </a:r>
            <a:r>
              <a:rPr lang="cs-CZ" sz="1350" b="1" dirty="0">
                <a:solidFill>
                  <a:srgbClr val="FF0000"/>
                </a:solidFill>
              </a:rPr>
              <a:t>Plán BPH:PIS2 2018 </a:t>
            </a:r>
          </a:p>
          <a:p>
            <a:pPr algn="ctr"/>
            <a:r>
              <a:rPr lang="cs-CZ" sz="1050" dirty="0">
                <a:solidFill>
                  <a:srgbClr val="FF0000"/>
                </a:solidFill>
              </a:rPr>
              <a:t>(plán pro rok 2019 je </a:t>
            </a:r>
            <a:r>
              <a:rPr lang="cs-CZ" sz="1050" dirty="0" smtClean="0">
                <a:solidFill>
                  <a:srgbClr val="FF0000"/>
                </a:solidFill>
              </a:rPr>
              <a:t>v podstatě identický</a:t>
            </a:r>
            <a:r>
              <a:rPr lang="cs-CZ" sz="105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32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bylo zatím dodáno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485901" y="2473468"/>
          <a:ext cx="6172199" cy="2682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300">
                  <a:extLst>
                    <a:ext uri="{9D8B030D-6E8A-4147-A177-3AD203B41FA5}">
                      <a16:colId xmlns:a16="http://schemas.microsoft.com/office/drawing/2014/main" val="1370890091"/>
                    </a:ext>
                  </a:extLst>
                </a:gridCol>
                <a:gridCol w="2790530">
                  <a:extLst>
                    <a:ext uri="{9D8B030D-6E8A-4147-A177-3AD203B41FA5}">
                      <a16:colId xmlns:a16="http://schemas.microsoft.com/office/drawing/2014/main" val="1627191489"/>
                    </a:ext>
                  </a:extLst>
                </a:gridCol>
                <a:gridCol w="417275">
                  <a:extLst>
                    <a:ext uri="{9D8B030D-6E8A-4147-A177-3AD203B41FA5}">
                      <a16:colId xmlns:a16="http://schemas.microsoft.com/office/drawing/2014/main" val="2322336625"/>
                    </a:ext>
                  </a:extLst>
                </a:gridCol>
                <a:gridCol w="504208">
                  <a:extLst>
                    <a:ext uri="{9D8B030D-6E8A-4147-A177-3AD203B41FA5}">
                      <a16:colId xmlns:a16="http://schemas.microsoft.com/office/drawing/2014/main" val="2233938339"/>
                    </a:ext>
                  </a:extLst>
                </a:gridCol>
                <a:gridCol w="434662">
                  <a:extLst>
                    <a:ext uri="{9D8B030D-6E8A-4147-A177-3AD203B41FA5}">
                      <a16:colId xmlns:a16="http://schemas.microsoft.com/office/drawing/2014/main" val="510381491"/>
                    </a:ext>
                  </a:extLst>
                </a:gridCol>
                <a:gridCol w="417275">
                  <a:extLst>
                    <a:ext uri="{9D8B030D-6E8A-4147-A177-3AD203B41FA5}">
                      <a16:colId xmlns:a16="http://schemas.microsoft.com/office/drawing/2014/main" val="780987139"/>
                    </a:ext>
                  </a:extLst>
                </a:gridCol>
                <a:gridCol w="964949">
                  <a:extLst>
                    <a:ext uri="{9D8B030D-6E8A-4147-A177-3AD203B41FA5}">
                      <a16:colId xmlns:a16="http://schemas.microsoft.com/office/drawing/2014/main" val="3457314753"/>
                    </a:ext>
                  </a:extLst>
                </a:gridCol>
              </a:tblGrid>
              <a:tr h="136919"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943654033"/>
                  </a:ext>
                </a:extLst>
              </a:tr>
              <a:tr h="136919"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83</a:t>
                      </a:r>
                      <a:endParaRPr lang="cs-CZ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191</a:t>
                      </a:r>
                      <a:endParaRPr lang="cs-CZ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296087258"/>
                  </a:ext>
                </a:extLst>
              </a:tr>
              <a:tr h="202118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Číslo příkladu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</a:rPr>
                        <a:t>Název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Stránky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Datum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Uloženo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PWP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PWP stránky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541796039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Úvod do ovládání systému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18.2.19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702116586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Nákupní objednávky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25.2.19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659624761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Prodejní objednávky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4.3.19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375843588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Transfery zboží-základ (v PIS2 spojeno se šaržemi a náklady)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13.3.19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 (PWP)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116910225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Využívání finančního deníku -základy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18.3.19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79473525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Vyrovnávání-pevné vyrovnání a FIFO  příklad 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11.3.19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423558467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7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Slevy (cena, řádková sleva, fakturační sleva)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11.3.19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326602700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Jednoduchý příklad na slevy-zadání domácího úkolu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12.3.19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Ne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522916440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u="none" strike="noStrike">
                          <a:effectLst/>
                        </a:rPr>
                        <a:t>Účetní schémata - (příklad na DPH) a rozpočet 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15.4.19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867335277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Dimenze a jejich využívání (pro RIOP a PIS1) - analýzy dle dimenzí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6.5.19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3742568957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Prodejní analyzy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386769078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12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CRM - Paretova analýza, obchodní příležitosti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8.4.19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31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4117370280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Vyrovnávání-pevné vyrovnání a FIFO příklad II (využití deníku zboží)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13.3.19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Ne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298134108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14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Rozpočty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549448697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15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Výroba I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24.4.19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Ano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2253107445"/>
                  </a:ext>
                </a:extLst>
              </a:tr>
              <a:tr h="1303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16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Komplexní příklad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 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 </a:t>
                      </a:r>
                      <a:endParaRPr lang="cs-CZ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Ne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 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0" marR="6520" marT="6520" marB="0" anchor="b"/>
                </a:tc>
                <a:extLst>
                  <a:ext uri="{0D108BD9-81ED-4DB2-BD59-A6C34878D82A}">
                    <a16:rowId xmlns:a16="http://schemas.microsoft.com/office/drawing/2014/main" val="140957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1160748"/>
            <a:ext cx="5886654" cy="47319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36688" y="944724"/>
            <a:ext cx="2692725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s-CZ" sz="1500" b="1" dirty="0">
                <a:ln/>
                <a:solidFill>
                  <a:schemeClr val="accent3"/>
                </a:solidFill>
              </a:rPr>
              <a:t>Materiály BPH_PIS2_2019|2020</a:t>
            </a:r>
          </a:p>
        </p:txBody>
      </p:sp>
    </p:spTree>
    <p:extLst>
      <p:ext uri="{BB962C8B-B14F-4D97-AF65-F5344CB8AC3E}">
        <p14:creationId xmlns:p14="http://schemas.microsoft.com/office/powerpoint/2010/main" val="10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Dostupné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Microsoft  Dynamics 2016 CZ – VT206</a:t>
            </a:r>
          </a:p>
          <a:p>
            <a:r>
              <a:rPr lang="cs-CZ" sz="2800" dirty="0"/>
              <a:t>Microsoft  Dynamics </a:t>
            </a:r>
            <a:r>
              <a:rPr lang="cs-CZ" sz="2800" dirty="0" smtClean="0"/>
              <a:t>2016w1 ENG </a:t>
            </a:r>
            <a:r>
              <a:rPr lang="cs-CZ" sz="2800" dirty="0"/>
              <a:t>– </a:t>
            </a:r>
            <a:r>
              <a:rPr lang="cs-CZ" sz="2800" dirty="0" smtClean="0"/>
              <a:t>VT206</a:t>
            </a:r>
          </a:p>
          <a:p>
            <a:r>
              <a:rPr lang="cs-CZ" sz="2800" dirty="0"/>
              <a:t>Microsoft  Dynamics 2016 CZ – </a:t>
            </a:r>
            <a:r>
              <a:rPr lang="cs-CZ" sz="2800" dirty="0" smtClean="0"/>
              <a:t>knihovna a boxy</a:t>
            </a:r>
            <a:endParaRPr lang="cs-CZ" sz="2800" dirty="0"/>
          </a:p>
          <a:p>
            <a:r>
              <a:rPr lang="cs-CZ" sz="2800" dirty="0"/>
              <a:t>Microsoft  Dynamics 2016w1 ENG – </a:t>
            </a:r>
            <a:r>
              <a:rPr lang="cs-CZ" sz="2800" dirty="0" smtClean="0"/>
              <a:t>knihovna a boxy</a:t>
            </a:r>
          </a:p>
          <a:p>
            <a:r>
              <a:rPr lang="cs-CZ" sz="2800" dirty="0" smtClean="0"/>
              <a:t>Síťová verze na serveru (návod přístupu máte)</a:t>
            </a:r>
          </a:p>
          <a:p>
            <a:r>
              <a:rPr lang="cs-CZ" sz="2800" dirty="0" smtClean="0"/>
              <a:t>Seznam probírané látky v </a:t>
            </a:r>
            <a:r>
              <a:rPr lang="cs-CZ" sz="2800" dirty="0" err="1" smtClean="0"/>
              <a:t>EXCELu</a:t>
            </a:r>
            <a:endParaRPr lang="cs-CZ" sz="2800" dirty="0" smtClean="0"/>
          </a:p>
          <a:p>
            <a:r>
              <a:rPr lang="cs-CZ" sz="2800" dirty="0" smtClean="0"/>
              <a:t>Seznam vybraných kapitol (co bude probíráno) v PWP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01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17.9.2018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13721"/>
              </p:ext>
            </p:extLst>
          </p:nvPr>
        </p:nvGraphicFramePr>
        <p:xfrm>
          <a:off x="467544" y="1772816"/>
          <a:ext cx="7696200" cy="1296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1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Přístupy a návody, Business central, filosofie vývoje ERP 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Introduction scenari on NAV -first part</a:t>
                      </a:r>
                      <a:endParaRPr lang="cs-CZ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Ovládání, filtrace, modifikace, orientace 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Basic NAV principles II 20170914 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Tabulky, filtry, modifikace prostředí, ERP a jeho principy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 Dynamics 365 Business central </a:t>
                      </a:r>
                      <a:endParaRPr lang="en-US" sz="10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Nákup a prodej (2 položky dovnitř-nákup a jedna ven- prodej za různé ceny)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smtClean="0">
                          <a:effectLst/>
                        </a:rPr>
                        <a:t>Pokud se to stihne… </a:t>
                      </a:r>
                      <a:endParaRPr lang="cs-CZ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17.9.18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 smtClean="0">
                          <a:effectLst/>
                        </a:rPr>
                        <a:t>Review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987824" y="3790739"/>
            <a:ext cx="2952328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Zákazník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4005064"/>
            <a:ext cx="66123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rgbClr val="FF0000"/>
                </a:solidFill>
              </a:rPr>
              <a:t>139283</a:t>
            </a:r>
            <a:endParaRPr lang="cs-CZ" sz="9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>
            <a:stCxn id="6" idx="3"/>
          </p:cNvCxnSpPr>
          <p:nvPr/>
        </p:nvCxnSpPr>
        <p:spPr>
          <a:xfrm>
            <a:off x="5593270" y="4113076"/>
            <a:ext cx="9949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732240" y="3740483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763315" y="4064625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755302" y="4400596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258360" y="3323983"/>
            <a:ext cx="89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6588224" y="3740483"/>
            <a:ext cx="0" cy="8744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932040" y="4621508"/>
            <a:ext cx="661230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b="1" dirty="0" smtClean="0">
                <a:solidFill>
                  <a:srgbClr val="FF0000"/>
                </a:solidFill>
              </a:rPr>
              <a:t>14D</a:t>
            </a:r>
            <a:endParaRPr lang="cs-CZ" sz="900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5593270" y="4747736"/>
            <a:ext cx="994954" cy="339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588224" y="4767321"/>
            <a:ext cx="0" cy="874438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730052" y="4771017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14D</a:t>
            </a:r>
            <a:endParaRPr lang="cs-CZ" sz="1200" b="1" dirty="0"/>
          </a:p>
        </p:txBody>
      </p:sp>
      <p:sp>
        <p:nvSpPr>
          <p:cNvPr id="20" name="Obdélník 19"/>
          <p:cNvSpPr/>
          <p:nvPr/>
        </p:nvSpPr>
        <p:spPr>
          <a:xfrm>
            <a:off x="6761127" y="5095159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7D</a:t>
            </a:r>
            <a:endParaRPr lang="cs-CZ" sz="1200" b="1" dirty="0"/>
          </a:p>
        </p:txBody>
      </p:sp>
      <p:sp>
        <p:nvSpPr>
          <p:cNvPr id="21" name="Obdélník 20"/>
          <p:cNvSpPr/>
          <p:nvPr/>
        </p:nvSpPr>
        <p:spPr>
          <a:xfrm>
            <a:off x="6753114" y="5431130"/>
            <a:ext cx="2232248" cy="21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1M</a:t>
            </a:r>
            <a:endParaRPr lang="cs-CZ" sz="12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713785" y="5235786"/>
            <a:ext cx="75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relace</a:t>
            </a:r>
            <a:endParaRPr lang="cs-CZ" dirty="0"/>
          </a:p>
        </p:txBody>
      </p:sp>
      <p:sp>
        <p:nvSpPr>
          <p:cNvPr id="23" name="Levá složená závorka 22"/>
          <p:cNvSpPr/>
          <p:nvPr/>
        </p:nvSpPr>
        <p:spPr>
          <a:xfrm>
            <a:off x="2267744" y="3790739"/>
            <a:ext cx="432048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560558" y="42395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Okno</a:t>
            </a:r>
            <a:endParaRPr lang="cs-CZ" dirty="0"/>
          </a:p>
        </p:txBody>
      </p:sp>
      <p:cxnSp>
        <p:nvCxnSpPr>
          <p:cNvPr id="26" name="Přímá spojnice 25"/>
          <p:cNvCxnSpPr>
            <a:stCxn id="6" idx="2"/>
            <a:endCxn id="15" idx="0"/>
          </p:cNvCxnSpPr>
          <p:nvPr/>
        </p:nvCxnSpPr>
        <p:spPr>
          <a:xfrm>
            <a:off x="5262655" y="4221088"/>
            <a:ext cx="0" cy="4004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51520" y="5949280"/>
            <a:ext cx="739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Business </a:t>
            </a:r>
            <a:r>
              <a:rPr lang="cs-CZ" dirty="0" err="1" smtClean="0"/>
              <a:t>Central</a:t>
            </a:r>
            <a:r>
              <a:rPr lang="cs-CZ" dirty="0" smtClean="0"/>
              <a:t> PWP a Business </a:t>
            </a:r>
            <a:r>
              <a:rPr lang="cs-CZ" dirty="0" err="1" smtClean="0"/>
              <a:t>Central</a:t>
            </a:r>
            <a:r>
              <a:rPr lang="cs-CZ" dirty="0" smtClean="0"/>
              <a:t> live s pomocí </a:t>
            </a:r>
            <a:r>
              <a:rPr lang="cs-CZ" dirty="0" err="1" smtClean="0"/>
              <a:t>Navertica</a:t>
            </a:r>
            <a:r>
              <a:rPr lang="cs-CZ" dirty="0" smtClean="0"/>
              <a:t> VPN serveru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7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24.9.2018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68707"/>
              </p:ext>
            </p:extLst>
          </p:nvPr>
        </p:nvGraphicFramePr>
        <p:xfrm>
          <a:off x="448801" y="1340768"/>
          <a:ext cx="7696200" cy="1037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2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24.9.18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Křížové odkazy, náhrady, rozšířené texty </a:t>
                      </a:r>
                      <a:endParaRPr lang="cs-CZ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24.9.18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Skladové jednotky (</a:t>
                      </a:r>
                      <a:r>
                        <a:rPr lang="cs-CZ" sz="1000" u="none" strike="noStrike" dirty="0" err="1">
                          <a:effectLst/>
                        </a:rPr>
                        <a:t>Stock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keeping</a:t>
                      </a:r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r>
                        <a:rPr lang="cs-CZ" sz="1000" u="none" strike="noStrike" dirty="0" err="1">
                          <a:effectLst/>
                        </a:rPr>
                        <a:t>units</a:t>
                      </a:r>
                      <a:r>
                        <a:rPr lang="cs-CZ" sz="1000" u="none" strike="noStrike" dirty="0">
                          <a:effectLst/>
                        </a:rPr>
                        <a:t>)</a:t>
                      </a:r>
                      <a:endParaRPr lang="cs-CZ" sz="10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 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24.9.18</a:t>
                      </a:r>
                      <a:endParaRPr lang="cs-CZ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Hromadné objednávky (blanket orders)</a:t>
                      </a:r>
                      <a:endParaRPr lang="cs-CZ" sz="10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 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59872" y="4054724"/>
            <a:ext cx="1296145" cy="10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779912" y="4036033"/>
            <a:ext cx="1368152" cy="10098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Zákazník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539552" y="4377191"/>
            <a:ext cx="130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Dodavatel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8346" y="4056952"/>
            <a:ext cx="1232520" cy="100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Zboží</a:t>
            </a:r>
          </a:p>
          <a:p>
            <a:pPr algn="ctr"/>
            <a:r>
              <a:rPr lang="cs-CZ" sz="1400" dirty="0" smtClean="0"/>
              <a:t>Číslo </a:t>
            </a:r>
            <a:r>
              <a:rPr lang="cs-CZ" sz="1400" dirty="0" err="1" smtClean="0"/>
              <a:t>Dod</a:t>
            </a:r>
            <a:r>
              <a:rPr lang="cs-CZ" sz="1400" dirty="0" smtClean="0"/>
              <a:t>=X</a:t>
            </a:r>
          </a:p>
          <a:p>
            <a:pPr algn="ctr"/>
            <a:r>
              <a:rPr lang="cs-CZ" sz="1400" dirty="0" smtClean="0"/>
              <a:t>Číslo </a:t>
            </a:r>
            <a:r>
              <a:rPr lang="cs-CZ" sz="1400" dirty="0" err="1" smtClean="0"/>
              <a:t>Zák</a:t>
            </a:r>
            <a:r>
              <a:rPr lang="cs-CZ" sz="1400" dirty="0" smtClean="0"/>
              <a:t>=Y</a:t>
            </a:r>
            <a:endParaRPr lang="cs-CZ" sz="1400" dirty="0"/>
          </a:p>
        </p:txBody>
      </p:sp>
      <p:cxnSp>
        <p:nvCxnSpPr>
          <p:cNvPr id="9" name="Přímá spojnice se šipkou 8"/>
          <p:cNvCxnSpPr>
            <a:endCxn id="8" idx="1"/>
          </p:cNvCxnSpPr>
          <p:nvPr/>
        </p:nvCxnSpPr>
        <p:spPr>
          <a:xfrm>
            <a:off x="1788306" y="4555989"/>
            <a:ext cx="360040" cy="5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80866" y="4540940"/>
            <a:ext cx="399046" cy="104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6563378" y="5086523"/>
            <a:ext cx="1714055" cy="1155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Zboží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691459" y="2942207"/>
            <a:ext cx="1093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FF0000"/>
                </a:solidFill>
              </a:rPr>
              <a:t>Lokace Červený</a:t>
            </a:r>
            <a:endParaRPr lang="cs-CZ" sz="1100" b="1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317800" y="3246880"/>
            <a:ext cx="2129958" cy="1512168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6804248" y="3628478"/>
            <a:ext cx="1133920" cy="851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Zboží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392447" y="4940140"/>
            <a:ext cx="2088232" cy="1512168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878475" y="6525344"/>
            <a:ext cx="1008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0070C0"/>
                </a:solidFill>
              </a:rPr>
              <a:t>Lokace Modrý</a:t>
            </a:r>
            <a:endParaRPr lang="cs-CZ" sz="1100" b="1" dirty="0">
              <a:solidFill>
                <a:srgbClr val="0070C0"/>
              </a:solidFill>
            </a:endParaRPr>
          </a:p>
        </p:txBody>
      </p:sp>
      <p:sp>
        <p:nvSpPr>
          <p:cNvPr id="29" name="Levá složená závorka 28"/>
          <p:cNvSpPr/>
          <p:nvPr/>
        </p:nvSpPr>
        <p:spPr>
          <a:xfrm>
            <a:off x="5940152" y="5086523"/>
            <a:ext cx="216024" cy="10098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/>
          <p:cNvSpPr txBox="1"/>
          <p:nvPr/>
        </p:nvSpPr>
        <p:spPr>
          <a:xfrm>
            <a:off x="4355976" y="5515132"/>
            <a:ext cx="1431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0070C0"/>
                </a:solidFill>
              </a:rPr>
              <a:t>Počet polí  kompletní</a:t>
            </a:r>
            <a:endParaRPr lang="cs-CZ" sz="1100" b="1" dirty="0">
              <a:solidFill>
                <a:srgbClr val="0070C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144564" y="3628478"/>
            <a:ext cx="1524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rgbClr val="0070C0"/>
                </a:solidFill>
              </a:rPr>
              <a:t>Počet polí  redukovaný</a:t>
            </a:r>
            <a:endParaRPr lang="cs-CZ" sz="1100" b="1" dirty="0">
              <a:solidFill>
                <a:srgbClr val="0070C0"/>
              </a:solidFill>
            </a:endParaRPr>
          </a:p>
        </p:txBody>
      </p:sp>
      <p:sp>
        <p:nvSpPr>
          <p:cNvPr id="32" name="Levá složená závorka 31"/>
          <p:cNvSpPr/>
          <p:nvPr/>
        </p:nvSpPr>
        <p:spPr>
          <a:xfrm>
            <a:off x="6048164" y="3367380"/>
            <a:ext cx="216024" cy="10098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4340205" y="2967335"/>
            <a:ext cx="463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785028" y="5696224"/>
            <a:ext cx="463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7423496" y="4054187"/>
            <a:ext cx="463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P2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3117655" y="5896279"/>
            <a:ext cx="27315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P1&gt;P2, kde </a:t>
            </a:r>
            <a:r>
              <a:rPr lang="cs-CZ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Px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=priorita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1619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1544</Words>
  <Application>Microsoft Office PowerPoint</Application>
  <PresentationFormat>Předvádění na obrazovce (4:3)</PresentationFormat>
  <Paragraphs>708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Plán výuky BPH_PIS2     </vt:lpstr>
      <vt:lpstr>Dostupné technologie</vt:lpstr>
      <vt:lpstr>Dostupné materiály</vt:lpstr>
      <vt:lpstr> </vt:lpstr>
      <vt:lpstr>Co bylo zatím dodáno</vt:lpstr>
      <vt:lpstr>Prezentace aplikace PowerPoint</vt:lpstr>
      <vt:lpstr>Dostupné technologie</vt:lpstr>
      <vt:lpstr>17.9.2018</vt:lpstr>
      <vt:lpstr>24.9.2018</vt:lpstr>
      <vt:lpstr>1.10.2018</vt:lpstr>
      <vt:lpstr>8.10.2018</vt:lpstr>
      <vt:lpstr>15.10.2018</vt:lpstr>
      <vt:lpstr>22.10.2018</vt:lpstr>
      <vt:lpstr>29.10.2018</vt:lpstr>
      <vt:lpstr>5.11.2018</vt:lpstr>
      <vt:lpstr>12.11.2018</vt:lpstr>
      <vt:lpstr>19.11.-3.12.2018</vt:lpstr>
      <vt:lpstr>End of the section tuition planning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166</cp:revision>
  <dcterms:created xsi:type="dcterms:W3CDTF">2014-09-15T11:04:04Z</dcterms:created>
  <dcterms:modified xsi:type="dcterms:W3CDTF">2019-09-16T07:15:51Z</dcterms:modified>
</cp:coreProperties>
</file>