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87" r:id="rId10"/>
    <p:sldId id="28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2" r:id="rId29"/>
    <p:sldId id="280" r:id="rId30"/>
    <p:sldId id="283" r:id="rId31"/>
    <p:sldId id="284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319-1F1C-40E2-A3D8-6DCB982BE06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2B09-6032-483B-8A8A-5E098966A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39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319-1F1C-40E2-A3D8-6DCB982BE06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2B09-6032-483B-8A8A-5E098966A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80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319-1F1C-40E2-A3D8-6DCB982BE06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2B09-6032-483B-8A8A-5E098966A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04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319-1F1C-40E2-A3D8-6DCB982BE06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2B09-6032-483B-8A8A-5E098966A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56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319-1F1C-40E2-A3D8-6DCB982BE06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2B09-6032-483B-8A8A-5E098966A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48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319-1F1C-40E2-A3D8-6DCB982BE06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2B09-6032-483B-8A8A-5E098966A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93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319-1F1C-40E2-A3D8-6DCB982BE06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2B09-6032-483B-8A8A-5E098966A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69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319-1F1C-40E2-A3D8-6DCB982BE06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2B09-6032-483B-8A8A-5E098966A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27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319-1F1C-40E2-A3D8-6DCB982BE06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2B09-6032-483B-8A8A-5E098966A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19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319-1F1C-40E2-A3D8-6DCB982BE06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2B09-6032-483B-8A8A-5E098966A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1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319-1F1C-40E2-A3D8-6DCB982BE06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2B09-6032-483B-8A8A-5E098966A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8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84319-1F1C-40E2-A3D8-6DCB982BE06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12B09-6032-483B-8A8A-5E098966A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52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Úvod do MS Dynamics  NAV 2018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Určeno pro kurzy BPH_PIS1 a BPH_PIS2 (opakování)</a:t>
            </a:r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Skorkovský</a:t>
            </a:r>
          </a:p>
          <a:p>
            <a:r>
              <a:rPr lang="cs-CZ" dirty="0">
                <a:solidFill>
                  <a:srgbClr val="0070C0"/>
                </a:solidFill>
              </a:rPr>
              <a:t>KPH-ESF MU Brno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927" y="1743108"/>
            <a:ext cx="6082145" cy="6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5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skladové jednotky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9229"/>
            <a:ext cx="7857143" cy="45428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1952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Domovská obrazovka </a:t>
            </a:r>
            <a:br>
              <a:rPr lang="cs-CZ" dirty="0"/>
            </a:br>
            <a:r>
              <a:rPr lang="cs-CZ" sz="2000" dirty="0"/>
              <a:t>(vyhledávací okno-Má nastavení- změnit roli, vypnout a zapnout 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45" y="1690688"/>
            <a:ext cx="3777829" cy="18820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946" y="2064470"/>
            <a:ext cx="8294638" cy="458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Zákazník a jeho položky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35" y="1808732"/>
            <a:ext cx="7598004" cy="2196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30038"/>
            <a:ext cx="8343507" cy="53502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038" y="1808732"/>
            <a:ext cx="1904762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Zákazník a jeho položky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1098"/>
            <a:ext cx="10066667" cy="1761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9638123" y="2022718"/>
            <a:ext cx="93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CTRL-F7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7" y="2579854"/>
            <a:ext cx="11209524" cy="47714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310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</a:t>
            </a:r>
            <a:r>
              <a:rPr lang="cs-CZ" b="1" dirty="0" err="1">
                <a:solidFill>
                  <a:srgbClr val="FF0000"/>
                </a:solidFill>
              </a:rPr>
              <a:t>NAV</a:t>
            </a:r>
            <a:r>
              <a:rPr lang="cs-CZ" dirty="0" err="1"/>
              <a:t>igace</a:t>
            </a: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24" y="1690688"/>
            <a:ext cx="8369696" cy="2009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981" y="2155252"/>
            <a:ext cx="4552381" cy="3923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Šipka doprava 5"/>
          <p:cNvSpPr/>
          <p:nvPr/>
        </p:nvSpPr>
        <p:spPr>
          <a:xfrm>
            <a:off x="8239027" y="3949831"/>
            <a:ext cx="3016577" cy="2215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Vybrané položky na účtech hlavní </a:t>
            </a:r>
            <a:r>
              <a:rPr lang="cs-CZ" dirty="0" err="1"/>
              <a:t>klnihy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41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</a:t>
            </a:r>
            <a:r>
              <a:rPr lang="cs-CZ" b="1" dirty="0" err="1">
                <a:solidFill>
                  <a:srgbClr val="FF0000"/>
                </a:solidFill>
              </a:rPr>
              <a:t>NAV</a:t>
            </a:r>
            <a:r>
              <a:rPr lang="cs-CZ" dirty="0" err="1"/>
              <a:t>igaci</a:t>
            </a: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89" y="1850313"/>
            <a:ext cx="10214421" cy="174057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711" y="3866904"/>
            <a:ext cx="2552700" cy="1790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003" y="3990729"/>
            <a:ext cx="2733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kalkulovaného pole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94598" y="1785666"/>
            <a:ext cx="4081111" cy="3272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Částka =1</a:t>
            </a:r>
          </a:p>
        </p:txBody>
      </p:sp>
      <p:sp>
        <p:nvSpPr>
          <p:cNvPr id="5" name="Pravá složená závorka 4"/>
          <p:cNvSpPr/>
          <p:nvPr/>
        </p:nvSpPr>
        <p:spPr>
          <a:xfrm>
            <a:off x="5505651" y="1690688"/>
            <a:ext cx="500513" cy="1514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flipH="1">
            <a:off x="6420051" y="2500963"/>
            <a:ext cx="30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Položky zákazníka</a:t>
            </a:r>
          </a:p>
        </p:txBody>
      </p:sp>
      <p:sp>
        <p:nvSpPr>
          <p:cNvPr id="7" name="Obdélník 6"/>
          <p:cNvSpPr/>
          <p:nvPr/>
        </p:nvSpPr>
        <p:spPr>
          <a:xfrm>
            <a:off x="1294598" y="2340905"/>
            <a:ext cx="4081111" cy="3272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Částka =2</a:t>
            </a:r>
          </a:p>
        </p:txBody>
      </p:sp>
      <p:sp>
        <p:nvSpPr>
          <p:cNvPr id="8" name="Obdélník 7"/>
          <p:cNvSpPr/>
          <p:nvPr/>
        </p:nvSpPr>
        <p:spPr>
          <a:xfrm>
            <a:off x="1294598" y="2870295"/>
            <a:ext cx="4081111" cy="3272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Částka =3</a:t>
            </a:r>
          </a:p>
        </p:txBody>
      </p:sp>
      <p:sp>
        <p:nvSpPr>
          <p:cNvPr id="9" name="Obdélník 8"/>
          <p:cNvSpPr/>
          <p:nvPr/>
        </p:nvSpPr>
        <p:spPr>
          <a:xfrm>
            <a:off x="1294598" y="3417150"/>
            <a:ext cx="4081111" cy="3272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Částka =-4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294598" y="4167663"/>
            <a:ext cx="4081111" cy="1508836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Saldo = 2 = (1+2+3-4)</a:t>
            </a:r>
          </a:p>
        </p:txBody>
      </p:sp>
      <p:sp>
        <p:nvSpPr>
          <p:cNvPr id="11" name="Pravá složená závorka 10"/>
          <p:cNvSpPr/>
          <p:nvPr/>
        </p:nvSpPr>
        <p:spPr>
          <a:xfrm>
            <a:off x="5610917" y="4076696"/>
            <a:ext cx="500513" cy="1514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 flipH="1">
            <a:off x="6525317" y="4886971"/>
            <a:ext cx="30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Karta zákazníka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966" y="1291067"/>
            <a:ext cx="3457143" cy="3485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Šipka doprava 13"/>
          <p:cNvSpPr/>
          <p:nvPr/>
        </p:nvSpPr>
        <p:spPr>
          <a:xfrm>
            <a:off x="8446416" y="5256303"/>
            <a:ext cx="3214541" cy="1278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Položky zákazníka</a:t>
            </a:r>
          </a:p>
        </p:txBody>
      </p:sp>
    </p:spTree>
    <p:extLst>
      <p:ext uri="{BB962C8B-B14F-4D97-AF65-F5344CB8AC3E}">
        <p14:creationId xmlns:p14="http://schemas.microsoft.com/office/powerpoint/2010/main" val="21862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Položky zákazníka </a:t>
            </a:r>
            <a:br>
              <a:rPr lang="cs-CZ" dirty="0"/>
            </a:br>
            <a:r>
              <a:rPr lang="cs-CZ" sz="2400" dirty="0"/>
              <a:t>(slouží mimo jiné k výpočtu salda)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17" y="2096428"/>
            <a:ext cx="10237059" cy="11422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478491" y="2096428"/>
            <a:ext cx="361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Položky zákazníka typu Splatné saldo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17" y="3883844"/>
            <a:ext cx="10199411" cy="1772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593184" y="3883844"/>
            <a:ext cx="287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Položky zákazníka typu Saldo</a:t>
            </a:r>
          </a:p>
        </p:txBody>
      </p:sp>
    </p:spTree>
    <p:extLst>
      <p:ext uri="{BB962C8B-B14F-4D97-AF65-F5344CB8AC3E}">
        <p14:creationId xmlns:p14="http://schemas.microsoft.com/office/powerpoint/2010/main" val="31856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Jednoduchý obchodní případ-nákup zboží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39" y="1423447"/>
            <a:ext cx="2553861" cy="51254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 flipV="1">
            <a:off x="3496300" y="2715033"/>
            <a:ext cx="755189" cy="1385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489" y="1423447"/>
            <a:ext cx="2180952" cy="2885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11" y="3784246"/>
            <a:ext cx="7012341" cy="21119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B36A450-CB61-4E82-9634-EFB09038B7FB}"/>
              </a:ext>
            </a:extLst>
          </p:cNvPr>
          <p:cNvSpPr txBox="1"/>
          <p:nvPr/>
        </p:nvSpPr>
        <p:spPr>
          <a:xfrm>
            <a:off x="7287904" y="2018192"/>
            <a:ext cx="354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Nákupní objednávka = NO </a:t>
            </a:r>
          </a:p>
        </p:txBody>
      </p:sp>
    </p:spTree>
    <p:extLst>
      <p:ext uri="{BB962C8B-B14F-4D97-AF65-F5344CB8AC3E}">
        <p14:creationId xmlns:p14="http://schemas.microsoft.com/office/powerpoint/2010/main" val="7728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Jednoduchý obchodní případ-nákup zboží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55" y="1402351"/>
            <a:ext cx="3153953" cy="127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011" y="1766404"/>
            <a:ext cx="5990511" cy="47957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992" y="4780541"/>
            <a:ext cx="5180952" cy="116190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339" y="2822976"/>
            <a:ext cx="3828571" cy="14571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611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charakteristika – </a:t>
            </a:r>
            <a:r>
              <a:rPr lang="cs-CZ" sz="3600" b="1" dirty="0" err="1">
                <a:solidFill>
                  <a:srgbClr val="FF0000"/>
                </a:solidFill>
              </a:rPr>
              <a:t>Home</a:t>
            </a:r>
            <a:r>
              <a:rPr lang="cs-CZ" sz="3600" b="1" dirty="0">
                <a:solidFill>
                  <a:srgbClr val="FF0000"/>
                </a:solidFill>
              </a:rPr>
              <a:t> study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Microsoft Dynamics NAV (dříve Navision) je informační řešení pro správu a řízení podnikových zdrojů. Tento komplexní nástroj vám pomůže automatizovat, integrovat a lépe řídit jednotlivé firemní procesy v oblasti financí, výroby, řízení projektů, distribučního prodeje, správy vztahů se zákazníky a e-</a:t>
            </a:r>
            <a:r>
              <a:rPr lang="cs-CZ" dirty="0" err="1"/>
              <a:t>commerce</a:t>
            </a:r>
            <a:r>
              <a:rPr lang="cs-CZ" dirty="0"/>
              <a:t>.</a:t>
            </a:r>
          </a:p>
          <a:p>
            <a:r>
              <a:rPr lang="cs-CZ" dirty="0"/>
              <a:t>Microsoft Dynamics NAV, s ohledem na svou komplexnost a přizpůsobitelnost, je ideálním řešením pro rostoucí firmy s jedinečnými procesy a speciálním potřebami. Umožní vám rychlou reakci na nové tržní příležitosti, růst vaší konkurenceschopnosti a zvýšení produktivity vašich zaměstnanců.</a:t>
            </a:r>
          </a:p>
        </p:txBody>
      </p:sp>
    </p:spTree>
    <p:extLst>
      <p:ext uri="{BB962C8B-B14F-4D97-AF65-F5344CB8AC3E}">
        <p14:creationId xmlns:p14="http://schemas.microsoft.com/office/powerpoint/2010/main" val="513907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Impakty v ERP databázi po  zaúčtování NO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1" y="1690688"/>
            <a:ext cx="11001835" cy="12787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093" y="2105619"/>
            <a:ext cx="7723809" cy="47523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97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Položky dodavatele a zboží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20" y="4526034"/>
            <a:ext cx="10682079" cy="18715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21" y="1414020"/>
            <a:ext cx="10682079" cy="276325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649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Položky hlavní knihy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75" y="1764061"/>
            <a:ext cx="1904762" cy="11428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75" y="3047571"/>
            <a:ext cx="6404216" cy="14481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75" y="4795844"/>
            <a:ext cx="9131515" cy="140540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98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Prodejní objednávka (dále jen  PO)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71" y="1496022"/>
            <a:ext cx="2833017" cy="1895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71" y="3643726"/>
            <a:ext cx="8171095" cy="1232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059" y="1714521"/>
            <a:ext cx="1904762" cy="4714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 flipV="1">
            <a:off x="8974318" y="4477732"/>
            <a:ext cx="688156" cy="9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Prodejní objednávka (dále jen  PO)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1320"/>
            <a:ext cx="1154440" cy="849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872" y="1769979"/>
            <a:ext cx="8690385" cy="26839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425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potvrzení PO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35" y="1432874"/>
            <a:ext cx="5001843" cy="5176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592" y="2354599"/>
            <a:ext cx="4833674" cy="19840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Šipka doprava 5"/>
          <p:cNvSpPr/>
          <p:nvPr/>
        </p:nvSpPr>
        <p:spPr>
          <a:xfrm>
            <a:off x="5476973" y="2790334"/>
            <a:ext cx="1244338" cy="735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F7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21311" y="1871179"/>
            <a:ext cx="135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Statistika PO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7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Modifikace standardní metody vyrovnání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4" y="2127066"/>
            <a:ext cx="10390806" cy="119053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962994" y="1396771"/>
            <a:ext cx="1039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Systém MS Dynamics NAV 2018 by automaticky (částečně) vyrovnal otevřenou položku </a:t>
            </a:r>
            <a:r>
              <a:rPr lang="cs-CZ" dirty="0"/>
              <a:t>z 31.12.2019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93" y="4189785"/>
            <a:ext cx="10302037" cy="15107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962994" y="3401565"/>
            <a:ext cx="1039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 pomocí zadání čísla položky v prodejním řádku můžeme princip FIFO obejít. Toto budeme probírat později </a:t>
            </a:r>
            <a:r>
              <a:rPr lang="cs-CZ" dirty="0" err="1" smtClean="0"/>
              <a:t>at</a:t>
            </a:r>
            <a:r>
              <a:rPr lang="cs-CZ" dirty="0" smtClean="0"/>
              <a:t> v dobropisech a ve vyrovnávání s pomocí dávek a dat </a:t>
            </a:r>
            <a:r>
              <a:rPr lang="cs-CZ" dirty="0" err="1" smtClean="0"/>
              <a:t>expirace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6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Prodejní řádek a princip vyrovná s pomocí čísla položky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883" y="1988456"/>
            <a:ext cx="10515600" cy="9161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67" y="3704734"/>
            <a:ext cx="10484233" cy="15107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 flipV="1">
            <a:off x="10906812" y="2772327"/>
            <a:ext cx="0" cy="14647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Zaúčtovaná faktura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436" y="1480008"/>
            <a:ext cx="3908801" cy="48447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05668"/>
            <a:ext cx="1444281" cy="1046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/>
          <p:cNvCxnSpPr>
            <a:stCxn id="5" idx="3"/>
          </p:cNvCxnSpPr>
          <p:nvPr/>
        </p:nvCxnSpPr>
        <p:spPr>
          <a:xfrm>
            <a:off x="2282481" y="2728958"/>
            <a:ext cx="1365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zákazníka po zaúčtování PO (F9)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7" y="1784299"/>
            <a:ext cx="9860771" cy="9676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18" y="3345490"/>
            <a:ext cx="9905354" cy="9719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se šipkou 8"/>
          <p:cNvCxnSpPr/>
          <p:nvPr/>
        </p:nvCxnSpPr>
        <p:spPr>
          <a:xfrm flipH="1">
            <a:off x="10501460" y="2751910"/>
            <a:ext cx="9427" cy="264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838200" y="3016577"/>
            <a:ext cx="9663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838200" y="3016577"/>
            <a:ext cx="1" cy="304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6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Klíčové funkce řešení Microsoft Dynamics NAV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Správa ekonomiky firmy a účetnictví</a:t>
            </a:r>
          </a:p>
          <a:p>
            <a:r>
              <a:rPr lang="cs-CZ" dirty="0"/>
              <a:t>Řízení dodavatelského řetězce, výroby a provozu</a:t>
            </a:r>
          </a:p>
          <a:p>
            <a:r>
              <a:rPr lang="cs-CZ" dirty="0"/>
              <a:t>Marketing, obchod a servis</a:t>
            </a:r>
          </a:p>
          <a:p>
            <a:r>
              <a:rPr lang="cs-CZ" dirty="0"/>
              <a:t>Projektový management</a:t>
            </a:r>
          </a:p>
          <a:p>
            <a:r>
              <a:rPr lang="cs-CZ" dirty="0"/>
              <a:t>Business </a:t>
            </a:r>
            <a:r>
              <a:rPr lang="cs-CZ" dirty="0" err="1"/>
              <a:t>intelligence</a:t>
            </a:r>
            <a:r>
              <a:rPr lang="cs-CZ" dirty="0"/>
              <a:t> a reporting</a:t>
            </a:r>
          </a:p>
          <a:p>
            <a:r>
              <a:rPr lang="cs-CZ" dirty="0"/>
              <a:t>Fungování více měn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25" y="2979795"/>
            <a:ext cx="4153824" cy="26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25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zboží po zaúčtování PO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9" y="1690688"/>
            <a:ext cx="11526282" cy="38109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82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hlavní knihy </a:t>
            </a:r>
            <a:r>
              <a:rPr lang="cs-CZ" sz="2000" dirty="0" smtClean="0"/>
              <a:t>(vyhledávací okno =Finanční žurnál..)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94" y="2031125"/>
            <a:ext cx="7752381" cy="1457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62" y="3828705"/>
            <a:ext cx="10695238" cy="19142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2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Novinky ve verzi NAV 2018 - </a:t>
            </a:r>
            <a:r>
              <a:rPr lang="cs-CZ" b="1" dirty="0" err="1">
                <a:solidFill>
                  <a:srgbClr val="FF0000"/>
                </a:solidFill>
              </a:rPr>
              <a:t>Home</a:t>
            </a:r>
            <a:r>
              <a:rPr lang="cs-CZ" b="1" dirty="0">
                <a:solidFill>
                  <a:srgbClr val="FF0000"/>
                </a:solidFill>
              </a:rPr>
              <a:t> study 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(původně se vyučoval ERP MS Dynamics NAV 2016)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/>
              <a:t>Integrace v MS Outlooku – možnost pracovat s NAV přímo z vašeho Outlooku</a:t>
            </a:r>
          </a:p>
          <a:p>
            <a:r>
              <a:rPr lang="cs-CZ" dirty="0"/>
              <a:t>Integrace s MS Office 365 (synchronizace kontaktů)</a:t>
            </a:r>
          </a:p>
          <a:p>
            <a:r>
              <a:rPr lang="cs-CZ" dirty="0"/>
              <a:t>Integrované </a:t>
            </a:r>
            <a:r>
              <a:rPr lang="cs-CZ" dirty="0" err="1"/>
              <a:t>PowerBI</a:t>
            </a:r>
            <a:r>
              <a:rPr lang="cs-CZ" dirty="0"/>
              <a:t> reporty – možnost zobrazovat </a:t>
            </a:r>
            <a:r>
              <a:rPr lang="cs-CZ" dirty="0" err="1"/>
              <a:t>PowerBI</a:t>
            </a:r>
            <a:r>
              <a:rPr lang="cs-CZ" dirty="0"/>
              <a:t> reporty přímo v NAV</a:t>
            </a:r>
          </a:p>
          <a:p>
            <a:r>
              <a:rPr lang="cs-CZ" dirty="0"/>
              <a:t>Zjednodušené nastavení jednotlivých funkcionalit</a:t>
            </a:r>
          </a:p>
          <a:p>
            <a:r>
              <a:rPr lang="cs-CZ" dirty="0"/>
              <a:t>Zjednodušení formulářů aplikace</a:t>
            </a:r>
          </a:p>
          <a:p>
            <a:r>
              <a:rPr lang="cs-CZ" dirty="0"/>
              <a:t>Rozšířené možnosti příchozích dokladů</a:t>
            </a:r>
          </a:p>
          <a:p>
            <a:r>
              <a:rPr lang="cs-CZ" dirty="0"/>
              <a:t>Hierarchické kategorie zboží</a:t>
            </a:r>
          </a:p>
          <a:p>
            <a:r>
              <a:rPr lang="cs-CZ" dirty="0"/>
              <a:t>Klasifikace účtů v účetní osnově</a:t>
            </a:r>
          </a:p>
          <a:p>
            <a:r>
              <a:rPr lang="cs-CZ" dirty="0"/>
              <a:t>Rušení zaúčtovaných dobropisů</a:t>
            </a:r>
          </a:p>
          <a:p>
            <a:r>
              <a:rPr lang="cs-CZ" dirty="0"/>
              <a:t>Rozšíření projektů</a:t>
            </a:r>
          </a:p>
          <a:p>
            <a:r>
              <a:rPr lang="cs-CZ" dirty="0"/>
              <a:t>Chytré notifikace</a:t>
            </a:r>
          </a:p>
          <a:p>
            <a:r>
              <a:rPr lang="cs-CZ" dirty="0"/>
              <a:t>Změny ve webovém klientovi (dlaždicový seznam, náhledy obrázků zboží apod.)</a:t>
            </a:r>
          </a:p>
          <a:p>
            <a:r>
              <a:rPr lang="cs-CZ" dirty="0" err="1"/>
              <a:t>Cortana</a:t>
            </a:r>
            <a:r>
              <a:rPr lang="cs-CZ" dirty="0"/>
              <a:t> </a:t>
            </a:r>
            <a:r>
              <a:rPr lang="cs-CZ" dirty="0" err="1"/>
              <a:t>Intelligence</a:t>
            </a:r>
            <a:r>
              <a:rPr lang="cs-CZ" dirty="0"/>
              <a:t> – předpověď </a:t>
            </a:r>
            <a:r>
              <a:rPr lang="cs-CZ" dirty="0" err="1"/>
              <a:t>cashflow</a:t>
            </a:r>
            <a:r>
              <a:rPr lang="cs-CZ" dirty="0"/>
              <a:t> a zásob pomocí Business </a:t>
            </a:r>
            <a:r>
              <a:rPr lang="cs-CZ" dirty="0" err="1"/>
              <a:t>Intelligence</a:t>
            </a:r>
            <a:endParaRPr lang="cs-CZ" dirty="0"/>
          </a:p>
          <a:p>
            <a:r>
              <a:rPr lang="cs-CZ" dirty="0"/>
              <a:t>Technická změna způsobu fungování Fronty úloh</a:t>
            </a:r>
          </a:p>
          <a:p>
            <a:r>
              <a:rPr lang="cs-CZ" dirty="0"/>
              <a:t>Integrace s Microsoft </a:t>
            </a:r>
            <a:r>
              <a:rPr lang="cs-CZ" dirty="0" err="1"/>
              <a:t>Flow</a:t>
            </a:r>
            <a:r>
              <a:rPr lang="cs-CZ" dirty="0"/>
              <a:t> a </a:t>
            </a:r>
            <a:r>
              <a:rPr lang="cs-CZ" dirty="0" err="1"/>
              <a:t>PowerApps</a:t>
            </a:r>
            <a:r>
              <a:rPr lang="cs-CZ" dirty="0"/>
              <a:t> (O365)</a:t>
            </a:r>
          </a:p>
          <a:p>
            <a:r>
              <a:rPr lang="cs-CZ" dirty="0"/>
              <a:t>Možnost definovat vzhled e-mailu pro odesílání dokladů ve Wordu</a:t>
            </a:r>
          </a:p>
          <a:p>
            <a:r>
              <a:rPr lang="cs-CZ" dirty="0"/>
              <a:t>a mnoho dalších drobných změn...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14" y="2236123"/>
            <a:ext cx="4024284" cy="22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Materiály vyhotovené pro výuku NAV 2016</a:t>
            </a:r>
            <a:br>
              <a:rPr lang="cs-CZ" dirty="0"/>
            </a:br>
            <a:r>
              <a:rPr lang="cs-CZ" sz="2000" dirty="0"/>
              <a:t>(budou použity i pro výuku NAV 2018 – případné modifikace budou oznámeny)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77410"/>
              </p:ext>
            </p:extLst>
          </p:nvPr>
        </p:nvGraphicFramePr>
        <p:xfrm>
          <a:off x="1022465" y="1571097"/>
          <a:ext cx="5336771" cy="4885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609">
                  <a:extLst>
                    <a:ext uri="{9D8B030D-6E8A-4147-A177-3AD203B41FA5}">
                      <a16:colId xmlns:a16="http://schemas.microsoft.com/office/drawing/2014/main" val="550673962"/>
                    </a:ext>
                  </a:extLst>
                </a:gridCol>
                <a:gridCol w="479964">
                  <a:extLst>
                    <a:ext uri="{9D8B030D-6E8A-4147-A177-3AD203B41FA5}">
                      <a16:colId xmlns:a16="http://schemas.microsoft.com/office/drawing/2014/main" val="4057705895"/>
                    </a:ext>
                  </a:extLst>
                </a:gridCol>
                <a:gridCol w="2478360">
                  <a:extLst>
                    <a:ext uri="{9D8B030D-6E8A-4147-A177-3AD203B41FA5}">
                      <a16:colId xmlns:a16="http://schemas.microsoft.com/office/drawing/2014/main" val="3445562168"/>
                    </a:ext>
                  </a:extLst>
                </a:gridCol>
                <a:gridCol w="418878">
                  <a:extLst>
                    <a:ext uri="{9D8B030D-6E8A-4147-A177-3AD203B41FA5}">
                      <a16:colId xmlns:a16="http://schemas.microsoft.com/office/drawing/2014/main" val="647518259"/>
                    </a:ext>
                  </a:extLst>
                </a:gridCol>
                <a:gridCol w="506143">
                  <a:extLst>
                    <a:ext uri="{9D8B030D-6E8A-4147-A177-3AD203B41FA5}">
                      <a16:colId xmlns:a16="http://schemas.microsoft.com/office/drawing/2014/main" val="37506304"/>
                    </a:ext>
                  </a:extLst>
                </a:gridCol>
                <a:gridCol w="436330">
                  <a:extLst>
                    <a:ext uri="{9D8B030D-6E8A-4147-A177-3AD203B41FA5}">
                      <a16:colId xmlns:a16="http://schemas.microsoft.com/office/drawing/2014/main" val="693848728"/>
                    </a:ext>
                  </a:extLst>
                </a:gridCol>
                <a:gridCol w="359974">
                  <a:extLst>
                    <a:ext uri="{9D8B030D-6E8A-4147-A177-3AD203B41FA5}">
                      <a16:colId xmlns:a16="http://schemas.microsoft.com/office/drawing/2014/main" val="3178697329"/>
                    </a:ext>
                  </a:extLst>
                </a:gridCol>
                <a:gridCol w="438513">
                  <a:extLst>
                    <a:ext uri="{9D8B030D-6E8A-4147-A177-3AD203B41FA5}">
                      <a16:colId xmlns:a16="http://schemas.microsoft.com/office/drawing/2014/main" val="399711228"/>
                    </a:ext>
                  </a:extLst>
                </a:gridCol>
              </a:tblGrid>
              <a:tr h="126086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1619377812"/>
                  </a:ext>
                </a:extLst>
              </a:tr>
              <a:tr h="126086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167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1198445735"/>
                  </a:ext>
                </a:extLst>
              </a:tr>
              <a:tr h="234158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Číslo příkladu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Název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Stránky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Datum vytvoření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Uloženo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PWP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PWP stránky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839188284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Křížové reference, texty a substituce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24.9.18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1497089347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Hromadné objednávky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24.9.18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1202508737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Skladové jednotky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24.9.18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1894477914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Doplnění příkladu o skladových jednotkách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24.9.18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81686128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Vyrovnání metody ocenění FIFO_Průměr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17.09.18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743507312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Dávky a sériová čísla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01.10.18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974519411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Doplnění dávek příkladu na expiraci 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08.10.18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094834761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Sledování zboží-Item tracking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08.10.18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259140258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Kombinované dodávky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08.10.18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3689746024"/>
                  </a:ext>
                </a:extLst>
              </a:tr>
              <a:tr h="182081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Upomínky a penále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08.10.18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142583665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Přiřazení vedlejších nákladů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08.10.18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878332308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12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Přímé dodávky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08.10.18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3786963007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13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Adjustace skladu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26049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14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Dobropisy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6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15.10.18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326412771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Očekávané náklady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15.10.18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300055045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Rezervace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22.10.18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Ne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780710189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Příklad Šarže_Expirace_Transfery_Vedlejší náklady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29.10.18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Ne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939883613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Detailní položky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22.10.18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571185825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Vratky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22.10.18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3840209174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20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Metody oceňování 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47727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Neskladované zboží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0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08.10.18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757641699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Finanční deník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15.10.18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3688738915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Warehouse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29.10.18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720663211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Rozpočty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3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05.11.18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956882041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ATP_CTP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22.10.18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1405993687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Výroba 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12.11.2018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344895349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Sešit vyrovnání-Application worksheet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22.10.2018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451101557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Účetní schémata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19.11.2018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327480422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Cost accounting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28.11.18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1050751281"/>
                  </a:ext>
                </a:extLst>
              </a:tr>
              <a:tr h="133978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Příklad na Assembly (Montáž)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12.11.2018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1830236268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32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Periodické deníky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4007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33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Standardní deníky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146472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Analýzy prodeje a dle dimenzí  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8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26.11.2018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486182687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Dimenze-základ využívání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05.12.2018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extLst>
                  <a:ext uri="{0D108BD9-81ED-4DB2-BD59-A6C34878D82A}">
                    <a16:rowId xmlns:a16="http://schemas.microsoft.com/office/drawing/2014/main" val="2578659675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36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Vyrovnání s bankami 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34945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37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Základy cash </a:t>
                      </a:r>
                      <a:r>
                        <a:rPr lang="cs-CZ" sz="600" u="none" strike="noStrike" dirty="0" err="1">
                          <a:effectLst/>
                        </a:rPr>
                        <a:t>flow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421014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999315" y="1911927"/>
            <a:ext cx="4700597" cy="5448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FF0000"/>
                </a:solidFill>
              </a:rPr>
              <a:t>Bude dopracováno v průběhu zimního semestru 2019-2020</a:t>
            </a:r>
          </a:p>
        </p:txBody>
      </p:sp>
    </p:spTree>
    <p:extLst>
      <p:ext uri="{BB962C8B-B14F-4D97-AF65-F5344CB8AC3E}">
        <p14:creationId xmlns:p14="http://schemas.microsoft.com/office/powerpoint/2010/main" val="976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NAV 2018 – na Vaše počítače</a:t>
            </a:r>
          </a:p>
        </p:txBody>
      </p:sp>
      <p:sp>
        <p:nvSpPr>
          <p:cNvPr id="4" name="Obdélník 3"/>
          <p:cNvSpPr/>
          <p:nvPr/>
        </p:nvSpPr>
        <p:spPr>
          <a:xfrm>
            <a:off x="2067761" y="2967335"/>
            <a:ext cx="8056500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Text bude </a:t>
            </a:r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doplněný </a:t>
            </a:r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později</a:t>
            </a:r>
          </a:p>
          <a:p>
            <a:pPr algn="ctr"/>
            <a:r>
              <a:rPr lang="cs-CZ" sz="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(zatím používejte na Vašich PC NAV 2016)</a:t>
            </a:r>
            <a:endParaRPr lang="cs-CZ" sz="2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26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ERP – tabulky, záznamy, pole, transakce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76011" y="1629295"/>
            <a:ext cx="1188288" cy="814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Tabulka zboží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45387" y="1607752"/>
            <a:ext cx="1064029" cy="814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Tabulka zákazník</a:t>
            </a:r>
          </a:p>
        </p:txBody>
      </p:sp>
      <p:cxnSp>
        <p:nvCxnSpPr>
          <p:cNvPr id="7" name="Přímá spojnice 6"/>
          <p:cNvCxnSpPr>
            <a:stCxn id="4" idx="3"/>
            <a:endCxn id="5" idx="1"/>
          </p:cNvCxnSpPr>
          <p:nvPr/>
        </p:nvCxnSpPr>
        <p:spPr>
          <a:xfrm flipV="1">
            <a:off x="1764299" y="2015076"/>
            <a:ext cx="2181088" cy="21543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1180407" y="2443941"/>
            <a:ext cx="0" cy="789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648393" y="3233394"/>
            <a:ext cx="1064029" cy="207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48392" y="3820997"/>
            <a:ext cx="1064029" cy="204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/>
          <p:cNvCxnSpPr>
            <a:stCxn id="11" idx="2"/>
            <a:endCxn id="12" idx="0"/>
          </p:cNvCxnSpPr>
          <p:nvPr/>
        </p:nvCxnSpPr>
        <p:spPr>
          <a:xfrm flipH="1">
            <a:off x="1180407" y="3440784"/>
            <a:ext cx="1" cy="380213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avá složená závorka 16"/>
          <p:cNvSpPr/>
          <p:nvPr/>
        </p:nvSpPr>
        <p:spPr>
          <a:xfrm>
            <a:off x="1838227" y="3308807"/>
            <a:ext cx="121562" cy="7824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043274" y="3390756"/>
            <a:ext cx="1126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Seznamy zboží</a:t>
            </a:r>
            <a:endParaRPr lang="cs-CZ" sz="1200" dirty="0"/>
          </a:p>
          <a:p>
            <a:r>
              <a:rPr lang="cs-CZ" sz="1200" dirty="0"/>
              <a:t>     (</a:t>
            </a:r>
            <a:r>
              <a:rPr lang="cs-CZ" sz="1200" dirty="0" smtClean="0"/>
              <a:t>karet zboží)</a:t>
            </a:r>
            <a:endParaRPr lang="cs-CZ" sz="1200" dirty="0"/>
          </a:p>
        </p:txBody>
      </p:sp>
      <p:cxnSp>
        <p:nvCxnSpPr>
          <p:cNvPr id="19" name="Přímá spojnice se šipkou 18"/>
          <p:cNvCxnSpPr>
            <a:endCxn id="21" idx="1"/>
          </p:cNvCxnSpPr>
          <p:nvPr/>
        </p:nvCxnSpPr>
        <p:spPr>
          <a:xfrm>
            <a:off x="1480737" y="3987243"/>
            <a:ext cx="894818" cy="294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2375555" y="4236672"/>
            <a:ext cx="278975" cy="891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352686" y="3881581"/>
            <a:ext cx="272147" cy="999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1034092" y="3886986"/>
            <a:ext cx="278975" cy="1015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715498" y="3886986"/>
            <a:ext cx="278975" cy="891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2375555" y="4710080"/>
            <a:ext cx="278974" cy="891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/>
          <p:nvPr/>
        </p:nvCxnSpPr>
        <p:spPr>
          <a:xfrm flipH="1">
            <a:off x="2515041" y="4349541"/>
            <a:ext cx="1" cy="380213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avá složená závorka 28"/>
          <p:cNvSpPr/>
          <p:nvPr/>
        </p:nvSpPr>
        <p:spPr>
          <a:xfrm>
            <a:off x="2788047" y="4186141"/>
            <a:ext cx="79242" cy="5781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2892292" y="4426355"/>
            <a:ext cx="84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Pole karty </a:t>
            </a:r>
          </a:p>
          <a:p>
            <a:r>
              <a:rPr lang="cs-CZ" sz="1200" dirty="0"/>
              <a:t>    zboží </a:t>
            </a:r>
          </a:p>
        </p:txBody>
      </p:sp>
      <p:cxnSp>
        <p:nvCxnSpPr>
          <p:cNvPr id="33" name="Přímá spojnice se šipkou 32"/>
          <p:cNvCxnSpPr>
            <a:endCxn id="27" idx="1"/>
          </p:cNvCxnSpPr>
          <p:nvPr/>
        </p:nvCxnSpPr>
        <p:spPr>
          <a:xfrm>
            <a:off x="854985" y="3963960"/>
            <a:ext cx="1520570" cy="790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609738" y="5506070"/>
            <a:ext cx="1188289" cy="1110629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599393" y="4522230"/>
            <a:ext cx="1188288" cy="906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Tabulka skladové </a:t>
            </a:r>
          </a:p>
          <a:p>
            <a:pPr algn="ctr"/>
            <a:r>
              <a:rPr lang="cs-CZ" dirty="0"/>
              <a:t>jednotky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375555" y="5461492"/>
            <a:ext cx="278975" cy="891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2382757" y="6551866"/>
            <a:ext cx="278974" cy="1051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nice 38"/>
          <p:cNvCxnSpPr>
            <a:stCxn id="37" idx="2"/>
            <a:endCxn id="38" idx="0"/>
          </p:cNvCxnSpPr>
          <p:nvPr/>
        </p:nvCxnSpPr>
        <p:spPr>
          <a:xfrm>
            <a:off x="2515043" y="5550648"/>
            <a:ext cx="7201" cy="1001218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avá složená závorka 40"/>
          <p:cNvSpPr/>
          <p:nvPr/>
        </p:nvSpPr>
        <p:spPr>
          <a:xfrm>
            <a:off x="2924486" y="5379544"/>
            <a:ext cx="134850" cy="1172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/>
          <p:cNvSpPr txBox="1"/>
          <p:nvPr/>
        </p:nvSpPr>
        <p:spPr>
          <a:xfrm>
            <a:off x="3129533" y="5461492"/>
            <a:ext cx="208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       Pole karty </a:t>
            </a:r>
          </a:p>
          <a:p>
            <a:r>
              <a:rPr lang="cs-CZ" sz="1200" dirty="0"/>
              <a:t>skladové </a:t>
            </a:r>
            <a:r>
              <a:rPr lang="cs-CZ" sz="1200" dirty="0" smtClean="0"/>
              <a:t>jednotky</a:t>
            </a:r>
          </a:p>
          <a:p>
            <a:r>
              <a:rPr lang="cs-CZ" sz="1200" dirty="0" smtClean="0"/>
              <a:t>(méně polí než na kartě zboží) </a:t>
            </a:r>
            <a:endParaRPr lang="cs-CZ" sz="1200" dirty="0"/>
          </a:p>
        </p:txBody>
      </p:sp>
      <p:cxnSp>
        <p:nvCxnSpPr>
          <p:cNvPr id="44" name="Přímá spojnice se šipkou 43"/>
          <p:cNvCxnSpPr>
            <a:stCxn id="27" idx="2"/>
            <a:endCxn id="37" idx="0"/>
          </p:cNvCxnSpPr>
          <p:nvPr/>
        </p:nvCxnSpPr>
        <p:spPr>
          <a:xfrm>
            <a:off x="2515042" y="4799236"/>
            <a:ext cx="1" cy="662256"/>
          </a:xfrm>
          <a:prstGeom prst="straightConnector1">
            <a:avLst/>
          </a:prstGeom>
          <a:ln w="127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2493461" y="4975506"/>
            <a:ext cx="63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Relace</a:t>
            </a:r>
            <a:r>
              <a:rPr lang="cs-CZ" sz="1200" dirty="0"/>
              <a:t> 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591238" y="3002325"/>
            <a:ext cx="1188289" cy="118567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628240" y="5550648"/>
            <a:ext cx="1064029" cy="204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/>
          <p:cNvSpPr/>
          <p:nvPr/>
        </p:nvSpPr>
        <p:spPr>
          <a:xfrm>
            <a:off x="702561" y="5601636"/>
            <a:ext cx="278975" cy="891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1251492" y="5608193"/>
            <a:ext cx="278974" cy="891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1" name="Přímá spojnice se šipkou 50"/>
          <p:cNvCxnSpPr>
            <a:endCxn id="37" idx="1"/>
          </p:cNvCxnSpPr>
          <p:nvPr/>
        </p:nvCxnSpPr>
        <p:spPr>
          <a:xfrm flipV="1">
            <a:off x="1615270" y="5506070"/>
            <a:ext cx="760285" cy="130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>
            <a:endCxn id="38" idx="1"/>
          </p:cNvCxnSpPr>
          <p:nvPr/>
        </p:nvCxnSpPr>
        <p:spPr>
          <a:xfrm>
            <a:off x="981536" y="5714047"/>
            <a:ext cx="1401221" cy="890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délník 56"/>
          <p:cNvSpPr/>
          <p:nvPr/>
        </p:nvSpPr>
        <p:spPr>
          <a:xfrm>
            <a:off x="3945386" y="3154137"/>
            <a:ext cx="1064029" cy="207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3945385" y="3790653"/>
            <a:ext cx="1064029" cy="207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>
            <a:off x="3875492" y="3048351"/>
            <a:ext cx="1308894" cy="118567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cxnSp>
        <p:nvCxnSpPr>
          <p:cNvPr id="62" name="Přímá spojnice se šipkou 61"/>
          <p:cNvCxnSpPr/>
          <p:nvPr/>
        </p:nvCxnSpPr>
        <p:spPr>
          <a:xfrm>
            <a:off x="4492168" y="2422399"/>
            <a:ext cx="0" cy="789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ravá složená závorka 64"/>
          <p:cNvSpPr/>
          <p:nvPr/>
        </p:nvSpPr>
        <p:spPr>
          <a:xfrm>
            <a:off x="5352283" y="3308806"/>
            <a:ext cx="121562" cy="7824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TextovéPole 65"/>
          <p:cNvSpPr txBox="1"/>
          <p:nvPr/>
        </p:nvSpPr>
        <p:spPr>
          <a:xfrm>
            <a:off x="5547127" y="3482354"/>
            <a:ext cx="136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Seznamy zákazníka</a:t>
            </a:r>
            <a:endParaRPr lang="cs-CZ" sz="1200" dirty="0"/>
          </a:p>
          <a:p>
            <a:r>
              <a:rPr lang="cs-CZ" sz="1200" dirty="0"/>
              <a:t>           (karty)</a:t>
            </a:r>
          </a:p>
        </p:txBody>
      </p:sp>
      <p:sp>
        <p:nvSpPr>
          <p:cNvPr id="67" name="Obdélník 66"/>
          <p:cNvSpPr/>
          <p:nvPr/>
        </p:nvSpPr>
        <p:spPr>
          <a:xfrm>
            <a:off x="4012298" y="3871517"/>
            <a:ext cx="278974" cy="891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/>
          <p:cNvSpPr/>
          <p:nvPr/>
        </p:nvSpPr>
        <p:spPr>
          <a:xfrm>
            <a:off x="4635981" y="3852421"/>
            <a:ext cx="278974" cy="891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9" name="Přímá spojnice se šipkou 68"/>
          <p:cNvCxnSpPr/>
          <p:nvPr/>
        </p:nvCxnSpPr>
        <p:spPr>
          <a:xfrm flipV="1">
            <a:off x="4721326" y="2498777"/>
            <a:ext cx="920416" cy="680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élník 70"/>
          <p:cNvSpPr/>
          <p:nvPr/>
        </p:nvSpPr>
        <p:spPr>
          <a:xfrm>
            <a:off x="5519776" y="2285303"/>
            <a:ext cx="1943601" cy="213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bdélník 71"/>
          <p:cNvSpPr/>
          <p:nvPr/>
        </p:nvSpPr>
        <p:spPr>
          <a:xfrm>
            <a:off x="5484721" y="2691625"/>
            <a:ext cx="1943601" cy="213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bdélník 72"/>
          <p:cNvSpPr/>
          <p:nvPr/>
        </p:nvSpPr>
        <p:spPr>
          <a:xfrm>
            <a:off x="5626092" y="2347276"/>
            <a:ext cx="278974" cy="89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/>
          <p:cNvSpPr/>
          <p:nvPr/>
        </p:nvSpPr>
        <p:spPr>
          <a:xfrm>
            <a:off x="6046437" y="2347276"/>
            <a:ext cx="278974" cy="89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bdélník 74"/>
          <p:cNvSpPr/>
          <p:nvPr/>
        </p:nvSpPr>
        <p:spPr>
          <a:xfrm>
            <a:off x="7038989" y="2350144"/>
            <a:ext cx="278974" cy="89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bdélník 75"/>
          <p:cNvSpPr/>
          <p:nvPr/>
        </p:nvSpPr>
        <p:spPr>
          <a:xfrm>
            <a:off x="7115606" y="2754711"/>
            <a:ext cx="278974" cy="89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bdélník 76"/>
          <p:cNvSpPr/>
          <p:nvPr/>
        </p:nvSpPr>
        <p:spPr>
          <a:xfrm>
            <a:off x="5687059" y="2754711"/>
            <a:ext cx="278974" cy="89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/>
          <p:cNvSpPr/>
          <p:nvPr/>
        </p:nvSpPr>
        <p:spPr>
          <a:xfrm>
            <a:off x="6122617" y="2754711"/>
            <a:ext cx="278974" cy="89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Pravá složená závorka 78"/>
          <p:cNvSpPr/>
          <p:nvPr/>
        </p:nvSpPr>
        <p:spPr>
          <a:xfrm>
            <a:off x="7609085" y="2226534"/>
            <a:ext cx="121562" cy="7824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TextovéPole 79"/>
          <p:cNvSpPr txBox="1"/>
          <p:nvPr/>
        </p:nvSpPr>
        <p:spPr>
          <a:xfrm>
            <a:off x="7803929" y="2400082"/>
            <a:ext cx="128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Položky zákazníka</a:t>
            </a:r>
          </a:p>
          <a:p>
            <a:r>
              <a:rPr lang="cs-CZ" sz="1200" dirty="0"/>
              <a:t>    (transakce)</a:t>
            </a:r>
          </a:p>
          <a:p>
            <a:r>
              <a:rPr lang="cs-CZ" sz="1200" dirty="0"/>
              <a:t>           </a:t>
            </a:r>
          </a:p>
        </p:txBody>
      </p:sp>
      <p:sp>
        <p:nvSpPr>
          <p:cNvPr id="81" name="Obdélník 80"/>
          <p:cNvSpPr/>
          <p:nvPr/>
        </p:nvSpPr>
        <p:spPr>
          <a:xfrm>
            <a:off x="10013223" y="2045931"/>
            <a:ext cx="1064029" cy="814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Tabulka zákazník</a:t>
            </a:r>
          </a:p>
        </p:txBody>
      </p:sp>
      <p:sp>
        <p:nvSpPr>
          <p:cNvPr id="82" name="Obdélník 81"/>
          <p:cNvSpPr/>
          <p:nvPr/>
        </p:nvSpPr>
        <p:spPr>
          <a:xfrm>
            <a:off x="9990164" y="5461108"/>
            <a:ext cx="1188288" cy="814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Tabulka zboží</a:t>
            </a:r>
          </a:p>
        </p:txBody>
      </p:sp>
      <p:sp>
        <p:nvSpPr>
          <p:cNvPr id="83" name="Obdélník 82"/>
          <p:cNvSpPr/>
          <p:nvPr/>
        </p:nvSpPr>
        <p:spPr>
          <a:xfrm>
            <a:off x="10042234" y="3596234"/>
            <a:ext cx="1064029" cy="814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Hlavička</a:t>
            </a:r>
          </a:p>
          <a:p>
            <a:pPr algn="ctr"/>
            <a:r>
              <a:rPr lang="cs-CZ" sz="1200" dirty="0"/>
              <a:t>Prodejní</a:t>
            </a:r>
          </a:p>
          <a:p>
            <a:pPr algn="ctr"/>
            <a:r>
              <a:rPr lang="cs-CZ" sz="1200" dirty="0"/>
              <a:t>objednávky  </a:t>
            </a:r>
          </a:p>
        </p:txBody>
      </p:sp>
      <p:sp>
        <p:nvSpPr>
          <p:cNvPr id="84" name="Obdélník 83"/>
          <p:cNvSpPr/>
          <p:nvPr/>
        </p:nvSpPr>
        <p:spPr>
          <a:xfrm>
            <a:off x="10038567" y="4482021"/>
            <a:ext cx="1064029" cy="317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/>
              <a:t>Prodejní řádek </a:t>
            </a:r>
          </a:p>
        </p:txBody>
      </p:sp>
      <p:sp>
        <p:nvSpPr>
          <p:cNvPr id="85" name="Obdélník 84"/>
          <p:cNvSpPr/>
          <p:nvPr/>
        </p:nvSpPr>
        <p:spPr>
          <a:xfrm>
            <a:off x="10038567" y="5130365"/>
            <a:ext cx="1064028" cy="17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/>
          <p:cNvSpPr/>
          <p:nvPr/>
        </p:nvSpPr>
        <p:spPr>
          <a:xfrm>
            <a:off x="10730609" y="5202522"/>
            <a:ext cx="272147" cy="999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/>
          <p:cNvSpPr/>
          <p:nvPr/>
        </p:nvSpPr>
        <p:spPr>
          <a:xfrm>
            <a:off x="10412015" y="5207927"/>
            <a:ext cx="278975" cy="1015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bdélník 87"/>
          <p:cNvSpPr/>
          <p:nvPr/>
        </p:nvSpPr>
        <p:spPr>
          <a:xfrm>
            <a:off x="10093421" y="5207927"/>
            <a:ext cx="278975" cy="891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délník 88"/>
          <p:cNvSpPr/>
          <p:nvPr/>
        </p:nvSpPr>
        <p:spPr>
          <a:xfrm>
            <a:off x="10013223" y="2975277"/>
            <a:ext cx="1064029" cy="204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bdélník 89"/>
          <p:cNvSpPr/>
          <p:nvPr/>
        </p:nvSpPr>
        <p:spPr>
          <a:xfrm>
            <a:off x="10206220" y="3042018"/>
            <a:ext cx="278975" cy="891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délník 90"/>
          <p:cNvSpPr/>
          <p:nvPr/>
        </p:nvSpPr>
        <p:spPr>
          <a:xfrm>
            <a:off x="10690990" y="3042018"/>
            <a:ext cx="278974" cy="891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bdélník 92"/>
          <p:cNvSpPr/>
          <p:nvPr/>
        </p:nvSpPr>
        <p:spPr>
          <a:xfrm>
            <a:off x="9822730" y="1799822"/>
            <a:ext cx="1429187" cy="1508984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94" name="Obdélník 93"/>
          <p:cNvSpPr/>
          <p:nvPr/>
        </p:nvSpPr>
        <p:spPr>
          <a:xfrm>
            <a:off x="9822730" y="5000403"/>
            <a:ext cx="1461155" cy="1508984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cxnSp>
        <p:nvCxnSpPr>
          <p:cNvPr id="95" name="Přímá spojnice se šipkou 94"/>
          <p:cNvCxnSpPr>
            <a:endCxn id="83" idx="0"/>
          </p:cNvCxnSpPr>
          <p:nvPr/>
        </p:nvCxnSpPr>
        <p:spPr>
          <a:xfrm>
            <a:off x="10561648" y="3152124"/>
            <a:ext cx="12601" cy="444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se šipkou 96"/>
          <p:cNvCxnSpPr>
            <a:endCxn id="84" idx="2"/>
          </p:cNvCxnSpPr>
          <p:nvPr/>
        </p:nvCxnSpPr>
        <p:spPr>
          <a:xfrm flipH="1" flipV="1">
            <a:off x="10570582" y="4799236"/>
            <a:ext cx="3667" cy="331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Šipka doleva 99"/>
          <p:cNvSpPr/>
          <p:nvPr/>
        </p:nvSpPr>
        <p:spPr>
          <a:xfrm>
            <a:off x="8607938" y="3713186"/>
            <a:ext cx="1045109" cy="9274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Účtovat</a:t>
            </a:r>
          </a:p>
        </p:txBody>
      </p:sp>
      <p:cxnSp>
        <p:nvCxnSpPr>
          <p:cNvPr id="102" name="Přímá spojnice se šipkou 101"/>
          <p:cNvCxnSpPr/>
          <p:nvPr/>
        </p:nvCxnSpPr>
        <p:spPr>
          <a:xfrm flipH="1" flipV="1">
            <a:off x="7317963" y="3941577"/>
            <a:ext cx="1389043" cy="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bdélník 103"/>
          <p:cNvSpPr/>
          <p:nvPr/>
        </p:nvSpPr>
        <p:spPr>
          <a:xfrm>
            <a:off x="1887058" y="2391949"/>
            <a:ext cx="1943601" cy="213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bdélník 104"/>
          <p:cNvSpPr/>
          <p:nvPr/>
        </p:nvSpPr>
        <p:spPr>
          <a:xfrm>
            <a:off x="1860603" y="2798176"/>
            <a:ext cx="1943601" cy="213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Obdélník 105"/>
          <p:cNvSpPr/>
          <p:nvPr/>
        </p:nvSpPr>
        <p:spPr>
          <a:xfrm>
            <a:off x="2028429" y="2453922"/>
            <a:ext cx="278974" cy="891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Obdélník 106"/>
          <p:cNvSpPr/>
          <p:nvPr/>
        </p:nvSpPr>
        <p:spPr>
          <a:xfrm>
            <a:off x="2448774" y="2453922"/>
            <a:ext cx="278974" cy="891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Obdélník 107"/>
          <p:cNvSpPr/>
          <p:nvPr/>
        </p:nvSpPr>
        <p:spPr>
          <a:xfrm>
            <a:off x="3441326" y="2456790"/>
            <a:ext cx="278974" cy="891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bdélník 108"/>
          <p:cNvSpPr/>
          <p:nvPr/>
        </p:nvSpPr>
        <p:spPr>
          <a:xfrm>
            <a:off x="3482888" y="2861357"/>
            <a:ext cx="278974" cy="891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Obdélník 110"/>
          <p:cNvSpPr/>
          <p:nvPr/>
        </p:nvSpPr>
        <p:spPr>
          <a:xfrm>
            <a:off x="2489899" y="2861357"/>
            <a:ext cx="278974" cy="891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2" name="Přímá spojnice se šipkou 111"/>
          <p:cNvCxnSpPr/>
          <p:nvPr/>
        </p:nvCxnSpPr>
        <p:spPr>
          <a:xfrm flipH="1" flipV="1">
            <a:off x="3478039" y="4387541"/>
            <a:ext cx="5195119" cy="38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nice se šipkou 115"/>
          <p:cNvCxnSpPr/>
          <p:nvPr/>
        </p:nvCxnSpPr>
        <p:spPr>
          <a:xfrm flipH="1" flipV="1">
            <a:off x="3487757" y="3177493"/>
            <a:ext cx="18209" cy="1215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se šipkou 121"/>
          <p:cNvCxnSpPr/>
          <p:nvPr/>
        </p:nvCxnSpPr>
        <p:spPr>
          <a:xfrm flipV="1">
            <a:off x="7359525" y="3083645"/>
            <a:ext cx="0" cy="85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bdélník 91"/>
          <p:cNvSpPr/>
          <p:nvPr/>
        </p:nvSpPr>
        <p:spPr>
          <a:xfrm>
            <a:off x="5796043" y="4874316"/>
            <a:ext cx="1943601" cy="213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bdélník 95"/>
          <p:cNvSpPr/>
          <p:nvPr/>
        </p:nvSpPr>
        <p:spPr>
          <a:xfrm>
            <a:off x="5760988" y="5280638"/>
            <a:ext cx="1943601" cy="213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bdélník 97"/>
          <p:cNvSpPr/>
          <p:nvPr/>
        </p:nvSpPr>
        <p:spPr>
          <a:xfrm>
            <a:off x="7391873" y="5343724"/>
            <a:ext cx="278974" cy="891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bdélník 98"/>
          <p:cNvSpPr/>
          <p:nvPr/>
        </p:nvSpPr>
        <p:spPr>
          <a:xfrm>
            <a:off x="5963326" y="5343724"/>
            <a:ext cx="278974" cy="891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bdélník 100"/>
          <p:cNvSpPr/>
          <p:nvPr/>
        </p:nvSpPr>
        <p:spPr>
          <a:xfrm>
            <a:off x="6398884" y="5343724"/>
            <a:ext cx="278974" cy="891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Obdélník 102"/>
          <p:cNvSpPr/>
          <p:nvPr/>
        </p:nvSpPr>
        <p:spPr>
          <a:xfrm>
            <a:off x="7328462" y="4955825"/>
            <a:ext cx="278974" cy="891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bdélník 112"/>
          <p:cNvSpPr/>
          <p:nvPr/>
        </p:nvSpPr>
        <p:spPr>
          <a:xfrm>
            <a:off x="5899915" y="4955825"/>
            <a:ext cx="278974" cy="891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bdélník 113"/>
          <p:cNvSpPr/>
          <p:nvPr/>
        </p:nvSpPr>
        <p:spPr>
          <a:xfrm>
            <a:off x="6335473" y="4955825"/>
            <a:ext cx="278974" cy="891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TextovéPole 114"/>
          <p:cNvSpPr txBox="1"/>
          <p:nvPr/>
        </p:nvSpPr>
        <p:spPr>
          <a:xfrm>
            <a:off x="8138286" y="4831010"/>
            <a:ext cx="101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Položky </a:t>
            </a:r>
            <a:r>
              <a:rPr lang="cs-CZ" sz="1200" dirty="0" smtClean="0"/>
              <a:t>zboží</a:t>
            </a:r>
          </a:p>
          <a:p>
            <a:r>
              <a:rPr lang="cs-CZ" sz="1200" dirty="0" smtClean="0"/>
              <a:t> </a:t>
            </a:r>
            <a:r>
              <a:rPr lang="cs-CZ" sz="1200" dirty="0"/>
              <a:t>(transakce)</a:t>
            </a:r>
          </a:p>
          <a:p>
            <a:r>
              <a:rPr lang="cs-CZ" sz="1200" dirty="0"/>
              <a:t>           </a:t>
            </a:r>
          </a:p>
        </p:txBody>
      </p:sp>
      <p:sp>
        <p:nvSpPr>
          <p:cNvPr id="117" name="Pravá složená závorka 116"/>
          <p:cNvSpPr/>
          <p:nvPr/>
        </p:nvSpPr>
        <p:spPr>
          <a:xfrm>
            <a:off x="7943007" y="4801274"/>
            <a:ext cx="86053" cy="7103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Obdélník 117"/>
          <p:cNvSpPr/>
          <p:nvPr/>
        </p:nvSpPr>
        <p:spPr>
          <a:xfrm>
            <a:off x="2086962" y="2859354"/>
            <a:ext cx="278974" cy="891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9" name="Přímá spojnice se šipkou 118"/>
          <p:cNvCxnSpPr/>
          <p:nvPr/>
        </p:nvCxnSpPr>
        <p:spPr>
          <a:xfrm flipH="1">
            <a:off x="7614799" y="3941577"/>
            <a:ext cx="20424" cy="82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2390353" y="2554523"/>
            <a:ext cx="870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Položky </a:t>
            </a:r>
            <a:r>
              <a:rPr lang="cs-CZ" sz="1200" dirty="0" smtClean="0"/>
              <a:t>HK</a:t>
            </a:r>
            <a:endParaRPr lang="cs-CZ" sz="1200" dirty="0"/>
          </a:p>
          <a:p>
            <a:r>
              <a:rPr lang="cs-CZ" sz="1200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33807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Skladové jednotky – základ </a:t>
            </a:r>
            <a:r>
              <a:rPr lang="cs-CZ" sz="1800" dirty="0" smtClean="0"/>
              <a:t>(</a:t>
            </a:r>
            <a:r>
              <a:rPr lang="cs-CZ" sz="1800" b="1" dirty="0" smtClean="0"/>
              <a:t>bude probíráno </a:t>
            </a:r>
            <a:r>
              <a:rPr lang="cs-CZ" sz="1800" b="1" dirty="0" smtClean="0"/>
              <a:t>později-SCM</a:t>
            </a:r>
            <a:r>
              <a:rPr lang="cs-CZ" sz="1800" dirty="0" smtClean="0"/>
              <a:t>)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Důvod  existence tohoto snímku : bylo uvedeno na snímku přechozím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703561" cy="1825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16874"/>
            <a:ext cx="6238095" cy="19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7522590" y="3959258"/>
            <a:ext cx="1621410" cy="1084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zboží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9590295" y="3959258"/>
            <a:ext cx="1297664" cy="48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Karta skladové jednotky</a:t>
            </a:r>
            <a:endParaRPr lang="cs-CZ" sz="1200" dirty="0"/>
          </a:p>
        </p:txBody>
      </p:sp>
      <p:cxnSp>
        <p:nvCxnSpPr>
          <p:cNvPr id="10" name="Přímá spojnice se šipkou 9"/>
          <p:cNvCxnSpPr>
            <a:endCxn id="8" idx="1"/>
          </p:cNvCxnSpPr>
          <p:nvPr/>
        </p:nvCxnSpPr>
        <p:spPr>
          <a:xfrm>
            <a:off x="9144000" y="4194928"/>
            <a:ext cx="446295" cy="47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647693" y="5241302"/>
            <a:ext cx="1496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Více polí, </a:t>
            </a:r>
          </a:p>
          <a:p>
            <a:r>
              <a:rPr lang="cs-CZ" dirty="0" smtClean="0"/>
              <a:t>menší priorita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590295" y="5241302"/>
            <a:ext cx="136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Méně  polí, </a:t>
            </a:r>
          </a:p>
          <a:p>
            <a:r>
              <a:rPr lang="cs-CZ" dirty="0" smtClean="0"/>
              <a:t>větší priorita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9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Skladové jednotky (SKU</a:t>
            </a:r>
            <a:r>
              <a:rPr lang="cs-CZ" dirty="0" smtClean="0"/>
              <a:t>)-</a:t>
            </a:r>
            <a:r>
              <a:rPr lang="cs-CZ" sz="3600" dirty="0" err="1" smtClean="0">
                <a:solidFill>
                  <a:srgbClr val="FF0000"/>
                </a:solidFill>
              </a:rPr>
              <a:t>home</a:t>
            </a:r>
            <a:r>
              <a:rPr lang="cs-CZ" sz="3600" dirty="0" smtClean="0">
                <a:solidFill>
                  <a:srgbClr val="FF0000"/>
                </a:solidFill>
              </a:rPr>
              <a:t> study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Skladové využívaní při skladován stejných skladových položek (zboží) na různých místech (v různých lokalitách) mají různé karty, údaje na těchto kartách se různí vzhledem k  místu (typy doplňování apod. )</a:t>
            </a:r>
          </a:p>
          <a:p>
            <a:r>
              <a:rPr lang="cs-CZ" sz="2400" dirty="0"/>
              <a:t>SKU vám umožňují používat modifikované údaje (informace)  o položce pro určité místo jak je například vzdálený sklad v lokalitě, kde je např. nižší kupní síla nebo přílišná koncentrace konkurence operujících v obdobném segmentu trhu. </a:t>
            </a:r>
          </a:p>
          <a:p>
            <a:r>
              <a:rPr lang="cs-CZ" sz="2400" dirty="0"/>
              <a:t>Jiné varianty zboží (např. barva, velikost boty apod.  při stejném označení mají pro obchod </a:t>
            </a:r>
            <a:r>
              <a:rPr lang="cs-CZ" sz="2400"/>
              <a:t>jiná pravidla)  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129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987</Words>
  <Application>Microsoft Office PowerPoint</Application>
  <PresentationFormat>Širokoúhlá obrazovka</PresentationFormat>
  <Paragraphs>384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Motiv Office</vt:lpstr>
      <vt:lpstr>Úvod do MS Dynamics  NAV 2018</vt:lpstr>
      <vt:lpstr>Hlavní charakteristika – Home study</vt:lpstr>
      <vt:lpstr>Klíčové funkce řešení Microsoft Dynamics NAV </vt:lpstr>
      <vt:lpstr>Novinky ve verzi NAV 2018 - Home study  (původně se vyučoval ERP MS Dynamics NAV 2016)</vt:lpstr>
      <vt:lpstr>Materiály vyhotovené pro výuku NAV 2016 (budou použity i pro výuku NAV 2018 – případné modifikace budou oznámeny)</vt:lpstr>
      <vt:lpstr>Implementace NAV 2018 – na Vaše počítače</vt:lpstr>
      <vt:lpstr>ERP – tabulky, záznamy, pole, transakce</vt:lpstr>
      <vt:lpstr>Skladové jednotky – základ (bude probíráno později-SCM)  Důvod  existence tohoto snímku : bylo uvedeno na snímku přechozím</vt:lpstr>
      <vt:lpstr>Skladové jednotky (SKU)-home study</vt:lpstr>
      <vt:lpstr>Karta skladové jednotky</vt:lpstr>
      <vt:lpstr>Domovská obrazovka  (vyhledávací okno-Má nastavení- změnit roli, vypnout a zapnout )</vt:lpstr>
      <vt:lpstr>Zákazník a jeho položky</vt:lpstr>
      <vt:lpstr>Zákazník a jeho položky</vt:lpstr>
      <vt:lpstr>Princip NAVigace </vt:lpstr>
      <vt:lpstr>Po NAVigaci </vt:lpstr>
      <vt:lpstr>Princip kalkulovaného pole</vt:lpstr>
      <vt:lpstr>Položky zákazníka  (slouží mimo jiné k výpočtu salda)</vt:lpstr>
      <vt:lpstr>Jednoduchý obchodní případ-nákup zboží</vt:lpstr>
      <vt:lpstr>Jednoduchý obchodní případ-nákup zboží</vt:lpstr>
      <vt:lpstr>Impakty v ERP databázi po  zaúčtování NO</vt:lpstr>
      <vt:lpstr>Položky dodavatele a zboží</vt:lpstr>
      <vt:lpstr>Položky hlavní knihy</vt:lpstr>
      <vt:lpstr>Prodejní objednávka (dále jen  PO) </vt:lpstr>
      <vt:lpstr>Prodejní objednávka (dále jen  PO) </vt:lpstr>
      <vt:lpstr>Tisk potvrzení PO</vt:lpstr>
      <vt:lpstr>Modifikace standardní metody vyrovnání </vt:lpstr>
      <vt:lpstr>Prodejní řádek a princip vyrovná s pomocí čísla položky </vt:lpstr>
      <vt:lpstr>Zaúčtovaná faktura</vt:lpstr>
      <vt:lpstr>Položky zákazníka po zaúčtování PO (F9) </vt:lpstr>
      <vt:lpstr>Položky zboží po zaúčtování PO </vt:lpstr>
      <vt:lpstr>Položky hlavní knihy (vyhledávací okno =Finanční žurnál..)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MS Dynamics  NAV 2018</dc:title>
  <dc:creator>Jaromír Skorkovský</dc:creator>
  <cp:lastModifiedBy>Jaromír Skorkovský</cp:lastModifiedBy>
  <cp:revision>34</cp:revision>
  <dcterms:created xsi:type="dcterms:W3CDTF">2019-08-22T08:50:01Z</dcterms:created>
  <dcterms:modified xsi:type="dcterms:W3CDTF">2019-09-16T07:23:35Z</dcterms:modified>
</cp:coreProperties>
</file>