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74" r:id="rId2"/>
    <p:sldId id="376" r:id="rId3"/>
    <p:sldId id="542" r:id="rId4"/>
    <p:sldId id="544" r:id="rId5"/>
    <p:sldId id="563" r:id="rId6"/>
    <p:sldId id="543" r:id="rId7"/>
    <p:sldId id="554" r:id="rId8"/>
    <p:sldId id="555" r:id="rId9"/>
    <p:sldId id="498" r:id="rId10"/>
    <p:sldId id="504" r:id="rId11"/>
    <p:sldId id="561" r:id="rId12"/>
    <p:sldId id="562" r:id="rId13"/>
    <p:sldId id="575" r:id="rId14"/>
    <p:sldId id="576" r:id="rId15"/>
    <p:sldId id="577" r:id="rId16"/>
    <p:sldId id="578" r:id="rId17"/>
    <p:sldId id="579" r:id="rId18"/>
    <p:sldId id="580" r:id="rId19"/>
    <p:sldId id="511" r:id="rId20"/>
    <p:sldId id="512" r:id="rId21"/>
    <p:sldId id="513" r:id="rId22"/>
    <p:sldId id="514" r:id="rId23"/>
    <p:sldId id="515" r:id="rId24"/>
    <p:sldId id="516" r:id="rId25"/>
    <p:sldId id="517" r:id="rId26"/>
    <p:sldId id="573" r:id="rId27"/>
    <p:sldId id="540" r:id="rId28"/>
    <p:sldId id="541" r:id="rId29"/>
    <p:sldId id="551" r:id="rId30"/>
    <p:sldId id="552" r:id="rId31"/>
    <p:sldId id="581" r:id="rId32"/>
    <p:sldId id="582" r:id="rId33"/>
    <p:sldId id="572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99CC00"/>
    <a:srgbClr val="CCFF33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83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28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79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040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564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133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839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67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65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45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04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8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22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43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14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5F044D-BE08-430B-8DDB-A5CC499729C6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5842438-37DF-4CDC-8FCD-B2CDE0FA9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21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Katastr nemovitostí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JUDr. Alena Kliková, Ph.D.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5392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6864" y="1196752"/>
            <a:ext cx="6324093" cy="100811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Obsah katastru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cs-CZ" dirty="0" smtClean="0"/>
              <a:t>Údaje o nemovitostech (např. geometrické a polohové určení, č.p., </a:t>
            </a:r>
            <a:r>
              <a:rPr lang="cs-CZ" dirty="0" err="1" smtClean="0"/>
              <a:t>ev.č</a:t>
            </a:r>
            <a:r>
              <a:rPr lang="cs-CZ" dirty="0" smtClean="0"/>
              <a:t>., způsob využití, ochrana ….) </a:t>
            </a:r>
          </a:p>
          <a:p>
            <a:r>
              <a:rPr lang="cs-CZ" dirty="0" smtClean="0"/>
              <a:t>Údaje o vlastnících (např. jméno, příjmení, rodné </a:t>
            </a:r>
            <a:r>
              <a:rPr lang="cs-CZ" dirty="0"/>
              <a:t>číslo, datum </a:t>
            </a:r>
            <a:r>
              <a:rPr lang="cs-CZ" dirty="0" smtClean="0"/>
              <a:t>narození, adresa </a:t>
            </a:r>
            <a:r>
              <a:rPr lang="cs-CZ" dirty="0"/>
              <a:t>místa trvalého </a:t>
            </a:r>
            <a:r>
              <a:rPr lang="cs-CZ" dirty="0" smtClean="0"/>
              <a:t>pobytu…..)</a:t>
            </a:r>
          </a:p>
          <a:p>
            <a:pPr>
              <a:spcAft>
                <a:spcPts val="300"/>
              </a:spcAft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Upozornění - </a:t>
            </a:r>
            <a:r>
              <a:rPr lang="cs-CZ" dirty="0" smtClean="0"/>
              <a:t>část </a:t>
            </a:r>
            <a:r>
              <a:rPr lang="cs-CZ" dirty="0"/>
              <a:t>D-LV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1">
              <a:spcAft>
                <a:spcPts val="300"/>
              </a:spcAft>
            </a:pPr>
            <a:r>
              <a:rPr lang="cs-CZ" sz="8000" dirty="0" smtClean="0"/>
              <a:t>probíhající </a:t>
            </a:r>
            <a:r>
              <a:rPr lang="cs-CZ" sz="8000" dirty="0"/>
              <a:t>obnovu katastrálního operátu </a:t>
            </a:r>
            <a:endParaRPr lang="cs-CZ" sz="8000" dirty="0" smtClean="0"/>
          </a:p>
          <a:p>
            <a:pPr lvl="1">
              <a:spcAft>
                <a:spcPts val="300"/>
              </a:spcAft>
            </a:pPr>
            <a:r>
              <a:rPr lang="cs-CZ" sz="8000" dirty="0" smtClean="0"/>
              <a:t>probíhající </a:t>
            </a:r>
            <a:r>
              <a:rPr lang="cs-CZ" sz="8000" dirty="0"/>
              <a:t>řízení o opravě chyby v katastru nebo řízení o námitce </a:t>
            </a:r>
            <a:endParaRPr lang="cs-CZ" sz="8000" dirty="0" smtClean="0"/>
          </a:p>
          <a:p>
            <a:pPr lvl="1">
              <a:spcAft>
                <a:spcPts val="300"/>
              </a:spcAft>
            </a:pPr>
            <a:r>
              <a:rPr lang="cs-CZ" sz="8000" dirty="0" smtClean="0"/>
              <a:t>podaná žaloba </a:t>
            </a:r>
            <a:r>
              <a:rPr lang="cs-CZ" sz="8000" dirty="0"/>
              <a:t>proti rozhodnutí o zamítnutí návrhu na vklad </a:t>
            </a:r>
            <a:endParaRPr lang="cs-CZ" sz="8000" dirty="0" smtClean="0"/>
          </a:p>
          <a:p>
            <a:pPr lvl="1">
              <a:spcAft>
                <a:spcPts val="300"/>
              </a:spcAft>
            </a:pPr>
            <a:r>
              <a:rPr lang="cs-CZ" sz="8000" dirty="0" smtClean="0"/>
              <a:t>sporná hranice </a:t>
            </a:r>
            <a:r>
              <a:rPr lang="cs-CZ" sz="8000" dirty="0"/>
              <a:t>mezi pozemky </a:t>
            </a:r>
            <a:endParaRPr lang="cs-CZ" sz="8000" dirty="0" smtClean="0"/>
          </a:p>
          <a:p>
            <a:pPr lvl="1">
              <a:spcAft>
                <a:spcPts val="300"/>
              </a:spcAft>
            </a:pPr>
            <a:r>
              <a:rPr lang="cs-CZ" sz="8000" dirty="0" smtClean="0"/>
              <a:t>podaná žaloba </a:t>
            </a:r>
            <a:r>
              <a:rPr lang="cs-CZ" sz="8000" dirty="0"/>
              <a:t>o určení hranice mezi </a:t>
            </a:r>
            <a:r>
              <a:rPr lang="cs-CZ" sz="8000" dirty="0" smtClean="0"/>
              <a:t>pozemky, apod. </a:t>
            </a:r>
          </a:p>
          <a:p>
            <a:pPr lvl="1">
              <a:spcAft>
                <a:spcPts val="3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48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Plomba </a:t>
            </a:r>
            <a:r>
              <a:rPr lang="cs-CZ" b="1" dirty="0"/>
              <a:t>– není upozorněním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Plombou se rozumí informace </a:t>
            </a:r>
            <a:r>
              <a:rPr lang="cs-CZ" dirty="0"/>
              <a:t>u nemovitosti, že práva k ní jsou dotčena změnou </a:t>
            </a:r>
          </a:p>
          <a:p>
            <a:r>
              <a:rPr lang="cs-CZ" dirty="0"/>
              <a:t>informace o plombě bude vyznačena v části D-LV (§ 23 kat. </a:t>
            </a:r>
            <a:r>
              <a:rPr lang="cs-CZ" dirty="0" smtClean="0"/>
              <a:t>vyhlášky)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657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katastru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 smtClean="0"/>
              <a:t>1) Revize </a:t>
            </a:r>
            <a:r>
              <a:rPr lang="cs-CZ" b="1" dirty="0"/>
              <a:t>katastru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 smtClean="0"/>
              <a:t>2) Oprava </a:t>
            </a:r>
            <a:r>
              <a:rPr lang="cs-CZ" b="1" dirty="0"/>
              <a:t>chyb v katastrálním operátu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 smtClean="0"/>
              <a:t>3) Poskytování </a:t>
            </a:r>
            <a:r>
              <a:rPr lang="cs-CZ" b="1" dirty="0"/>
              <a:t>údajů z katastru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/>
              <a:t>4) Zabezpečování obnovy katastrálního operátu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/>
              <a:t>5) Porovnávání a přejímání údajů z katastru nemovitostí a evidence obyvatel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 smtClean="0"/>
              <a:t>6) Zápisy </a:t>
            </a:r>
            <a:r>
              <a:rPr lang="cs-CZ" b="1" dirty="0"/>
              <a:t>práv k nemovitostem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 smtClean="0"/>
              <a:t>7) Zápis </a:t>
            </a:r>
            <a:r>
              <a:rPr lang="cs-CZ" b="1" dirty="0"/>
              <a:t>jiných údajů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 smtClean="0"/>
              <a:t>8) Ověřování </a:t>
            </a:r>
            <a:r>
              <a:rPr lang="cs-CZ" b="1" dirty="0"/>
              <a:t>opisů nebo kopií listin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292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1) Revize </a:t>
            </a:r>
            <a:r>
              <a:rPr lang="cs-CZ" b="1" dirty="0" smtClean="0"/>
              <a:t>katastru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zajišťování souladu údajů katastru se skutečným stavem v terénu </a:t>
            </a:r>
          </a:p>
        </p:txBody>
      </p:sp>
    </p:spTree>
    <p:extLst>
      <p:ext uri="{BB962C8B-B14F-4D97-AF65-F5344CB8AC3E}">
        <p14:creationId xmlns:p14="http://schemas.microsoft.com/office/powerpoint/2010/main" val="3488406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smtClean="0"/>
              <a:t>2) Oprava </a:t>
            </a:r>
            <a:r>
              <a:rPr lang="cs-CZ" sz="4000" b="1" dirty="0" smtClean="0"/>
              <a:t>chyb v katastrálním operátu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cs-CZ" sz="2800" smtClean="0"/>
              <a:t>   Katastrální úřad opraví na  písemnou žádost vlastníka nebo jiného oprávněného, popř. bez žádosti chybné údaje katastru, které vznikly zřejmým omylem při vedení a obnově katastru, nepřesností při podrobném měření, zobrazení předmětu měření v katastrální mapě a při  výpočtu výměr parcel, pokud byly překročeny mezní odchylky stanovené prováděcím předpisem. </a:t>
            </a:r>
          </a:p>
        </p:txBody>
      </p:sp>
    </p:spTree>
    <p:extLst>
      <p:ext uri="{BB962C8B-B14F-4D97-AF65-F5344CB8AC3E}">
        <p14:creationId xmlns:p14="http://schemas.microsoft.com/office/powerpoint/2010/main" val="305162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smtClean="0"/>
              <a:t>3) Poskytování </a:t>
            </a:r>
            <a:r>
              <a:rPr lang="cs-CZ" sz="4000" b="1" dirty="0" smtClean="0"/>
              <a:t>údajů z katastru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ústní informace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výpisy, opisy nebo kopie ze souboru geodetických informací a ze souboru popisných informací a identifikace parcel ve formě veřejných listin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ověřené opisy nebo kopie listin ze sbírky listin katastru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dálkový přístup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bezúplatný dálkový přístup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na technických nosičích dat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kopie katastrální mapy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srovnávací sestavení parcel dřívějších pozemkových evidencí s parcelami katastru</a:t>
            </a: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1563934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4) Zabezpečování </a:t>
            </a:r>
            <a:r>
              <a:rPr lang="cs-CZ" sz="4000" b="1" dirty="0" smtClean="0"/>
              <a:t>obnovy katastrálního operátu</a:t>
            </a:r>
            <a:br>
              <a:rPr lang="cs-CZ" sz="4000" b="1" dirty="0" smtClean="0"/>
            </a:br>
            <a:endParaRPr lang="cs-CZ" sz="4000" b="1" dirty="0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Novým mapováním</a:t>
            </a: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b="1" dirty="0" smtClean="0"/>
              <a:t>Přepracováním (digitalizace)</a:t>
            </a:r>
          </a:p>
          <a:p>
            <a:pPr eaLnBrk="1" hangingPunct="1">
              <a:defRPr/>
            </a:pPr>
            <a:r>
              <a:rPr lang="cs-CZ" b="1" dirty="0" smtClean="0"/>
              <a:t>Na podkladě výsledků pozemkových úprav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30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3200" b="1" dirty="0" smtClean="0"/>
              <a:t>5) Porovnávání </a:t>
            </a:r>
            <a:r>
              <a:rPr lang="cs-CZ" sz="3200" b="1" dirty="0" smtClean="0"/>
              <a:t>a přejímání údajů z katastru nemovitostí a evidence obyvatel</a:t>
            </a:r>
            <a:br>
              <a:rPr lang="cs-CZ" sz="3200" b="1" dirty="0" smtClean="0"/>
            </a:br>
            <a:endParaRPr lang="cs-CZ" sz="3200" b="1" dirty="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Prvotní porovnání a přejímání základních identifikačních údajů</a:t>
            </a:r>
          </a:p>
          <a:p>
            <a:pPr eaLnBrk="1" hangingPunct="1">
              <a:defRPr/>
            </a:pPr>
            <a:r>
              <a:rPr lang="cs-CZ" b="1" dirty="0" smtClean="0"/>
              <a:t>Průběžné porovnávání a přejímání základních identifikačních údajů</a:t>
            </a:r>
            <a:r>
              <a:rPr lang="cs-CZ" dirty="0" smtClean="0"/>
              <a:t> (při zápisu fyzické osoby do katastru nemovitostí jako vlastníka nebo jiného oprávněného) </a:t>
            </a:r>
          </a:p>
        </p:txBody>
      </p:sp>
    </p:spTree>
    <p:extLst>
      <p:ext uri="{BB962C8B-B14F-4D97-AF65-F5344CB8AC3E}">
        <p14:creationId xmlns:p14="http://schemas.microsoft.com/office/powerpoint/2010/main" val="707795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7200800" cy="108012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6) Zápisy </a:t>
            </a:r>
            <a:r>
              <a:rPr lang="cs-CZ" sz="2800" b="1" dirty="0"/>
              <a:t>práv k </a:t>
            </a:r>
            <a:r>
              <a:rPr lang="cs-CZ" sz="2800" b="1" dirty="0" smtClean="0"/>
              <a:t>nemovitostem - druhy </a:t>
            </a:r>
            <a:r>
              <a:rPr lang="cs-CZ" sz="2800" b="1" dirty="0" smtClean="0"/>
              <a:t>zápisů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636912"/>
            <a:ext cx="7643192" cy="360040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vklad</a:t>
            </a:r>
            <a:r>
              <a:rPr lang="cs-CZ" sz="2000" dirty="0" smtClean="0"/>
              <a:t> je zápis do katastru, kterým se zapisují věcná práva, práva s povahou věcných práv a práva ujednaná jako věcná práva </a:t>
            </a:r>
          </a:p>
          <a:p>
            <a:r>
              <a:rPr lang="cs-CZ" sz="2000" b="1" dirty="0" smtClean="0"/>
              <a:t>záznam</a:t>
            </a:r>
            <a:r>
              <a:rPr lang="cs-CZ" sz="2000" dirty="0" smtClean="0"/>
              <a:t> je zápis do katastru, kterým se zapisují práva odvozená od vlastnického práva </a:t>
            </a:r>
          </a:p>
          <a:p>
            <a:r>
              <a:rPr lang="cs-CZ" sz="2000" b="1" dirty="0" smtClean="0"/>
              <a:t>poznámka</a:t>
            </a:r>
            <a:r>
              <a:rPr lang="cs-CZ" sz="2000" dirty="0" smtClean="0"/>
              <a:t> je zápis do katastru, kterým se zapisují významné informace týkající se nemovitostí, vlastníků a jiných oprávněných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6529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725544" cy="100811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Právní předpisy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92896"/>
            <a:ext cx="7571184" cy="3816424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Katastrální zákon č. 256/2013 Sb. </a:t>
            </a:r>
          </a:p>
          <a:p>
            <a:r>
              <a:rPr lang="cs-CZ" sz="2000" dirty="0" smtClean="0"/>
              <a:t>Zákon </a:t>
            </a:r>
            <a:r>
              <a:rPr lang="cs-CZ" sz="2000" dirty="0" smtClean="0"/>
              <a:t>č. 500/2004 Sb., správní řád </a:t>
            </a:r>
          </a:p>
          <a:p>
            <a:r>
              <a:rPr lang="cs-CZ" sz="2000" dirty="0" smtClean="0"/>
              <a:t>Zákon </a:t>
            </a:r>
            <a:r>
              <a:rPr lang="cs-CZ" sz="2000" dirty="0" smtClean="0"/>
              <a:t>č. 183/2006 Sb., stavební zákon </a:t>
            </a:r>
          </a:p>
          <a:p>
            <a:r>
              <a:rPr lang="cs-CZ" sz="2000" dirty="0" smtClean="0"/>
              <a:t>Pokyny ČÚZK, jednací </a:t>
            </a:r>
            <a:r>
              <a:rPr lang="cs-CZ" sz="2000" dirty="0" smtClean="0"/>
              <a:t>řád katastrálních </a:t>
            </a:r>
            <a:r>
              <a:rPr lang="cs-CZ" sz="2000" dirty="0" smtClean="0"/>
              <a:t>úřadů</a:t>
            </a:r>
            <a:endParaRPr lang="cs-CZ" sz="2000" dirty="0" smtClean="0"/>
          </a:p>
          <a:p>
            <a:r>
              <a:rPr lang="cs-CZ" sz="2000" dirty="0"/>
              <a:t>Zákon č. 359/1992 Sb., o zeměměřických a katastrálních </a:t>
            </a:r>
            <a:r>
              <a:rPr lang="cs-CZ" sz="2000" dirty="0" smtClean="0"/>
              <a:t>orgánech</a:t>
            </a:r>
          </a:p>
          <a:p>
            <a:r>
              <a:rPr lang="cs-CZ" sz="2000" dirty="0"/>
              <a:t>Katastrální vyhláška č. 357/2013 Sb.</a:t>
            </a:r>
          </a:p>
          <a:p>
            <a:r>
              <a:rPr lang="cs-CZ" sz="2000" dirty="0"/>
              <a:t>Vyhláška o poskytování údajů z katastru nemovitostí č. 358/2013 Sb.</a:t>
            </a:r>
          </a:p>
          <a:p>
            <a:r>
              <a:rPr lang="cs-CZ" sz="2000" dirty="0"/>
              <a:t>Vyhláška o stanovení vzoru formuláře pro podání návrhu na zahájení řízení o povolení vkladu č. 359/2013 Sb.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527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412776"/>
            <a:ext cx="6571953" cy="72008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Písemnosti, GP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Zápisy práv se do katastru provádějí na základě písemnosti v listinné podobě nebo v elektronické podobě. Pokud je listina vyhotovena v el. podobě</a:t>
            </a:r>
            <a:r>
              <a:rPr lang="cs-CZ" sz="2800" dirty="0" smtClean="0"/>
              <a:t>, musí </a:t>
            </a:r>
            <a:r>
              <a:rPr lang="cs-CZ" sz="2800" dirty="0" smtClean="0"/>
              <a:t>být též opatřena kvalifikovaným časovým razítkem.</a:t>
            </a:r>
          </a:p>
          <a:p>
            <a:r>
              <a:rPr lang="cs-CZ" sz="2800" dirty="0"/>
              <a:t>G</a:t>
            </a:r>
            <a:r>
              <a:rPr lang="cs-CZ" sz="2800" dirty="0" smtClean="0"/>
              <a:t>eometrický </a:t>
            </a:r>
            <a:r>
              <a:rPr lang="cs-CZ" sz="2800" dirty="0" smtClean="0"/>
              <a:t>plán se považuje za součást listiny (spojení s listinou) </a:t>
            </a:r>
          </a:p>
        </p:txBody>
      </p:sp>
    </p:spTree>
    <p:extLst>
      <p:ext uri="{BB962C8B-B14F-4D97-AF65-F5344CB8AC3E}">
        <p14:creationId xmlns:p14="http://schemas.microsoft.com/office/powerpoint/2010/main" val="1015331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1268760"/>
            <a:ext cx="6624736" cy="93610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Označování nemovitostí v listinách 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564904"/>
            <a:ext cx="7643192" cy="374441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pozemek katastru</a:t>
            </a:r>
            <a:endParaRPr lang="cs-CZ" sz="800" dirty="0" smtClean="0"/>
          </a:p>
          <a:p>
            <a:r>
              <a:rPr lang="cs-CZ" sz="2000" dirty="0" smtClean="0"/>
              <a:t>pozemek ZE</a:t>
            </a:r>
          </a:p>
          <a:p>
            <a:r>
              <a:rPr lang="cs-CZ" sz="2000" dirty="0" smtClean="0"/>
              <a:t>budova, která není součástí pozemku ani práva stavby – označením pozemku, na němž je postavena, č.p. nebo </a:t>
            </a:r>
            <a:r>
              <a:rPr lang="cs-CZ" sz="2000" dirty="0" err="1" smtClean="0"/>
              <a:t>ev.č</a:t>
            </a:r>
            <a:r>
              <a:rPr lang="cs-CZ" sz="2000" dirty="0" smtClean="0"/>
              <a:t>., příslušnost budovy k části obce, pokud je název části obce odlišný od názvu </a:t>
            </a:r>
            <a:r>
              <a:rPr lang="cs-CZ" sz="2000" dirty="0" err="1" smtClean="0"/>
              <a:t>k.ú</a:t>
            </a:r>
            <a:r>
              <a:rPr lang="cs-CZ" sz="2000" dirty="0" smtClean="0"/>
              <a:t>., v němž se nachází pozemek, na kterém je budova postavena </a:t>
            </a:r>
          </a:p>
          <a:p>
            <a:r>
              <a:rPr lang="cs-CZ" sz="2000" dirty="0" smtClean="0"/>
              <a:t>budova, která není součástí pozemku ani práva stavby a č.p. ani </a:t>
            </a:r>
            <a:r>
              <a:rPr lang="cs-CZ" sz="2000" dirty="0" err="1" smtClean="0"/>
              <a:t>ev.č</a:t>
            </a:r>
            <a:r>
              <a:rPr lang="cs-CZ" sz="2000" dirty="0" smtClean="0"/>
              <a:t>. se jí nepřiděluje, je hlavní stavbou na pozemku a nejedná se o drobnou stavbu, označením pozemku, na němž je postavena, a způsobem </a:t>
            </a:r>
            <a:r>
              <a:rPr lang="cs-CZ" sz="2000" dirty="0" smtClean="0"/>
              <a:t>užití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74079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1412776"/>
            <a:ext cx="6480720" cy="79208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Označování nemovitostí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492896"/>
            <a:ext cx="7643192" cy="396044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jednotka označením budovy, v níž je vymezena, pokud není součástí pozemku ani práva stavby, nebo označením pozemku nebo práva stavby, jehož součástí je budova, v níž je vymezena číslem jednotky a jejím pojmenováním /popis jednotky vymezené dle byt.zákona jako dosud/</a:t>
            </a:r>
          </a:p>
          <a:p>
            <a:r>
              <a:rPr lang="cs-CZ" sz="2000" dirty="0" smtClean="0"/>
              <a:t>rozestavěná jednotka označením budovy, v níž je vymezena, pokud není součástí pozemku ani práva stavby, nebo označením pozemku nebo práva stavby, jehož součástí je budova, v níž je vymezena, číslem jednotky a označením, že se jedná o rozestavěnou jednotku</a:t>
            </a:r>
          </a:p>
          <a:p>
            <a:r>
              <a:rPr lang="cs-CZ" sz="2000" dirty="0" smtClean="0"/>
              <a:t>právo stavby označením pozemku, ke kterému je zřízeno </a:t>
            </a:r>
          </a:p>
          <a:p>
            <a:r>
              <a:rPr lang="cs-CZ" sz="2000" dirty="0" smtClean="0"/>
              <a:t>nemovitost evidována v katastru podle jiného zákona označením pozemku, na kterém je postavena, a způsobem využití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28793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0464" y="1412776"/>
            <a:ext cx="6249888" cy="72008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Pořadí zápisů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20888"/>
            <a:ext cx="7941568" cy="3845024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po podání návrhu na V, Z </a:t>
            </a:r>
            <a:r>
              <a:rPr lang="cs-CZ" sz="2800" dirty="0" smtClean="0"/>
              <a:t>nebo jiné listiny bude nejpozději následující pracovní den vyznačeno v katastru, že práva jsou dotčena změnou </a:t>
            </a:r>
          </a:p>
          <a:p>
            <a:r>
              <a:rPr lang="cs-CZ" sz="2800" dirty="0" smtClean="0"/>
              <a:t>pořadí zápisů práv do katastru se řídí, pokud zákon nestanoví jinak, </a:t>
            </a:r>
            <a:r>
              <a:rPr lang="cs-CZ" sz="2800" b="1" dirty="0" smtClean="0"/>
              <a:t>okamžikem</a:t>
            </a:r>
            <a:r>
              <a:rPr lang="cs-CZ" sz="2800" dirty="0" smtClean="0"/>
              <a:t>, ve kterém byl návrh na zápis doručen </a:t>
            </a:r>
          </a:p>
          <a:p>
            <a:r>
              <a:rPr lang="cs-CZ" sz="2800" dirty="0" smtClean="0"/>
              <a:t>každého vkladu, záznamu i poznámky by měl být uveden okamžik podání, a to s přesností na minuty – v údaji o listině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7949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9" y="1268760"/>
            <a:ext cx="6048672" cy="93610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Právní </a:t>
            </a:r>
            <a:r>
              <a:rPr lang="cs-CZ" sz="3200" b="1" dirty="0"/>
              <a:t>účinky zápisu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právní účinky zápisu nastávají k okamžiku, kdy návrh na zápis došel příslušnému úřadu </a:t>
            </a:r>
          </a:p>
          <a:p>
            <a:r>
              <a:rPr lang="cs-CZ" sz="2800" dirty="0" smtClean="0"/>
              <a:t>u </a:t>
            </a:r>
            <a:r>
              <a:rPr lang="cs-CZ" sz="2800" dirty="0" smtClean="0"/>
              <a:t>veřejné listiny se uvádí datum právní moci </a:t>
            </a:r>
          </a:p>
          <a:p>
            <a:r>
              <a:rPr lang="cs-CZ" sz="2800" dirty="0" smtClean="0"/>
              <a:t>údaje </a:t>
            </a:r>
            <a:r>
              <a:rPr lang="cs-CZ" sz="2800" dirty="0" smtClean="0"/>
              <a:t>jsou uvedeny ve vyrozumění o provedeném </a:t>
            </a:r>
            <a:r>
              <a:rPr lang="cs-CZ" sz="2800" dirty="0" smtClean="0"/>
              <a:t>zápisu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62848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5760640" cy="108012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Vklad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Pozn</a:t>
            </a:r>
            <a:r>
              <a:rPr lang="cs-CZ" sz="2000" dirty="0" smtClean="0"/>
              <a:t>.: vkladem jsou zapisována věcná práva, práva s povahou věcných práv a práva ujednána jako věcná práva. </a:t>
            </a:r>
          </a:p>
          <a:p>
            <a:pPr marL="0" indent="0">
              <a:buNone/>
            </a:pPr>
            <a:r>
              <a:rPr lang="cs-CZ" sz="2000" b="1" dirty="0" smtClean="0"/>
              <a:t>Vklad</a:t>
            </a:r>
            <a:r>
              <a:rPr lang="cs-CZ" sz="2000" dirty="0" smtClean="0"/>
              <a:t> 	</a:t>
            </a:r>
          </a:p>
          <a:p>
            <a:r>
              <a:rPr lang="cs-CZ" sz="2000" dirty="0" smtClean="0"/>
              <a:t>s účinky konstitutivními </a:t>
            </a:r>
          </a:p>
          <a:p>
            <a:r>
              <a:rPr lang="cs-CZ" sz="2000" dirty="0" smtClean="0"/>
              <a:t>s účinky deklaratorními </a:t>
            </a:r>
          </a:p>
          <a:p>
            <a:r>
              <a:rPr lang="cs-CZ" sz="2000" dirty="0" smtClean="0"/>
              <a:t>dle listin soukromých i veřejných (NOZ - § 565 - § 569)</a:t>
            </a:r>
          </a:p>
          <a:p>
            <a:pPr marL="0" indent="0">
              <a:buNone/>
            </a:pPr>
            <a:r>
              <a:rPr lang="cs-CZ" sz="2000" dirty="0" smtClean="0"/>
              <a:t>Vklad jako nezbytný předpoklad pro ochranu vyplývající ze zásady materiální publicity („účinky vůči třetím osobám“). </a:t>
            </a:r>
          </a:p>
        </p:txBody>
      </p:sp>
    </p:spTree>
    <p:extLst>
      <p:ext uri="{BB962C8B-B14F-4D97-AF65-F5344CB8AC3E}">
        <p14:creationId xmlns:p14="http://schemas.microsoft.com/office/powerpoint/2010/main" val="3533611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Vkladem </a:t>
            </a:r>
            <a:r>
              <a:rPr lang="cs-CZ" b="1" dirty="0"/>
              <a:t>bude prováděn zápis vzniku, změny i zániku práva např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dle usnesení o dědictví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dle rozhodnutí soudu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dle rozhodnutí finančního úřadu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exekutorské zástavní </a:t>
            </a:r>
            <a:r>
              <a:rPr lang="cs-CZ" sz="1800" dirty="0" smtClean="0"/>
              <a:t>právo, soudcovské </a:t>
            </a:r>
            <a:r>
              <a:rPr lang="cs-CZ" sz="1800" dirty="0"/>
              <a:t>zástavní právo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předkupní právo dle § 101 stavebního zákona = návrh podá osoba oprávněná z předkupního práva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zánik společného jmění manželů (SJ) po uplynutí 3 let od zániku manželství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výmaz VB </a:t>
            </a:r>
            <a:r>
              <a:rPr lang="cs-CZ" sz="1800" dirty="0" smtClean="0"/>
              <a:t>doživotního </a:t>
            </a:r>
            <a:r>
              <a:rPr lang="cs-CZ" sz="1800" dirty="0"/>
              <a:t>užívání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výmaz zástavního práva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1800" dirty="0"/>
              <a:t>zápis budovy dočasné, na cizím pozemku </a:t>
            </a:r>
          </a:p>
        </p:txBody>
      </p:sp>
    </p:spTree>
    <p:extLst>
      <p:ext uri="{BB962C8B-B14F-4D97-AF65-F5344CB8AC3E}">
        <p14:creationId xmlns:p14="http://schemas.microsoft.com/office/powerpoint/2010/main" val="2814492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5184576" cy="79208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Účastník řízení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účastníkem vkladového řízení je ten, jehož právo vzniká, mění se nebo se rozšiřuje, a ten, jehož právo zaniká, mění se nebo se omezuje </a:t>
            </a:r>
          </a:p>
          <a:p>
            <a:pPr marL="0" indent="0">
              <a:buNone/>
            </a:pPr>
            <a:r>
              <a:rPr lang="cs-CZ" sz="2800" dirty="0" smtClean="0"/>
              <a:t>Pozn.: účastníkem řízení v případě rozhodnutí soudu není soud, u dědictví není notář, u exekutorského zástavního práva není exekutor</a:t>
            </a:r>
            <a:r>
              <a:rPr lang="cs-CZ" sz="2800" dirty="0" smtClean="0"/>
              <a:t>, dražebník…….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950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340768"/>
            <a:ext cx="6491064" cy="86409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Náležitosti návrhu na vklad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2492896"/>
            <a:ext cx="7427168" cy="4032448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 smtClean="0"/>
              <a:t>stanovený formulář 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 smtClean="0"/>
              <a:t>elektronicky čitelný identifikační doklad (sdělí navrhovatel, pokud má přiděleno) 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 smtClean="0"/>
              <a:t>vkladové řízení je zahájeno také tehdy, pokud katastrálnímu úřadu došlo od soudu nebo soudního exekutora jeho rozhodnutí nebo potvrzení o právu, které se zapisuje </a:t>
            </a:r>
            <a:r>
              <a:rPr lang="cs-CZ" sz="2000" dirty="0" smtClean="0"/>
              <a:t>vkladem </a:t>
            </a:r>
            <a:r>
              <a:rPr lang="cs-CZ" sz="2000" dirty="0" smtClean="0"/>
              <a:t>– zahájení řízení z moci úřední bez návrhu 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 smtClean="0"/>
              <a:t>doručování </a:t>
            </a:r>
            <a:r>
              <a:rPr lang="cs-CZ" sz="2000" dirty="0"/>
              <a:t>návrhů na vklad katastrálnímu úřadu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dirty="0"/>
              <a:t>podatelna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dirty="0"/>
              <a:t>poštovní přeprava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dirty="0"/>
              <a:t>elektronicky do DS  </a:t>
            </a:r>
          </a:p>
        </p:txBody>
      </p:sp>
    </p:spTree>
    <p:extLst>
      <p:ext uri="{BB962C8B-B14F-4D97-AF65-F5344CB8AC3E}">
        <p14:creationId xmlns:p14="http://schemas.microsoft.com/office/powerpoint/2010/main" val="314621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Záznam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cs-CZ" dirty="0" smtClean="0"/>
              <a:t>příslušnost organizačních složek státu a státních organizací hospodařit s majetkem státu,</a:t>
            </a:r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cs-CZ" dirty="0" smtClean="0"/>
              <a:t>právo hospodařit s majetkem státu,</a:t>
            </a:r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cs-CZ" dirty="0" smtClean="0"/>
              <a:t>správa nemovitostí ve vlastnictví státu,</a:t>
            </a:r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cs-CZ" dirty="0" smtClean="0"/>
              <a:t>majetek hlavního města Prahy svěřený městským částem hlavního města Prahy,</a:t>
            </a:r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cs-CZ" dirty="0" smtClean="0"/>
              <a:t>majetek statutárního města svěřený městským obvodům nebo městským částem statutárních měst,</a:t>
            </a:r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cs-CZ" dirty="0" smtClean="0"/>
              <a:t>majetek ve vlastnictví územního samosprávného celku předaný organizační složce do správy k jejímu vlastnímu hospodářskému využití,</a:t>
            </a:r>
          </a:p>
          <a:p>
            <a:pPr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cs-CZ" dirty="0" smtClean="0"/>
              <a:t>majetek ve vlastnictví územního samosprávného celku předaný příspěvkové organizaci k hospodaření. </a:t>
            </a:r>
          </a:p>
        </p:txBody>
      </p:sp>
    </p:spTree>
    <p:extLst>
      <p:ext uri="{BB962C8B-B14F-4D97-AF65-F5344CB8AC3E}">
        <p14:creationId xmlns:p14="http://schemas.microsoft.com/office/powerpoint/2010/main" val="55923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katastr nemovitostí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Katastr nemovitostí je soubor údajů o nemovitostech v České republice, zahrnující jejich soupis a popis, jejich geometrické a polohové určení. Součástí katastru je evidence vlastnických a jiných věcných práv k nemovitostem.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 je </a:t>
            </a:r>
            <a:r>
              <a:rPr lang="cs-CZ" dirty="0" smtClean="0"/>
              <a:t>ucelený</a:t>
            </a:r>
            <a:r>
              <a:rPr lang="cs-CZ" dirty="0"/>
              <a:t>, průběžně aktualizovaný, počítačově ovládaný informační systém o nemovitostech a tvoří jeden ze základních systémů veřejné správy v 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868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Poznámka spornosti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Není-li stav zapsaný v katastru v souladu se skutečným právním stavem, osoba, jejíž věcné právo je dotčeno, se domáhá odstranění nesouladu, a prokáže- </a:t>
            </a:r>
            <a:r>
              <a:rPr lang="cs-CZ" dirty="0" err="1" smtClean="0"/>
              <a:t>li</a:t>
            </a:r>
            <a:r>
              <a:rPr lang="cs-CZ" dirty="0" smtClean="0"/>
              <a:t>, že své právo uplatnila u soudu, zapíše se na její žádost do katastru poznámka spornosti zápisu. Obdobně se zapíše do katastru poznámka spornosti zápisu i v případě, že někdo tvrdí, že je ve svém právu dotčen zápisem provedeným do katastru bez právního důvodu ve prospěch jiného a žádá, aby to bylo v katastru poznamenáno.</a:t>
            </a:r>
          </a:p>
        </p:txBody>
      </p:sp>
    </p:spTree>
    <p:extLst>
      <p:ext uri="{BB962C8B-B14F-4D97-AF65-F5344CB8AC3E}">
        <p14:creationId xmlns:p14="http://schemas.microsoft.com/office/powerpoint/2010/main" val="41689096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defRPr/>
            </a:pPr>
            <a:r>
              <a:rPr lang="cs-CZ" b="1" dirty="0"/>
              <a:t>7) Zápis jiných </a:t>
            </a:r>
            <a:r>
              <a:rPr lang="cs-CZ" b="1" dirty="0" smtClean="0"/>
              <a:t>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Např. </a:t>
            </a:r>
            <a:r>
              <a:rPr lang="cs-CZ" sz="2800" dirty="0"/>
              <a:t>zápis </a:t>
            </a:r>
            <a:r>
              <a:rPr lang="cs-CZ" sz="2800" dirty="0" smtClean="0"/>
              <a:t>údajů </a:t>
            </a:r>
            <a:r>
              <a:rPr lang="cs-CZ" sz="2800" dirty="0"/>
              <a:t>o nové </a:t>
            </a:r>
            <a:r>
              <a:rPr lang="cs-CZ" sz="2800" dirty="0" smtClean="0"/>
              <a:t>budově, změna adresy, jména a příjmení, apod.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671391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8) Ověřování opisů nebo kopií </a:t>
            </a:r>
            <a:r>
              <a:rPr lang="cs-CZ" b="1" dirty="0" smtClean="0"/>
              <a:t>listin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Ze spisu</a:t>
            </a:r>
          </a:p>
          <a:p>
            <a:r>
              <a:rPr lang="cs-CZ" sz="2800" dirty="0" smtClean="0"/>
              <a:t>Ze sbírky listin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001276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Děkuji za pozornost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0986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 je zdrojem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k </a:t>
            </a:r>
            <a:r>
              <a:rPr lang="cs-CZ" dirty="0"/>
              <a:t>ochraně práv k nemovitostem, pro účely daní, poplatků a jiných obdobných peněžitých plnění, k ochraně životního prostředí, k ochraně nerostného bohatství, k ochraně zájmů státní památkové péče, pro rozvoj území, k oceňování nemovitostí, pro účely vědecké, hospodářské a statistické,</a:t>
            </a:r>
          </a:p>
          <a:p>
            <a:pPr>
              <a:defRPr/>
            </a:pPr>
            <a:r>
              <a:rPr lang="cs-CZ" dirty="0" smtClean="0"/>
              <a:t>pro </a:t>
            </a:r>
            <a:r>
              <a:rPr lang="cs-CZ" dirty="0"/>
              <a:t>tvorbu dalších informačních systémů sloužících k účelům uvedeným výše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82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Zásada materiální publicity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upravena </a:t>
            </a:r>
            <a:r>
              <a:rPr lang="cs-CZ" b="1" dirty="0"/>
              <a:t>v § 980 - § 986 NOZ</a:t>
            </a:r>
          </a:p>
          <a:p>
            <a:r>
              <a:rPr lang="cs-CZ" dirty="0"/>
              <a:t>má chránit nabyvatele práva k nemovitosti, pokud věcné právo nabyl </a:t>
            </a:r>
            <a:r>
              <a:rPr lang="cs-CZ" b="1" dirty="0"/>
              <a:t>za úplatu a v dobré víře</a:t>
            </a:r>
            <a:r>
              <a:rPr lang="cs-CZ" dirty="0"/>
              <a:t> od osoby zapsané v katastru nemovitostí </a:t>
            </a:r>
          </a:p>
          <a:p>
            <a:r>
              <a:rPr lang="cs-CZ" dirty="0"/>
              <a:t>dobrá víra – posuzuje se v době, kdy v právnímu ujednání došlo; vzniká-li však věcné právo až zápisem do veřejného seznamu, pak v době podání návrhu na zápis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810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cs-CZ" b="1" dirty="0"/>
              <a:t>Český úřad zeměměřičský a katastrální</a:t>
            </a:r>
          </a:p>
          <a:p>
            <a:pPr marL="609600" indent="-609600">
              <a:defRPr/>
            </a:pPr>
            <a:r>
              <a:rPr lang="cs-CZ" b="1" dirty="0"/>
              <a:t>Zeměměřičský úřad</a:t>
            </a:r>
          </a:p>
          <a:p>
            <a:pPr marL="609600" indent="-609600">
              <a:defRPr/>
            </a:pPr>
            <a:r>
              <a:rPr lang="cs-CZ" b="1" dirty="0"/>
              <a:t>Zeměměřičské a katastrální inspektoráty</a:t>
            </a:r>
          </a:p>
          <a:p>
            <a:pPr marL="609600" indent="-609600">
              <a:defRPr/>
            </a:pPr>
            <a:r>
              <a:rPr lang="cs-CZ" b="1" dirty="0"/>
              <a:t>Katastrální úřady (katastrální pracoviště)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89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lphaLcParenR"/>
            </a:pPr>
            <a:r>
              <a:rPr lang="cs-CZ" dirty="0" smtClean="0"/>
              <a:t>pozemky </a:t>
            </a:r>
            <a:r>
              <a:rPr lang="cs-CZ" dirty="0"/>
              <a:t>v podobě parcel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přiděluje číslo popisné nebo evidenční, pokud nejsou součástí pozemku nebo práva stavby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číslo popisné ani evidenční nepřiděluje, pokud nejsou součástí pozemku ani práva stavby, jsou hlavní stavbou na pozemku a nejedná se o drobné stavby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občanského zákoníku (89/2012 Sb.)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zákona č. 72/1994 Sb. </a:t>
            </a:r>
          </a:p>
          <a:p>
            <a:pPr marL="457200" indent="-457200">
              <a:buAutoNum type="alphaLcParenR"/>
            </a:pPr>
            <a:r>
              <a:rPr lang="cs-CZ" dirty="0"/>
              <a:t>právo stavby</a:t>
            </a:r>
          </a:p>
          <a:p>
            <a:pPr marL="457200" indent="-457200">
              <a:buAutoNum type="alphaLcParenR"/>
            </a:pPr>
            <a:r>
              <a:rPr lang="cs-CZ" dirty="0"/>
              <a:t>nemovitosti, o nichž to stanoví jiný právní předpis (vodní díla)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19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Bytové/nebytové jednotky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6866" y="2420888"/>
            <a:ext cx="6798736" cy="3444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3 </a:t>
            </a:r>
            <a:r>
              <a:rPr lang="cs-CZ" sz="2800" dirty="0"/>
              <a:t>druhy jednotek: </a:t>
            </a:r>
          </a:p>
          <a:p>
            <a:pPr lvl="2"/>
            <a:r>
              <a:rPr lang="cs-CZ" sz="2400" dirty="0"/>
              <a:t>v budově na cizím pozemku </a:t>
            </a:r>
          </a:p>
          <a:p>
            <a:pPr lvl="2"/>
            <a:r>
              <a:rPr lang="cs-CZ" sz="2400" dirty="0"/>
              <a:t>v budově s právem stavby </a:t>
            </a:r>
          </a:p>
          <a:p>
            <a:pPr lvl="2"/>
            <a:r>
              <a:rPr lang="cs-CZ" sz="2400" dirty="0"/>
              <a:t>v budově na vlastním pozemku </a:t>
            </a:r>
          </a:p>
          <a:p>
            <a:pPr marL="0" indent="0">
              <a:buNone/>
            </a:pPr>
            <a:r>
              <a:rPr lang="cs-CZ" dirty="0"/>
              <a:t>Způsob využití </a:t>
            </a:r>
            <a:r>
              <a:rPr lang="cs-CZ" dirty="0" smtClean="0"/>
              <a:t>jednotky např. byt, ateliér, garáž, dílna, apod.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6175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340768"/>
            <a:ext cx="6840760" cy="72008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Právo stavby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492896"/>
            <a:ext cx="7715200" cy="4032448"/>
          </a:xfrm>
        </p:spPr>
        <p:txBody>
          <a:bodyPr>
            <a:normAutofit/>
          </a:bodyPr>
          <a:lstStyle/>
          <a:p>
            <a:r>
              <a:rPr lang="cs-CZ" dirty="0" smtClean="0"/>
              <a:t>existence práva stavby samostatně jako stavba, která není součástí pozemku – nemovitost </a:t>
            </a:r>
          </a:p>
          <a:p>
            <a:r>
              <a:rPr lang="cs-CZ" dirty="0" smtClean="0"/>
              <a:t>právo stavby – stavba nestojí (pouze právo postavit budovu) </a:t>
            </a:r>
          </a:p>
          <a:p>
            <a:r>
              <a:rPr lang="cs-CZ" dirty="0" smtClean="0"/>
              <a:t>právo stavby – stavba stojí nebo bude postavena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100" dirty="0"/>
          </a:p>
          <a:p>
            <a:pPr marL="0" indent="0">
              <a:buNone/>
            </a:pP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391052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ký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ký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k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1460</TotalTime>
  <Words>1562</Words>
  <Application>Microsoft Office PowerPoint</Application>
  <PresentationFormat>Předvádění na obrazovce (4:3)</PresentationFormat>
  <Paragraphs>158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Garamond</vt:lpstr>
      <vt:lpstr>Organický</vt:lpstr>
      <vt:lpstr>Katastr nemovitostí</vt:lpstr>
      <vt:lpstr>Právní předpisy</vt:lpstr>
      <vt:lpstr>Definice katastr nemovitostí</vt:lpstr>
      <vt:lpstr>Katastr je zdrojem informací</vt:lpstr>
      <vt:lpstr>Zásada materiální publicity</vt:lpstr>
      <vt:lpstr>Orgány</vt:lpstr>
      <vt:lpstr>Předmět evidence</vt:lpstr>
      <vt:lpstr>Bytové/nebytové jednotky </vt:lpstr>
      <vt:lpstr>Právo stavby</vt:lpstr>
      <vt:lpstr>Obsah katastru </vt:lpstr>
      <vt:lpstr>Upozornění - část D-LV</vt:lpstr>
      <vt:lpstr>Plomba – není upozorněním </vt:lpstr>
      <vt:lpstr>Činnost katastru nemovitostí</vt:lpstr>
      <vt:lpstr>1) Revize katastru</vt:lpstr>
      <vt:lpstr>2) Oprava chyb v katastrálním operátu</vt:lpstr>
      <vt:lpstr>3) Poskytování údajů z katastru</vt:lpstr>
      <vt:lpstr> 4) Zabezpečování obnovy katastrálního operátu </vt:lpstr>
      <vt:lpstr> 5) Porovnávání a přejímání údajů z katastru nemovitostí a evidence obyvatel </vt:lpstr>
      <vt:lpstr>6) Zápisy práv k nemovitostem - druhy zápisů</vt:lpstr>
      <vt:lpstr>Písemnosti, GP </vt:lpstr>
      <vt:lpstr>Označování nemovitostí v listinách  </vt:lpstr>
      <vt:lpstr>Označování nemovitostí</vt:lpstr>
      <vt:lpstr>Pořadí zápisů </vt:lpstr>
      <vt:lpstr>Právní účinky zápisu </vt:lpstr>
      <vt:lpstr>Vklad</vt:lpstr>
      <vt:lpstr>Vkladem bude prováděn zápis vzniku, změny i zániku práva např.</vt:lpstr>
      <vt:lpstr>Účastník řízení</vt:lpstr>
      <vt:lpstr>Náležitosti návrhu na vklad </vt:lpstr>
      <vt:lpstr>Záznam</vt:lpstr>
      <vt:lpstr>Poznámka spornosti</vt:lpstr>
      <vt:lpstr>7) Zápis jiných údajů</vt:lpstr>
      <vt:lpstr>8) Ověřování opisů nebo kopií listin</vt:lpstr>
      <vt:lpstr>Prezentace aplikace PowerPoint</vt:lpstr>
    </vt:vector>
  </TitlesOfParts>
  <Company>ČÚZK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Katastr nemovitostí</dc:title>
  <dc:creator>vitulovan</dc:creator>
  <cp:lastModifiedBy>Alena Kliková</cp:lastModifiedBy>
  <cp:revision>321</cp:revision>
  <dcterms:created xsi:type="dcterms:W3CDTF">2013-09-26T14:20:07Z</dcterms:created>
  <dcterms:modified xsi:type="dcterms:W3CDTF">2018-11-27T08:21:39Z</dcterms:modified>
</cp:coreProperties>
</file>