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18"/>
  </p:notesMasterIdLst>
  <p:handoutMasterIdLst>
    <p:handoutMasterId r:id="rId19"/>
  </p:handoutMasterIdLst>
  <p:sldIdLst>
    <p:sldId id="256" r:id="rId2"/>
    <p:sldId id="281" r:id="rId3"/>
    <p:sldId id="516" r:id="rId4"/>
    <p:sldId id="517" r:id="rId5"/>
    <p:sldId id="518" r:id="rId6"/>
    <p:sldId id="282" r:id="rId7"/>
    <p:sldId id="283" r:id="rId8"/>
    <p:sldId id="284" r:id="rId9"/>
    <p:sldId id="285" r:id="rId10"/>
    <p:sldId id="286" r:id="rId11"/>
    <p:sldId id="287" r:id="rId12"/>
    <p:sldId id="288" r:id="rId13"/>
    <p:sldId id="289" r:id="rId14"/>
    <p:sldId id="290" r:id="rId15"/>
    <p:sldId id="514" r:id="rId16"/>
    <p:sldId id="291" r:id="rId17"/>
  </p:sldIdLst>
  <p:sldSz cx="9144000" cy="6858000" type="screen4x3"/>
  <p:notesSz cx="6867525" cy="9991725"/>
  <p:defaultTextStyle>
    <a:defPPr>
      <a:defRPr lang="cs-CZ"/>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72" autoAdjust="0"/>
    <p:restoredTop sz="94271" autoAdjust="0"/>
  </p:normalViewPr>
  <p:slideViewPr>
    <p:cSldViewPr>
      <p:cViewPr varScale="1">
        <p:scale>
          <a:sx n="68" d="100"/>
          <a:sy n="68" d="100"/>
        </p:scale>
        <p:origin x="928" y="60"/>
      </p:cViewPr>
      <p:guideLst>
        <p:guide orient="horz" pos="2160"/>
        <p:guide pos="2880"/>
      </p:guideLst>
    </p:cSldViewPr>
  </p:slideViewPr>
  <p:outlineViewPr>
    <p:cViewPr>
      <p:scale>
        <a:sx n="33" d="100"/>
        <a:sy n="33" d="100"/>
      </p:scale>
      <p:origin x="0" y="-1484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1E6C0156-174C-4FD8-B684-E51FA994590B}"/>
              </a:ext>
            </a:extLst>
          </p:cNvPr>
          <p:cNvSpPr>
            <a:spLocks noGrp="1"/>
          </p:cNvSpPr>
          <p:nvPr>
            <p:ph type="hdr" sz="quarter"/>
          </p:nvPr>
        </p:nvSpPr>
        <p:spPr>
          <a:xfrm>
            <a:off x="0" y="0"/>
            <a:ext cx="2976563" cy="500063"/>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cs-CZ"/>
          </a:p>
        </p:txBody>
      </p:sp>
      <p:sp>
        <p:nvSpPr>
          <p:cNvPr id="3" name="Zástupný symbol pro datum 2">
            <a:extLst>
              <a:ext uri="{FF2B5EF4-FFF2-40B4-BE49-F238E27FC236}">
                <a16:creationId xmlns:a16="http://schemas.microsoft.com/office/drawing/2014/main" id="{AE38070D-0958-44A9-9388-2B65D9E19BA4}"/>
              </a:ext>
            </a:extLst>
          </p:cNvPr>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B9BB1B83-A0C3-4AEE-BAB9-1CB2EF3C89B4}" type="datetimeFigureOut">
              <a:rPr lang="cs-CZ"/>
              <a:pPr>
                <a:defRPr/>
              </a:pPr>
              <a:t>05.11.2019</a:t>
            </a:fld>
            <a:endParaRPr lang="cs-CZ"/>
          </a:p>
        </p:txBody>
      </p:sp>
      <p:sp>
        <p:nvSpPr>
          <p:cNvPr id="4" name="Zástupný symbol pro zápatí 3">
            <a:extLst>
              <a:ext uri="{FF2B5EF4-FFF2-40B4-BE49-F238E27FC236}">
                <a16:creationId xmlns:a16="http://schemas.microsoft.com/office/drawing/2014/main" id="{B7B74465-8BEE-4C45-9987-DD9D932142E8}"/>
              </a:ext>
            </a:extLst>
          </p:cNvPr>
          <p:cNvSpPr>
            <a:spLocks noGrp="1"/>
          </p:cNvSpPr>
          <p:nvPr>
            <p:ph type="ftr" sz="quarter" idx="2"/>
          </p:nvPr>
        </p:nvSpPr>
        <p:spPr>
          <a:xfrm>
            <a:off x="0" y="9490075"/>
            <a:ext cx="2976563" cy="500063"/>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cs-CZ"/>
          </a:p>
        </p:txBody>
      </p:sp>
      <p:sp>
        <p:nvSpPr>
          <p:cNvPr id="5" name="Zástupný symbol pro číslo snímku 4">
            <a:extLst>
              <a:ext uri="{FF2B5EF4-FFF2-40B4-BE49-F238E27FC236}">
                <a16:creationId xmlns:a16="http://schemas.microsoft.com/office/drawing/2014/main" id="{29D22F69-5F9A-4A18-8286-C52BCFF1745D}"/>
              </a:ext>
            </a:extLst>
          </p:cNvPr>
          <p:cNvSpPr>
            <a:spLocks noGrp="1"/>
          </p:cNvSpPr>
          <p:nvPr>
            <p:ph type="sldNum" sz="quarter" idx="3"/>
          </p:nvPr>
        </p:nvSpPr>
        <p:spPr>
          <a:xfrm>
            <a:off x="3889375" y="9490075"/>
            <a:ext cx="2976563" cy="500063"/>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smtClean="0">
                <a:latin typeface="+mn-lt"/>
              </a:defRPr>
            </a:lvl1pPr>
          </a:lstStyle>
          <a:p>
            <a:pPr>
              <a:defRPr/>
            </a:pPr>
            <a:fld id="{1CA02916-19F2-40D6-A687-A43C1577394F}"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AEE33862-7516-48D7-9FDE-A6C6F2702AA5}"/>
              </a:ext>
            </a:extLst>
          </p:cNvPr>
          <p:cNvSpPr>
            <a:spLocks noGrp="1" noChangeArrowheads="1"/>
          </p:cNvSpPr>
          <p:nvPr>
            <p:ph type="hdr" sz="quarter"/>
          </p:nvPr>
        </p:nvSpPr>
        <p:spPr bwMode="auto">
          <a:xfrm>
            <a:off x="0" y="0"/>
            <a:ext cx="2976563" cy="500063"/>
          </a:xfrm>
          <a:prstGeom prst="rect">
            <a:avLst/>
          </a:prstGeom>
          <a:noFill/>
          <a:ln w="9525">
            <a:noFill/>
            <a:miter lim="800000"/>
            <a:headEnd/>
            <a:tailEnd/>
          </a:ln>
          <a:effectLst/>
        </p:spPr>
        <p:txBody>
          <a:bodyPr vert="horz" wrap="square" lIns="96332" tIns="48166" rIns="96332" bIns="48166" numCol="1" anchor="t" anchorCtr="0" compatLnSpc="1">
            <a:prstTxWarp prst="textNoShape">
              <a:avLst/>
            </a:prstTxWarp>
          </a:bodyPr>
          <a:lstStyle>
            <a:lvl1pPr algn="l" eaLnBrk="1" fontAlgn="auto" hangingPunct="1">
              <a:spcBef>
                <a:spcPts val="0"/>
              </a:spcBef>
              <a:spcAft>
                <a:spcPts val="0"/>
              </a:spcAft>
              <a:defRPr sz="1300">
                <a:latin typeface="+mn-lt"/>
              </a:defRPr>
            </a:lvl1pPr>
          </a:lstStyle>
          <a:p>
            <a:pPr>
              <a:defRPr/>
            </a:pPr>
            <a:endParaRPr lang="cs-CZ"/>
          </a:p>
        </p:txBody>
      </p:sp>
      <p:sp>
        <p:nvSpPr>
          <p:cNvPr id="56323" name="Rectangle 3">
            <a:extLst>
              <a:ext uri="{FF2B5EF4-FFF2-40B4-BE49-F238E27FC236}">
                <a16:creationId xmlns:a16="http://schemas.microsoft.com/office/drawing/2014/main" id="{9794D0B2-698A-48D2-83C2-61AC9F84575E}"/>
              </a:ext>
            </a:extLst>
          </p:cNvPr>
          <p:cNvSpPr>
            <a:spLocks noGrp="1" noChangeArrowheads="1"/>
          </p:cNvSpPr>
          <p:nvPr>
            <p:ph type="dt" idx="1"/>
          </p:nvPr>
        </p:nvSpPr>
        <p:spPr bwMode="auto">
          <a:xfrm>
            <a:off x="3889375" y="0"/>
            <a:ext cx="2976563" cy="500063"/>
          </a:xfrm>
          <a:prstGeom prst="rect">
            <a:avLst/>
          </a:prstGeom>
          <a:noFill/>
          <a:ln w="9525">
            <a:noFill/>
            <a:miter lim="800000"/>
            <a:headEnd/>
            <a:tailEnd/>
          </a:ln>
          <a:effectLst/>
        </p:spPr>
        <p:txBody>
          <a:bodyPr vert="horz" wrap="square" lIns="96332" tIns="48166" rIns="96332" bIns="48166" numCol="1" anchor="t" anchorCtr="0" compatLnSpc="1">
            <a:prstTxWarp prst="textNoShape">
              <a:avLst/>
            </a:prstTxWarp>
          </a:bodyPr>
          <a:lstStyle>
            <a:lvl1pPr algn="r" eaLnBrk="1" fontAlgn="auto" hangingPunct="1">
              <a:spcBef>
                <a:spcPts val="0"/>
              </a:spcBef>
              <a:spcAft>
                <a:spcPts val="0"/>
              </a:spcAft>
              <a:defRPr sz="1300">
                <a:latin typeface="+mn-lt"/>
              </a:defRPr>
            </a:lvl1pPr>
          </a:lstStyle>
          <a:p>
            <a:pPr>
              <a:defRPr/>
            </a:pPr>
            <a:endParaRPr lang="cs-CZ"/>
          </a:p>
        </p:txBody>
      </p:sp>
      <p:sp>
        <p:nvSpPr>
          <p:cNvPr id="2052" name="Rectangle 4">
            <a:extLst>
              <a:ext uri="{FF2B5EF4-FFF2-40B4-BE49-F238E27FC236}">
                <a16:creationId xmlns:a16="http://schemas.microsoft.com/office/drawing/2014/main" id="{78EC2942-8492-442B-93AF-1D45D65F192D}"/>
              </a:ext>
            </a:extLst>
          </p:cNvPr>
          <p:cNvSpPr>
            <a:spLocks noGrp="1" noRot="1" noChangeAspect="1" noChangeArrowheads="1" noTextEdit="1"/>
          </p:cNvSpPr>
          <p:nvPr>
            <p:ph type="sldImg" idx="2"/>
          </p:nvPr>
        </p:nvSpPr>
        <p:spPr bwMode="auto">
          <a:xfrm>
            <a:off x="936625" y="749300"/>
            <a:ext cx="4994275" cy="37465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5" name="Rectangle 5">
            <a:extLst>
              <a:ext uri="{FF2B5EF4-FFF2-40B4-BE49-F238E27FC236}">
                <a16:creationId xmlns:a16="http://schemas.microsoft.com/office/drawing/2014/main" id="{0F53D740-E2FB-42FE-A36D-D8E59258C838}"/>
              </a:ext>
            </a:extLst>
          </p:cNvPr>
          <p:cNvSpPr>
            <a:spLocks noGrp="1" noChangeArrowheads="1"/>
          </p:cNvSpPr>
          <p:nvPr>
            <p:ph type="body" sz="quarter" idx="3"/>
          </p:nvPr>
        </p:nvSpPr>
        <p:spPr bwMode="auto">
          <a:xfrm>
            <a:off x="687388" y="4746625"/>
            <a:ext cx="5492750" cy="4495800"/>
          </a:xfrm>
          <a:prstGeom prst="rect">
            <a:avLst/>
          </a:prstGeom>
          <a:noFill/>
          <a:ln w="9525">
            <a:noFill/>
            <a:miter lim="800000"/>
            <a:headEnd/>
            <a:tailEnd/>
          </a:ln>
          <a:effectLst/>
        </p:spPr>
        <p:txBody>
          <a:bodyPr vert="horz" wrap="square" lIns="96332" tIns="48166" rIns="96332" bIns="48166"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56326" name="Rectangle 6">
            <a:extLst>
              <a:ext uri="{FF2B5EF4-FFF2-40B4-BE49-F238E27FC236}">
                <a16:creationId xmlns:a16="http://schemas.microsoft.com/office/drawing/2014/main" id="{3A00B486-2634-4161-B955-E3E5AD054BD8}"/>
              </a:ext>
            </a:extLst>
          </p:cNvPr>
          <p:cNvSpPr>
            <a:spLocks noGrp="1" noChangeArrowheads="1"/>
          </p:cNvSpPr>
          <p:nvPr>
            <p:ph type="ftr" sz="quarter" idx="4"/>
          </p:nvPr>
        </p:nvSpPr>
        <p:spPr bwMode="auto">
          <a:xfrm>
            <a:off x="0" y="9490075"/>
            <a:ext cx="2976563" cy="500063"/>
          </a:xfrm>
          <a:prstGeom prst="rect">
            <a:avLst/>
          </a:prstGeom>
          <a:noFill/>
          <a:ln w="9525">
            <a:noFill/>
            <a:miter lim="800000"/>
            <a:headEnd/>
            <a:tailEnd/>
          </a:ln>
          <a:effectLst/>
        </p:spPr>
        <p:txBody>
          <a:bodyPr vert="horz" wrap="square" lIns="96332" tIns="48166" rIns="96332" bIns="48166" numCol="1" anchor="b" anchorCtr="0" compatLnSpc="1">
            <a:prstTxWarp prst="textNoShape">
              <a:avLst/>
            </a:prstTxWarp>
          </a:bodyPr>
          <a:lstStyle>
            <a:lvl1pPr algn="l" eaLnBrk="1" fontAlgn="auto" hangingPunct="1">
              <a:spcBef>
                <a:spcPts val="0"/>
              </a:spcBef>
              <a:spcAft>
                <a:spcPts val="0"/>
              </a:spcAft>
              <a:defRPr sz="1300">
                <a:latin typeface="+mn-lt"/>
              </a:defRPr>
            </a:lvl1pPr>
          </a:lstStyle>
          <a:p>
            <a:pPr>
              <a:defRPr/>
            </a:pPr>
            <a:endParaRPr lang="cs-CZ"/>
          </a:p>
        </p:txBody>
      </p:sp>
      <p:sp>
        <p:nvSpPr>
          <p:cNvPr id="56327" name="Rectangle 7">
            <a:extLst>
              <a:ext uri="{FF2B5EF4-FFF2-40B4-BE49-F238E27FC236}">
                <a16:creationId xmlns:a16="http://schemas.microsoft.com/office/drawing/2014/main" id="{2D2F386C-D2A8-4447-B37B-BA1AE2B1040F}"/>
              </a:ext>
            </a:extLst>
          </p:cNvPr>
          <p:cNvSpPr>
            <a:spLocks noGrp="1" noChangeArrowheads="1"/>
          </p:cNvSpPr>
          <p:nvPr>
            <p:ph type="sldNum" sz="quarter" idx="5"/>
          </p:nvPr>
        </p:nvSpPr>
        <p:spPr bwMode="auto">
          <a:xfrm>
            <a:off x="3889375" y="9490075"/>
            <a:ext cx="2976563" cy="500063"/>
          </a:xfrm>
          <a:prstGeom prst="rect">
            <a:avLst/>
          </a:prstGeom>
          <a:noFill/>
          <a:ln w="9525">
            <a:noFill/>
            <a:miter lim="800000"/>
            <a:headEnd/>
            <a:tailEnd/>
          </a:ln>
          <a:effectLst/>
        </p:spPr>
        <p:txBody>
          <a:bodyPr vert="horz" wrap="square" lIns="96332" tIns="48166" rIns="96332" bIns="48166" numCol="1" anchor="b" anchorCtr="0" compatLnSpc="1">
            <a:prstTxWarp prst="textNoShape">
              <a:avLst/>
            </a:prstTxWarp>
          </a:bodyPr>
          <a:lstStyle>
            <a:lvl1pPr algn="r" eaLnBrk="1" fontAlgn="auto" hangingPunct="1">
              <a:spcBef>
                <a:spcPts val="0"/>
              </a:spcBef>
              <a:spcAft>
                <a:spcPts val="0"/>
              </a:spcAft>
              <a:defRPr sz="1300" smtClean="0">
                <a:latin typeface="+mn-lt"/>
              </a:defRPr>
            </a:lvl1pPr>
          </a:lstStyle>
          <a:p>
            <a:pPr>
              <a:defRPr/>
            </a:pPr>
            <a:fld id="{FD62440A-904A-4D09-9207-38799F0A18F2}"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Segoe U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Segoe U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Segoe U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Segoe U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Segoe U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0628B5-BFA2-4BFF-AD95-3199BBC27016}"/>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61C7501F-D8A1-4A69-8E06-DEB18C3877B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DE10D14-81B2-4A67-8793-EF0AE0FD9F41}"/>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F23D1A9F-E863-4B50-B621-A8BBAFAB2EFF}"/>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21D9CA54-B7E7-4A5F-85B1-363C98C3FDA1}"/>
              </a:ext>
            </a:extLst>
          </p:cNvPr>
          <p:cNvSpPr>
            <a:spLocks noGrp="1"/>
          </p:cNvSpPr>
          <p:nvPr>
            <p:ph type="sldNum" sz="quarter" idx="12"/>
          </p:nvPr>
        </p:nvSpPr>
        <p:spPr/>
        <p:txBody>
          <a:bodyPr/>
          <a:lstStyle>
            <a:lvl1pPr>
              <a:defRPr/>
            </a:lvl1pPr>
          </a:lstStyle>
          <a:p>
            <a:pPr>
              <a:defRPr/>
            </a:pPr>
            <a:fld id="{64B6B88E-594B-4D6B-AD05-E7D6266DE0DF}" type="slidenum">
              <a:rPr lang="cs-CZ" altLang="cs-CZ"/>
              <a:pPr>
                <a:defRPr/>
              </a:pPr>
              <a:t>‹#›</a:t>
            </a:fld>
            <a:endParaRPr lang="cs-CZ" altLang="cs-CZ"/>
          </a:p>
        </p:txBody>
      </p:sp>
    </p:spTree>
    <p:extLst>
      <p:ext uri="{BB962C8B-B14F-4D97-AF65-F5344CB8AC3E}">
        <p14:creationId xmlns:p14="http://schemas.microsoft.com/office/powerpoint/2010/main" val="3542914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55122F-D89F-462F-8926-CB4087C2EB7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636DFE5-E9EB-4F5A-9194-EEF449ED9605}"/>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260056D-62FD-4629-8173-C8A59D665D64}"/>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C145DBA9-C607-4BF5-9C42-8654A40B1A4B}"/>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6FB55AE1-3F27-4CA2-9B5F-B6E3FDE94259}"/>
              </a:ext>
            </a:extLst>
          </p:cNvPr>
          <p:cNvSpPr>
            <a:spLocks noGrp="1"/>
          </p:cNvSpPr>
          <p:nvPr>
            <p:ph type="sldNum" sz="quarter" idx="12"/>
          </p:nvPr>
        </p:nvSpPr>
        <p:spPr/>
        <p:txBody>
          <a:bodyPr/>
          <a:lstStyle>
            <a:lvl1pPr>
              <a:defRPr/>
            </a:lvl1pPr>
          </a:lstStyle>
          <a:p>
            <a:pPr>
              <a:defRPr/>
            </a:pPr>
            <a:fld id="{75B5B0CA-4DBA-43A2-A626-38E90B7AFFAB}" type="slidenum">
              <a:rPr lang="cs-CZ" altLang="cs-CZ"/>
              <a:pPr>
                <a:defRPr/>
              </a:pPr>
              <a:t>‹#›</a:t>
            </a:fld>
            <a:endParaRPr lang="cs-CZ" altLang="cs-CZ"/>
          </a:p>
        </p:txBody>
      </p:sp>
    </p:spTree>
    <p:extLst>
      <p:ext uri="{BB962C8B-B14F-4D97-AF65-F5344CB8AC3E}">
        <p14:creationId xmlns:p14="http://schemas.microsoft.com/office/powerpoint/2010/main" val="3031036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D290799-35F1-4A49-9486-B772D74F88F8}"/>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72957EB-DC4F-4111-9607-E8DF8174A0CD}"/>
              </a:ext>
            </a:extLst>
          </p:cNvPr>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A7CE63D-7DBF-460D-AD02-E370D0D2885E}"/>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7A0C7256-2807-4B1F-83BA-2B804DB4497F}"/>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60E7C5AB-47E4-48A5-8357-1E7C5AB4814A}"/>
              </a:ext>
            </a:extLst>
          </p:cNvPr>
          <p:cNvSpPr>
            <a:spLocks noGrp="1"/>
          </p:cNvSpPr>
          <p:nvPr>
            <p:ph type="sldNum" sz="quarter" idx="12"/>
          </p:nvPr>
        </p:nvSpPr>
        <p:spPr/>
        <p:txBody>
          <a:bodyPr/>
          <a:lstStyle>
            <a:lvl1pPr>
              <a:defRPr/>
            </a:lvl1pPr>
          </a:lstStyle>
          <a:p>
            <a:pPr>
              <a:defRPr/>
            </a:pPr>
            <a:fld id="{5D0FDAAE-B3AC-4CF7-B376-BF453B041948}" type="slidenum">
              <a:rPr lang="cs-CZ" altLang="cs-CZ"/>
              <a:pPr>
                <a:defRPr/>
              </a:pPr>
              <a:t>‹#›</a:t>
            </a:fld>
            <a:endParaRPr lang="cs-CZ" altLang="cs-CZ"/>
          </a:p>
        </p:txBody>
      </p:sp>
    </p:spTree>
    <p:extLst>
      <p:ext uri="{BB962C8B-B14F-4D97-AF65-F5344CB8AC3E}">
        <p14:creationId xmlns:p14="http://schemas.microsoft.com/office/powerpoint/2010/main" val="268809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3E41DB-BA21-4245-A466-949ADCA8CB9F}"/>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E46D067C-9FA2-4FFC-831A-584ABE6C0A49}"/>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758ACF8-EFFA-4DD1-8D4E-5BE07DD47CDA}"/>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9121060D-4318-47EC-A8E8-91284967B0E7}"/>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DCE87B7E-D993-453A-97DD-7411AC1320AC}"/>
              </a:ext>
            </a:extLst>
          </p:cNvPr>
          <p:cNvSpPr>
            <a:spLocks noGrp="1"/>
          </p:cNvSpPr>
          <p:nvPr>
            <p:ph type="sldNum" sz="quarter" idx="12"/>
          </p:nvPr>
        </p:nvSpPr>
        <p:spPr/>
        <p:txBody>
          <a:bodyPr/>
          <a:lstStyle>
            <a:lvl1pPr>
              <a:defRPr/>
            </a:lvl1pPr>
          </a:lstStyle>
          <a:p>
            <a:pPr>
              <a:defRPr/>
            </a:pPr>
            <a:fld id="{5311943E-0A04-4E52-B941-4A3B27B387D2}" type="slidenum">
              <a:rPr lang="cs-CZ" altLang="cs-CZ"/>
              <a:pPr>
                <a:defRPr/>
              </a:pPr>
              <a:t>‹#›</a:t>
            </a:fld>
            <a:endParaRPr lang="cs-CZ" altLang="cs-CZ"/>
          </a:p>
        </p:txBody>
      </p:sp>
    </p:spTree>
    <p:extLst>
      <p:ext uri="{BB962C8B-B14F-4D97-AF65-F5344CB8AC3E}">
        <p14:creationId xmlns:p14="http://schemas.microsoft.com/office/powerpoint/2010/main" val="383819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AF2BD1-F5CF-4F78-B5BD-8A8C9E74E32A}"/>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symbol pro text 2">
            <a:extLst>
              <a:ext uri="{FF2B5EF4-FFF2-40B4-BE49-F238E27FC236}">
                <a16:creationId xmlns:a16="http://schemas.microsoft.com/office/drawing/2014/main" id="{440AFD77-E834-405E-B5CD-9BC376AC5F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AB8C96C2-84B3-4DF2-BE0F-8338BEEECA51}"/>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556C8386-C50C-4B11-8730-DBBF6C04BA0D}"/>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E179F971-7E1C-4A62-AC2E-5924484F53E5}"/>
              </a:ext>
            </a:extLst>
          </p:cNvPr>
          <p:cNvSpPr>
            <a:spLocks noGrp="1"/>
          </p:cNvSpPr>
          <p:nvPr>
            <p:ph type="sldNum" sz="quarter" idx="12"/>
          </p:nvPr>
        </p:nvSpPr>
        <p:spPr/>
        <p:txBody>
          <a:bodyPr/>
          <a:lstStyle>
            <a:lvl1pPr>
              <a:defRPr/>
            </a:lvl1pPr>
          </a:lstStyle>
          <a:p>
            <a:pPr>
              <a:defRPr/>
            </a:pPr>
            <a:fld id="{16B409E8-C52B-4569-A2A0-E236DC4A8C89}" type="slidenum">
              <a:rPr lang="cs-CZ" altLang="cs-CZ"/>
              <a:pPr>
                <a:defRPr/>
              </a:pPr>
              <a:t>‹#›</a:t>
            </a:fld>
            <a:endParaRPr lang="cs-CZ" altLang="cs-CZ"/>
          </a:p>
        </p:txBody>
      </p:sp>
    </p:spTree>
    <p:extLst>
      <p:ext uri="{BB962C8B-B14F-4D97-AF65-F5344CB8AC3E}">
        <p14:creationId xmlns:p14="http://schemas.microsoft.com/office/powerpoint/2010/main" val="3254373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7E8991-43D8-46E9-8A2E-75BC7C65218A}"/>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C9E9EF97-82DB-4091-B26B-1C8CD6FF811D}"/>
              </a:ext>
            </a:extLst>
          </p:cNvPr>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FF78CEFE-0990-4D66-9250-D8ACAC735D29}"/>
              </a:ext>
            </a:extLst>
          </p:cNvPr>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2899E736-F132-495B-B4CB-3A2BE570D080}"/>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1CBF4252-A050-4CEB-9721-08D37CE3262C}"/>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35977D0D-8684-4526-A25E-6F104AD14F34}"/>
              </a:ext>
            </a:extLst>
          </p:cNvPr>
          <p:cNvSpPr>
            <a:spLocks noGrp="1"/>
          </p:cNvSpPr>
          <p:nvPr>
            <p:ph type="sldNum" sz="quarter" idx="12"/>
          </p:nvPr>
        </p:nvSpPr>
        <p:spPr/>
        <p:txBody>
          <a:bodyPr/>
          <a:lstStyle>
            <a:lvl1pPr>
              <a:defRPr/>
            </a:lvl1pPr>
          </a:lstStyle>
          <a:p>
            <a:pPr>
              <a:defRPr/>
            </a:pPr>
            <a:fld id="{E1ADD8E9-B7FE-4864-9981-942FA261AB4E}" type="slidenum">
              <a:rPr lang="cs-CZ" altLang="cs-CZ"/>
              <a:pPr>
                <a:defRPr/>
              </a:pPr>
              <a:t>‹#›</a:t>
            </a:fld>
            <a:endParaRPr lang="cs-CZ" altLang="cs-CZ"/>
          </a:p>
        </p:txBody>
      </p:sp>
    </p:spTree>
    <p:extLst>
      <p:ext uri="{BB962C8B-B14F-4D97-AF65-F5344CB8AC3E}">
        <p14:creationId xmlns:p14="http://schemas.microsoft.com/office/powerpoint/2010/main" val="365983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2A782B-6408-4957-8944-D27D63BD7119}"/>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7172338D-7582-4813-BC0A-9FE008D0B13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85940196-4F51-45B3-B3A6-1864B9A2785F}"/>
              </a:ext>
            </a:extLst>
          </p:cNvPr>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7EA93A2C-3659-4E06-B0FB-73442C227922}"/>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3751A28D-F63A-4E9A-9897-C15B81C00FFC}"/>
              </a:ext>
            </a:extLst>
          </p:cNvPr>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a:extLst>
              <a:ext uri="{FF2B5EF4-FFF2-40B4-BE49-F238E27FC236}">
                <a16:creationId xmlns:a16="http://schemas.microsoft.com/office/drawing/2014/main" id="{9652050E-A44E-44B9-BA71-59AC15608B62}"/>
              </a:ext>
            </a:extLst>
          </p:cNvPr>
          <p:cNvSpPr>
            <a:spLocks noGrp="1"/>
          </p:cNvSpPr>
          <p:nvPr>
            <p:ph type="dt" sz="half" idx="10"/>
          </p:nvPr>
        </p:nvSpPr>
        <p:spPr/>
        <p:txBody>
          <a:bodyPr/>
          <a:lstStyle>
            <a:lvl1pPr>
              <a:defRPr/>
            </a:lvl1pPr>
          </a:lstStyle>
          <a:p>
            <a:pPr>
              <a:defRPr/>
            </a:pPr>
            <a:endParaRPr lang="cs-CZ"/>
          </a:p>
        </p:txBody>
      </p:sp>
      <p:sp>
        <p:nvSpPr>
          <p:cNvPr id="8" name="Zástupný symbol pro zápatí 4">
            <a:extLst>
              <a:ext uri="{FF2B5EF4-FFF2-40B4-BE49-F238E27FC236}">
                <a16:creationId xmlns:a16="http://schemas.microsoft.com/office/drawing/2014/main" id="{55C67E2A-53E2-45A5-B9A5-FEE194800821}"/>
              </a:ext>
            </a:extLst>
          </p:cNvPr>
          <p:cNvSpPr>
            <a:spLocks noGrp="1"/>
          </p:cNvSpPr>
          <p:nvPr>
            <p:ph type="ftr" sz="quarter" idx="11"/>
          </p:nvPr>
        </p:nvSpPr>
        <p:spPr/>
        <p:txBody>
          <a:bodyPr/>
          <a:lstStyle>
            <a:lvl1pPr>
              <a:defRPr/>
            </a:lvl1pPr>
          </a:lstStyle>
          <a:p>
            <a:pPr>
              <a:defRPr/>
            </a:pPr>
            <a:endParaRPr lang="cs-CZ"/>
          </a:p>
        </p:txBody>
      </p:sp>
      <p:sp>
        <p:nvSpPr>
          <p:cNvPr id="9" name="Zástupný symbol pro číslo snímku 5">
            <a:extLst>
              <a:ext uri="{FF2B5EF4-FFF2-40B4-BE49-F238E27FC236}">
                <a16:creationId xmlns:a16="http://schemas.microsoft.com/office/drawing/2014/main" id="{9B15BD1D-0558-4322-8408-B966FDE10398}"/>
              </a:ext>
            </a:extLst>
          </p:cNvPr>
          <p:cNvSpPr>
            <a:spLocks noGrp="1"/>
          </p:cNvSpPr>
          <p:nvPr>
            <p:ph type="sldNum" sz="quarter" idx="12"/>
          </p:nvPr>
        </p:nvSpPr>
        <p:spPr/>
        <p:txBody>
          <a:bodyPr/>
          <a:lstStyle>
            <a:lvl1pPr>
              <a:defRPr/>
            </a:lvl1pPr>
          </a:lstStyle>
          <a:p>
            <a:pPr>
              <a:defRPr/>
            </a:pPr>
            <a:fld id="{B8AEC43A-FBE0-4084-BD21-58F985D669AD}" type="slidenum">
              <a:rPr lang="cs-CZ" altLang="cs-CZ"/>
              <a:pPr>
                <a:defRPr/>
              </a:pPr>
              <a:t>‹#›</a:t>
            </a:fld>
            <a:endParaRPr lang="cs-CZ" altLang="cs-CZ"/>
          </a:p>
        </p:txBody>
      </p:sp>
    </p:spTree>
    <p:extLst>
      <p:ext uri="{BB962C8B-B14F-4D97-AF65-F5344CB8AC3E}">
        <p14:creationId xmlns:p14="http://schemas.microsoft.com/office/powerpoint/2010/main" val="3297103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DE1570C-C4A2-4646-B033-4EFA0CE6B2A8}"/>
              </a:ext>
            </a:extLst>
          </p:cNvPr>
          <p:cNvSpPr>
            <a:spLocks noGrp="1"/>
          </p:cNvSpPr>
          <p:nvPr>
            <p:ph type="title"/>
          </p:nvPr>
        </p:nvSpPr>
        <p:spPr/>
        <p:txBody>
          <a:bodyPr/>
          <a:lstStyle/>
          <a:p>
            <a:r>
              <a:rPr lang="cs-CZ"/>
              <a:t>Kliknutím lze upravit styl.</a:t>
            </a:r>
          </a:p>
        </p:txBody>
      </p:sp>
      <p:sp>
        <p:nvSpPr>
          <p:cNvPr id="3" name="Zástupný symbol pro datum 3">
            <a:extLst>
              <a:ext uri="{FF2B5EF4-FFF2-40B4-BE49-F238E27FC236}">
                <a16:creationId xmlns:a16="http://schemas.microsoft.com/office/drawing/2014/main" id="{BDE0A3CB-41C4-4CF2-866F-0339816F54EC}"/>
              </a:ext>
            </a:extLst>
          </p:cNvPr>
          <p:cNvSpPr>
            <a:spLocks noGrp="1"/>
          </p:cNvSpPr>
          <p:nvPr>
            <p:ph type="dt" sz="half" idx="10"/>
          </p:nvPr>
        </p:nvSpPr>
        <p:spPr/>
        <p:txBody>
          <a:bodyPr/>
          <a:lstStyle>
            <a:lvl1pPr>
              <a:defRPr/>
            </a:lvl1pPr>
          </a:lstStyle>
          <a:p>
            <a:pPr>
              <a:defRPr/>
            </a:pPr>
            <a:endParaRPr lang="cs-CZ"/>
          </a:p>
        </p:txBody>
      </p:sp>
      <p:sp>
        <p:nvSpPr>
          <p:cNvPr id="4" name="Zástupný symbol pro zápatí 4">
            <a:extLst>
              <a:ext uri="{FF2B5EF4-FFF2-40B4-BE49-F238E27FC236}">
                <a16:creationId xmlns:a16="http://schemas.microsoft.com/office/drawing/2014/main" id="{39ECC808-9C4C-4CEC-A267-6648056A1974}"/>
              </a:ext>
            </a:extLst>
          </p:cNvPr>
          <p:cNvSpPr>
            <a:spLocks noGrp="1"/>
          </p:cNvSpPr>
          <p:nvPr>
            <p:ph type="ftr" sz="quarter" idx="11"/>
          </p:nvPr>
        </p:nvSpPr>
        <p:spPr/>
        <p:txBody>
          <a:bodyPr/>
          <a:lstStyle>
            <a:lvl1pPr>
              <a:defRPr/>
            </a:lvl1pPr>
          </a:lstStyle>
          <a:p>
            <a:pPr>
              <a:defRPr/>
            </a:pPr>
            <a:endParaRPr lang="cs-CZ"/>
          </a:p>
        </p:txBody>
      </p:sp>
      <p:sp>
        <p:nvSpPr>
          <p:cNvPr id="5" name="Zástupný symbol pro číslo snímku 5">
            <a:extLst>
              <a:ext uri="{FF2B5EF4-FFF2-40B4-BE49-F238E27FC236}">
                <a16:creationId xmlns:a16="http://schemas.microsoft.com/office/drawing/2014/main" id="{BA4ACE91-2AA9-4019-B59A-25D2E765AE5A}"/>
              </a:ext>
            </a:extLst>
          </p:cNvPr>
          <p:cNvSpPr>
            <a:spLocks noGrp="1"/>
          </p:cNvSpPr>
          <p:nvPr>
            <p:ph type="sldNum" sz="quarter" idx="12"/>
          </p:nvPr>
        </p:nvSpPr>
        <p:spPr/>
        <p:txBody>
          <a:bodyPr/>
          <a:lstStyle>
            <a:lvl1pPr>
              <a:defRPr/>
            </a:lvl1pPr>
          </a:lstStyle>
          <a:p>
            <a:pPr>
              <a:defRPr/>
            </a:pPr>
            <a:fld id="{62775F40-3016-4FE6-BB50-2D4846ECAF4D}" type="slidenum">
              <a:rPr lang="cs-CZ" altLang="cs-CZ"/>
              <a:pPr>
                <a:defRPr/>
              </a:pPr>
              <a:t>‹#›</a:t>
            </a:fld>
            <a:endParaRPr lang="cs-CZ" altLang="cs-CZ"/>
          </a:p>
        </p:txBody>
      </p:sp>
    </p:spTree>
    <p:extLst>
      <p:ext uri="{BB962C8B-B14F-4D97-AF65-F5344CB8AC3E}">
        <p14:creationId xmlns:p14="http://schemas.microsoft.com/office/powerpoint/2010/main" val="3353486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a:extLst>
              <a:ext uri="{FF2B5EF4-FFF2-40B4-BE49-F238E27FC236}">
                <a16:creationId xmlns:a16="http://schemas.microsoft.com/office/drawing/2014/main" id="{C27E7A10-D8A7-41AE-9F90-B8FB16DED8DA}"/>
              </a:ext>
            </a:extLst>
          </p:cNvPr>
          <p:cNvSpPr>
            <a:spLocks noGrp="1"/>
          </p:cNvSpPr>
          <p:nvPr>
            <p:ph type="dt" sz="half" idx="10"/>
          </p:nvPr>
        </p:nvSpPr>
        <p:spPr/>
        <p:txBody>
          <a:bodyPr/>
          <a:lstStyle>
            <a:lvl1pPr>
              <a:defRPr/>
            </a:lvl1pPr>
          </a:lstStyle>
          <a:p>
            <a:pPr>
              <a:defRPr/>
            </a:pPr>
            <a:endParaRPr lang="cs-CZ"/>
          </a:p>
        </p:txBody>
      </p:sp>
      <p:sp>
        <p:nvSpPr>
          <p:cNvPr id="3" name="Zástupný symbol pro zápatí 4">
            <a:extLst>
              <a:ext uri="{FF2B5EF4-FFF2-40B4-BE49-F238E27FC236}">
                <a16:creationId xmlns:a16="http://schemas.microsoft.com/office/drawing/2014/main" id="{3DB1DD4F-3AFB-4AA7-80AF-3D4C3802B740}"/>
              </a:ext>
            </a:extLst>
          </p:cNvPr>
          <p:cNvSpPr>
            <a:spLocks noGrp="1"/>
          </p:cNvSpPr>
          <p:nvPr>
            <p:ph type="ftr" sz="quarter" idx="11"/>
          </p:nvPr>
        </p:nvSpPr>
        <p:spPr/>
        <p:txBody>
          <a:bodyPr/>
          <a:lstStyle>
            <a:lvl1pPr>
              <a:defRPr/>
            </a:lvl1pPr>
          </a:lstStyle>
          <a:p>
            <a:pPr>
              <a:defRPr/>
            </a:pPr>
            <a:endParaRPr lang="cs-CZ"/>
          </a:p>
        </p:txBody>
      </p:sp>
      <p:sp>
        <p:nvSpPr>
          <p:cNvPr id="4" name="Zástupný symbol pro číslo snímku 5">
            <a:extLst>
              <a:ext uri="{FF2B5EF4-FFF2-40B4-BE49-F238E27FC236}">
                <a16:creationId xmlns:a16="http://schemas.microsoft.com/office/drawing/2014/main" id="{ED33F28E-A53F-4FFB-8407-BE001B7808EC}"/>
              </a:ext>
            </a:extLst>
          </p:cNvPr>
          <p:cNvSpPr>
            <a:spLocks noGrp="1"/>
          </p:cNvSpPr>
          <p:nvPr>
            <p:ph type="sldNum" sz="quarter" idx="12"/>
          </p:nvPr>
        </p:nvSpPr>
        <p:spPr/>
        <p:txBody>
          <a:bodyPr/>
          <a:lstStyle>
            <a:lvl1pPr>
              <a:defRPr/>
            </a:lvl1pPr>
          </a:lstStyle>
          <a:p>
            <a:pPr>
              <a:defRPr/>
            </a:pPr>
            <a:fld id="{B4609788-CE29-47A6-9656-3140DB579F43}" type="slidenum">
              <a:rPr lang="cs-CZ" altLang="cs-CZ"/>
              <a:pPr>
                <a:defRPr/>
              </a:pPr>
              <a:t>‹#›</a:t>
            </a:fld>
            <a:endParaRPr lang="cs-CZ" altLang="cs-CZ"/>
          </a:p>
        </p:txBody>
      </p:sp>
    </p:spTree>
    <p:extLst>
      <p:ext uri="{BB962C8B-B14F-4D97-AF65-F5344CB8AC3E}">
        <p14:creationId xmlns:p14="http://schemas.microsoft.com/office/powerpoint/2010/main" val="2604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4C58E8-D197-497B-9043-908B93756E22}"/>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a:extLst>
              <a:ext uri="{FF2B5EF4-FFF2-40B4-BE49-F238E27FC236}">
                <a16:creationId xmlns:a16="http://schemas.microsoft.com/office/drawing/2014/main" id="{1C3485B7-F867-4E20-802B-97B842B0447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0C9A32A9-6226-4D77-96AC-3BCF2B530C3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3">
            <a:extLst>
              <a:ext uri="{FF2B5EF4-FFF2-40B4-BE49-F238E27FC236}">
                <a16:creationId xmlns:a16="http://schemas.microsoft.com/office/drawing/2014/main" id="{E8ABD536-EB1F-45E5-8E73-02D887734D1C}"/>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3220F993-8DFB-4F55-96B0-F0FB031F0E5B}"/>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BF408ED7-1CF9-4A59-95A7-EAB8DBAB2763}"/>
              </a:ext>
            </a:extLst>
          </p:cNvPr>
          <p:cNvSpPr>
            <a:spLocks noGrp="1"/>
          </p:cNvSpPr>
          <p:nvPr>
            <p:ph type="sldNum" sz="quarter" idx="12"/>
          </p:nvPr>
        </p:nvSpPr>
        <p:spPr/>
        <p:txBody>
          <a:bodyPr/>
          <a:lstStyle>
            <a:lvl1pPr>
              <a:defRPr/>
            </a:lvl1pPr>
          </a:lstStyle>
          <a:p>
            <a:pPr>
              <a:defRPr/>
            </a:pPr>
            <a:fld id="{8CB27828-6EA1-435C-9D22-5960E90C8AEB}" type="slidenum">
              <a:rPr lang="cs-CZ" altLang="cs-CZ"/>
              <a:pPr>
                <a:defRPr/>
              </a:pPr>
              <a:t>‹#›</a:t>
            </a:fld>
            <a:endParaRPr lang="cs-CZ" altLang="cs-CZ"/>
          </a:p>
        </p:txBody>
      </p:sp>
    </p:spTree>
    <p:extLst>
      <p:ext uri="{BB962C8B-B14F-4D97-AF65-F5344CB8AC3E}">
        <p14:creationId xmlns:p14="http://schemas.microsoft.com/office/powerpoint/2010/main" val="298413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E58251-0608-4B41-A8A5-E7317D62D4B6}"/>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D8236769-5A6F-4669-A146-9EB84A56E6C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cs-CZ" noProof="0"/>
          </a:p>
        </p:txBody>
      </p:sp>
      <p:sp>
        <p:nvSpPr>
          <p:cNvPr id="4" name="Zástupný symbol pro text 3">
            <a:extLst>
              <a:ext uri="{FF2B5EF4-FFF2-40B4-BE49-F238E27FC236}">
                <a16:creationId xmlns:a16="http://schemas.microsoft.com/office/drawing/2014/main" id="{770FBDDF-1088-421C-B31A-075B93CE8B0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Upravte styly předlohy textu.</a:t>
            </a:r>
          </a:p>
        </p:txBody>
      </p:sp>
      <p:sp>
        <p:nvSpPr>
          <p:cNvPr id="5" name="Zástupný symbol pro datum 3">
            <a:extLst>
              <a:ext uri="{FF2B5EF4-FFF2-40B4-BE49-F238E27FC236}">
                <a16:creationId xmlns:a16="http://schemas.microsoft.com/office/drawing/2014/main" id="{0D377014-9DC2-45FD-AE1E-4B35CACB0543}"/>
              </a:ext>
            </a:extLst>
          </p:cNvPr>
          <p:cNvSpPr>
            <a:spLocks noGrp="1"/>
          </p:cNvSpPr>
          <p:nvPr>
            <p:ph type="dt" sz="half" idx="10"/>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70EC9827-E6AF-4F85-B5C1-3B1A156A5762}"/>
              </a:ext>
            </a:extLst>
          </p:cNvPr>
          <p:cNvSpPr>
            <a:spLocks noGrp="1"/>
          </p:cNvSpPr>
          <p:nvPr>
            <p:ph type="ftr" sz="quarter" idx="11"/>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FDC6DBE0-96CF-4ECF-8EC2-2046EF4194E2}"/>
              </a:ext>
            </a:extLst>
          </p:cNvPr>
          <p:cNvSpPr>
            <a:spLocks noGrp="1"/>
          </p:cNvSpPr>
          <p:nvPr>
            <p:ph type="sldNum" sz="quarter" idx="12"/>
          </p:nvPr>
        </p:nvSpPr>
        <p:spPr/>
        <p:txBody>
          <a:bodyPr/>
          <a:lstStyle>
            <a:lvl1pPr>
              <a:defRPr/>
            </a:lvl1pPr>
          </a:lstStyle>
          <a:p>
            <a:pPr>
              <a:defRPr/>
            </a:pPr>
            <a:fld id="{C457A273-BF06-4721-AFB7-F196D4E90313}" type="slidenum">
              <a:rPr lang="cs-CZ" altLang="cs-CZ"/>
              <a:pPr>
                <a:defRPr/>
              </a:pPr>
              <a:t>‹#›</a:t>
            </a:fld>
            <a:endParaRPr lang="cs-CZ" altLang="cs-CZ"/>
          </a:p>
        </p:txBody>
      </p:sp>
    </p:spTree>
    <p:extLst>
      <p:ext uri="{BB962C8B-B14F-4D97-AF65-F5344CB8AC3E}">
        <p14:creationId xmlns:p14="http://schemas.microsoft.com/office/powerpoint/2010/main" val="3331723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nadpis 1">
            <a:extLst>
              <a:ext uri="{FF2B5EF4-FFF2-40B4-BE49-F238E27FC236}">
                <a16:creationId xmlns:a16="http://schemas.microsoft.com/office/drawing/2014/main" id="{6A52B0BF-A567-4B60-8097-43EF86799EE5}"/>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Kliknutím lze upravit styl.</a:t>
            </a:r>
          </a:p>
        </p:txBody>
      </p:sp>
      <p:sp>
        <p:nvSpPr>
          <p:cNvPr id="3" name="Zástupný symbol pro text 2">
            <a:extLst>
              <a:ext uri="{FF2B5EF4-FFF2-40B4-BE49-F238E27FC236}">
                <a16:creationId xmlns:a16="http://schemas.microsoft.com/office/drawing/2014/main" id="{83BDC3A8-2135-4BE6-84CD-DDFE55E278C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1D15A25-71CF-4349-BD4D-28911D3063DE}"/>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cs-CZ"/>
          </a:p>
        </p:txBody>
      </p:sp>
      <p:sp>
        <p:nvSpPr>
          <p:cNvPr id="5" name="Zástupný symbol pro zápatí 4">
            <a:extLst>
              <a:ext uri="{FF2B5EF4-FFF2-40B4-BE49-F238E27FC236}">
                <a16:creationId xmlns:a16="http://schemas.microsoft.com/office/drawing/2014/main" id="{CB0BFC30-AA95-447A-8FEE-3D07169F0CF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endParaRPr lang="cs-CZ"/>
          </a:p>
        </p:txBody>
      </p:sp>
      <p:sp>
        <p:nvSpPr>
          <p:cNvPr id="6" name="Zástupný symbol pro číslo snímku 5">
            <a:extLst>
              <a:ext uri="{FF2B5EF4-FFF2-40B4-BE49-F238E27FC236}">
                <a16:creationId xmlns:a16="http://schemas.microsoft.com/office/drawing/2014/main" id="{46B91892-FAE0-4A60-BE65-0017C6D50F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333BFF5C-355E-4233-96D3-4575D4AD865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libguides.usc.edu/writingguide/researchproposa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0C98F7FF-2974-4D73-94AC-E3FD10878F7A}"/>
              </a:ext>
            </a:extLst>
          </p:cNvPr>
          <p:cNvSpPr>
            <a:spLocks noGrp="1" noChangeArrowheads="1"/>
          </p:cNvSpPr>
          <p:nvPr>
            <p:ph type="ctrTitle"/>
          </p:nvPr>
        </p:nvSpPr>
        <p:spPr>
          <a:xfrm>
            <a:off x="838200" y="1443038"/>
            <a:ext cx="7262813" cy="3786162"/>
          </a:xfrm>
        </p:spPr>
        <p:txBody>
          <a:bodyPr/>
          <a:lstStyle/>
          <a:p>
            <a:br>
              <a:rPr lang="en-GB" altLang="cs-CZ" sz="6000" b="1" noProof="0" dirty="0"/>
            </a:br>
            <a:r>
              <a:rPr lang="en-GB" altLang="cs-CZ" sz="6000" b="1" noProof="0" dirty="0"/>
              <a:t>FINAL ASSIGNMENT: RESEARCH PROPOSAL</a:t>
            </a:r>
            <a:br>
              <a:rPr lang="en-GB" altLang="cs-CZ" sz="6600" b="1" noProof="0" dirty="0"/>
            </a:br>
            <a:endParaRPr lang="en-GB" altLang="cs-CZ" sz="1800" b="1" noProof="0" dirty="0"/>
          </a:p>
        </p:txBody>
      </p:sp>
      <p:sp>
        <p:nvSpPr>
          <p:cNvPr id="3075" name="Rectangle 3">
            <a:extLst>
              <a:ext uri="{FF2B5EF4-FFF2-40B4-BE49-F238E27FC236}">
                <a16:creationId xmlns:a16="http://schemas.microsoft.com/office/drawing/2014/main" id="{497C857E-C183-4F0A-940D-2A9AE88C1205}"/>
              </a:ext>
            </a:extLst>
          </p:cNvPr>
          <p:cNvSpPr>
            <a:spLocks noGrp="1" noChangeArrowheads="1"/>
          </p:cNvSpPr>
          <p:nvPr>
            <p:ph type="subTitle" idx="1"/>
          </p:nvPr>
        </p:nvSpPr>
        <p:spPr>
          <a:xfrm>
            <a:off x="1835150" y="5013325"/>
            <a:ext cx="6858000" cy="1655763"/>
          </a:xfrm>
        </p:spPr>
        <p:txBody>
          <a:bodyPr>
            <a:normAutofit/>
          </a:bodyPr>
          <a:lstStyle/>
          <a:p>
            <a:pPr fontAlgn="auto">
              <a:spcAft>
                <a:spcPts val="0"/>
              </a:spcAft>
              <a:defRPr/>
            </a:pPr>
            <a:endParaRPr lang="en-GB" altLang="cs-CZ" b="1" noProof="0" dirty="0"/>
          </a:p>
          <a:p>
            <a:pPr fontAlgn="auto">
              <a:spcAft>
                <a:spcPts val="0"/>
              </a:spcAft>
              <a:defRPr/>
            </a:pPr>
            <a:endParaRPr lang="en-GB" altLang="cs-CZ" sz="2800" b="1" noProof="0" dirty="0"/>
          </a:p>
          <a:p>
            <a:pPr algn="r" fontAlgn="auto">
              <a:spcAft>
                <a:spcPts val="0"/>
              </a:spcAft>
              <a:defRPr/>
            </a:pPr>
            <a:r>
              <a:rPr lang="en-GB" altLang="cs-CZ" sz="3900" b="1" noProof="0" dirty="0"/>
              <a:t>Stanislav Ježek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B54583-B1E2-4299-89A4-DAB0D40464FB}"/>
              </a:ext>
            </a:extLst>
          </p:cNvPr>
          <p:cNvSpPr>
            <a:spLocks noGrp="1"/>
          </p:cNvSpPr>
          <p:nvPr>
            <p:ph type="title"/>
          </p:nvPr>
        </p:nvSpPr>
        <p:spPr/>
        <p:txBody>
          <a:bodyPr/>
          <a:lstStyle/>
          <a:p>
            <a:r>
              <a:rPr lang="en-GB" noProof="0" dirty="0"/>
              <a:t>METHOD - </a:t>
            </a:r>
            <a:r>
              <a:rPr lang="en-GB" b="1" noProof="0" dirty="0"/>
              <a:t>METHODS</a:t>
            </a:r>
            <a:r>
              <a:rPr lang="en-GB" noProof="0" dirty="0"/>
              <a:t> </a:t>
            </a:r>
          </a:p>
        </p:txBody>
      </p:sp>
      <p:sp>
        <p:nvSpPr>
          <p:cNvPr id="3" name="Zástupný symbol pro obsah 2">
            <a:extLst>
              <a:ext uri="{FF2B5EF4-FFF2-40B4-BE49-F238E27FC236}">
                <a16:creationId xmlns:a16="http://schemas.microsoft.com/office/drawing/2014/main" id="{80D8CB75-60C0-41FC-9982-076D7F5C4FFF}"/>
              </a:ext>
            </a:extLst>
          </p:cNvPr>
          <p:cNvSpPr>
            <a:spLocks noGrp="1"/>
          </p:cNvSpPr>
          <p:nvPr>
            <p:ph idx="1"/>
          </p:nvPr>
        </p:nvSpPr>
        <p:spPr/>
        <p:txBody>
          <a:bodyPr/>
          <a:lstStyle/>
          <a:p>
            <a:r>
              <a:rPr lang="en-GB" noProof="0" dirty="0"/>
              <a:t>Measures (to be) used</a:t>
            </a:r>
          </a:p>
          <a:p>
            <a:r>
              <a:rPr lang="en-GB" noProof="0" dirty="0"/>
              <a:t>Experimental procedures. </a:t>
            </a:r>
          </a:p>
          <a:p>
            <a:r>
              <a:rPr lang="en-GB" noProof="0" dirty="0"/>
              <a:t>Short descriptions with arguments for sufficient validity and reliability</a:t>
            </a:r>
          </a:p>
          <a:p>
            <a:endParaRPr lang="en-GB" noProof="0" dirty="0"/>
          </a:p>
          <a:p>
            <a:r>
              <a:rPr lang="en-GB" noProof="0" dirty="0"/>
              <a:t>In QUAL studies often merged with Design. </a:t>
            </a:r>
          </a:p>
          <a:p>
            <a:pPr lvl="1"/>
            <a:r>
              <a:rPr lang="en-GB" noProof="0" dirty="0"/>
              <a:t>Procedures ensuring validity are </a:t>
            </a:r>
            <a:r>
              <a:rPr lang="en-GB" noProof="0" dirty="0" err="1"/>
              <a:t>explicitely</a:t>
            </a:r>
            <a:r>
              <a:rPr lang="en-GB" noProof="0" dirty="0"/>
              <a:t> proposed as a part od method</a:t>
            </a:r>
          </a:p>
          <a:p>
            <a:pPr lvl="1"/>
            <a:r>
              <a:rPr lang="en-GB" noProof="0" dirty="0"/>
              <a:t>What choices will be made during the study and how </a:t>
            </a:r>
            <a:r>
              <a:rPr lang="en-GB" noProof="0" dirty="0" err="1"/>
              <a:t>wil</a:t>
            </a:r>
            <a:r>
              <a:rPr lang="en-GB" noProof="0" dirty="0"/>
              <a:t> the be made?</a:t>
            </a:r>
          </a:p>
          <a:p>
            <a:endParaRPr lang="en-GB" noProof="0" dirty="0"/>
          </a:p>
          <a:p>
            <a:endParaRPr lang="en-GB" noProof="0" dirty="0"/>
          </a:p>
        </p:txBody>
      </p:sp>
    </p:spTree>
    <p:extLst>
      <p:ext uri="{BB962C8B-B14F-4D97-AF65-F5344CB8AC3E}">
        <p14:creationId xmlns:p14="http://schemas.microsoft.com/office/powerpoint/2010/main" val="2029284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894225-0FC2-41DE-B92B-2B4569DB8447}"/>
              </a:ext>
            </a:extLst>
          </p:cNvPr>
          <p:cNvSpPr>
            <a:spLocks noGrp="1"/>
          </p:cNvSpPr>
          <p:nvPr>
            <p:ph type="title"/>
          </p:nvPr>
        </p:nvSpPr>
        <p:spPr/>
        <p:txBody>
          <a:bodyPr/>
          <a:lstStyle/>
          <a:p>
            <a:r>
              <a:rPr lang="en-GB" noProof="0" dirty="0"/>
              <a:t>METHOD - </a:t>
            </a:r>
            <a:r>
              <a:rPr lang="en-GB" b="1" noProof="0" dirty="0"/>
              <a:t>SAMPLE</a:t>
            </a:r>
          </a:p>
        </p:txBody>
      </p:sp>
      <p:sp>
        <p:nvSpPr>
          <p:cNvPr id="3" name="Zástupný symbol pro obsah 2">
            <a:extLst>
              <a:ext uri="{FF2B5EF4-FFF2-40B4-BE49-F238E27FC236}">
                <a16:creationId xmlns:a16="http://schemas.microsoft.com/office/drawing/2014/main" id="{78C0D8BF-E9DC-441D-8950-B8BC2449EC3A}"/>
              </a:ext>
            </a:extLst>
          </p:cNvPr>
          <p:cNvSpPr>
            <a:spLocks noGrp="1"/>
          </p:cNvSpPr>
          <p:nvPr>
            <p:ph idx="1"/>
          </p:nvPr>
        </p:nvSpPr>
        <p:spPr/>
        <p:txBody>
          <a:bodyPr/>
          <a:lstStyle/>
          <a:p>
            <a:r>
              <a:rPr lang="en-GB" noProof="0" dirty="0"/>
              <a:t>Description of sampling procedure</a:t>
            </a:r>
          </a:p>
          <a:p>
            <a:r>
              <a:rPr lang="en-GB" noProof="0" dirty="0"/>
              <a:t>Argument for sample size</a:t>
            </a:r>
          </a:p>
          <a:p>
            <a:r>
              <a:rPr lang="en-GB" noProof="0" dirty="0"/>
              <a:t>Description of sample (not in a proposal)</a:t>
            </a:r>
          </a:p>
          <a:p>
            <a:r>
              <a:rPr lang="en-GB" noProof="0" dirty="0"/>
              <a:t>Ethics statement (unless in a special section)</a:t>
            </a:r>
          </a:p>
        </p:txBody>
      </p:sp>
    </p:spTree>
    <p:extLst>
      <p:ext uri="{BB962C8B-B14F-4D97-AF65-F5344CB8AC3E}">
        <p14:creationId xmlns:p14="http://schemas.microsoft.com/office/powerpoint/2010/main" val="1300500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722771-02BC-4CAC-8E92-7C43AAEB8B3C}"/>
              </a:ext>
            </a:extLst>
          </p:cNvPr>
          <p:cNvSpPr>
            <a:spLocks noGrp="1"/>
          </p:cNvSpPr>
          <p:nvPr>
            <p:ph type="title"/>
          </p:nvPr>
        </p:nvSpPr>
        <p:spPr/>
        <p:txBody>
          <a:bodyPr/>
          <a:lstStyle/>
          <a:p>
            <a:r>
              <a:rPr lang="en-GB" noProof="0" dirty="0"/>
              <a:t>METHOD - </a:t>
            </a:r>
            <a:r>
              <a:rPr lang="en-GB" b="1" noProof="0" dirty="0"/>
              <a:t>ANALYSIS</a:t>
            </a:r>
          </a:p>
        </p:txBody>
      </p:sp>
      <p:sp>
        <p:nvSpPr>
          <p:cNvPr id="3" name="Zástupný symbol pro obsah 2">
            <a:extLst>
              <a:ext uri="{FF2B5EF4-FFF2-40B4-BE49-F238E27FC236}">
                <a16:creationId xmlns:a16="http://schemas.microsoft.com/office/drawing/2014/main" id="{2A067B20-25C9-4025-A9A6-8597797B2E57}"/>
              </a:ext>
            </a:extLst>
          </p:cNvPr>
          <p:cNvSpPr>
            <a:spLocks noGrp="1"/>
          </p:cNvSpPr>
          <p:nvPr>
            <p:ph idx="1"/>
          </p:nvPr>
        </p:nvSpPr>
        <p:spPr/>
        <p:txBody>
          <a:bodyPr/>
          <a:lstStyle/>
          <a:p>
            <a:r>
              <a:rPr lang="en-GB" noProof="0" dirty="0"/>
              <a:t>Plan (or description) of the analysis</a:t>
            </a:r>
          </a:p>
          <a:p>
            <a:pPr lvl="1"/>
            <a:r>
              <a:rPr lang="en-GB" noProof="0" dirty="0"/>
              <a:t>Data processing</a:t>
            </a:r>
          </a:p>
          <a:p>
            <a:pPr lvl="1"/>
            <a:r>
              <a:rPr lang="en-GB" noProof="0" dirty="0"/>
              <a:t>Analytical approach</a:t>
            </a:r>
          </a:p>
          <a:p>
            <a:r>
              <a:rPr lang="en-GB" noProof="0" dirty="0"/>
              <a:t>Tools used (software) </a:t>
            </a:r>
          </a:p>
          <a:p>
            <a:endParaRPr lang="en-GB" noProof="0" dirty="0"/>
          </a:p>
          <a:p>
            <a:r>
              <a:rPr lang="en-GB" noProof="0" dirty="0"/>
              <a:t>Relevant level of detail – often short unless the analysis is unusual or complex</a:t>
            </a:r>
          </a:p>
          <a:p>
            <a:pPr marL="0" indent="0">
              <a:buNone/>
            </a:pPr>
            <a:endParaRPr lang="en-GB" noProof="0" dirty="0"/>
          </a:p>
        </p:txBody>
      </p:sp>
    </p:spTree>
    <p:extLst>
      <p:ext uri="{BB962C8B-B14F-4D97-AF65-F5344CB8AC3E}">
        <p14:creationId xmlns:p14="http://schemas.microsoft.com/office/powerpoint/2010/main" val="5637571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7FC566-8CA1-4809-8D3D-B4F230541D77}"/>
              </a:ext>
            </a:extLst>
          </p:cNvPr>
          <p:cNvSpPr>
            <a:spLocks noGrp="1"/>
          </p:cNvSpPr>
          <p:nvPr>
            <p:ph type="title"/>
          </p:nvPr>
        </p:nvSpPr>
        <p:spPr/>
        <p:txBody>
          <a:bodyPr/>
          <a:lstStyle/>
          <a:p>
            <a:endParaRPr lang="en-GB" noProof="0" dirty="0"/>
          </a:p>
        </p:txBody>
      </p:sp>
      <p:sp>
        <p:nvSpPr>
          <p:cNvPr id="3" name="Zástupný symbol pro obsah 2">
            <a:extLst>
              <a:ext uri="{FF2B5EF4-FFF2-40B4-BE49-F238E27FC236}">
                <a16:creationId xmlns:a16="http://schemas.microsoft.com/office/drawing/2014/main" id="{6753B2D6-657A-44EA-99C3-18F2CDF9014C}"/>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3408919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90C54B-A14C-4743-9289-916246F894D5}"/>
              </a:ext>
            </a:extLst>
          </p:cNvPr>
          <p:cNvSpPr>
            <a:spLocks noGrp="1"/>
          </p:cNvSpPr>
          <p:nvPr>
            <p:ph type="title"/>
          </p:nvPr>
        </p:nvSpPr>
        <p:spPr/>
        <p:txBody>
          <a:bodyPr/>
          <a:lstStyle/>
          <a:p>
            <a:r>
              <a:rPr lang="en-GB" noProof="0" dirty="0"/>
              <a:t>ETHICS OF RESEARCH WITH HUMAN SUBJECTS – AN OVERVIEW</a:t>
            </a:r>
          </a:p>
        </p:txBody>
      </p:sp>
      <p:sp>
        <p:nvSpPr>
          <p:cNvPr id="3" name="Zástupný symbol pro obsah 2">
            <a:extLst>
              <a:ext uri="{FF2B5EF4-FFF2-40B4-BE49-F238E27FC236}">
                <a16:creationId xmlns:a16="http://schemas.microsoft.com/office/drawing/2014/main" id="{AE17EF2F-7A91-44BB-865D-8420A24B04BC}"/>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08428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7DCA4C-79E5-492C-BE3F-B003D79A8D1D}"/>
              </a:ext>
            </a:extLst>
          </p:cNvPr>
          <p:cNvSpPr>
            <a:spLocks noGrp="1"/>
          </p:cNvSpPr>
          <p:nvPr>
            <p:ph type="title"/>
          </p:nvPr>
        </p:nvSpPr>
        <p:spPr>
          <a:xfrm>
            <a:off x="628650" y="365125"/>
            <a:ext cx="7886700" cy="1047651"/>
          </a:xfrm>
        </p:spPr>
        <p:txBody>
          <a:bodyPr/>
          <a:lstStyle/>
          <a:p>
            <a:r>
              <a:rPr lang="en-GB" noProof="0" dirty="0"/>
              <a:t>Research ethics (Ruane, 2016)</a:t>
            </a:r>
          </a:p>
        </p:txBody>
      </p:sp>
      <p:sp>
        <p:nvSpPr>
          <p:cNvPr id="3" name="Zástupný symbol pro obsah 2">
            <a:extLst>
              <a:ext uri="{FF2B5EF4-FFF2-40B4-BE49-F238E27FC236}">
                <a16:creationId xmlns:a16="http://schemas.microsoft.com/office/drawing/2014/main" id="{074ADC86-0F68-4AE7-8101-FA3B00DAC845}"/>
              </a:ext>
            </a:extLst>
          </p:cNvPr>
          <p:cNvSpPr>
            <a:spLocks noGrp="1"/>
          </p:cNvSpPr>
          <p:nvPr>
            <p:ph idx="1"/>
          </p:nvPr>
        </p:nvSpPr>
        <p:spPr>
          <a:xfrm>
            <a:off x="628650" y="1412776"/>
            <a:ext cx="7886700" cy="4764187"/>
          </a:xfrm>
        </p:spPr>
        <p:txBody>
          <a:bodyPr>
            <a:normAutofit fontScale="92500" lnSpcReduction="10000"/>
          </a:bodyPr>
          <a:lstStyle/>
          <a:p>
            <a:r>
              <a:rPr lang="en-GB" noProof="0" dirty="0"/>
              <a:t>Doing no harm</a:t>
            </a:r>
          </a:p>
          <a:p>
            <a:r>
              <a:rPr lang="en-GB" noProof="0" dirty="0"/>
              <a:t>Obtaining informed consent</a:t>
            </a:r>
          </a:p>
          <a:p>
            <a:pPr lvl="1"/>
            <a:r>
              <a:rPr lang="en-GB" noProof="0" dirty="0"/>
              <a:t>Competence</a:t>
            </a:r>
          </a:p>
          <a:p>
            <a:pPr lvl="2"/>
            <a:r>
              <a:rPr lang="en-GB" noProof="0" dirty="0"/>
              <a:t>participants need to have the ability to know what is in their best interest</a:t>
            </a:r>
          </a:p>
          <a:p>
            <a:pPr lvl="1"/>
            <a:r>
              <a:rPr lang="en-GB" noProof="0" dirty="0"/>
              <a:t>Voluntarism</a:t>
            </a:r>
          </a:p>
          <a:p>
            <a:pPr lvl="2"/>
            <a:r>
              <a:rPr lang="en-GB" noProof="0" dirty="0"/>
              <a:t>participants must have freedom of choice about study involvement</a:t>
            </a:r>
          </a:p>
          <a:p>
            <a:pPr lvl="1"/>
            <a:r>
              <a:rPr lang="en-GB" noProof="0" dirty="0"/>
              <a:t>Full information</a:t>
            </a:r>
          </a:p>
          <a:p>
            <a:pPr lvl="2"/>
            <a:r>
              <a:rPr lang="en-GB" noProof="0" dirty="0"/>
              <a:t>participants should receive all relevant information about study</a:t>
            </a:r>
          </a:p>
          <a:p>
            <a:pPr lvl="1"/>
            <a:r>
              <a:rPr lang="en-GB" noProof="0" dirty="0"/>
              <a:t>Comprehension</a:t>
            </a:r>
          </a:p>
          <a:p>
            <a:pPr lvl="2"/>
            <a:r>
              <a:rPr lang="en-GB" noProof="0" dirty="0"/>
              <a:t>participants must understand information presented</a:t>
            </a:r>
          </a:p>
          <a:p>
            <a:r>
              <a:rPr lang="en-GB" noProof="0" dirty="0"/>
              <a:t>Protecting privacy</a:t>
            </a:r>
          </a:p>
          <a:p>
            <a:pPr lvl="1"/>
            <a:r>
              <a:rPr lang="en-GB" noProof="0" dirty="0"/>
              <a:t>More complicated in our technology saturated world</a:t>
            </a:r>
          </a:p>
          <a:p>
            <a:pPr lvl="1"/>
            <a:r>
              <a:rPr lang="en-GB" noProof="0" dirty="0"/>
              <a:t>Many public settings still have privacy expectations</a:t>
            </a:r>
          </a:p>
          <a:p>
            <a:r>
              <a:rPr lang="en-GB" noProof="0" dirty="0"/>
              <a:t>Avoiding conflict of interest</a:t>
            </a:r>
          </a:p>
          <a:p>
            <a:pPr lvl="1"/>
            <a:r>
              <a:rPr lang="en-GB" noProof="0" dirty="0"/>
              <a:t>a challenge given prevalence of corporate funding of research</a:t>
            </a:r>
          </a:p>
          <a:p>
            <a:r>
              <a:rPr lang="en-GB" noProof="0" dirty="0"/>
              <a:t>Ethics review boards </a:t>
            </a:r>
          </a:p>
          <a:p>
            <a:pPr lvl="1"/>
            <a:r>
              <a:rPr lang="en-GB" noProof="0" dirty="0"/>
              <a:t>(https://vyzkum.rect.muni.cz/cs/zazemi/etika-vyzkumu)</a:t>
            </a:r>
          </a:p>
          <a:p>
            <a:pPr marL="0" indent="0">
              <a:buNone/>
            </a:pPr>
            <a:endParaRPr lang="en-GB" noProof="0" dirty="0"/>
          </a:p>
        </p:txBody>
      </p:sp>
    </p:spTree>
    <p:extLst>
      <p:ext uri="{BB962C8B-B14F-4D97-AF65-F5344CB8AC3E}">
        <p14:creationId xmlns:p14="http://schemas.microsoft.com/office/powerpoint/2010/main" val="1295250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3C90C4-32B1-4BF0-9E71-9822F78F31E6}"/>
              </a:ext>
            </a:extLst>
          </p:cNvPr>
          <p:cNvSpPr>
            <a:spLocks noGrp="1"/>
          </p:cNvSpPr>
          <p:nvPr>
            <p:ph type="title"/>
          </p:nvPr>
        </p:nvSpPr>
        <p:spPr/>
        <p:txBody>
          <a:bodyPr/>
          <a:lstStyle/>
          <a:p>
            <a:endParaRPr lang="en-GB" noProof="0" dirty="0"/>
          </a:p>
        </p:txBody>
      </p:sp>
      <p:sp>
        <p:nvSpPr>
          <p:cNvPr id="3" name="Zástupný symbol pro obsah 2">
            <a:extLst>
              <a:ext uri="{FF2B5EF4-FFF2-40B4-BE49-F238E27FC236}">
                <a16:creationId xmlns:a16="http://schemas.microsoft.com/office/drawing/2014/main" id="{7B4B22DC-C3C7-41C6-8DFF-7B96037F035D}"/>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1307202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903989-5D76-4DC0-BF92-0DDEFEFBF3BD}"/>
              </a:ext>
            </a:extLst>
          </p:cNvPr>
          <p:cNvSpPr>
            <a:spLocks noGrp="1"/>
          </p:cNvSpPr>
          <p:nvPr>
            <p:ph type="title"/>
          </p:nvPr>
        </p:nvSpPr>
        <p:spPr/>
        <p:txBody>
          <a:bodyPr/>
          <a:lstStyle/>
          <a:p>
            <a:r>
              <a:rPr lang="en-GB" noProof="0" dirty="0"/>
              <a:t>FINAL ASSIGNMENT FOR THIS SEMESTER</a:t>
            </a:r>
          </a:p>
        </p:txBody>
      </p:sp>
      <p:sp>
        <p:nvSpPr>
          <p:cNvPr id="3" name="Zástupný symbol pro obsah 2">
            <a:extLst>
              <a:ext uri="{FF2B5EF4-FFF2-40B4-BE49-F238E27FC236}">
                <a16:creationId xmlns:a16="http://schemas.microsoft.com/office/drawing/2014/main" id="{07C6F72E-43AA-487F-971A-7C52D7DE860F}"/>
              </a:ext>
            </a:extLst>
          </p:cNvPr>
          <p:cNvSpPr>
            <a:spLocks noGrp="1"/>
          </p:cNvSpPr>
          <p:nvPr>
            <p:ph idx="1"/>
          </p:nvPr>
        </p:nvSpPr>
        <p:spPr/>
        <p:txBody>
          <a:bodyPr>
            <a:normAutofit fontScale="92500" lnSpcReduction="10000"/>
          </a:bodyPr>
          <a:lstStyle/>
          <a:p>
            <a:r>
              <a:rPr lang="en-GB" sz="2000" noProof="0" dirty="0"/>
              <a:t>Submit a </a:t>
            </a:r>
            <a:r>
              <a:rPr lang="en-GB" sz="2000" b="1" noProof="0" dirty="0"/>
              <a:t>research proposal </a:t>
            </a:r>
            <a:r>
              <a:rPr lang="en-GB" sz="2000" noProof="0" dirty="0"/>
              <a:t>for one study that could be a part of your dissertation</a:t>
            </a:r>
          </a:p>
          <a:p>
            <a:r>
              <a:rPr lang="en-GB" sz="2000" noProof="0" dirty="0"/>
              <a:t>The document should be structured according to the structure described by Sekaran, Bougie, p. 45 – 46 with added ethical considerations (see next slide) </a:t>
            </a:r>
          </a:p>
          <a:p>
            <a:pPr lvl="1"/>
            <a:r>
              <a:rPr lang="en-GB" sz="1600" noProof="0" dirty="0"/>
              <a:t>You can use the following sources as tips concerning content an style Robson, McCartan (2016, in study materials) or </a:t>
            </a:r>
            <a:r>
              <a:rPr lang="en-GB" sz="1600" noProof="0" dirty="0">
                <a:hlinkClick r:id="rId2"/>
              </a:rPr>
              <a:t>this guide</a:t>
            </a:r>
            <a:endParaRPr lang="en-GB" sz="1600" noProof="0" dirty="0"/>
          </a:p>
          <a:p>
            <a:r>
              <a:rPr lang="en-GB" sz="2000" noProof="0" dirty="0"/>
              <a:t>Methods and materials (questionnaires, interview schedules, observations schedules, stimulus materials etc.) should be included in full and placed in appendices.</a:t>
            </a:r>
          </a:p>
          <a:p>
            <a:r>
              <a:rPr lang="en-GB" sz="2000" noProof="0" dirty="0"/>
              <a:t>For the purpose of the assignment you may simplify your planning by disregarding the discrepancy between English as the official language of the course and the fact you might be doing the study in a population of non-native speakers</a:t>
            </a:r>
          </a:p>
          <a:p>
            <a:r>
              <a:rPr lang="en-GB" sz="2000" noProof="0" dirty="0"/>
              <a:t>Deadline is in course description in the IS.</a:t>
            </a:r>
          </a:p>
          <a:p>
            <a:r>
              <a:rPr lang="en-GB" sz="2000" noProof="0" dirty="0"/>
              <a:t>There are no strict limits on the length but usually around 8-10 normed pages (</a:t>
            </a:r>
            <a:r>
              <a:rPr lang="cs-CZ" sz="2000" noProof="0" dirty="0" err="1"/>
              <a:t>roughly</a:t>
            </a:r>
            <a:r>
              <a:rPr lang="cs-CZ" sz="2000" noProof="0" dirty="0"/>
              <a:t> </a:t>
            </a:r>
            <a:r>
              <a:rPr lang="en-GB" sz="2000" noProof="0" dirty="0"/>
              <a:t>2500 words) without references</a:t>
            </a:r>
            <a:r>
              <a:rPr lang="cs-CZ" sz="2000" noProof="0" dirty="0"/>
              <a:t> and </a:t>
            </a:r>
            <a:r>
              <a:rPr lang="cs-CZ" sz="2000" noProof="0" dirty="0" err="1"/>
              <a:t>appendices</a:t>
            </a:r>
            <a:r>
              <a:rPr lang="en-GB" sz="2000" noProof="0" dirty="0"/>
              <a:t>.</a:t>
            </a:r>
          </a:p>
          <a:p>
            <a:pPr lvl="1"/>
            <a:endParaRPr lang="en-GB" noProof="0" dirty="0"/>
          </a:p>
          <a:p>
            <a:endParaRPr lang="en-GB" noProof="0" dirty="0"/>
          </a:p>
          <a:p>
            <a:endParaRPr lang="en-GB" noProof="0" dirty="0"/>
          </a:p>
        </p:txBody>
      </p:sp>
    </p:spTree>
    <p:extLst>
      <p:ext uri="{BB962C8B-B14F-4D97-AF65-F5344CB8AC3E}">
        <p14:creationId xmlns:p14="http://schemas.microsoft.com/office/powerpoint/2010/main" val="13731512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F4A099-177F-4100-87B4-DC9EE7766411}"/>
              </a:ext>
            </a:extLst>
          </p:cNvPr>
          <p:cNvSpPr>
            <a:spLocks noGrp="1"/>
          </p:cNvSpPr>
          <p:nvPr>
            <p:ph type="title"/>
          </p:nvPr>
        </p:nvSpPr>
        <p:spPr/>
        <p:txBody>
          <a:bodyPr/>
          <a:lstStyle/>
          <a:p>
            <a:r>
              <a:rPr lang="en-GB" noProof="0" dirty="0"/>
              <a:t>Structure of proposal from S-B (p. 45 – 46)</a:t>
            </a:r>
          </a:p>
        </p:txBody>
      </p:sp>
      <p:sp>
        <p:nvSpPr>
          <p:cNvPr id="3" name="Zástupný obsah 2">
            <a:extLst>
              <a:ext uri="{FF2B5EF4-FFF2-40B4-BE49-F238E27FC236}">
                <a16:creationId xmlns:a16="http://schemas.microsoft.com/office/drawing/2014/main" id="{79EA502B-FD00-432B-B698-B8C736CC3AF0}"/>
              </a:ext>
            </a:extLst>
          </p:cNvPr>
          <p:cNvSpPr>
            <a:spLocks noGrp="1"/>
          </p:cNvSpPr>
          <p:nvPr>
            <p:ph idx="1"/>
          </p:nvPr>
        </p:nvSpPr>
        <p:spPr>
          <a:xfrm>
            <a:off x="628650" y="1825624"/>
            <a:ext cx="8263830" cy="4843735"/>
          </a:xfrm>
        </p:spPr>
        <p:txBody>
          <a:bodyPr>
            <a:normAutofit fontScale="85000" lnSpcReduction="10000"/>
          </a:bodyPr>
          <a:lstStyle/>
          <a:p>
            <a:pPr marL="457200" indent="-457200">
              <a:buFont typeface="+mj-lt"/>
              <a:buAutoNum type="arabicPeriod"/>
            </a:pPr>
            <a:r>
              <a:rPr lang="en-GB" noProof="0" dirty="0"/>
              <a:t>A working title. </a:t>
            </a:r>
          </a:p>
          <a:p>
            <a:pPr marL="457200" indent="-457200">
              <a:buFont typeface="+mj-lt"/>
              <a:buAutoNum type="arabicPeriod"/>
            </a:pPr>
            <a:r>
              <a:rPr lang="en-GB" noProof="0" dirty="0"/>
              <a:t>Background of the study.</a:t>
            </a:r>
          </a:p>
          <a:p>
            <a:pPr marL="457200" indent="-457200">
              <a:buFont typeface="+mj-lt"/>
              <a:buAutoNum type="arabicPeriod"/>
            </a:pPr>
            <a:r>
              <a:rPr lang="en-GB" noProof="0" dirty="0"/>
              <a:t>The problem statement:</a:t>
            </a:r>
          </a:p>
          <a:p>
            <a:pPr marL="800100" lvl="1" indent="-457200">
              <a:buFont typeface="+mj-lt"/>
              <a:buAutoNum type="alphaLcParenR"/>
            </a:pPr>
            <a:r>
              <a:rPr lang="en-GB" noProof="0" dirty="0"/>
              <a:t>The purpose of the study</a:t>
            </a:r>
          </a:p>
          <a:p>
            <a:pPr marL="800100" lvl="1" indent="-457200">
              <a:buFont typeface="+mj-lt"/>
              <a:buAutoNum type="alphaLcParenR"/>
            </a:pPr>
            <a:r>
              <a:rPr lang="en-GB" noProof="0" dirty="0"/>
              <a:t>Research questions.</a:t>
            </a:r>
          </a:p>
          <a:p>
            <a:pPr marL="457200" indent="-457200">
              <a:buFont typeface="+mj-lt"/>
              <a:buAutoNum type="arabicPeriod"/>
            </a:pPr>
            <a:r>
              <a:rPr lang="en-GB" noProof="0" dirty="0"/>
              <a:t>The scope of the study.</a:t>
            </a:r>
          </a:p>
          <a:p>
            <a:pPr marL="457200" indent="-457200">
              <a:buFont typeface="+mj-lt"/>
              <a:buAutoNum type="arabicPeriod"/>
            </a:pPr>
            <a:r>
              <a:rPr lang="en-GB" noProof="0" dirty="0"/>
              <a:t>The relevance of the study.</a:t>
            </a:r>
          </a:p>
          <a:p>
            <a:pPr marL="457200" indent="-457200">
              <a:buFont typeface="+mj-lt"/>
              <a:buAutoNum type="arabicPeriod"/>
            </a:pPr>
            <a:r>
              <a:rPr lang="en-GB" noProof="0" dirty="0"/>
              <a:t>The research design, offering details on:</a:t>
            </a:r>
          </a:p>
          <a:p>
            <a:pPr marL="685800" lvl="1" indent="-342900">
              <a:buFont typeface="+mj-lt"/>
              <a:buAutoNum type="alphaLcParenR"/>
            </a:pPr>
            <a:r>
              <a:rPr lang="en-GB" noProof="0" dirty="0"/>
              <a:t>Type of study – exploratory and descriptive</a:t>
            </a:r>
          </a:p>
          <a:p>
            <a:pPr marL="685800" lvl="1" indent="-342900">
              <a:buFont typeface="+mj-lt"/>
              <a:buAutoNum type="alphaLcParenR"/>
            </a:pPr>
            <a:r>
              <a:rPr lang="en-GB" noProof="0" dirty="0"/>
              <a:t>Data collection methods</a:t>
            </a:r>
          </a:p>
          <a:p>
            <a:pPr marL="685800" lvl="1" indent="-342900">
              <a:buFont typeface="+mj-lt"/>
              <a:buAutoNum type="alphaLcParenR"/>
            </a:pPr>
            <a:r>
              <a:rPr lang="en-GB" noProof="0" dirty="0"/>
              <a:t>The sampling design</a:t>
            </a:r>
          </a:p>
          <a:p>
            <a:pPr marL="685800" lvl="1" indent="-342900">
              <a:buFont typeface="+mj-lt"/>
              <a:buAutoNum type="alphaLcParenR"/>
            </a:pPr>
            <a:r>
              <a:rPr lang="en-GB" noProof="0" dirty="0"/>
              <a:t>Data analysis.</a:t>
            </a:r>
          </a:p>
          <a:p>
            <a:pPr marL="457200" indent="-457200">
              <a:buFont typeface="+mj-lt"/>
              <a:buAutoNum type="arabicPeriod"/>
            </a:pPr>
            <a:r>
              <a:rPr lang="en-GB" noProof="0" dirty="0"/>
              <a:t>Time frame of the study, including information on when the written report will be handed over to the sponsors.</a:t>
            </a:r>
          </a:p>
          <a:p>
            <a:pPr marL="457200" indent="-457200">
              <a:buFont typeface="+mj-lt"/>
              <a:buAutoNum type="arabicPeriod"/>
            </a:pPr>
            <a:r>
              <a:rPr lang="en-GB" noProof="0" dirty="0"/>
              <a:t>The budget, detailing the costs with reference to specific items of expenditure.</a:t>
            </a:r>
          </a:p>
          <a:p>
            <a:pPr marL="457200" indent="-457200">
              <a:buFont typeface="+mj-lt"/>
              <a:buAutoNum type="arabicPeriod"/>
            </a:pPr>
            <a:r>
              <a:rPr lang="en-GB" i="1" noProof="0" dirty="0"/>
              <a:t>Ethical consideration</a:t>
            </a:r>
          </a:p>
          <a:p>
            <a:pPr marL="457200" indent="-457200">
              <a:buFont typeface="+mj-lt"/>
              <a:buAutoNum type="arabicPeriod"/>
            </a:pPr>
            <a:r>
              <a:rPr lang="en-GB" noProof="0" dirty="0"/>
              <a:t>References</a:t>
            </a:r>
          </a:p>
        </p:txBody>
      </p:sp>
    </p:spTree>
    <p:extLst>
      <p:ext uri="{BB962C8B-B14F-4D97-AF65-F5344CB8AC3E}">
        <p14:creationId xmlns:p14="http://schemas.microsoft.com/office/powerpoint/2010/main" val="2902521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DB7102-8F6F-4A02-B9E1-9003B1B8F054}"/>
              </a:ext>
            </a:extLst>
          </p:cNvPr>
          <p:cNvSpPr>
            <a:spLocks noGrp="1"/>
          </p:cNvSpPr>
          <p:nvPr>
            <p:ph type="title"/>
          </p:nvPr>
        </p:nvSpPr>
        <p:spPr/>
        <p:txBody>
          <a:bodyPr/>
          <a:lstStyle/>
          <a:p>
            <a:r>
              <a:rPr lang="en-GB" noProof="0" dirty="0"/>
              <a:t>Notes</a:t>
            </a:r>
          </a:p>
        </p:txBody>
      </p:sp>
      <p:sp>
        <p:nvSpPr>
          <p:cNvPr id="3" name="Zástupný obsah 2">
            <a:extLst>
              <a:ext uri="{FF2B5EF4-FFF2-40B4-BE49-F238E27FC236}">
                <a16:creationId xmlns:a16="http://schemas.microsoft.com/office/drawing/2014/main" id="{881796A5-1300-40FA-B326-9461EE77B4D7}"/>
              </a:ext>
            </a:extLst>
          </p:cNvPr>
          <p:cNvSpPr>
            <a:spLocks noGrp="1"/>
          </p:cNvSpPr>
          <p:nvPr>
            <p:ph idx="1"/>
          </p:nvPr>
        </p:nvSpPr>
        <p:spPr/>
        <p:txBody>
          <a:bodyPr/>
          <a:lstStyle/>
          <a:p>
            <a:r>
              <a:rPr lang="en-GB" noProof="0" dirty="0"/>
              <a:t>Sections 2-3: Please assume the reader has only general knowledge of your area of interest. Make sure your </a:t>
            </a:r>
            <a:r>
              <a:rPr lang="en-GB" noProof="0" dirty="0" err="1"/>
              <a:t>backgound</a:t>
            </a:r>
            <a:r>
              <a:rPr lang="en-GB" noProof="0" dirty="0"/>
              <a:t> is written clearly and includes all important theory to make the research statement understandable to a non-specialist.</a:t>
            </a:r>
          </a:p>
          <a:p>
            <a:r>
              <a:rPr lang="en-GB" noProof="0" dirty="0"/>
              <a:t>Sections 4-5: Please, be realistic. There is no need to exaggerate. Even small findings on limited populations can be useful. </a:t>
            </a:r>
          </a:p>
          <a:p>
            <a:r>
              <a:rPr lang="en-GB" noProof="0" dirty="0"/>
              <a:t>Section 6 should be very detailed, concrete. Think it through all the way – almost a like a script of your interactions with participants from recruiting them to thanking them good bye.   </a:t>
            </a:r>
            <a:endParaRPr lang="cs-CZ" noProof="0" dirty="0"/>
          </a:p>
          <a:p>
            <a:r>
              <a:rPr lang="cs-CZ" dirty="0" err="1"/>
              <a:t>Section</a:t>
            </a:r>
            <a:r>
              <a:rPr lang="cs-CZ" dirty="0"/>
              <a:t> 9 </a:t>
            </a:r>
            <a:r>
              <a:rPr lang="cs-CZ" dirty="0" err="1"/>
              <a:t>is</a:t>
            </a:r>
            <a:r>
              <a:rPr lang="cs-CZ" dirty="0"/>
              <a:t> </a:t>
            </a:r>
            <a:r>
              <a:rPr lang="cs-CZ" dirty="0" err="1"/>
              <a:t>an</a:t>
            </a:r>
            <a:r>
              <a:rPr lang="cs-CZ" dirty="0"/>
              <a:t> </a:t>
            </a:r>
            <a:r>
              <a:rPr lang="cs-CZ" dirty="0" err="1"/>
              <a:t>addition</a:t>
            </a:r>
            <a:r>
              <a:rPr lang="cs-CZ" dirty="0"/>
              <a:t> to S-B </a:t>
            </a:r>
            <a:r>
              <a:rPr lang="cs-CZ" dirty="0" err="1"/>
              <a:t>structure</a:t>
            </a:r>
            <a:r>
              <a:rPr lang="cs-CZ" dirty="0"/>
              <a:t>. </a:t>
            </a:r>
            <a:r>
              <a:rPr lang="cs-CZ" dirty="0" err="1"/>
              <a:t>Please</a:t>
            </a:r>
            <a:r>
              <a:rPr lang="cs-CZ" dirty="0"/>
              <a:t> </a:t>
            </a:r>
            <a:r>
              <a:rPr lang="cs-CZ" dirty="0" err="1"/>
              <a:t>argue</a:t>
            </a:r>
            <a:r>
              <a:rPr lang="cs-CZ" dirty="0"/>
              <a:t> </a:t>
            </a:r>
            <a:r>
              <a:rPr lang="cs-CZ" dirty="0" err="1"/>
              <a:t>why</a:t>
            </a:r>
            <a:r>
              <a:rPr lang="cs-CZ" dirty="0"/>
              <a:t> </a:t>
            </a:r>
            <a:r>
              <a:rPr lang="cs-CZ" dirty="0" err="1"/>
              <a:t>you</a:t>
            </a:r>
            <a:r>
              <a:rPr lang="cs-CZ" dirty="0"/>
              <a:t> </a:t>
            </a:r>
            <a:r>
              <a:rPr lang="cs-CZ" dirty="0" err="1"/>
              <a:t>believe</a:t>
            </a:r>
            <a:r>
              <a:rPr lang="cs-CZ" dirty="0"/>
              <a:t> </a:t>
            </a:r>
            <a:r>
              <a:rPr lang="cs-CZ" dirty="0" err="1"/>
              <a:t>all</a:t>
            </a:r>
            <a:r>
              <a:rPr lang="cs-CZ" dirty="0"/>
              <a:t> </a:t>
            </a:r>
            <a:r>
              <a:rPr lang="cs-CZ" dirty="0" err="1"/>
              <a:t>ethical</a:t>
            </a:r>
            <a:r>
              <a:rPr lang="cs-CZ" dirty="0"/>
              <a:t> </a:t>
            </a:r>
            <a:r>
              <a:rPr lang="cs-CZ" dirty="0" err="1"/>
              <a:t>requirements</a:t>
            </a:r>
            <a:r>
              <a:rPr lang="cs-CZ" dirty="0"/>
              <a:t> are met.</a:t>
            </a:r>
            <a:endParaRPr lang="en-GB" noProof="0" dirty="0"/>
          </a:p>
        </p:txBody>
      </p:sp>
    </p:spTree>
    <p:extLst>
      <p:ext uri="{BB962C8B-B14F-4D97-AF65-F5344CB8AC3E}">
        <p14:creationId xmlns:p14="http://schemas.microsoft.com/office/powerpoint/2010/main" val="744227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63DE2-E660-4074-8E89-EE5D32909F29}"/>
              </a:ext>
            </a:extLst>
          </p:cNvPr>
          <p:cNvSpPr>
            <a:spLocks noGrp="1"/>
          </p:cNvSpPr>
          <p:nvPr>
            <p:ph type="title"/>
          </p:nvPr>
        </p:nvSpPr>
        <p:spPr/>
        <p:txBody>
          <a:bodyPr/>
          <a:lstStyle/>
          <a:p>
            <a:r>
              <a:rPr lang="cs-CZ" dirty="0" err="1"/>
              <a:t>The</a:t>
            </a:r>
            <a:r>
              <a:rPr lang="cs-CZ" dirty="0"/>
              <a:t> </a:t>
            </a:r>
            <a:r>
              <a:rPr lang="cs-CZ" dirty="0" err="1"/>
              <a:t>following</a:t>
            </a:r>
            <a:r>
              <a:rPr lang="cs-CZ" dirty="0"/>
              <a:t> are just </a:t>
            </a:r>
            <a:r>
              <a:rPr lang="cs-CZ" dirty="0" err="1"/>
              <a:t>resources</a:t>
            </a:r>
            <a:r>
              <a:rPr lang="cs-CZ" dirty="0"/>
              <a:t> </a:t>
            </a:r>
            <a:r>
              <a:rPr lang="cs-CZ" dirty="0" err="1"/>
              <a:t>that</a:t>
            </a:r>
            <a:r>
              <a:rPr lang="cs-CZ" dirty="0"/>
              <a:t> </a:t>
            </a:r>
            <a:r>
              <a:rPr lang="cs-CZ" dirty="0" err="1"/>
              <a:t>could</a:t>
            </a:r>
            <a:r>
              <a:rPr lang="cs-CZ" dirty="0"/>
              <a:t> </a:t>
            </a:r>
            <a:r>
              <a:rPr lang="cs-CZ" dirty="0" err="1"/>
              <a:t>be</a:t>
            </a:r>
            <a:r>
              <a:rPr lang="cs-CZ" dirty="0"/>
              <a:t> </a:t>
            </a:r>
            <a:r>
              <a:rPr lang="cs-CZ" dirty="0" err="1"/>
              <a:t>useful</a:t>
            </a:r>
            <a:r>
              <a:rPr lang="cs-CZ" dirty="0"/>
              <a:t>. </a:t>
            </a:r>
          </a:p>
        </p:txBody>
      </p:sp>
      <p:sp>
        <p:nvSpPr>
          <p:cNvPr id="3" name="Zástupný obsah 2">
            <a:extLst>
              <a:ext uri="{FF2B5EF4-FFF2-40B4-BE49-F238E27FC236}">
                <a16:creationId xmlns:a16="http://schemas.microsoft.com/office/drawing/2014/main" id="{6AC28DD1-0F7F-4A5F-9282-91C5380445B7}"/>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619677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o automatic alt text available.">
            <a:extLst>
              <a:ext uri="{FF2B5EF4-FFF2-40B4-BE49-F238E27FC236}">
                <a16:creationId xmlns:a16="http://schemas.microsoft.com/office/drawing/2014/main" id="{DF8B887F-34A1-403E-A95F-F379D5BE62A5}"/>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bright="36000"/>
                    </a14:imgEffect>
                  </a14:imgLayer>
                </a14:imgProps>
              </a:ext>
              <a:ext uri="{28A0092B-C50C-407E-A947-70E740481C1C}">
                <a14:useLocalDpi xmlns:a14="http://schemas.microsoft.com/office/drawing/2010/main" val="0"/>
              </a:ext>
            </a:extLst>
          </a:blip>
          <a:srcRect/>
          <a:stretch>
            <a:fillRect/>
          </a:stretch>
        </p:blipFill>
        <p:spPr bwMode="auto">
          <a:xfrm>
            <a:off x="3736404" y="76200"/>
            <a:ext cx="5372100" cy="6705600"/>
          </a:xfrm>
          <a:prstGeom prst="rect">
            <a:avLst/>
          </a:prstGeom>
          <a:noFill/>
          <a:effectLst/>
          <a:extLst>
            <a:ext uri="{909E8E84-426E-40DD-AFC4-6F175D3DCCD1}">
              <a14:hiddenFill xmlns:a14="http://schemas.microsoft.com/office/drawing/2010/main">
                <a:solidFill>
                  <a:srgbClr val="FFFFFF"/>
                </a:solidFill>
              </a14:hiddenFill>
            </a:ext>
          </a:extLst>
        </p:spPr>
      </p:pic>
      <p:sp>
        <p:nvSpPr>
          <p:cNvPr id="2" name="Nadpis 1">
            <a:extLst>
              <a:ext uri="{FF2B5EF4-FFF2-40B4-BE49-F238E27FC236}">
                <a16:creationId xmlns:a16="http://schemas.microsoft.com/office/drawing/2014/main" id="{7258DC16-1C61-4091-9403-58E2370C8665}"/>
              </a:ext>
            </a:extLst>
          </p:cNvPr>
          <p:cNvSpPr>
            <a:spLocks noGrp="1"/>
          </p:cNvSpPr>
          <p:nvPr>
            <p:ph type="title"/>
          </p:nvPr>
        </p:nvSpPr>
        <p:spPr/>
        <p:txBody>
          <a:bodyPr/>
          <a:lstStyle/>
          <a:p>
            <a:r>
              <a:rPr lang="en-GB" b="1" noProof="0" dirty="0"/>
              <a:t>Writing up - </a:t>
            </a:r>
            <a:r>
              <a:rPr lang="en-GB" b="1" noProof="0" dirty="0" err="1"/>
              <a:t>IMRaD</a:t>
            </a:r>
            <a:endParaRPr lang="en-GB" b="1" noProof="0" dirty="0"/>
          </a:p>
        </p:txBody>
      </p:sp>
      <p:sp>
        <p:nvSpPr>
          <p:cNvPr id="3" name="Zástupný symbol pro obsah 2">
            <a:extLst>
              <a:ext uri="{FF2B5EF4-FFF2-40B4-BE49-F238E27FC236}">
                <a16:creationId xmlns:a16="http://schemas.microsoft.com/office/drawing/2014/main" id="{A7907525-6D0F-4B9F-80AD-CA8A303DF672}"/>
              </a:ext>
            </a:extLst>
          </p:cNvPr>
          <p:cNvSpPr>
            <a:spLocks noGrp="1"/>
          </p:cNvSpPr>
          <p:nvPr>
            <p:ph idx="1"/>
          </p:nvPr>
        </p:nvSpPr>
        <p:spPr>
          <a:xfrm>
            <a:off x="628650" y="1825625"/>
            <a:ext cx="7886700" cy="4351338"/>
          </a:xfrm>
          <a:effectLst>
            <a:reflection blurRad="279400" stA="45000" endPos="65000" dist="50800" dir="5400000" sy="-100000" algn="bl" rotWithShape="0"/>
          </a:effectLst>
        </p:spPr>
        <p:txBody>
          <a:bodyPr>
            <a:normAutofit/>
          </a:bodyPr>
          <a:lstStyle/>
          <a:p>
            <a:pPr marL="0" indent="0">
              <a:buNone/>
            </a:pPr>
            <a:r>
              <a:rPr lang="en-GB" sz="2800" b="1" noProof="0" dirty="0">
                <a:solidFill>
                  <a:srgbClr val="FF0000"/>
                </a:solidFill>
              </a:rPr>
              <a:t>I</a:t>
            </a:r>
            <a:r>
              <a:rPr lang="en-GB" sz="2800" b="1" noProof="0" dirty="0"/>
              <a:t>NTRODUCTION</a:t>
            </a:r>
          </a:p>
          <a:p>
            <a:pPr marL="342900" lvl="1" indent="0">
              <a:buNone/>
            </a:pPr>
            <a:r>
              <a:rPr lang="en-GB" sz="2400" b="1" noProof="0" dirty="0"/>
              <a:t>Topic – literature review – </a:t>
            </a:r>
            <a:r>
              <a:rPr lang="en-GB" sz="2400" b="1" noProof="0" dirty="0" err="1"/>
              <a:t>RQs</a:t>
            </a:r>
            <a:r>
              <a:rPr lang="en-GB" sz="2400" b="1" noProof="0" dirty="0"/>
              <a:t>/Hs </a:t>
            </a:r>
          </a:p>
          <a:p>
            <a:pPr marL="0" indent="0">
              <a:buNone/>
            </a:pPr>
            <a:r>
              <a:rPr lang="en-GB" sz="2800" b="1" noProof="0" dirty="0">
                <a:solidFill>
                  <a:srgbClr val="FF0000"/>
                </a:solidFill>
              </a:rPr>
              <a:t>M</a:t>
            </a:r>
            <a:r>
              <a:rPr lang="en-GB" sz="2800" b="1" noProof="0" dirty="0"/>
              <a:t>ETHODS</a:t>
            </a:r>
          </a:p>
          <a:p>
            <a:pPr marL="342900" lvl="1" indent="0">
              <a:buNone/>
            </a:pPr>
            <a:r>
              <a:rPr lang="en-GB" sz="2400" b="1" noProof="0" dirty="0"/>
              <a:t>Sample – Measures – Design - Analyses</a:t>
            </a:r>
          </a:p>
          <a:p>
            <a:pPr marL="0" indent="0">
              <a:buNone/>
            </a:pPr>
            <a:r>
              <a:rPr lang="en-GB" sz="2800" b="1" noProof="0" dirty="0">
                <a:solidFill>
                  <a:srgbClr val="FF0000"/>
                </a:solidFill>
              </a:rPr>
              <a:t>R</a:t>
            </a:r>
            <a:r>
              <a:rPr lang="en-GB" sz="2800" b="1" noProof="0" dirty="0"/>
              <a:t>ESULTS</a:t>
            </a:r>
          </a:p>
          <a:p>
            <a:pPr marL="342900" lvl="1" indent="0">
              <a:buNone/>
            </a:pPr>
            <a:r>
              <a:rPr lang="en-GB" sz="2400" b="1" noProof="0" dirty="0"/>
              <a:t>Data description – models – tests of hypotheses – exploratory analyses</a:t>
            </a:r>
          </a:p>
          <a:p>
            <a:pPr marL="0" indent="0">
              <a:buNone/>
            </a:pPr>
            <a:r>
              <a:rPr lang="en-GB" sz="2800" b="1" noProof="0" dirty="0">
                <a:solidFill>
                  <a:srgbClr val="FF0000"/>
                </a:solidFill>
              </a:rPr>
              <a:t>D</a:t>
            </a:r>
            <a:r>
              <a:rPr lang="en-GB" sz="2800" b="1" noProof="0" dirty="0"/>
              <a:t>ISCUSSION</a:t>
            </a:r>
          </a:p>
          <a:p>
            <a:pPr marL="342900" lvl="1" indent="0">
              <a:buNone/>
            </a:pPr>
            <a:r>
              <a:rPr lang="en-GB" sz="2400" b="1" noProof="0" dirty="0"/>
              <a:t>Findings – implications – limitations – further research</a:t>
            </a:r>
          </a:p>
          <a:p>
            <a:pPr marL="342900" lvl="1" indent="0">
              <a:buNone/>
            </a:pPr>
            <a:r>
              <a:rPr lang="en-GB" sz="2400" b="1" noProof="0" dirty="0"/>
              <a:t> </a:t>
            </a:r>
          </a:p>
        </p:txBody>
      </p:sp>
    </p:spTree>
    <p:extLst>
      <p:ext uri="{BB962C8B-B14F-4D97-AF65-F5344CB8AC3E}">
        <p14:creationId xmlns:p14="http://schemas.microsoft.com/office/powerpoint/2010/main" val="1962698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2C155F3-881C-4B41-9FDE-E35F97092993}"/>
              </a:ext>
            </a:extLst>
          </p:cNvPr>
          <p:cNvSpPr>
            <a:spLocks noGrp="1"/>
          </p:cNvSpPr>
          <p:nvPr>
            <p:ph type="title"/>
          </p:nvPr>
        </p:nvSpPr>
        <p:spPr/>
        <p:txBody>
          <a:bodyPr/>
          <a:lstStyle/>
          <a:p>
            <a:r>
              <a:rPr lang="en-GB" b="1" noProof="0" dirty="0"/>
              <a:t>INTRODUCTION</a:t>
            </a:r>
          </a:p>
        </p:txBody>
      </p:sp>
      <p:sp>
        <p:nvSpPr>
          <p:cNvPr id="3" name="Zástupný symbol pro obsah 2">
            <a:extLst>
              <a:ext uri="{FF2B5EF4-FFF2-40B4-BE49-F238E27FC236}">
                <a16:creationId xmlns:a16="http://schemas.microsoft.com/office/drawing/2014/main" id="{8817DA26-B2C9-4951-8A1C-BE2D5F58E868}"/>
              </a:ext>
            </a:extLst>
          </p:cNvPr>
          <p:cNvSpPr>
            <a:spLocks noGrp="1"/>
          </p:cNvSpPr>
          <p:nvPr>
            <p:ph idx="1"/>
          </p:nvPr>
        </p:nvSpPr>
        <p:spPr/>
        <p:txBody>
          <a:bodyPr/>
          <a:lstStyle/>
          <a:p>
            <a:pPr marL="0" indent="0" algn="ctr">
              <a:buNone/>
            </a:pPr>
            <a:r>
              <a:rPr lang="en-GB" sz="2400" noProof="0" dirty="0"/>
              <a:t>From the topic to </a:t>
            </a:r>
            <a:r>
              <a:rPr lang="en-GB" sz="2400" noProof="0" dirty="0" err="1"/>
              <a:t>RQ</a:t>
            </a:r>
            <a:r>
              <a:rPr lang="en-GB" sz="2400" noProof="0" dirty="0"/>
              <a:t>/H</a:t>
            </a:r>
          </a:p>
          <a:p>
            <a:pPr marL="0" indent="0" algn="ctr">
              <a:buNone/>
            </a:pPr>
            <a:endParaRPr lang="en-GB" sz="2400" noProof="0" dirty="0"/>
          </a:p>
          <a:p>
            <a:r>
              <a:rPr lang="en-GB" sz="2400" noProof="0" dirty="0"/>
              <a:t>The topic – what is the problem area and why it is important</a:t>
            </a:r>
          </a:p>
          <a:p>
            <a:r>
              <a:rPr lang="en-GB" sz="2400" noProof="0" dirty="0"/>
              <a:t>The problem – what is the problem and </a:t>
            </a:r>
            <a:r>
              <a:rPr lang="en-GB" sz="2400" noProof="0" dirty="0" err="1"/>
              <a:t>and</a:t>
            </a:r>
            <a:r>
              <a:rPr lang="en-GB" sz="2400" noProof="0" dirty="0"/>
              <a:t> what are solutions in literature </a:t>
            </a:r>
            <a:r>
              <a:rPr lang="en-GB" sz="2400" noProof="0" dirty="0">
                <a:sym typeface="Wingdings" panose="05000000000000000000" pitchFamily="2" charset="2"/>
              </a:rPr>
              <a:t></a:t>
            </a:r>
            <a:r>
              <a:rPr lang="en-GB" sz="2400" noProof="0" dirty="0"/>
              <a:t> what is unknown, uncertain, missing, controversial….</a:t>
            </a:r>
          </a:p>
          <a:p>
            <a:r>
              <a:rPr lang="en-GB" sz="2400" noProof="0" dirty="0"/>
              <a:t>My contribution – what my research should bring – </a:t>
            </a:r>
            <a:r>
              <a:rPr lang="en-GB" sz="2400" noProof="0" dirty="0" err="1"/>
              <a:t>RQs</a:t>
            </a:r>
            <a:r>
              <a:rPr lang="en-GB" sz="2400" noProof="0" dirty="0"/>
              <a:t>/Hs that logically follow from the previous paragraphs</a:t>
            </a:r>
          </a:p>
          <a:p>
            <a:pPr marL="0" indent="0">
              <a:buNone/>
            </a:pPr>
            <a:endParaRPr lang="en-GB" noProof="0" dirty="0"/>
          </a:p>
          <a:p>
            <a:endParaRPr lang="en-GB" noProof="0" dirty="0"/>
          </a:p>
        </p:txBody>
      </p:sp>
    </p:spTree>
    <p:extLst>
      <p:ext uri="{BB962C8B-B14F-4D97-AF65-F5344CB8AC3E}">
        <p14:creationId xmlns:p14="http://schemas.microsoft.com/office/powerpoint/2010/main" val="1527297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13A6B0-E30A-42BB-B6A6-692B4A6E4C0F}"/>
              </a:ext>
            </a:extLst>
          </p:cNvPr>
          <p:cNvSpPr>
            <a:spLocks noGrp="1"/>
          </p:cNvSpPr>
          <p:nvPr>
            <p:ph type="title"/>
          </p:nvPr>
        </p:nvSpPr>
        <p:spPr/>
        <p:txBody>
          <a:bodyPr/>
          <a:lstStyle/>
          <a:p>
            <a:r>
              <a:rPr lang="en-GB" b="1" noProof="0" dirty="0"/>
              <a:t>METHOD</a:t>
            </a:r>
          </a:p>
        </p:txBody>
      </p:sp>
      <p:sp>
        <p:nvSpPr>
          <p:cNvPr id="3" name="Zástupný symbol pro obsah 2">
            <a:extLst>
              <a:ext uri="{FF2B5EF4-FFF2-40B4-BE49-F238E27FC236}">
                <a16:creationId xmlns:a16="http://schemas.microsoft.com/office/drawing/2014/main" id="{08B40E42-72BB-4B1A-8580-029BBCD12AF5}"/>
              </a:ext>
            </a:extLst>
          </p:cNvPr>
          <p:cNvSpPr>
            <a:spLocks noGrp="1"/>
          </p:cNvSpPr>
          <p:nvPr>
            <p:ph idx="1"/>
          </p:nvPr>
        </p:nvSpPr>
        <p:spPr/>
        <p:txBody>
          <a:bodyPr>
            <a:normAutofit fontScale="92500" lnSpcReduction="10000"/>
          </a:bodyPr>
          <a:lstStyle/>
          <a:p>
            <a:r>
              <a:rPr lang="en-GB" noProof="0" dirty="0"/>
              <a:t>How do I (plan to ) achieve the aims of my research.</a:t>
            </a:r>
          </a:p>
          <a:p>
            <a:r>
              <a:rPr lang="en-GB" noProof="0" dirty="0"/>
              <a:t>In detail allowing the reader to assess</a:t>
            </a:r>
          </a:p>
          <a:p>
            <a:pPr lvl="1"/>
            <a:r>
              <a:rPr lang="en-GB" noProof="0" dirty="0"/>
              <a:t>feasibility</a:t>
            </a:r>
          </a:p>
          <a:p>
            <a:pPr lvl="1"/>
            <a:r>
              <a:rPr lang="en-GB" noProof="0" dirty="0"/>
              <a:t>validity – </a:t>
            </a:r>
            <a:r>
              <a:rPr lang="en-GB" noProof="0" dirty="0" err="1"/>
              <a:t>interenal</a:t>
            </a:r>
            <a:r>
              <a:rPr lang="en-GB" noProof="0" dirty="0"/>
              <a:t> and external – and threats to it</a:t>
            </a:r>
          </a:p>
          <a:p>
            <a:pPr lvl="1"/>
            <a:r>
              <a:rPr lang="en-GB" noProof="0" dirty="0"/>
              <a:t>researcher competence</a:t>
            </a:r>
          </a:p>
          <a:p>
            <a:pPr lvl="1"/>
            <a:endParaRPr lang="en-GB" noProof="0" dirty="0"/>
          </a:p>
          <a:p>
            <a:r>
              <a:rPr lang="en-GB" noProof="0" dirty="0"/>
              <a:t>Design </a:t>
            </a:r>
          </a:p>
          <a:p>
            <a:r>
              <a:rPr lang="en-GB" noProof="0" dirty="0"/>
              <a:t>Sample</a:t>
            </a:r>
          </a:p>
          <a:p>
            <a:r>
              <a:rPr lang="en-GB" noProof="0" dirty="0"/>
              <a:t>Methods (measures, protocol)</a:t>
            </a:r>
          </a:p>
          <a:p>
            <a:r>
              <a:rPr lang="en-GB" noProof="0" dirty="0"/>
              <a:t>Analyses</a:t>
            </a:r>
          </a:p>
          <a:p>
            <a:endParaRPr lang="en-GB" noProof="0" dirty="0"/>
          </a:p>
          <a:p>
            <a:pPr marL="0" indent="0">
              <a:buNone/>
            </a:pPr>
            <a:r>
              <a:rPr lang="en-GB" noProof="0" dirty="0"/>
              <a:t>Order of the first three varies.</a:t>
            </a:r>
          </a:p>
          <a:p>
            <a:pPr marL="0" indent="0">
              <a:buNone/>
            </a:pPr>
            <a:r>
              <a:rPr lang="en-GB" noProof="0" dirty="0"/>
              <a:t>In lab experiments the placement of detailed description of the experimental procedure varies.</a:t>
            </a:r>
          </a:p>
        </p:txBody>
      </p:sp>
    </p:spTree>
    <p:extLst>
      <p:ext uri="{BB962C8B-B14F-4D97-AF65-F5344CB8AC3E}">
        <p14:creationId xmlns:p14="http://schemas.microsoft.com/office/powerpoint/2010/main" val="200390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506BFE-BA03-4E1B-A545-3EA4BEAA18A9}"/>
              </a:ext>
            </a:extLst>
          </p:cNvPr>
          <p:cNvSpPr>
            <a:spLocks noGrp="1"/>
          </p:cNvSpPr>
          <p:nvPr>
            <p:ph type="title"/>
          </p:nvPr>
        </p:nvSpPr>
        <p:spPr/>
        <p:txBody>
          <a:bodyPr/>
          <a:lstStyle/>
          <a:p>
            <a:r>
              <a:rPr lang="en-GB" noProof="0" dirty="0"/>
              <a:t>METHOD - </a:t>
            </a:r>
            <a:r>
              <a:rPr lang="en-GB" b="1" noProof="0" dirty="0"/>
              <a:t>DESIGN</a:t>
            </a:r>
          </a:p>
        </p:txBody>
      </p:sp>
      <p:sp>
        <p:nvSpPr>
          <p:cNvPr id="3" name="Zástupný symbol pro obsah 2">
            <a:extLst>
              <a:ext uri="{FF2B5EF4-FFF2-40B4-BE49-F238E27FC236}">
                <a16:creationId xmlns:a16="http://schemas.microsoft.com/office/drawing/2014/main" id="{D2D39AC2-E169-49BB-84A5-3CB29A244F01}"/>
              </a:ext>
            </a:extLst>
          </p:cNvPr>
          <p:cNvSpPr>
            <a:spLocks noGrp="1"/>
          </p:cNvSpPr>
          <p:nvPr>
            <p:ph idx="1"/>
          </p:nvPr>
        </p:nvSpPr>
        <p:spPr/>
        <p:txBody>
          <a:bodyPr/>
          <a:lstStyle/>
          <a:p>
            <a:r>
              <a:rPr lang="en-GB" noProof="0" dirty="0"/>
              <a:t>The overall strategy of creating new knowledge</a:t>
            </a:r>
          </a:p>
          <a:p>
            <a:r>
              <a:rPr lang="en-GB" noProof="0" dirty="0"/>
              <a:t>Identification of standard type of design + details, deviations</a:t>
            </a:r>
          </a:p>
          <a:p>
            <a:pPr lvl="1"/>
            <a:r>
              <a:rPr lang="en-GB" noProof="0" dirty="0"/>
              <a:t>Observational, Survey, Longitudinal, panel, (Quasi-)Experimental, Case study, Evaluation, Ethnography, GT, Simulation ….</a:t>
            </a:r>
          </a:p>
          <a:p>
            <a:pPr marL="342900" lvl="1" indent="0">
              <a:buNone/>
            </a:pPr>
            <a:endParaRPr lang="en-GB" noProof="0" dirty="0"/>
          </a:p>
        </p:txBody>
      </p:sp>
    </p:spTree>
    <p:extLst>
      <p:ext uri="{BB962C8B-B14F-4D97-AF65-F5344CB8AC3E}">
        <p14:creationId xmlns:p14="http://schemas.microsoft.com/office/powerpoint/2010/main" val="114720096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6276</TotalTime>
  <Words>858</Words>
  <Application>Microsoft Office PowerPoint</Application>
  <PresentationFormat>Předvádění na obrazovce (4:3)</PresentationFormat>
  <Paragraphs>109</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Calibri Light</vt:lpstr>
      <vt:lpstr>Segoe UI</vt:lpstr>
      <vt:lpstr>Motiv Office</vt:lpstr>
      <vt:lpstr> FINAL ASSIGNMENT: RESEARCH PROPOSAL </vt:lpstr>
      <vt:lpstr>FINAL ASSIGNMENT FOR THIS SEMESTER</vt:lpstr>
      <vt:lpstr>Structure of proposal from S-B (p. 45 – 46)</vt:lpstr>
      <vt:lpstr>Notes</vt:lpstr>
      <vt:lpstr>The following are just resources that could be useful. </vt:lpstr>
      <vt:lpstr>Writing up - IMRaD</vt:lpstr>
      <vt:lpstr>INTRODUCTION</vt:lpstr>
      <vt:lpstr>METHOD</vt:lpstr>
      <vt:lpstr>METHOD - DESIGN</vt:lpstr>
      <vt:lpstr>METHOD - METHODS </vt:lpstr>
      <vt:lpstr>METHOD - SAMPLE</vt:lpstr>
      <vt:lpstr>METHOD - ANALYSIS</vt:lpstr>
      <vt:lpstr>Prezentace aplikace PowerPoint</vt:lpstr>
      <vt:lpstr>ETHICS OF RESEARCH WITH HUMAN SUBJECTS – AN OVERVIEW</vt:lpstr>
      <vt:lpstr>Research ethics (Ruane, 2016)</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Metodologie psychologie</dc:title>
  <dc:creator>Standa Ježek</dc:creator>
  <cp:lastModifiedBy>Standa Ježek</cp:lastModifiedBy>
  <cp:revision>151</cp:revision>
  <dcterms:created xsi:type="dcterms:W3CDTF">2007-09-22T11:38:12Z</dcterms:created>
  <dcterms:modified xsi:type="dcterms:W3CDTF">2019-11-06T16:52:30Z</dcterms:modified>
</cp:coreProperties>
</file>