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56" r:id="rId2"/>
    <p:sldId id="257" r:id="rId3"/>
    <p:sldId id="261" r:id="rId4"/>
    <p:sldId id="259" r:id="rId5"/>
    <p:sldId id="260" r:id="rId6"/>
    <p:sldId id="258" r:id="rId7"/>
    <p:sldId id="262" r:id="rId8"/>
    <p:sldId id="263" r:id="rId9"/>
    <p:sldId id="264" r:id="rId10"/>
    <p:sldId id="265" r:id="rId11"/>
    <p:sldId id="272" r:id="rId12"/>
    <p:sldId id="274" r:id="rId13"/>
    <p:sldId id="273" r:id="rId14"/>
    <p:sldId id="271" r:id="rId15"/>
    <p:sldId id="266" r:id="rId16"/>
    <p:sldId id="267" r:id="rId17"/>
    <p:sldId id="268" r:id="rId18"/>
    <p:sldId id="269" r:id="rId19"/>
    <p:sldId id="275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8A0AE-F644-4F5C-8CF9-8C57D2D28E1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D408154-F9A6-41C0-9A81-1FFD7373B6CC}">
      <dgm:prSet phldrT="[Text]"/>
      <dgm:spPr/>
      <dgm:t>
        <a:bodyPr/>
        <a:lstStyle/>
        <a:p>
          <a:r>
            <a:rPr lang="cs-CZ" dirty="0"/>
            <a:t>Ptejte se</a:t>
          </a:r>
        </a:p>
        <a:p>
          <a:r>
            <a:rPr lang="cs-CZ" dirty="0"/>
            <a:t>Získejte</a:t>
          </a:r>
        </a:p>
        <a:p>
          <a:r>
            <a:rPr lang="cs-CZ" dirty="0"/>
            <a:t>Vyhodnoťte</a:t>
          </a:r>
        </a:p>
        <a:p>
          <a:r>
            <a:rPr lang="cs-CZ" dirty="0"/>
            <a:t>Propojte</a:t>
          </a:r>
        </a:p>
        <a:p>
          <a:r>
            <a:rPr lang="cs-CZ" dirty="0"/>
            <a:t>Použijte</a:t>
          </a:r>
        </a:p>
        <a:p>
          <a:r>
            <a:rPr lang="cs-CZ" dirty="0"/>
            <a:t>Zhodnoťte</a:t>
          </a:r>
        </a:p>
      </dgm:t>
    </dgm:pt>
    <dgm:pt modelId="{7155E22E-85C9-4B7C-A366-CF3897437AF8}" type="parTrans" cxnId="{A213EC70-5935-466F-B3E0-9BC149D35D74}">
      <dgm:prSet/>
      <dgm:spPr/>
      <dgm:t>
        <a:bodyPr/>
        <a:lstStyle/>
        <a:p>
          <a:endParaRPr lang="cs-CZ"/>
        </a:p>
      </dgm:t>
    </dgm:pt>
    <dgm:pt modelId="{D1989766-C138-4736-B868-033419972E6C}" type="sibTrans" cxnId="{A213EC70-5935-466F-B3E0-9BC149D35D74}">
      <dgm:prSet/>
      <dgm:spPr/>
      <dgm:t>
        <a:bodyPr/>
        <a:lstStyle/>
        <a:p>
          <a:endParaRPr lang="cs-CZ"/>
        </a:p>
      </dgm:t>
    </dgm:pt>
    <dgm:pt modelId="{3A8E7AF5-034F-4E70-86C7-38CF8A1FBEB7}">
      <dgm:prSet phldrT="[Text]"/>
      <dgm:spPr/>
      <dgm:t>
        <a:bodyPr/>
        <a:lstStyle/>
        <a:p>
          <a:r>
            <a:rPr lang="cs-CZ" dirty="0"/>
            <a:t>Zkušenosti profesionálů</a:t>
          </a:r>
        </a:p>
      </dgm:t>
    </dgm:pt>
    <dgm:pt modelId="{594DF3DC-3557-435A-B1CD-1D172EB820FC}" type="parTrans" cxnId="{0CBCA5F5-4C18-4414-9A52-17B1B6127577}">
      <dgm:prSet/>
      <dgm:spPr/>
      <dgm:t>
        <a:bodyPr/>
        <a:lstStyle/>
        <a:p>
          <a:endParaRPr lang="cs-CZ"/>
        </a:p>
      </dgm:t>
    </dgm:pt>
    <dgm:pt modelId="{5C4101A0-FA41-4329-889A-0ADEFBE73483}" type="sibTrans" cxnId="{0CBCA5F5-4C18-4414-9A52-17B1B6127577}">
      <dgm:prSet/>
      <dgm:spPr/>
      <dgm:t>
        <a:bodyPr/>
        <a:lstStyle/>
        <a:p>
          <a:endParaRPr lang="cs-CZ"/>
        </a:p>
      </dgm:t>
    </dgm:pt>
    <dgm:pt modelId="{2A486279-8F9C-435B-8E94-1F6BB897E00F}">
      <dgm:prSet phldrT="[Text]"/>
      <dgm:spPr/>
      <dgm:t>
        <a:bodyPr/>
        <a:lstStyle/>
        <a:p>
          <a:r>
            <a:rPr lang="cs-CZ" dirty="0"/>
            <a:t>Data organizace</a:t>
          </a:r>
        </a:p>
      </dgm:t>
    </dgm:pt>
    <dgm:pt modelId="{9E12EE80-4F7C-4E80-B7D7-AEC5CC7F3BA4}" type="parTrans" cxnId="{51C096AA-5356-4969-AF19-4CFB665682AF}">
      <dgm:prSet/>
      <dgm:spPr/>
      <dgm:t>
        <a:bodyPr/>
        <a:lstStyle/>
        <a:p>
          <a:endParaRPr lang="cs-CZ"/>
        </a:p>
      </dgm:t>
    </dgm:pt>
    <dgm:pt modelId="{13B50C12-1205-4D8C-B439-CACAE342473F}" type="sibTrans" cxnId="{51C096AA-5356-4969-AF19-4CFB665682AF}">
      <dgm:prSet/>
      <dgm:spPr/>
      <dgm:t>
        <a:bodyPr/>
        <a:lstStyle/>
        <a:p>
          <a:endParaRPr lang="cs-CZ"/>
        </a:p>
      </dgm:t>
    </dgm:pt>
    <dgm:pt modelId="{59C18403-A00D-4490-9783-4FC345BBB5E7}">
      <dgm:prSet phldrT="[Text]"/>
      <dgm:spPr/>
      <dgm:t>
        <a:bodyPr/>
        <a:lstStyle/>
        <a:p>
          <a:r>
            <a:rPr lang="cs-CZ" dirty="0"/>
            <a:t>Stakeholdeři (hodnoty a obavy)</a:t>
          </a:r>
        </a:p>
      </dgm:t>
    </dgm:pt>
    <dgm:pt modelId="{8584A306-4B97-4D31-A62B-2CDBCA369BA5}" type="parTrans" cxnId="{43EA83C0-A075-4B56-AD23-D1CD09939594}">
      <dgm:prSet/>
      <dgm:spPr/>
      <dgm:t>
        <a:bodyPr/>
        <a:lstStyle/>
        <a:p>
          <a:endParaRPr lang="cs-CZ"/>
        </a:p>
      </dgm:t>
    </dgm:pt>
    <dgm:pt modelId="{DC8C71B8-8430-4017-AC38-270B2E931AE0}" type="sibTrans" cxnId="{43EA83C0-A075-4B56-AD23-D1CD09939594}">
      <dgm:prSet/>
      <dgm:spPr/>
      <dgm:t>
        <a:bodyPr/>
        <a:lstStyle/>
        <a:p>
          <a:endParaRPr lang="cs-CZ"/>
        </a:p>
      </dgm:t>
    </dgm:pt>
    <dgm:pt modelId="{AF137652-DCF1-4B80-B650-770AC09854D0}">
      <dgm:prSet phldrT="[Text]"/>
      <dgm:spPr/>
      <dgm:t>
        <a:bodyPr/>
        <a:lstStyle/>
        <a:p>
          <a:r>
            <a:rPr lang="cs-CZ" dirty="0"/>
            <a:t>Vědecká literatura (empirické studie)</a:t>
          </a:r>
        </a:p>
      </dgm:t>
    </dgm:pt>
    <dgm:pt modelId="{21ABD00D-F1BB-4EA0-84DC-E69BF94835E3}" type="parTrans" cxnId="{6276C1BC-1ECE-4735-94A0-E3A8871E05EF}">
      <dgm:prSet/>
      <dgm:spPr/>
      <dgm:t>
        <a:bodyPr/>
        <a:lstStyle/>
        <a:p>
          <a:endParaRPr lang="cs-CZ"/>
        </a:p>
      </dgm:t>
    </dgm:pt>
    <dgm:pt modelId="{A31BADAB-6682-4C7A-A61C-4F34C03F3316}" type="sibTrans" cxnId="{6276C1BC-1ECE-4735-94A0-E3A8871E05EF}">
      <dgm:prSet/>
      <dgm:spPr/>
      <dgm:t>
        <a:bodyPr/>
        <a:lstStyle/>
        <a:p>
          <a:endParaRPr lang="cs-CZ"/>
        </a:p>
      </dgm:t>
    </dgm:pt>
    <dgm:pt modelId="{C34D62BE-4F05-46A9-8D40-BE66F1BA9028}" type="pres">
      <dgm:prSet presAssocID="{6088A0AE-F644-4F5C-8CF9-8C57D2D28E1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C3AC49D-0DE4-4E51-91EA-3197500EDEFF}" type="pres">
      <dgm:prSet presAssocID="{FD408154-F9A6-41C0-9A81-1FFD7373B6CC}" presName="centerShape" presStyleLbl="node0" presStyleIdx="0" presStyleCnt="1" custScaleX="155739" custScaleY="149663"/>
      <dgm:spPr/>
      <dgm:t>
        <a:bodyPr/>
        <a:lstStyle/>
        <a:p>
          <a:endParaRPr lang="cs-CZ"/>
        </a:p>
      </dgm:t>
    </dgm:pt>
    <dgm:pt modelId="{C433DF78-89DD-45F3-A8CF-4E299027F1D6}" type="pres">
      <dgm:prSet presAssocID="{594DF3DC-3557-435A-B1CD-1D172EB820FC}" presName="parTrans" presStyleLbl="sibTrans2D1" presStyleIdx="0" presStyleCnt="4"/>
      <dgm:spPr/>
      <dgm:t>
        <a:bodyPr/>
        <a:lstStyle/>
        <a:p>
          <a:endParaRPr lang="cs-CZ"/>
        </a:p>
      </dgm:t>
    </dgm:pt>
    <dgm:pt modelId="{D04EB785-0A7A-4213-9512-D0BD60863072}" type="pres">
      <dgm:prSet presAssocID="{594DF3DC-3557-435A-B1CD-1D172EB820FC}" presName="connectorText" presStyleLbl="sibTrans2D1" presStyleIdx="0" presStyleCnt="4"/>
      <dgm:spPr/>
      <dgm:t>
        <a:bodyPr/>
        <a:lstStyle/>
        <a:p>
          <a:endParaRPr lang="cs-CZ"/>
        </a:p>
      </dgm:t>
    </dgm:pt>
    <dgm:pt modelId="{4A4C4D75-DEF5-4804-AB66-9183D0EB9DB9}" type="pres">
      <dgm:prSet presAssocID="{3A8E7AF5-034F-4E70-86C7-38CF8A1FBEB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A24D97-29E8-46E7-8E9D-74DD0058A181}" type="pres">
      <dgm:prSet presAssocID="{9E12EE80-4F7C-4E80-B7D7-AEC5CC7F3BA4}" presName="parTrans" presStyleLbl="sibTrans2D1" presStyleIdx="1" presStyleCnt="4"/>
      <dgm:spPr/>
      <dgm:t>
        <a:bodyPr/>
        <a:lstStyle/>
        <a:p>
          <a:endParaRPr lang="cs-CZ"/>
        </a:p>
      </dgm:t>
    </dgm:pt>
    <dgm:pt modelId="{2793E9C2-49B7-4484-A98B-FA831D704475}" type="pres">
      <dgm:prSet presAssocID="{9E12EE80-4F7C-4E80-B7D7-AEC5CC7F3BA4}" presName="connectorText" presStyleLbl="sibTrans2D1" presStyleIdx="1" presStyleCnt="4"/>
      <dgm:spPr/>
      <dgm:t>
        <a:bodyPr/>
        <a:lstStyle/>
        <a:p>
          <a:endParaRPr lang="cs-CZ"/>
        </a:p>
      </dgm:t>
    </dgm:pt>
    <dgm:pt modelId="{AC36D9D1-E96E-4E54-A40F-B750FF945561}" type="pres">
      <dgm:prSet presAssocID="{2A486279-8F9C-435B-8E94-1F6BB897E0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B552FD4-9A76-498C-A89B-A4D1D5DB74A0}" type="pres">
      <dgm:prSet presAssocID="{8584A306-4B97-4D31-A62B-2CDBCA369BA5}" presName="parTrans" presStyleLbl="sibTrans2D1" presStyleIdx="2" presStyleCnt="4"/>
      <dgm:spPr/>
      <dgm:t>
        <a:bodyPr/>
        <a:lstStyle/>
        <a:p>
          <a:endParaRPr lang="cs-CZ"/>
        </a:p>
      </dgm:t>
    </dgm:pt>
    <dgm:pt modelId="{37BF5D5E-778E-42B5-93AA-3EF5DA425423}" type="pres">
      <dgm:prSet presAssocID="{8584A306-4B97-4D31-A62B-2CDBCA369BA5}" presName="connectorText" presStyleLbl="sibTrans2D1" presStyleIdx="2" presStyleCnt="4"/>
      <dgm:spPr/>
      <dgm:t>
        <a:bodyPr/>
        <a:lstStyle/>
        <a:p>
          <a:endParaRPr lang="cs-CZ"/>
        </a:p>
      </dgm:t>
    </dgm:pt>
    <dgm:pt modelId="{66396857-0503-42C8-A33F-566C092BE099}" type="pres">
      <dgm:prSet presAssocID="{59C18403-A00D-4490-9783-4FC345BBB5E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EDD7D4-A866-4945-B66B-869A85AF34BC}" type="pres">
      <dgm:prSet presAssocID="{21ABD00D-F1BB-4EA0-84DC-E69BF94835E3}" presName="parTrans" presStyleLbl="sibTrans2D1" presStyleIdx="3" presStyleCnt="4"/>
      <dgm:spPr/>
      <dgm:t>
        <a:bodyPr/>
        <a:lstStyle/>
        <a:p>
          <a:endParaRPr lang="cs-CZ"/>
        </a:p>
      </dgm:t>
    </dgm:pt>
    <dgm:pt modelId="{C3C46435-C006-4FEE-9871-46737E49F443}" type="pres">
      <dgm:prSet presAssocID="{21ABD00D-F1BB-4EA0-84DC-E69BF94835E3}" presName="connectorText" presStyleLbl="sibTrans2D1" presStyleIdx="3" presStyleCnt="4"/>
      <dgm:spPr/>
      <dgm:t>
        <a:bodyPr/>
        <a:lstStyle/>
        <a:p>
          <a:endParaRPr lang="cs-CZ"/>
        </a:p>
      </dgm:t>
    </dgm:pt>
    <dgm:pt modelId="{681385C8-D872-4A7F-AD43-14E95533F7D4}" type="pres">
      <dgm:prSet presAssocID="{AF137652-DCF1-4B80-B650-770AC09854D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7039C42-2407-43CE-9B5F-B3E65FF1BF74}" type="presOf" srcId="{9E12EE80-4F7C-4E80-B7D7-AEC5CC7F3BA4}" destId="{2793E9C2-49B7-4484-A98B-FA831D704475}" srcOrd="1" destOrd="0" presId="urn:microsoft.com/office/officeart/2005/8/layout/radial5"/>
    <dgm:cxn modelId="{3FE0C9B3-8B61-4FBA-AEB2-1B2893DD46DB}" type="presOf" srcId="{8584A306-4B97-4D31-A62B-2CDBCA369BA5}" destId="{7B552FD4-9A76-498C-A89B-A4D1D5DB74A0}" srcOrd="0" destOrd="0" presId="urn:microsoft.com/office/officeart/2005/8/layout/radial5"/>
    <dgm:cxn modelId="{51C096AA-5356-4969-AF19-4CFB665682AF}" srcId="{FD408154-F9A6-41C0-9A81-1FFD7373B6CC}" destId="{2A486279-8F9C-435B-8E94-1F6BB897E00F}" srcOrd="1" destOrd="0" parTransId="{9E12EE80-4F7C-4E80-B7D7-AEC5CC7F3BA4}" sibTransId="{13B50C12-1205-4D8C-B439-CACAE342473F}"/>
    <dgm:cxn modelId="{32284E66-5DB4-44E4-8C17-666D9C602B7F}" type="presOf" srcId="{594DF3DC-3557-435A-B1CD-1D172EB820FC}" destId="{D04EB785-0A7A-4213-9512-D0BD60863072}" srcOrd="1" destOrd="0" presId="urn:microsoft.com/office/officeart/2005/8/layout/radial5"/>
    <dgm:cxn modelId="{6276C1BC-1ECE-4735-94A0-E3A8871E05EF}" srcId="{FD408154-F9A6-41C0-9A81-1FFD7373B6CC}" destId="{AF137652-DCF1-4B80-B650-770AC09854D0}" srcOrd="3" destOrd="0" parTransId="{21ABD00D-F1BB-4EA0-84DC-E69BF94835E3}" sibTransId="{A31BADAB-6682-4C7A-A61C-4F34C03F3316}"/>
    <dgm:cxn modelId="{B4CF0585-39B6-47E9-8BFD-62E014B24B0D}" type="presOf" srcId="{21ABD00D-F1BB-4EA0-84DC-E69BF94835E3}" destId="{44EDD7D4-A866-4945-B66B-869A85AF34BC}" srcOrd="0" destOrd="0" presId="urn:microsoft.com/office/officeart/2005/8/layout/radial5"/>
    <dgm:cxn modelId="{A6B17CD7-797C-4821-A150-FFDD0E4C96E5}" type="presOf" srcId="{3A8E7AF5-034F-4E70-86C7-38CF8A1FBEB7}" destId="{4A4C4D75-DEF5-4804-AB66-9183D0EB9DB9}" srcOrd="0" destOrd="0" presId="urn:microsoft.com/office/officeart/2005/8/layout/radial5"/>
    <dgm:cxn modelId="{2C9AF48A-2CA3-47D9-8B62-79FFC81025AD}" type="presOf" srcId="{21ABD00D-F1BB-4EA0-84DC-E69BF94835E3}" destId="{C3C46435-C006-4FEE-9871-46737E49F443}" srcOrd="1" destOrd="0" presId="urn:microsoft.com/office/officeart/2005/8/layout/radial5"/>
    <dgm:cxn modelId="{ACDC0A25-F35B-4578-A2DA-A30E4CE34830}" type="presOf" srcId="{AF137652-DCF1-4B80-B650-770AC09854D0}" destId="{681385C8-D872-4A7F-AD43-14E95533F7D4}" srcOrd="0" destOrd="0" presId="urn:microsoft.com/office/officeart/2005/8/layout/radial5"/>
    <dgm:cxn modelId="{43EA83C0-A075-4B56-AD23-D1CD09939594}" srcId="{FD408154-F9A6-41C0-9A81-1FFD7373B6CC}" destId="{59C18403-A00D-4490-9783-4FC345BBB5E7}" srcOrd="2" destOrd="0" parTransId="{8584A306-4B97-4D31-A62B-2CDBCA369BA5}" sibTransId="{DC8C71B8-8430-4017-AC38-270B2E931AE0}"/>
    <dgm:cxn modelId="{37E0E1CC-EB7A-4236-81A6-D89B629406F4}" type="presOf" srcId="{2A486279-8F9C-435B-8E94-1F6BB897E00F}" destId="{AC36D9D1-E96E-4E54-A40F-B750FF945561}" srcOrd="0" destOrd="0" presId="urn:microsoft.com/office/officeart/2005/8/layout/radial5"/>
    <dgm:cxn modelId="{296273E1-6666-4E5C-B0EF-32EC7F422794}" type="presOf" srcId="{9E12EE80-4F7C-4E80-B7D7-AEC5CC7F3BA4}" destId="{95A24D97-29E8-46E7-8E9D-74DD0058A181}" srcOrd="0" destOrd="0" presId="urn:microsoft.com/office/officeart/2005/8/layout/radial5"/>
    <dgm:cxn modelId="{32E6B551-D34F-4FE2-A2EB-A55272B29D27}" type="presOf" srcId="{594DF3DC-3557-435A-B1CD-1D172EB820FC}" destId="{C433DF78-89DD-45F3-A8CF-4E299027F1D6}" srcOrd="0" destOrd="0" presId="urn:microsoft.com/office/officeart/2005/8/layout/radial5"/>
    <dgm:cxn modelId="{78F121B9-F454-4D62-BD9E-B700A603EB6E}" type="presOf" srcId="{6088A0AE-F644-4F5C-8CF9-8C57D2D28E13}" destId="{C34D62BE-4F05-46A9-8D40-BE66F1BA9028}" srcOrd="0" destOrd="0" presId="urn:microsoft.com/office/officeart/2005/8/layout/radial5"/>
    <dgm:cxn modelId="{C6C73537-FED1-4388-8AD6-E44CA9DB6820}" type="presOf" srcId="{59C18403-A00D-4490-9783-4FC345BBB5E7}" destId="{66396857-0503-42C8-A33F-566C092BE099}" srcOrd="0" destOrd="0" presId="urn:microsoft.com/office/officeart/2005/8/layout/radial5"/>
    <dgm:cxn modelId="{A213EC70-5935-466F-B3E0-9BC149D35D74}" srcId="{6088A0AE-F644-4F5C-8CF9-8C57D2D28E13}" destId="{FD408154-F9A6-41C0-9A81-1FFD7373B6CC}" srcOrd="0" destOrd="0" parTransId="{7155E22E-85C9-4B7C-A366-CF3897437AF8}" sibTransId="{D1989766-C138-4736-B868-033419972E6C}"/>
    <dgm:cxn modelId="{2055AD18-AB75-4C3F-A515-2AD6287D8570}" type="presOf" srcId="{8584A306-4B97-4D31-A62B-2CDBCA369BA5}" destId="{37BF5D5E-778E-42B5-93AA-3EF5DA425423}" srcOrd="1" destOrd="0" presId="urn:microsoft.com/office/officeart/2005/8/layout/radial5"/>
    <dgm:cxn modelId="{0CBCA5F5-4C18-4414-9A52-17B1B6127577}" srcId="{FD408154-F9A6-41C0-9A81-1FFD7373B6CC}" destId="{3A8E7AF5-034F-4E70-86C7-38CF8A1FBEB7}" srcOrd="0" destOrd="0" parTransId="{594DF3DC-3557-435A-B1CD-1D172EB820FC}" sibTransId="{5C4101A0-FA41-4329-889A-0ADEFBE73483}"/>
    <dgm:cxn modelId="{9B73C345-1A89-4642-A197-459D8F63A8D3}" type="presOf" srcId="{FD408154-F9A6-41C0-9A81-1FFD7373B6CC}" destId="{AC3AC49D-0DE4-4E51-91EA-3197500EDEFF}" srcOrd="0" destOrd="0" presId="urn:microsoft.com/office/officeart/2005/8/layout/radial5"/>
    <dgm:cxn modelId="{70827802-A780-4A94-9ECB-52100A356B3B}" type="presParOf" srcId="{C34D62BE-4F05-46A9-8D40-BE66F1BA9028}" destId="{AC3AC49D-0DE4-4E51-91EA-3197500EDEFF}" srcOrd="0" destOrd="0" presId="urn:microsoft.com/office/officeart/2005/8/layout/radial5"/>
    <dgm:cxn modelId="{42F8B452-FCF3-4E20-8884-27657B8B0210}" type="presParOf" srcId="{C34D62BE-4F05-46A9-8D40-BE66F1BA9028}" destId="{C433DF78-89DD-45F3-A8CF-4E299027F1D6}" srcOrd="1" destOrd="0" presId="urn:microsoft.com/office/officeart/2005/8/layout/radial5"/>
    <dgm:cxn modelId="{8E39F035-ED04-4D2F-B447-3B993441133F}" type="presParOf" srcId="{C433DF78-89DD-45F3-A8CF-4E299027F1D6}" destId="{D04EB785-0A7A-4213-9512-D0BD60863072}" srcOrd="0" destOrd="0" presId="urn:microsoft.com/office/officeart/2005/8/layout/radial5"/>
    <dgm:cxn modelId="{2EA91267-ADE3-4110-9238-C94B12DF07C9}" type="presParOf" srcId="{C34D62BE-4F05-46A9-8D40-BE66F1BA9028}" destId="{4A4C4D75-DEF5-4804-AB66-9183D0EB9DB9}" srcOrd="2" destOrd="0" presId="urn:microsoft.com/office/officeart/2005/8/layout/radial5"/>
    <dgm:cxn modelId="{B7924433-CCD3-41C2-A18C-52D140C66AA6}" type="presParOf" srcId="{C34D62BE-4F05-46A9-8D40-BE66F1BA9028}" destId="{95A24D97-29E8-46E7-8E9D-74DD0058A181}" srcOrd="3" destOrd="0" presId="urn:microsoft.com/office/officeart/2005/8/layout/radial5"/>
    <dgm:cxn modelId="{18BDD606-AE91-43B2-A15B-F7AC092908AF}" type="presParOf" srcId="{95A24D97-29E8-46E7-8E9D-74DD0058A181}" destId="{2793E9C2-49B7-4484-A98B-FA831D704475}" srcOrd="0" destOrd="0" presId="urn:microsoft.com/office/officeart/2005/8/layout/radial5"/>
    <dgm:cxn modelId="{E5AF9270-B8D3-4F73-B701-91DD9AB85A7B}" type="presParOf" srcId="{C34D62BE-4F05-46A9-8D40-BE66F1BA9028}" destId="{AC36D9D1-E96E-4E54-A40F-B750FF945561}" srcOrd="4" destOrd="0" presId="urn:microsoft.com/office/officeart/2005/8/layout/radial5"/>
    <dgm:cxn modelId="{75FD2DBC-5386-407E-8A33-B24EBA63BF65}" type="presParOf" srcId="{C34D62BE-4F05-46A9-8D40-BE66F1BA9028}" destId="{7B552FD4-9A76-498C-A89B-A4D1D5DB74A0}" srcOrd="5" destOrd="0" presId="urn:microsoft.com/office/officeart/2005/8/layout/radial5"/>
    <dgm:cxn modelId="{8E443547-EBBD-4E47-8518-E1DDEEB136CD}" type="presParOf" srcId="{7B552FD4-9A76-498C-A89B-A4D1D5DB74A0}" destId="{37BF5D5E-778E-42B5-93AA-3EF5DA425423}" srcOrd="0" destOrd="0" presId="urn:microsoft.com/office/officeart/2005/8/layout/radial5"/>
    <dgm:cxn modelId="{4E5E14D1-26D0-4F0A-9B65-314C2E3B8EA8}" type="presParOf" srcId="{C34D62BE-4F05-46A9-8D40-BE66F1BA9028}" destId="{66396857-0503-42C8-A33F-566C092BE099}" srcOrd="6" destOrd="0" presId="urn:microsoft.com/office/officeart/2005/8/layout/radial5"/>
    <dgm:cxn modelId="{2E946E48-A281-4373-B4AC-0923C900DA65}" type="presParOf" srcId="{C34D62BE-4F05-46A9-8D40-BE66F1BA9028}" destId="{44EDD7D4-A866-4945-B66B-869A85AF34BC}" srcOrd="7" destOrd="0" presId="urn:microsoft.com/office/officeart/2005/8/layout/radial5"/>
    <dgm:cxn modelId="{ABE70384-8B50-4917-A56C-F7BDD2A29D57}" type="presParOf" srcId="{44EDD7D4-A866-4945-B66B-869A85AF34BC}" destId="{C3C46435-C006-4FEE-9871-46737E49F443}" srcOrd="0" destOrd="0" presId="urn:microsoft.com/office/officeart/2005/8/layout/radial5"/>
    <dgm:cxn modelId="{2E358BE5-5561-44CE-B53D-48FEB2C5FF7E}" type="presParOf" srcId="{C34D62BE-4F05-46A9-8D40-BE66F1BA9028}" destId="{681385C8-D872-4A7F-AD43-14E95533F7D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AC49D-0DE4-4E51-91EA-3197500EDEFF}">
      <dsp:nvSpPr>
        <dsp:cNvPr id="0" name=""/>
        <dsp:cNvSpPr/>
      </dsp:nvSpPr>
      <dsp:spPr>
        <a:xfrm>
          <a:off x="1744093" y="1908248"/>
          <a:ext cx="2415179" cy="23209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Ptejte se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Získejte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Vyhodnoťte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Propojte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Použijte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Zhodnoťte</a:t>
          </a:r>
        </a:p>
      </dsp:txBody>
      <dsp:txXfrm>
        <a:off x="2097788" y="2248144"/>
        <a:ext cx="1707789" cy="1641162"/>
      </dsp:txXfrm>
    </dsp:sp>
    <dsp:sp modelId="{C433DF78-89DD-45F3-A8CF-4E299027F1D6}">
      <dsp:nvSpPr>
        <dsp:cNvPr id="0" name=""/>
        <dsp:cNvSpPr/>
      </dsp:nvSpPr>
      <dsp:spPr>
        <a:xfrm rot="16200000">
          <a:off x="2888870" y="1529655"/>
          <a:ext cx="125625" cy="527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2907714" y="1653952"/>
        <a:ext cx="87938" cy="316361"/>
      </dsp:txXfrm>
    </dsp:sp>
    <dsp:sp modelId="{4A4C4D75-DEF5-4804-AB66-9183D0EB9DB9}">
      <dsp:nvSpPr>
        <dsp:cNvPr id="0" name=""/>
        <dsp:cNvSpPr/>
      </dsp:nvSpPr>
      <dsp:spPr>
        <a:xfrm>
          <a:off x="2176290" y="120432"/>
          <a:ext cx="1550786" cy="1550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Zkušenosti profesionálů</a:t>
          </a:r>
        </a:p>
      </dsp:txBody>
      <dsp:txXfrm>
        <a:off x="2403397" y="347539"/>
        <a:ext cx="1096572" cy="1096572"/>
      </dsp:txXfrm>
    </dsp:sp>
    <dsp:sp modelId="{95A24D97-29E8-46E7-8E9D-74DD0058A181}">
      <dsp:nvSpPr>
        <dsp:cNvPr id="0" name=""/>
        <dsp:cNvSpPr/>
      </dsp:nvSpPr>
      <dsp:spPr>
        <a:xfrm>
          <a:off x="4201055" y="2805092"/>
          <a:ext cx="100655" cy="527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4201055" y="2910545"/>
        <a:ext cx="70459" cy="316361"/>
      </dsp:txXfrm>
    </dsp:sp>
    <dsp:sp modelId="{AC36D9D1-E96E-4E54-A40F-B750FF945561}">
      <dsp:nvSpPr>
        <dsp:cNvPr id="0" name=""/>
        <dsp:cNvSpPr/>
      </dsp:nvSpPr>
      <dsp:spPr>
        <a:xfrm>
          <a:off x="4349189" y="2293332"/>
          <a:ext cx="1550786" cy="1550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Data organizace</a:t>
          </a:r>
        </a:p>
      </dsp:txBody>
      <dsp:txXfrm>
        <a:off x="4576296" y="2520439"/>
        <a:ext cx="1096572" cy="1096572"/>
      </dsp:txXfrm>
    </dsp:sp>
    <dsp:sp modelId="{7B552FD4-9A76-498C-A89B-A4D1D5DB74A0}">
      <dsp:nvSpPr>
        <dsp:cNvPr id="0" name=""/>
        <dsp:cNvSpPr/>
      </dsp:nvSpPr>
      <dsp:spPr>
        <a:xfrm rot="5400000">
          <a:off x="2888870" y="4080528"/>
          <a:ext cx="125625" cy="527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2907714" y="4167138"/>
        <a:ext cx="87938" cy="316361"/>
      </dsp:txXfrm>
    </dsp:sp>
    <dsp:sp modelId="{66396857-0503-42C8-A33F-566C092BE099}">
      <dsp:nvSpPr>
        <dsp:cNvPr id="0" name=""/>
        <dsp:cNvSpPr/>
      </dsp:nvSpPr>
      <dsp:spPr>
        <a:xfrm>
          <a:off x="2176290" y="4466232"/>
          <a:ext cx="1550786" cy="1550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Stakeholdeři (hodnoty a obavy)</a:t>
          </a:r>
        </a:p>
      </dsp:txBody>
      <dsp:txXfrm>
        <a:off x="2403397" y="4693339"/>
        <a:ext cx="1096572" cy="1096572"/>
      </dsp:txXfrm>
    </dsp:sp>
    <dsp:sp modelId="{44EDD7D4-A866-4945-B66B-869A85AF34BC}">
      <dsp:nvSpPr>
        <dsp:cNvPr id="0" name=""/>
        <dsp:cNvSpPr/>
      </dsp:nvSpPr>
      <dsp:spPr>
        <a:xfrm rot="10800000">
          <a:off x="1601656" y="2805092"/>
          <a:ext cx="100655" cy="527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10800000">
        <a:off x="1631852" y="2910545"/>
        <a:ext cx="70459" cy="316361"/>
      </dsp:txXfrm>
    </dsp:sp>
    <dsp:sp modelId="{681385C8-D872-4A7F-AD43-14E95533F7D4}">
      <dsp:nvSpPr>
        <dsp:cNvPr id="0" name=""/>
        <dsp:cNvSpPr/>
      </dsp:nvSpPr>
      <dsp:spPr>
        <a:xfrm>
          <a:off x="3390" y="2293332"/>
          <a:ext cx="1550786" cy="1550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Vědecká literatura (empirické studie)</a:t>
          </a:r>
        </a:p>
      </dsp:txBody>
      <dsp:txXfrm>
        <a:off x="230497" y="2520439"/>
        <a:ext cx="1096572" cy="1096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57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2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58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5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65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07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7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2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79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432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71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80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PIPMfdb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kahoot.i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C5F7E0-99C8-4694-8309-C0EAA66E1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Evidence-</a:t>
            </a:r>
            <a:r>
              <a:rPr lang="cs-CZ" dirty="0" err="1"/>
              <a:t>based</a:t>
            </a:r>
            <a:r>
              <a:rPr lang="cs-CZ" dirty="0"/>
              <a:t> management: </a:t>
            </a:r>
            <a:br>
              <a:rPr lang="cs-CZ" dirty="0"/>
            </a:br>
            <a:r>
              <a:rPr lang="cs-CZ" dirty="0"/>
              <a:t>hr </a:t>
            </a:r>
            <a:r>
              <a:rPr lang="cs-CZ" dirty="0" err="1"/>
              <a:t>analytics</a:t>
            </a:r>
            <a:r>
              <a:rPr lang="cs-CZ" dirty="0"/>
              <a:t> case study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6CB3D8-B2D1-43EC-A7C4-DEA887904E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Michal Jirásek</a:t>
            </a:r>
          </a:p>
          <a:p>
            <a:r>
              <a:rPr lang="cs-CZ" dirty="0"/>
              <a:t>Podniková informatika pro manažery</a:t>
            </a:r>
          </a:p>
        </p:txBody>
      </p:sp>
    </p:spTree>
    <p:extLst>
      <p:ext uri="{BB962C8B-B14F-4D97-AF65-F5344CB8AC3E}">
        <p14:creationId xmlns:p14="http://schemas.microsoft.com/office/powerpoint/2010/main" val="1200542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6ACF3-4330-4956-8A6A-E184A09C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Popisné statistiky a korelace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F6324B-EAF3-4190-8FBF-79E21B277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495190"/>
          </a:xfrm>
        </p:spPr>
        <p:txBody>
          <a:bodyPr>
            <a:normAutofit/>
          </a:bodyPr>
          <a:lstStyle/>
          <a:p>
            <a:r>
              <a:rPr lang="cs-CZ" sz="2800" dirty="0"/>
              <a:t>Co nám říkají?</a:t>
            </a:r>
          </a:p>
          <a:p>
            <a:endParaRPr lang="cs-CZ" sz="2800" dirty="0"/>
          </a:p>
          <a:p>
            <a:r>
              <a:rPr lang="cs-CZ" sz="2800" dirty="0"/>
              <a:t>Podstata regrese (OLS)?</a:t>
            </a:r>
          </a:p>
          <a:p>
            <a:endParaRPr lang="cs-CZ" sz="2800" dirty="0"/>
          </a:p>
          <a:p>
            <a:r>
              <a:rPr lang="cs-CZ" sz="2800" dirty="0"/>
              <a:t>Jaký je jejich vztah k předpokladům a vlastnostem regrese (</a:t>
            </a:r>
            <a:r>
              <a:rPr lang="cs-CZ" sz="2800" dirty="0" err="1"/>
              <a:t>multikolinearita</a:t>
            </a:r>
            <a:r>
              <a:rPr lang="cs-CZ" sz="2800" dirty="0"/>
              <a:t>, normalita, vlivná pozorování)</a:t>
            </a:r>
          </a:p>
          <a:p>
            <a:endParaRPr lang="cs-CZ" sz="2800" dirty="0"/>
          </a:p>
          <a:p>
            <a:r>
              <a:rPr lang="cs-CZ" sz="2800" dirty="0"/>
              <a:t>Asociace (falešná) vs kauzalita</a:t>
            </a:r>
          </a:p>
        </p:txBody>
      </p:sp>
    </p:spTree>
    <p:extLst>
      <p:ext uri="{BB962C8B-B14F-4D97-AF65-F5344CB8AC3E}">
        <p14:creationId xmlns:p14="http://schemas.microsoft.com/office/powerpoint/2010/main" val="3150830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0398A-0126-4BAD-B137-4E71B55A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Falešné korelace (</a:t>
            </a:r>
            <a:r>
              <a:rPr lang="cs-CZ" dirty="0" err="1"/>
              <a:t>Spurious</a:t>
            </a:r>
            <a:r>
              <a:rPr lang="cs-CZ" dirty="0"/>
              <a:t> </a:t>
            </a:r>
            <a:r>
              <a:rPr lang="cs-CZ" dirty="0" err="1"/>
              <a:t>correlations</a:t>
            </a:r>
            <a:r>
              <a:rPr lang="cs-CZ" dirty="0"/>
              <a:t>)</a:t>
            </a:r>
          </a:p>
        </p:txBody>
      </p:sp>
      <p:pic>
        <p:nvPicPr>
          <p:cNvPr id="2052" name="Picture 4" descr="Image result for spurious correlations&quot;">
            <a:extLst>
              <a:ext uri="{FF2B5EF4-FFF2-40B4-BE49-F238E27FC236}">
                <a16:creationId xmlns:a16="http://schemas.microsoft.com/office/drawing/2014/main" id="{8DCF66DF-B50C-4CC8-A209-A8A1993FF6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381349"/>
            <a:ext cx="9720262" cy="383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38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0398A-0126-4BAD-B137-4E71B55A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Falešné korelace (</a:t>
            </a:r>
            <a:r>
              <a:rPr lang="cs-CZ" dirty="0" err="1"/>
              <a:t>Spurious</a:t>
            </a:r>
            <a:r>
              <a:rPr lang="cs-CZ" dirty="0"/>
              <a:t> </a:t>
            </a:r>
            <a:r>
              <a:rPr lang="cs-CZ" dirty="0" err="1"/>
              <a:t>correlations</a:t>
            </a:r>
            <a:r>
              <a:rPr lang="cs-CZ" dirty="0"/>
              <a:t>)</a:t>
            </a:r>
          </a:p>
        </p:txBody>
      </p:sp>
      <p:pic>
        <p:nvPicPr>
          <p:cNvPr id="4100" name="Picture 4" descr="Image result for spurious correlations&quot;">
            <a:extLst>
              <a:ext uri="{FF2B5EF4-FFF2-40B4-BE49-F238E27FC236}">
                <a16:creationId xmlns:a16="http://schemas.microsoft.com/office/drawing/2014/main" id="{92E57CBE-AD1F-4941-9959-2E9BD0C82D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381349"/>
            <a:ext cx="9720262" cy="383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170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0398A-0126-4BAD-B137-4E71B55A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Falešné korelace (</a:t>
            </a:r>
            <a:r>
              <a:rPr lang="cs-CZ" dirty="0" err="1"/>
              <a:t>Spurious</a:t>
            </a:r>
            <a:r>
              <a:rPr lang="cs-CZ" dirty="0"/>
              <a:t> </a:t>
            </a:r>
            <a:r>
              <a:rPr lang="cs-CZ" dirty="0" err="1"/>
              <a:t>correlations</a:t>
            </a:r>
            <a:r>
              <a:rPr lang="cs-CZ" dirty="0"/>
              <a:t>)</a:t>
            </a:r>
          </a:p>
        </p:txBody>
      </p:sp>
      <p:pic>
        <p:nvPicPr>
          <p:cNvPr id="6" name="Picture 2" descr="Image result for spurious correlations&quot;">
            <a:extLst>
              <a:ext uri="{FF2B5EF4-FFF2-40B4-BE49-F238E27FC236}">
                <a16:creationId xmlns:a16="http://schemas.microsoft.com/office/drawing/2014/main" id="{F586DB39-4ED3-45B4-AEB7-37A8383FF6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381349"/>
            <a:ext cx="9720262" cy="383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037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6ACF3-4330-4956-8A6A-E184A09C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D6CD8DCE-0CC4-435B-913D-5CBF42E457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255622"/>
              </p:ext>
            </p:extLst>
          </p:nvPr>
        </p:nvGraphicFramePr>
        <p:xfrm>
          <a:off x="1125321" y="279864"/>
          <a:ext cx="9941357" cy="6298272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2980222">
                  <a:extLst>
                    <a:ext uri="{9D8B030D-6E8A-4147-A177-3AD203B41FA5}">
                      <a16:colId xmlns:a16="http://schemas.microsoft.com/office/drawing/2014/main" val="1171021570"/>
                    </a:ext>
                  </a:extLst>
                </a:gridCol>
                <a:gridCol w="1247224">
                  <a:extLst>
                    <a:ext uri="{9D8B030D-6E8A-4147-A177-3AD203B41FA5}">
                      <a16:colId xmlns:a16="http://schemas.microsoft.com/office/drawing/2014/main" val="3291321892"/>
                    </a:ext>
                  </a:extLst>
                </a:gridCol>
                <a:gridCol w="1303087">
                  <a:extLst>
                    <a:ext uri="{9D8B030D-6E8A-4147-A177-3AD203B41FA5}">
                      <a16:colId xmlns:a16="http://schemas.microsoft.com/office/drawing/2014/main" val="1924419078"/>
                    </a:ext>
                  </a:extLst>
                </a:gridCol>
                <a:gridCol w="1339522">
                  <a:extLst>
                    <a:ext uri="{9D8B030D-6E8A-4147-A177-3AD203B41FA5}">
                      <a16:colId xmlns:a16="http://schemas.microsoft.com/office/drawing/2014/main" val="2675340530"/>
                    </a:ext>
                  </a:extLst>
                </a:gridCol>
                <a:gridCol w="1321305">
                  <a:extLst>
                    <a:ext uri="{9D8B030D-6E8A-4147-A177-3AD203B41FA5}">
                      <a16:colId xmlns:a16="http://schemas.microsoft.com/office/drawing/2014/main" val="359916459"/>
                    </a:ext>
                  </a:extLst>
                </a:gridCol>
                <a:gridCol w="1749997">
                  <a:extLst>
                    <a:ext uri="{9D8B030D-6E8A-4147-A177-3AD203B41FA5}">
                      <a16:colId xmlns:a16="http://schemas.microsoft.com/office/drawing/2014/main" val="302001628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Minimum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Maximum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Mean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Std. Deviation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843533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Age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4410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18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36,92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9,133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264770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DistanceFromHome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4410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29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9,19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8,105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15035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Education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4410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2,91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1,024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82405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JobLevel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4410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2,06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1,107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1938014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MonthlyIncome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4410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10090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199990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65029,31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47068,889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902177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NumCompaniesWorked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4391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2,69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2,499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925998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PercentSalaryHike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4410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11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25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15,21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3,659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050048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StockOptionLevel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4410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,79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,852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430154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TrainingTimesLastYear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4410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2,80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1,289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11601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YearsAtCompany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4410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7,01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6,125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437038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YearsSinceLastPromotion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4410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15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2,19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3,222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5011939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YearsWithCurrManager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4410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17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4,12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3,567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731794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WorkLifeBalance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4372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2,76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,706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343123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JobInvolvement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4410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2,73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,711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371007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PerformanceRating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4410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3,15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,361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4796308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Valid</a:t>
                      </a:r>
                      <a:r>
                        <a:rPr lang="cs-CZ" sz="2000" dirty="0">
                          <a:effectLst/>
                        </a:rPr>
                        <a:t> N (</a:t>
                      </a:r>
                      <a:r>
                        <a:rPr lang="cs-CZ" sz="2000" dirty="0" err="1">
                          <a:effectLst/>
                        </a:rPr>
                        <a:t>listwise</a:t>
                      </a:r>
                      <a:r>
                        <a:rPr lang="cs-CZ" sz="2000" dirty="0">
                          <a:effectLst/>
                        </a:rPr>
                        <a:t>)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4353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 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 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 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8933042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4519CAF0-3028-4FF1-8766-27B24A47F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401871" y="1564989"/>
            <a:ext cx="416932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3200"/>
          </a:p>
        </p:txBody>
      </p:sp>
    </p:spTree>
    <p:extLst>
      <p:ext uri="{BB962C8B-B14F-4D97-AF65-F5344CB8AC3E}">
        <p14:creationId xmlns:p14="http://schemas.microsoft.com/office/powerpoint/2010/main" val="1490704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6ACF3-4330-4956-8A6A-E184A09C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Formulace modelů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F6324B-EAF3-4190-8FBF-79E21B277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Proč se formulují modely předem?</a:t>
            </a:r>
          </a:p>
          <a:p>
            <a:endParaRPr lang="cs-CZ" sz="2800" dirty="0"/>
          </a:p>
          <a:p>
            <a:r>
              <a:rPr lang="cs-CZ" sz="2800" dirty="0"/>
              <a:t>Co je to hypotéza?</a:t>
            </a:r>
          </a:p>
          <a:p>
            <a:endParaRPr lang="cs-CZ" sz="2800" dirty="0"/>
          </a:p>
          <a:p>
            <a:r>
              <a:rPr lang="cs-CZ" sz="2800" dirty="0"/>
              <a:t>Proč nezahrnout všechny proměnné?</a:t>
            </a:r>
          </a:p>
          <a:p>
            <a:endParaRPr lang="cs-CZ" sz="2800" dirty="0"/>
          </a:p>
          <a:p>
            <a:r>
              <a:rPr lang="cs-CZ" sz="2800" dirty="0"/>
              <a:t>„</a:t>
            </a:r>
            <a:r>
              <a:rPr lang="cs-CZ" sz="2800" dirty="0" err="1"/>
              <a:t>Overfitting</a:t>
            </a:r>
            <a:r>
              <a:rPr lang="cs-CZ" sz="2800" dirty="0"/>
              <a:t>“ (trénovací vs testovací množina)</a:t>
            </a:r>
          </a:p>
        </p:txBody>
      </p:sp>
    </p:spTree>
    <p:extLst>
      <p:ext uri="{BB962C8B-B14F-4D97-AF65-F5344CB8AC3E}">
        <p14:creationId xmlns:p14="http://schemas.microsoft.com/office/powerpoint/2010/main" val="3951039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6ACF3-4330-4956-8A6A-E184A09C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Formulace modelů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F6324B-EAF3-4190-8FBF-79E21B277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465930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Formulujte v týmu svůj vlastní model</a:t>
            </a:r>
          </a:p>
          <a:p>
            <a:r>
              <a:rPr lang="cs-CZ" sz="2800" dirty="0"/>
              <a:t>Sepište zdůvodnění, proč jste zařadili dané proměnné</a:t>
            </a:r>
          </a:p>
          <a:p>
            <a:endParaRPr lang="cs-CZ" sz="2800" dirty="0"/>
          </a:p>
          <a:p>
            <a:r>
              <a:rPr lang="cs-CZ" sz="2800" dirty="0"/>
              <a:t>Hodnocení modelů – pravidla                                        			(% správně predikovaných / % použitých proměnných)</a:t>
            </a:r>
          </a:p>
          <a:p>
            <a:endParaRPr lang="cs-CZ" sz="2800" dirty="0"/>
          </a:p>
          <a:p>
            <a:r>
              <a:rPr lang="cs-CZ" sz="2800" dirty="0"/>
              <a:t>Vložte do odevzdávárny (i se jmény a UČO autorů)</a:t>
            </a:r>
          </a:p>
          <a:p>
            <a:endParaRPr lang="cs-CZ" sz="2800" dirty="0"/>
          </a:p>
          <a:p>
            <a:r>
              <a:rPr lang="cs-CZ" sz="2800" dirty="0"/>
              <a:t>45-60 minut včetně přestávky</a:t>
            </a:r>
          </a:p>
        </p:txBody>
      </p:sp>
    </p:spTree>
    <p:extLst>
      <p:ext uri="{BB962C8B-B14F-4D97-AF65-F5344CB8AC3E}">
        <p14:creationId xmlns:p14="http://schemas.microsoft.com/office/powerpoint/2010/main" val="119675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6ACF3-4330-4956-8A6A-E184A09C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a analýza dat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F6324B-EAF3-4190-8FBF-79E21B277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Používáte nějaký statistický software?</a:t>
            </a:r>
          </a:p>
          <a:p>
            <a:endParaRPr lang="cs-CZ" sz="2800" dirty="0"/>
          </a:p>
          <a:p>
            <a:r>
              <a:rPr lang="cs-CZ" sz="2800" dirty="0"/>
              <a:t>Jak si připravujete data?</a:t>
            </a:r>
          </a:p>
          <a:p>
            <a:endParaRPr lang="cs-CZ" sz="2800" dirty="0"/>
          </a:p>
          <a:p>
            <a:r>
              <a:rPr lang="cs-CZ" sz="2800" dirty="0"/>
              <a:t>Jaké statistické metody používáte?</a:t>
            </a:r>
          </a:p>
          <a:p>
            <a:endParaRPr lang="cs-CZ" sz="2800" dirty="0"/>
          </a:p>
          <a:p>
            <a:r>
              <a:rPr lang="cs-CZ" sz="2800" dirty="0"/>
              <a:t>Ukázka SPSS </a:t>
            </a:r>
            <a:r>
              <a:rPr lang="cs-CZ" sz="2800" dirty="0" err="1"/>
              <a:t>Modeler</a:t>
            </a:r>
            <a:r>
              <a:rPr lang="cs-CZ" sz="2800" dirty="0"/>
              <a:t> – „</a:t>
            </a:r>
            <a:r>
              <a:rPr lang="cs-CZ" sz="2800" dirty="0" err="1"/>
              <a:t>overfitting</a:t>
            </a:r>
            <a:r>
              <a:rPr lang="cs-CZ" sz="2800" dirty="0"/>
              <a:t>“ na neuronových sítích</a:t>
            </a:r>
          </a:p>
        </p:txBody>
      </p:sp>
    </p:spTree>
    <p:extLst>
      <p:ext uri="{BB962C8B-B14F-4D97-AF65-F5344CB8AC3E}">
        <p14:creationId xmlns:p14="http://schemas.microsoft.com/office/powerpoint/2010/main" val="2776915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6ACF3-4330-4956-8A6A-E184A09C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Interpretace statistik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F6324B-EAF3-4190-8FBF-79E21B277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Jak interpretovat statistiky</a:t>
            </a:r>
          </a:p>
          <a:p>
            <a:endParaRPr lang="cs-CZ" sz="2800" dirty="0"/>
          </a:p>
          <a:p>
            <a:r>
              <a:rPr lang="cs-CZ" sz="2800" dirty="0"/>
              <a:t>Významnost („</a:t>
            </a:r>
            <a:r>
              <a:rPr lang="cs-CZ" sz="2800" dirty="0" err="1"/>
              <a:t>Significance</a:t>
            </a:r>
            <a:r>
              <a:rPr lang="cs-CZ" sz="2800" dirty="0"/>
              <a:t>“) vs velikost efektu („</a:t>
            </a:r>
            <a:r>
              <a:rPr lang="cs-CZ" sz="2800" dirty="0" err="1"/>
              <a:t>Effect</a:t>
            </a:r>
            <a:r>
              <a:rPr lang="cs-CZ" sz="2800" dirty="0"/>
              <a:t> </a:t>
            </a:r>
            <a:r>
              <a:rPr lang="cs-CZ" sz="2800" dirty="0" err="1"/>
              <a:t>size</a:t>
            </a:r>
            <a:r>
              <a:rPr lang="cs-CZ" sz="2800" dirty="0"/>
              <a:t>“)</a:t>
            </a:r>
          </a:p>
          <a:p>
            <a:endParaRPr lang="cs-CZ" sz="2800" dirty="0"/>
          </a:p>
          <a:p>
            <a:r>
              <a:rPr lang="cs-CZ" sz="2800" dirty="0"/>
              <a:t>Podstata logistické regrese</a:t>
            </a:r>
          </a:p>
        </p:txBody>
      </p:sp>
    </p:spTree>
    <p:extLst>
      <p:ext uri="{BB962C8B-B14F-4D97-AF65-F5344CB8AC3E}">
        <p14:creationId xmlns:p14="http://schemas.microsoft.com/office/powerpoint/2010/main" val="2506404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6ACF3-4330-4956-8A6A-E184A09C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Logistická regrese</a:t>
            </a:r>
          </a:p>
        </p:txBody>
      </p:sp>
      <p:pic>
        <p:nvPicPr>
          <p:cNvPr id="5126" name="Picture 6" descr="https://upload.wikimedia.org/wikipedia/commons/thumb/8/88/Logistic-curve.svg/1920px-Logistic-curve.svg.png">
            <a:extLst>
              <a:ext uri="{FF2B5EF4-FFF2-40B4-BE49-F238E27FC236}">
                <a16:creationId xmlns:a16="http://schemas.microsoft.com/office/drawing/2014/main" id="{0E93D03B-0DC0-438C-B9AB-D0A0E106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38" y="-80468"/>
            <a:ext cx="6495899" cy="433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0CB05479-FC85-4BA5-A390-DE9089930A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090999"/>
              </p:ext>
            </p:extLst>
          </p:nvPr>
        </p:nvGraphicFramePr>
        <p:xfrm>
          <a:off x="1044243" y="2084831"/>
          <a:ext cx="4522432" cy="1700583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1130608">
                  <a:extLst>
                    <a:ext uri="{9D8B030D-6E8A-4147-A177-3AD203B41FA5}">
                      <a16:colId xmlns:a16="http://schemas.microsoft.com/office/drawing/2014/main" val="3398683332"/>
                    </a:ext>
                  </a:extLst>
                </a:gridCol>
                <a:gridCol w="1130608">
                  <a:extLst>
                    <a:ext uri="{9D8B030D-6E8A-4147-A177-3AD203B41FA5}">
                      <a16:colId xmlns:a16="http://schemas.microsoft.com/office/drawing/2014/main" val="590722953"/>
                    </a:ext>
                  </a:extLst>
                </a:gridCol>
                <a:gridCol w="1130608">
                  <a:extLst>
                    <a:ext uri="{9D8B030D-6E8A-4147-A177-3AD203B41FA5}">
                      <a16:colId xmlns:a16="http://schemas.microsoft.com/office/drawing/2014/main" val="576419648"/>
                    </a:ext>
                  </a:extLst>
                </a:gridCol>
                <a:gridCol w="1130608">
                  <a:extLst>
                    <a:ext uri="{9D8B030D-6E8A-4147-A177-3AD203B41FA5}">
                      <a16:colId xmlns:a16="http://schemas.microsoft.com/office/drawing/2014/main" val="231673329"/>
                    </a:ext>
                  </a:extLst>
                </a:gridCol>
              </a:tblGrid>
              <a:tr h="577903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1" u="none" strike="noStrike" dirty="0">
                          <a:effectLst/>
                        </a:rPr>
                        <a:t>Job </a:t>
                      </a:r>
                      <a:r>
                        <a:rPr lang="cs-CZ" sz="1800" b="1" u="none" strike="noStrike" dirty="0" err="1">
                          <a:effectLst/>
                        </a:rPr>
                        <a:t>Satisfaction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1" u="none" strike="noStrike">
                          <a:effectLst/>
                        </a:rPr>
                        <a:t>Log-odds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1" u="none" strike="noStrike">
                          <a:effectLst/>
                        </a:rPr>
                        <a:t>Odds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1" u="none" strike="noStrike" dirty="0">
                          <a:effectLst/>
                        </a:rPr>
                        <a:t>Probability </a:t>
                      </a:r>
                      <a:r>
                        <a:rPr lang="cs-CZ" sz="1800" b="1" u="none" strike="noStrike" dirty="0" err="1">
                          <a:effectLst/>
                        </a:rPr>
                        <a:t>of</a:t>
                      </a:r>
                      <a:r>
                        <a:rPr lang="cs-CZ" sz="1800" b="1" u="none" strike="noStrike" dirty="0">
                          <a:effectLst/>
                        </a:rPr>
                        <a:t> </a:t>
                      </a:r>
                      <a:r>
                        <a:rPr lang="cs-CZ" sz="1800" b="1" u="none" strike="noStrike" dirty="0" err="1">
                          <a:effectLst/>
                        </a:rPr>
                        <a:t>leaving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717629932"/>
                  </a:ext>
                </a:extLst>
              </a:tr>
              <a:tr h="27579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-1,24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0,29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0,22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96084481"/>
                  </a:ext>
                </a:extLst>
              </a:tr>
              <a:tr h="27579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-1,49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0,23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0,18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01642473"/>
                  </a:ext>
                </a:extLst>
              </a:tr>
              <a:tr h="27579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-1,74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0,18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0,15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49085311"/>
                  </a:ext>
                </a:extLst>
              </a:tr>
              <a:tr h="27579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-1,99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0,14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0,12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02632024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B2A79DE2-90E2-4A1B-B497-6994DC744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76" y="4250131"/>
            <a:ext cx="110394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2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7759B-38BC-4ABE-B2BC-472AC0A7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dnešního setkání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2F4AA9-07AA-415E-853C-1F8CD0B6C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2366" lvl="1" indent="-514350">
              <a:buFont typeface="+mj-lt"/>
              <a:buAutoNum type="arabicPeriod"/>
            </a:pPr>
            <a:r>
              <a:rPr lang="cs-CZ" sz="2800" dirty="0" err="1"/>
              <a:t>Kahoot</a:t>
            </a:r>
            <a:endParaRPr lang="cs-CZ" sz="2800" dirty="0"/>
          </a:p>
          <a:p>
            <a:pPr marL="642366" lvl="1" indent="-514350">
              <a:buFont typeface="+mj-lt"/>
              <a:buAutoNum type="arabicPeriod"/>
            </a:pPr>
            <a:r>
              <a:rPr lang="cs-CZ" sz="2800" dirty="0"/>
              <a:t>Úvod do Evidence-</a:t>
            </a:r>
            <a:r>
              <a:rPr lang="cs-CZ" sz="2800" dirty="0" err="1"/>
              <a:t>based</a:t>
            </a:r>
            <a:r>
              <a:rPr lang="cs-CZ" sz="2800" dirty="0"/>
              <a:t> management a zadání případové studie</a:t>
            </a:r>
          </a:p>
          <a:p>
            <a:pPr marL="642366" lvl="1" indent="-514350">
              <a:buFont typeface="+mj-lt"/>
              <a:buAutoNum type="arabicPeriod"/>
            </a:pPr>
            <a:r>
              <a:rPr lang="cs-CZ" sz="2800" dirty="0"/>
              <a:t>Rešerše – online a </a:t>
            </a:r>
            <a:r>
              <a:rPr lang="cs-CZ" sz="2800" dirty="0" err="1"/>
              <a:t>offline</a:t>
            </a:r>
            <a:endParaRPr lang="cs-CZ" sz="2800" dirty="0"/>
          </a:p>
          <a:p>
            <a:pPr marL="642366" lvl="1" indent="-514350">
              <a:buFont typeface="+mj-lt"/>
              <a:buAutoNum type="arabicPeriod"/>
            </a:pPr>
            <a:r>
              <a:rPr lang="cs-CZ" sz="2800" dirty="0" err="1"/>
              <a:t>Power</a:t>
            </a:r>
            <a:r>
              <a:rPr lang="cs-CZ" sz="2800" dirty="0"/>
              <a:t> BI a další přehledové statistiky</a:t>
            </a:r>
          </a:p>
          <a:p>
            <a:pPr marL="642366" lvl="1" indent="-514350">
              <a:buFont typeface="+mj-lt"/>
              <a:buAutoNum type="arabicPeriod"/>
            </a:pPr>
            <a:r>
              <a:rPr lang="cs-CZ" sz="2800" dirty="0"/>
              <a:t>Formulace modelů</a:t>
            </a:r>
          </a:p>
          <a:p>
            <a:pPr marL="642366" lvl="1" indent="-514350">
              <a:buFont typeface="+mj-lt"/>
              <a:buAutoNum type="arabicPeriod"/>
            </a:pPr>
            <a:r>
              <a:rPr lang="cs-CZ" sz="2800" dirty="0"/>
              <a:t>SPSS </a:t>
            </a:r>
            <a:r>
              <a:rPr lang="cs-CZ" sz="2800" dirty="0" err="1"/>
              <a:t>Modeler</a:t>
            </a:r>
            <a:r>
              <a:rPr lang="cs-CZ" sz="2800" dirty="0"/>
              <a:t> a interpretace výsledků</a:t>
            </a:r>
          </a:p>
          <a:p>
            <a:pPr marL="642366" lvl="1" indent="-514350">
              <a:buFont typeface="+mj-lt"/>
              <a:buAutoNum type="arabicPeriod"/>
            </a:pPr>
            <a:r>
              <a:rPr lang="cs-CZ" sz="2800" dirty="0"/>
              <a:t>Napočítání modelů a vyhodnocení</a:t>
            </a:r>
          </a:p>
        </p:txBody>
      </p:sp>
    </p:spTree>
    <p:extLst>
      <p:ext uri="{BB962C8B-B14F-4D97-AF65-F5344CB8AC3E}">
        <p14:creationId xmlns:p14="http://schemas.microsoft.com/office/powerpoint/2010/main" val="522337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6ACF3-4330-4956-8A6A-E184A09C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modelů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F6324B-EAF3-4190-8FBF-79E21B277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Zpětná vazba (prosím o vyplnění</a:t>
            </a:r>
            <a:r>
              <a:rPr lang="cs-CZ" sz="2800" dirty="0"/>
              <a:t>): </a:t>
            </a:r>
            <a:r>
              <a:rPr lang="cs-CZ" sz="2800" dirty="0" smtClean="0">
                <a:hlinkClick r:id="rId2"/>
              </a:rPr>
              <a:t>bit.ly/</a:t>
            </a:r>
            <a:r>
              <a:rPr lang="cs-CZ" sz="2800" dirty="0" err="1" smtClean="0">
                <a:hlinkClick r:id="rId2"/>
              </a:rPr>
              <a:t>PIPMfdb</a:t>
            </a:r>
            <a:endParaRPr lang="cs-CZ" sz="2800" dirty="0" smtClean="0"/>
          </a:p>
          <a:p>
            <a:endParaRPr lang="cs-CZ" sz="2800" dirty="0"/>
          </a:p>
          <a:p>
            <a:r>
              <a:rPr lang="cs-CZ" sz="2800" dirty="0"/>
              <a:t>Vaše výsledky</a:t>
            </a:r>
          </a:p>
          <a:p>
            <a:endParaRPr lang="cs-CZ" sz="2800" dirty="0"/>
          </a:p>
          <a:p>
            <a:r>
              <a:rPr lang="cs-CZ" sz="2800" dirty="0"/>
              <a:t>Co si odnést?</a:t>
            </a:r>
          </a:p>
        </p:txBody>
      </p:sp>
    </p:spTree>
    <p:extLst>
      <p:ext uri="{BB962C8B-B14F-4D97-AF65-F5344CB8AC3E}">
        <p14:creationId xmlns:p14="http://schemas.microsoft.com/office/powerpoint/2010/main" val="1787990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B416CE-38A9-43AB-B2F2-06BFF865A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dnešního setkání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C5BF27-B9AF-40C4-8410-09D2BA51C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Cíle dnešního setkání</a:t>
            </a:r>
          </a:p>
          <a:p>
            <a:endParaRPr lang="cs-CZ" sz="2800" dirty="0" smtClean="0"/>
          </a:p>
          <a:p>
            <a:r>
              <a:rPr lang="cs-CZ" sz="2800" dirty="0" smtClean="0"/>
              <a:t>Zkušenosti </a:t>
            </a:r>
            <a:r>
              <a:rPr lang="cs-CZ" sz="2800" dirty="0"/>
              <a:t>s analýzou dat vs „španělská vesnice“?</a:t>
            </a:r>
          </a:p>
          <a:p>
            <a:endParaRPr lang="cs-CZ" sz="2800" dirty="0"/>
          </a:p>
          <a:p>
            <a:r>
              <a:rPr lang="cs-CZ" sz="2800" dirty="0"/>
              <a:t>Zkušenosti z/s HR?</a:t>
            </a:r>
          </a:p>
          <a:p>
            <a:endParaRPr lang="cs-CZ" sz="2800" dirty="0"/>
          </a:p>
          <a:p>
            <a:r>
              <a:rPr lang="cs-CZ" sz="2800" dirty="0"/>
              <a:t>Nainstalovaný software?</a:t>
            </a:r>
          </a:p>
        </p:txBody>
      </p:sp>
    </p:spTree>
    <p:extLst>
      <p:ext uri="{BB962C8B-B14F-4D97-AF65-F5344CB8AC3E}">
        <p14:creationId xmlns:p14="http://schemas.microsoft.com/office/powerpoint/2010/main" val="1961341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548D8-F3A5-4B10-9229-CC4778E6F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F12232-77EF-4EF4-A369-240379B1D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47582F-4125-42B0-BC24-E4ACEB297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1664" y="-821760"/>
            <a:ext cx="18107025" cy="823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2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C234E0-59F7-4C27-B028-8CEDF13B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Kahoot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32BCAF-538C-406E-8507-026BAC1F7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cs-CZ" sz="2000" dirty="0">
              <a:hlinkClick r:id="rId2"/>
            </a:endParaRPr>
          </a:p>
          <a:p>
            <a:pPr algn="ctr"/>
            <a:endParaRPr lang="cs-CZ" sz="2000" dirty="0">
              <a:hlinkClick r:id="rId2"/>
            </a:endParaRPr>
          </a:p>
          <a:p>
            <a:pPr algn="ctr"/>
            <a:endParaRPr lang="cs-CZ" sz="2000" dirty="0">
              <a:hlinkClick r:id="rId2"/>
            </a:endParaRPr>
          </a:p>
          <a:p>
            <a:pPr algn="ctr"/>
            <a:endParaRPr lang="cs-CZ" sz="2000" dirty="0">
              <a:hlinkClick r:id="rId2"/>
            </a:endParaRPr>
          </a:p>
          <a:p>
            <a:pPr algn="ctr"/>
            <a:endParaRPr lang="cs-CZ" sz="2000" dirty="0">
              <a:hlinkClick r:id="rId2"/>
            </a:endParaRPr>
          </a:p>
          <a:p>
            <a:pPr marL="0" indent="0" algn="ctr">
              <a:buNone/>
            </a:pPr>
            <a:r>
              <a:rPr lang="cs-CZ" sz="3600" dirty="0">
                <a:hlinkClick r:id="rId2"/>
              </a:rPr>
              <a:t>kahoot.it</a:t>
            </a:r>
            <a:endParaRPr lang="cs-CZ" sz="3600" dirty="0"/>
          </a:p>
          <a:p>
            <a:pPr algn="ctr"/>
            <a:r>
              <a:rPr lang="cs-CZ" sz="2000" dirty="0"/>
              <a:t>Pravda/Lež + </a:t>
            </a:r>
            <a:r>
              <a:rPr lang="cs-CZ" sz="2000" dirty="0" err="1"/>
              <a:t>Multiple-choice</a:t>
            </a:r>
            <a:r>
              <a:rPr lang="cs-CZ" sz="2000" dirty="0"/>
              <a:t> otázky (stačí jedna správně)</a:t>
            </a:r>
          </a:p>
          <a:p>
            <a:pPr algn="ctr"/>
            <a:r>
              <a:rPr lang="cs-CZ" sz="2000" dirty="0"/>
              <a:t>Časový limit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79E80B-5F93-419F-9689-3ACA8A46F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502" y="1508574"/>
            <a:ext cx="634299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9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6ACF3-4330-4956-8A6A-E184A09C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EVIDENCE-BASED MANAGEMENT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F6324B-EAF3-4190-8FBF-79E21B277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071871" cy="4023360"/>
          </a:xfrm>
        </p:spPr>
        <p:txBody>
          <a:bodyPr>
            <a:normAutofit/>
          </a:bodyPr>
          <a:lstStyle/>
          <a:p>
            <a:r>
              <a:rPr lang="cs-CZ" sz="2800" dirty="0"/>
              <a:t>Motivace: Lidské rozhodování je zkreslené (v podnicích o nic méně)</a:t>
            </a:r>
          </a:p>
          <a:p>
            <a:endParaRPr lang="cs-CZ" sz="2800" dirty="0"/>
          </a:p>
          <a:p>
            <a:r>
              <a:rPr lang="cs-CZ" sz="2800" dirty="0"/>
              <a:t>&gt; Rozhodování by mělo být založeno na těch nejlepších dostupných zdrojích</a:t>
            </a:r>
          </a:p>
          <a:p>
            <a:endParaRPr lang="cs-CZ" sz="2800" dirty="0"/>
          </a:p>
          <a:p>
            <a:endParaRPr lang="cs-CZ" sz="2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4E9199-71C1-47F7-9215-CAAC157DC9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1434249"/>
              </p:ext>
            </p:extLst>
          </p:nvPr>
        </p:nvGraphicFramePr>
        <p:xfrm>
          <a:off x="6096000" y="475488"/>
          <a:ext cx="5903367" cy="6137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3473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6ACF3-4330-4956-8A6A-E184A09C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F6324B-EAF3-4190-8FBF-79E21B277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Jaké faktory ovlivňují odchody zaměstnanců z podniku?</a:t>
            </a:r>
          </a:p>
          <a:p>
            <a:endParaRPr lang="cs-CZ" sz="2800" dirty="0"/>
          </a:p>
          <a:p>
            <a:r>
              <a:rPr lang="cs-CZ" sz="2800" dirty="0"/>
              <a:t>Data: Kaggle.com</a:t>
            </a:r>
          </a:p>
          <a:p>
            <a:endParaRPr lang="cs-CZ" sz="2800" dirty="0"/>
          </a:p>
          <a:p>
            <a:r>
              <a:rPr lang="cs-CZ" sz="2800" dirty="0"/>
              <a:t>Podklady vloženy ve Studijních materiálech:</a:t>
            </a:r>
          </a:p>
          <a:p>
            <a:pPr lvl="2"/>
            <a:r>
              <a:rPr lang="cs-CZ" sz="2800" dirty="0"/>
              <a:t>HR </a:t>
            </a:r>
            <a:r>
              <a:rPr lang="cs-CZ" sz="2800" dirty="0" err="1"/>
              <a:t>Analytics</a:t>
            </a:r>
            <a:r>
              <a:rPr lang="cs-CZ" sz="2800" dirty="0"/>
              <a:t> Case Study.pdf</a:t>
            </a:r>
          </a:p>
          <a:p>
            <a:pPr lvl="2"/>
            <a:r>
              <a:rPr lang="cs-CZ" sz="2800" dirty="0"/>
              <a:t>Data.zip</a:t>
            </a:r>
          </a:p>
          <a:p>
            <a:pPr lvl="4"/>
            <a:r>
              <a:rPr lang="cs-CZ" sz="2800" dirty="0"/>
              <a:t>data_dictionnary.xlsx – popis proměnných</a:t>
            </a:r>
          </a:p>
        </p:txBody>
      </p:sp>
    </p:spTree>
    <p:extLst>
      <p:ext uri="{BB962C8B-B14F-4D97-AF65-F5344CB8AC3E}">
        <p14:creationId xmlns:p14="http://schemas.microsoft.com/office/powerpoint/2010/main" val="172726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6ACF3-4330-4956-8A6A-E184A09C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Rešerše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F6324B-EAF3-4190-8FBF-79E21B277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Jak hledáte odborné informace?</a:t>
            </a:r>
          </a:p>
          <a:p>
            <a:pPr lvl="2"/>
            <a:r>
              <a:rPr lang="cs-CZ" sz="2800" dirty="0"/>
              <a:t>S jakými klíčovými slovy budete pracovat?</a:t>
            </a:r>
          </a:p>
          <a:p>
            <a:endParaRPr lang="cs-CZ" sz="2800" dirty="0"/>
          </a:p>
          <a:p>
            <a:r>
              <a:rPr lang="cs-CZ" sz="2800" dirty="0"/>
              <a:t>S jakými zdroji pracujete?</a:t>
            </a:r>
          </a:p>
          <a:p>
            <a:endParaRPr lang="cs-CZ" sz="2800" dirty="0"/>
          </a:p>
          <a:p>
            <a:r>
              <a:rPr lang="cs-CZ" sz="2800" dirty="0"/>
              <a:t>Zkuste rychle najít odpovědi na otázky (20-25 minut)</a:t>
            </a:r>
          </a:p>
        </p:txBody>
      </p:sp>
    </p:spTree>
    <p:extLst>
      <p:ext uri="{BB962C8B-B14F-4D97-AF65-F5344CB8AC3E}">
        <p14:creationId xmlns:p14="http://schemas.microsoft.com/office/powerpoint/2010/main" val="1841588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6ACF3-4330-4956-8A6A-E184A09C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 dat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F6324B-EAF3-4190-8FBF-79E21B277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Proč je důležité data vizualizovat?</a:t>
            </a:r>
          </a:p>
          <a:p>
            <a:endParaRPr lang="cs-CZ" sz="2800" dirty="0"/>
          </a:p>
          <a:p>
            <a:r>
              <a:rPr lang="cs-CZ" sz="2800" dirty="0"/>
              <a:t>Vhodné nástroje pro vizualizaci dat?</a:t>
            </a:r>
          </a:p>
          <a:p>
            <a:endParaRPr lang="cs-CZ" sz="2800" dirty="0"/>
          </a:p>
          <a:p>
            <a:r>
              <a:rPr lang="cs-CZ" sz="2800" dirty="0"/>
              <a:t>Ukázka </a:t>
            </a:r>
            <a:r>
              <a:rPr lang="cs-CZ" sz="2800" dirty="0" err="1"/>
              <a:t>Power</a:t>
            </a:r>
            <a:r>
              <a:rPr lang="cs-CZ" sz="2800" dirty="0"/>
              <a:t> BI</a:t>
            </a:r>
          </a:p>
        </p:txBody>
      </p:sp>
    </p:spTree>
    <p:extLst>
      <p:ext uri="{BB962C8B-B14F-4D97-AF65-F5344CB8AC3E}">
        <p14:creationId xmlns:p14="http://schemas.microsoft.com/office/powerpoint/2010/main" val="28780874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Vlastní 3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782327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1050</TotalTime>
  <Words>502</Words>
  <Application>Microsoft Office PowerPoint</Application>
  <PresentationFormat>Širokoúhlá obrazovka</PresentationFormat>
  <Paragraphs>235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Calibri</vt:lpstr>
      <vt:lpstr>Courier New</vt:lpstr>
      <vt:lpstr>Times New Roman</vt:lpstr>
      <vt:lpstr>Tw Cen MT</vt:lpstr>
      <vt:lpstr>Tw Cen MT Condensed</vt:lpstr>
      <vt:lpstr>Wingdings 3</vt:lpstr>
      <vt:lpstr>Integrál</vt:lpstr>
      <vt:lpstr>Evidence-based management:  hr analytics case study</vt:lpstr>
      <vt:lpstr>Program dnešního setkání</vt:lpstr>
      <vt:lpstr>Program dnešního setkání</vt:lpstr>
      <vt:lpstr>Prezentace aplikace PowerPoint</vt:lpstr>
      <vt:lpstr>Kahoot</vt:lpstr>
      <vt:lpstr>EVIDENCE-BASED MANAGEMENT</vt:lpstr>
      <vt:lpstr>Případová studie</vt:lpstr>
      <vt:lpstr>Rešerše</vt:lpstr>
      <vt:lpstr>Vizualizace dat</vt:lpstr>
      <vt:lpstr>Popisné statistiky a korelace</vt:lpstr>
      <vt:lpstr>Falešné korelace (Spurious correlations)</vt:lpstr>
      <vt:lpstr>Falešné korelace (Spurious correlations)</vt:lpstr>
      <vt:lpstr>Falešné korelace (Spurious correlations)</vt:lpstr>
      <vt:lpstr>Prezentace aplikace PowerPoint</vt:lpstr>
      <vt:lpstr>Formulace modelů</vt:lpstr>
      <vt:lpstr>Formulace modelů</vt:lpstr>
      <vt:lpstr>Zpracování a analýza dat</vt:lpstr>
      <vt:lpstr>Interpretace statistik</vt:lpstr>
      <vt:lpstr>Logistická regrese</vt:lpstr>
      <vt:lpstr>Výpočet modelů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Evidence-based management:  hr analytics case study</dc:title>
  <dc:creator>Michal Jirásek</dc:creator>
  <cp:lastModifiedBy>Michal Jirásek</cp:lastModifiedBy>
  <cp:revision>20</cp:revision>
  <dcterms:created xsi:type="dcterms:W3CDTF">2019-11-29T05:25:28Z</dcterms:created>
  <dcterms:modified xsi:type="dcterms:W3CDTF">2019-11-30T10:04:40Z</dcterms:modified>
</cp:coreProperties>
</file>