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handoutMasterIdLst>
    <p:handoutMasterId r:id="rId50"/>
  </p:handout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2" r:id="rId26"/>
    <p:sldId id="293" r:id="rId27"/>
    <p:sldId id="291" r:id="rId28"/>
    <p:sldId id="290" r:id="rId29"/>
    <p:sldId id="294" r:id="rId30"/>
    <p:sldId id="298" r:id="rId31"/>
    <p:sldId id="297" r:id="rId32"/>
    <p:sldId id="296" r:id="rId33"/>
    <p:sldId id="295" r:id="rId34"/>
    <p:sldId id="302" r:id="rId35"/>
    <p:sldId id="301" r:id="rId36"/>
    <p:sldId id="299" r:id="rId37"/>
    <p:sldId id="316" r:id="rId38"/>
    <p:sldId id="317" r:id="rId39"/>
    <p:sldId id="322" r:id="rId40"/>
    <p:sldId id="318" r:id="rId41"/>
    <p:sldId id="323" r:id="rId42"/>
    <p:sldId id="314" r:id="rId43"/>
    <p:sldId id="319" r:id="rId44"/>
    <p:sldId id="324" r:id="rId45"/>
    <p:sldId id="315" r:id="rId46"/>
    <p:sldId id="320" r:id="rId47"/>
    <p:sldId id="326" r:id="rId48"/>
    <p:sldId id="327" r:id="rId49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27.11.2019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 smtClean="0"/>
              <a:t>Venkov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Ranně středověký dům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Pravoúhlá stavba</a:t>
            </a:r>
          </a:p>
          <a:p>
            <a:pPr lvl="1"/>
            <a:r>
              <a:rPr lang="cs-CZ" dirty="0" smtClean="0"/>
              <a:t>Roubená z kmenů</a:t>
            </a:r>
          </a:p>
          <a:p>
            <a:pPr lvl="1"/>
            <a:r>
              <a:rPr lang="cs-CZ" dirty="0" smtClean="0"/>
              <a:t>Kůlová </a:t>
            </a:r>
          </a:p>
          <a:p>
            <a:pPr lvl="2"/>
            <a:r>
              <a:rPr lang="cs-CZ" dirty="0" smtClean="0"/>
              <a:t>Stěny vyplétané z proutí</a:t>
            </a:r>
            <a:r>
              <a:rPr lang="cs-CZ" dirty="0"/>
              <a:t> </a:t>
            </a:r>
            <a:r>
              <a:rPr lang="cs-CZ" dirty="0" smtClean="0"/>
              <a:t>a omazané hlínou</a:t>
            </a:r>
          </a:p>
          <a:p>
            <a:r>
              <a:rPr lang="cs-CZ" dirty="0" smtClean="0"/>
              <a:t>Sedlová střecha</a:t>
            </a:r>
          </a:p>
          <a:p>
            <a:r>
              <a:rPr lang="cs-CZ" dirty="0" smtClean="0"/>
              <a:t>Slámová střešní krytina</a:t>
            </a:r>
          </a:p>
          <a:p>
            <a:r>
              <a:rPr lang="cs-CZ" dirty="0" smtClean="0"/>
              <a:t>Jedna místnost</a:t>
            </a:r>
          </a:p>
          <a:p>
            <a:pPr lvl="1"/>
            <a:r>
              <a:rPr lang="cs-CZ" dirty="0" smtClean="0"/>
              <a:t>3x3 nebo 4x4 m</a:t>
            </a:r>
          </a:p>
          <a:p>
            <a:pPr lvl="1"/>
            <a:r>
              <a:rPr lang="cs-CZ" dirty="0" smtClean="0"/>
              <a:t>Ohniště v rohu (odvod kouře přes střechu – dýmná jizba)</a:t>
            </a:r>
          </a:p>
          <a:p>
            <a:pPr lvl="1"/>
            <a:r>
              <a:rPr lang="cs-CZ" dirty="0" smtClean="0"/>
              <a:t>Podlaha hliněná</a:t>
            </a:r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13. stol.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Zakládány nové vesnice, města, kláštery, hrady</a:t>
            </a:r>
          </a:p>
          <a:p>
            <a:r>
              <a:rPr lang="cs-CZ" dirty="0" smtClean="0"/>
              <a:t>Zhušťování stávajícího osídlení</a:t>
            </a:r>
          </a:p>
          <a:p>
            <a:r>
              <a:rPr lang="cs-CZ" dirty="0" smtClean="0"/>
              <a:t>Osídlování nových zalesněných ploch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mýcení lesů → získávání nové půdy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„kolonizace hvozdů“</a:t>
            </a:r>
            <a:endParaRPr lang="cs-CZ" dirty="0" smtClean="0"/>
          </a:p>
          <a:p>
            <a:r>
              <a:rPr lang="cs-CZ" dirty="0" smtClean="0"/>
              <a:t>„nedostatek místního obyvatelstva“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němečtí a vlámští kolonizátoři</a:t>
            </a:r>
          </a:p>
          <a:p>
            <a:r>
              <a:rPr lang="cs-CZ" dirty="0" smtClean="0"/>
              <a:t>Lokátor (parcely – lány)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→ lánová ves</a:t>
            </a:r>
          </a:p>
          <a:p>
            <a:pPr lvl="1"/>
            <a:r>
              <a:rPr lang="cs-CZ" dirty="0" smtClean="0"/>
              <a:t>Nemá náves</a:t>
            </a:r>
          </a:p>
          <a:p>
            <a:pPr lvl="1"/>
            <a:r>
              <a:rPr lang="cs-CZ" dirty="0" smtClean="0"/>
              <a:t>Lán </a:t>
            </a:r>
          </a:p>
          <a:p>
            <a:pPr lvl="2"/>
            <a:r>
              <a:rPr lang="cs-CZ" dirty="0" smtClean="0"/>
              <a:t>32 – 100 korců</a:t>
            </a:r>
          </a:p>
          <a:p>
            <a:pPr lvl="2"/>
            <a:r>
              <a:rPr lang="cs-CZ" dirty="0" smtClean="0"/>
              <a:t>5 – 14 ha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4" t="50000" r="11350" b="17855"/>
          <a:stretch/>
        </p:blipFill>
        <p:spPr bwMode="auto">
          <a:xfrm>
            <a:off x="4211960" y="3920725"/>
            <a:ext cx="4711525" cy="26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Středověký venkovský dům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4373" r="17143" b="30938"/>
          <a:stretch/>
        </p:blipFill>
        <p:spPr bwMode="auto">
          <a:xfrm>
            <a:off x="108224" y="1916832"/>
            <a:ext cx="87121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počátku 15.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Husitství </a:t>
            </a:r>
          </a:p>
          <a:p>
            <a:pPr lvl="1"/>
            <a:r>
              <a:rPr lang="cs-CZ" dirty="0" smtClean="0"/>
              <a:t>Mělo přinést zlepšení situace poddaných na venkově</a:t>
            </a:r>
          </a:p>
          <a:p>
            <a:pPr lvl="1"/>
            <a:r>
              <a:rPr lang="cs-CZ" dirty="0" smtClean="0"/>
              <a:t>Zpustošení velké části venkovského prostoru </a:t>
            </a:r>
            <a:r>
              <a:rPr lang="cs-CZ" dirty="0" smtClean="0">
                <a:cs typeface="Arial" charset="0"/>
              </a:rPr>
              <a:t>→ zpřísněná vazba poddaných k půdě</a:t>
            </a:r>
          </a:p>
          <a:p>
            <a:pPr lvl="2"/>
            <a:r>
              <a:rPr lang="cs-CZ" dirty="0" smtClean="0">
                <a:cs typeface="Arial" charset="0"/>
              </a:rPr>
              <a:t>Z důvodu obnovení zemědělské produkce</a:t>
            </a:r>
          </a:p>
          <a:p>
            <a:r>
              <a:rPr lang="cs-CZ" dirty="0" smtClean="0"/>
              <a:t>Zájem o zvyšování hospodářských výnosů</a:t>
            </a:r>
          </a:p>
          <a:p>
            <a:pPr lvl="1"/>
            <a:r>
              <a:rPr lang="cs-CZ" dirty="0" smtClean="0"/>
              <a:t>Vznik velkostatků</a:t>
            </a:r>
          </a:p>
          <a:p>
            <a:r>
              <a:rPr lang="cs-CZ" dirty="0" smtClean="0"/>
              <a:t>Kultivace krajiny – Jižní Čechy</a:t>
            </a:r>
          </a:p>
          <a:p>
            <a:pPr lvl="1"/>
            <a:r>
              <a:rPr lang="cs-CZ" dirty="0" smtClean="0"/>
              <a:t>Rozvoj rybníkářství </a:t>
            </a:r>
            <a:r>
              <a:rPr lang="cs-CZ" dirty="0" smtClean="0">
                <a:cs typeface="Arial" charset="0"/>
              </a:rPr>
              <a:t>→ chov ryb</a:t>
            </a:r>
          </a:p>
          <a:p>
            <a:r>
              <a:rPr lang="cs-CZ" dirty="0" smtClean="0">
                <a:cs typeface="Arial" charset="0"/>
              </a:rPr>
              <a:t>Zakládání</a:t>
            </a:r>
          </a:p>
          <a:p>
            <a:pPr lvl="1"/>
            <a:r>
              <a:rPr lang="cs-CZ" dirty="0" smtClean="0">
                <a:cs typeface="Arial" charset="0"/>
              </a:rPr>
              <a:t>Pivovarů, hamrů, skláren, papíren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9" t="21067" r="13571" b="33630"/>
          <a:stretch/>
        </p:blipFill>
        <p:spPr bwMode="auto">
          <a:xfrm>
            <a:off x="5364088" y="4099960"/>
            <a:ext cx="3329489" cy="22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Vodní hospodářství</a:t>
            </a:r>
            <a:r>
              <a:rPr lang="cs-CZ" dirty="0"/>
              <a:t> </a:t>
            </a:r>
            <a:r>
              <a:rPr lang="cs-CZ" dirty="0" smtClean="0"/>
              <a:t>– splavnění k dopravě dřeva do měst</a:t>
            </a:r>
          </a:p>
          <a:p>
            <a:pPr lvl="1"/>
            <a:r>
              <a:rPr lang="cs-CZ" dirty="0" smtClean="0"/>
              <a:t>Labe, Vltava, Orlice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v některých oblastech úbytek lesů</a:t>
            </a:r>
          </a:p>
          <a:p>
            <a:pPr marL="274320" lvl="1" indent="0">
              <a:buNone/>
            </a:pPr>
            <a:r>
              <a:rPr lang="cs-CZ" dirty="0" smtClean="0">
                <a:cs typeface="Arial" charset="0"/>
              </a:rPr>
              <a:t>→ vydávání lesních řádů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zákaz pastvy dobytka v lesích</a:t>
            </a:r>
          </a:p>
          <a:p>
            <a:pPr marL="274320" lvl="1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zákaz těžby v lesích</a:t>
            </a:r>
          </a:p>
          <a:p>
            <a:r>
              <a:rPr lang="cs-CZ" dirty="0" smtClean="0">
                <a:cs typeface="Arial" charset="0"/>
              </a:rPr>
              <a:t>Růst vesnic</a:t>
            </a:r>
          </a:p>
          <a:p>
            <a:pPr lvl="2"/>
            <a:r>
              <a:rPr lang="cs-CZ" dirty="0">
                <a:cs typeface="Arial" charset="0"/>
              </a:rPr>
              <a:t>Podél </a:t>
            </a:r>
            <a:r>
              <a:rPr lang="cs-CZ" dirty="0" smtClean="0">
                <a:cs typeface="Arial" charset="0"/>
              </a:rPr>
              <a:t>cest</a:t>
            </a:r>
          </a:p>
          <a:p>
            <a:pPr lvl="1"/>
            <a:r>
              <a:rPr lang="cs-CZ" dirty="0">
                <a:cs typeface="Arial" charset="0"/>
              </a:rPr>
              <a:t>Venkovské domy (statky)</a:t>
            </a:r>
          </a:p>
          <a:p>
            <a:pPr lvl="2"/>
            <a:r>
              <a:rPr lang="cs-CZ" dirty="0" smtClean="0">
                <a:cs typeface="Arial" charset="0"/>
              </a:rPr>
              <a:t>Na návsi</a:t>
            </a:r>
            <a:endParaRPr lang="cs-CZ" dirty="0" smtClean="0"/>
          </a:p>
          <a:p>
            <a:pPr lvl="1"/>
            <a:r>
              <a:rPr lang="cs-CZ" dirty="0" smtClean="0">
                <a:cs typeface="Arial" charset="0"/>
              </a:rPr>
              <a:t>Rozrůstání chalup (chudší obyvatelstvo)</a:t>
            </a:r>
          </a:p>
        </p:txBody>
      </p:sp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Rozrůstání vesnic v 16. století</a:t>
            </a: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24710" r="15476" b="42342"/>
          <a:stretch/>
        </p:blipFill>
        <p:spPr bwMode="auto">
          <a:xfrm>
            <a:off x="198170" y="1196752"/>
            <a:ext cx="8768347" cy="306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82891" y="4221088"/>
            <a:ext cx="822960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Dvouprostorové domy (pro chudší) – síň, jizba</a:t>
            </a:r>
          </a:p>
          <a:p>
            <a:r>
              <a:rPr lang="cs-CZ" dirty="0" err="1" smtClean="0"/>
              <a:t>Výměnkářské</a:t>
            </a:r>
            <a:r>
              <a:rPr lang="cs-CZ" dirty="0" smtClean="0"/>
              <a:t> domy</a:t>
            </a:r>
          </a:p>
          <a:p>
            <a:r>
              <a:rPr lang="cs-CZ" dirty="0" smtClean="0"/>
              <a:t>Dvorce velkostatků</a:t>
            </a:r>
          </a:p>
          <a:p>
            <a:r>
              <a:rPr lang="cs-CZ" dirty="0" smtClean="0"/>
              <a:t>Kovárny, mlýny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Kovárny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29600" cy="4937760"/>
          </a:xfrm>
        </p:spPr>
        <p:txBody>
          <a:bodyPr/>
          <a:lstStyle/>
          <a:p>
            <a:r>
              <a:rPr lang="cs-CZ" dirty="0" smtClean="0"/>
              <a:t>Obvykle na obecní půdě</a:t>
            </a:r>
          </a:p>
          <a:p>
            <a:pPr lvl="1"/>
            <a:r>
              <a:rPr lang="cs-CZ" dirty="0" smtClean="0"/>
              <a:t>Na návsi nebo u silnice (cesty)</a:t>
            </a:r>
          </a:p>
          <a:p>
            <a:pPr lvl="1"/>
            <a:r>
              <a:rPr lang="cs-CZ" dirty="0" smtClean="0"/>
              <a:t>Před vchodem zastřešený pracovní prostor</a:t>
            </a:r>
          </a:p>
          <a:p>
            <a:pPr lvl="1"/>
            <a:r>
              <a:rPr lang="cs-CZ" dirty="0" smtClean="0"/>
              <a:t>Místo setkávání venkovanů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42134" r="68690" b="43768"/>
          <a:stretch/>
        </p:blipFill>
        <p:spPr bwMode="auto">
          <a:xfrm>
            <a:off x="4283968" y="3501008"/>
            <a:ext cx="3765264" cy="251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18. </a:t>
            </a:r>
            <a:r>
              <a:rPr lang="cs-CZ" dirty="0"/>
              <a:t>s</a:t>
            </a:r>
            <a:r>
              <a:rPr lang="cs-CZ" dirty="0" smtClean="0"/>
              <a:t>toletí - Marie Terezie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17.  století – třicetiletá válka </a:t>
            </a:r>
            <a:r>
              <a:rPr lang="cs-CZ" dirty="0" smtClean="0">
                <a:cs typeface="Arial" charset="0"/>
              </a:rPr>
              <a:t>→ zdecimování českého venkova</a:t>
            </a:r>
          </a:p>
          <a:p>
            <a:pPr lvl="1"/>
            <a:r>
              <a:rPr lang="cs-CZ" dirty="0" smtClean="0">
                <a:cs typeface="Arial" charset="0"/>
              </a:rPr>
              <a:t>→ zvyšování robotních povinností → povstání</a:t>
            </a:r>
            <a:endParaRPr lang="cs-CZ" dirty="0" smtClean="0"/>
          </a:p>
          <a:p>
            <a:r>
              <a:rPr lang="cs-CZ" dirty="0" smtClean="0"/>
              <a:t>F. A. Raab</a:t>
            </a:r>
          </a:p>
          <a:p>
            <a:pPr lvl="1"/>
            <a:r>
              <a:rPr lang="cs-CZ" dirty="0" err="1" smtClean="0">
                <a:cs typeface="Arial" charset="0"/>
              </a:rPr>
              <a:t>Raabizace</a:t>
            </a:r>
            <a:endParaRPr lang="cs-CZ" dirty="0"/>
          </a:p>
          <a:p>
            <a:pPr lvl="2"/>
            <a:r>
              <a:rPr lang="cs-CZ" i="1" dirty="0"/>
              <a:t>aboliční </a:t>
            </a:r>
            <a:r>
              <a:rPr lang="cs-CZ" i="1" dirty="0" err="1"/>
              <a:t>Raabovská</a:t>
            </a:r>
            <a:r>
              <a:rPr lang="cs-CZ" i="1" dirty="0"/>
              <a:t> soustava</a:t>
            </a:r>
            <a:r>
              <a:rPr lang="cs-CZ" dirty="0"/>
              <a:t>, </a:t>
            </a:r>
            <a:r>
              <a:rPr lang="cs-CZ" i="1" dirty="0" err="1"/>
              <a:t>Raabovký</a:t>
            </a:r>
            <a:r>
              <a:rPr lang="cs-CZ" i="1" dirty="0"/>
              <a:t> robotní </a:t>
            </a:r>
            <a:r>
              <a:rPr lang="cs-CZ" i="1" dirty="0" smtClean="0"/>
              <a:t>svod</a:t>
            </a:r>
            <a:endParaRPr lang="cs-CZ" dirty="0"/>
          </a:p>
          <a:p>
            <a:pPr lvl="2"/>
            <a:r>
              <a:rPr lang="cs-CZ" dirty="0" smtClean="0"/>
              <a:t>Rozdělení neefektivních panských statků mezi poddané</a:t>
            </a:r>
          </a:p>
          <a:p>
            <a:pPr lvl="2"/>
            <a:r>
              <a:rPr lang="cs-CZ" dirty="0" smtClean="0"/>
              <a:t>Smluvená roční úplata</a:t>
            </a:r>
          </a:p>
          <a:p>
            <a:pPr lvl="2"/>
            <a:r>
              <a:rPr lang="cs-CZ" dirty="0" smtClean="0"/>
              <a:t>Zakládání nových vesnic</a:t>
            </a:r>
          </a:p>
          <a:p>
            <a:pPr lvl="3"/>
            <a:r>
              <a:rPr lang="cs-CZ" dirty="0"/>
              <a:t>Geometrická přesnost nové venkovské zástavby</a:t>
            </a:r>
          </a:p>
          <a:p>
            <a:pPr lvl="3"/>
            <a:r>
              <a:rPr lang="cs-CZ" dirty="0" smtClean="0"/>
              <a:t>Čechy 128</a:t>
            </a:r>
          </a:p>
          <a:p>
            <a:pPr lvl="3"/>
            <a:r>
              <a:rPr lang="cs-CZ" dirty="0" smtClean="0"/>
              <a:t>Morava	117</a:t>
            </a:r>
          </a:p>
          <a:p>
            <a:pPr lvl="1"/>
            <a:r>
              <a:rPr lang="cs-CZ" dirty="0" smtClean="0"/>
              <a:t>Využívání půdy kontinuálně</a:t>
            </a:r>
          </a:p>
          <a:p>
            <a:pPr lvl="2"/>
            <a:r>
              <a:rPr lang="cs-CZ" dirty="0" smtClean="0"/>
              <a:t>Střídání pícnin, jetelovin, okopanin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6" t="40868" r="11667" b="40124"/>
          <a:stretch/>
        </p:blipFill>
        <p:spPr bwMode="auto">
          <a:xfrm>
            <a:off x="5292080" y="4828547"/>
            <a:ext cx="3091544" cy="17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Josef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zrušen</a:t>
            </a:r>
            <a:r>
              <a:rPr lang="cs-CZ" dirty="0"/>
              <a:t> jezuitský </a:t>
            </a:r>
            <a:r>
              <a:rPr lang="cs-CZ" dirty="0" smtClean="0"/>
              <a:t>řád</a:t>
            </a:r>
          </a:p>
          <a:p>
            <a:r>
              <a:rPr lang="cs-CZ" dirty="0" smtClean="0"/>
              <a:t>soudnictví </a:t>
            </a:r>
            <a:r>
              <a:rPr lang="cs-CZ" dirty="0"/>
              <a:t>je odděleno od správy </a:t>
            </a:r>
            <a:endParaRPr lang="cs-CZ" dirty="0" smtClean="0"/>
          </a:p>
          <a:p>
            <a:r>
              <a:rPr lang="cs-CZ" dirty="0" smtClean="0"/>
              <a:t>vydány patenty</a:t>
            </a:r>
            <a:r>
              <a:rPr lang="cs-CZ" dirty="0"/>
              <a:t> </a:t>
            </a:r>
            <a:endParaRPr lang="cs-CZ" dirty="0" smtClean="0"/>
          </a:p>
          <a:p>
            <a:pPr lvl="1"/>
            <a:r>
              <a:rPr lang="cs-CZ" dirty="0" smtClean="0"/>
              <a:t>1781 o </a:t>
            </a:r>
            <a:r>
              <a:rPr lang="cs-CZ" dirty="0"/>
              <a:t>zrušení </a:t>
            </a:r>
            <a:r>
              <a:rPr lang="cs-CZ" dirty="0" smtClean="0"/>
              <a:t>nevolnictví</a:t>
            </a:r>
          </a:p>
          <a:p>
            <a:pPr lvl="1"/>
            <a:r>
              <a:rPr lang="cs-CZ" dirty="0" smtClean="0"/>
              <a:t>1781 toleranční patent - povolení příslušnosti </a:t>
            </a:r>
            <a:r>
              <a:rPr lang="cs-CZ" dirty="0"/>
              <a:t>k </a:t>
            </a:r>
            <a:r>
              <a:rPr lang="cs-CZ" dirty="0" smtClean="0"/>
              <a:t>dvojímu protestantskému vyznání</a:t>
            </a:r>
          </a:p>
          <a:p>
            <a:pPr lvl="1"/>
            <a:r>
              <a:rPr lang="cs-CZ" dirty="0"/>
              <a:t>patent stanovující minimální rozlohu pozemku</a:t>
            </a:r>
          </a:p>
          <a:p>
            <a:pPr lvl="1"/>
            <a:r>
              <a:rPr lang="cs-CZ" dirty="0" smtClean="0"/>
              <a:t>1792 tereziánsko-josefínský katastr</a:t>
            </a:r>
            <a:endParaRPr lang="cs-CZ" dirty="0"/>
          </a:p>
          <a:p>
            <a:pPr lvl="1"/>
            <a:endParaRPr lang="cs-CZ" dirty="0" smtClean="0"/>
          </a:p>
          <a:p>
            <a:r>
              <a:rPr lang="cs-CZ" dirty="0" smtClean="0"/>
              <a:t>Rozvoj venkovské shlukové zástavby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4" t="63043" r="7619" b="21276"/>
          <a:stretch/>
        </p:blipFill>
        <p:spPr bwMode="auto">
          <a:xfrm>
            <a:off x="5292080" y="222480"/>
            <a:ext cx="3600400" cy="25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Přestavba obytného domu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27719" r="50758" b="36153"/>
          <a:stretch/>
        </p:blipFill>
        <p:spPr bwMode="auto">
          <a:xfrm>
            <a:off x="179512" y="1340768"/>
            <a:ext cx="55201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67161" r="50000" b="19914"/>
          <a:stretch/>
        </p:blipFill>
        <p:spPr bwMode="auto">
          <a:xfrm>
            <a:off x="3419872" y="5157192"/>
            <a:ext cx="54300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 osídlování naší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Mladší doba kamenná</a:t>
            </a:r>
          </a:p>
          <a:p>
            <a:pPr lvl="1"/>
            <a:r>
              <a:rPr lang="cs-CZ" dirty="0" smtClean="0"/>
              <a:t>3-4 tis. let př. n. </a:t>
            </a:r>
            <a:r>
              <a:rPr lang="cs-CZ" dirty="0"/>
              <a:t>l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Rodové vlastnictví půdy</a:t>
            </a:r>
          </a:p>
          <a:p>
            <a:pPr lvl="1"/>
            <a:r>
              <a:rPr lang="cs-CZ" dirty="0" smtClean="0"/>
              <a:t>Pazourkové srpy</a:t>
            </a:r>
          </a:p>
          <a:p>
            <a:pPr lvl="1"/>
            <a:r>
              <a:rPr lang="cs-CZ" dirty="0" smtClean="0"/>
              <a:t>Skladování obilí – zemní jámy, hliněné nádoby</a:t>
            </a:r>
          </a:p>
          <a:p>
            <a:pPr lvl="1"/>
            <a:r>
              <a:rPr lang="cs-CZ" dirty="0" smtClean="0"/>
              <a:t>Využívání půdy jen několik let</a:t>
            </a:r>
          </a:p>
          <a:p>
            <a:pPr lvl="1"/>
            <a:r>
              <a:rPr lang="cs-CZ" dirty="0" smtClean="0"/>
              <a:t>Ponechání půdy k odpočinku – 50 až 80 let</a:t>
            </a:r>
          </a:p>
          <a:p>
            <a:pPr lvl="1"/>
            <a:r>
              <a:rPr lang="cs-CZ" dirty="0" smtClean="0"/>
              <a:t>Dlouhorohý skot; dále ovce, kozy, prasata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Uspořádání panského dvora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5" t="50000" r="10119" b="11930"/>
          <a:stretch/>
        </p:blipFill>
        <p:spPr bwMode="auto">
          <a:xfrm>
            <a:off x="1691680" y="1196752"/>
            <a:ext cx="6264696" cy="522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Estetická úprava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Přestavba zámků</a:t>
            </a:r>
          </a:p>
          <a:p>
            <a:endParaRPr lang="cs-CZ" dirty="0" smtClean="0"/>
          </a:p>
          <a:p>
            <a:r>
              <a:rPr lang="cs-CZ" dirty="0" smtClean="0"/>
              <a:t>Zámecké zahrady</a:t>
            </a:r>
          </a:p>
          <a:p>
            <a:r>
              <a:rPr lang="cs-CZ" dirty="0" smtClean="0"/>
              <a:t>Krajinné celky</a:t>
            </a:r>
          </a:p>
          <a:p>
            <a:pPr lvl="1"/>
            <a:r>
              <a:rPr lang="cs-CZ" dirty="0" smtClean="0"/>
              <a:t>Vyhlídkové cesty</a:t>
            </a:r>
          </a:p>
          <a:p>
            <a:pPr lvl="1"/>
            <a:r>
              <a:rPr lang="cs-CZ" dirty="0" smtClean="0"/>
              <a:t>Okrasné aleje</a:t>
            </a:r>
          </a:p>
          <a:p>
            <a:pPr lvl="1"/>
            <a:r>
              <a:rPr lang="cs-CZ" dirty="0" smtClean="0"/>
              <a:t>Odpočinkové altány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86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Opuštění systému dýmné jizby</a:t>
            </a:r>
          </a:p>
          <a:p>
            <a:r>
              <a:rPr lang="cs-CZ" dirty="0" smtClean="0"/>
              <a:t>Zděné konstrukce</a:t>
            </a:r>
          </a:p>
          <a:p>
            <a:pPr lvl="1"/>
            <a:r>
              <a:rPr lang="cs-CZ" dirty="0" smtClean="0"/>
              <a:t>Odvod kouře</a:t>
            </a:r>
          </a:p>
          <a:p>
            <a:pPr lvl="1"/>
            <a:r>
              <a:rPr lang="cs-CZ" dirty="0" smtClean="0"/>
              <a:t>Vytápění prostřednictvím kamen</a:t>
            </a:r>
          </a:p>
          <a:p>
            <a:pPr lvl="1"/>
            <a:r>
              <a:rPr lang="cs-CZ" dirty="0" smtClean="0"/>
              <a:t>Využití půdy (dosud silně zakouřené)</a:t>
            </a:r>
          </a:p>
          <a:p>
            <a:pPr lvl="1"/>
            <a:r>
              <a:rPr lang="cs-CZ" dirty="0" smtClean="0"/>
              <a:t>Možnost zvýšení budov do patra</a:t>
            </a:r>
            <a:endParaRPr lang="cs-CZ" dirty="0"/>
          </a:p>
          <a:p>
            <a:r>
              <a:rPr lang="cs-CZ" dirty="0" smtClean="0"/>
              <a:t>Štítová orientace </a:t>
            </a:r>
            <a:r>
              <a:rPr lang="cs-CZ" dirty="0" smtClean="0">
                <a:cs typeface="Arial" charset="0"/>
              </a:rPr>
              <a:t>→ okapová</a:t>
            </a:r>
          </a:p>
          <a:p>
            <a:pPr lvl="1"/>
            <a:r>
              <a:rPr lang="cs-CZ" dirty="0" smtClean="0">
                <a:cs typeface="Arial" charset="0"/>
              </a:rPr>
              <a:t>Štít směrem k návsi (ulici)</a:t>
            </a:r>
          </a:p>
          <a:p>
            <a:pPr lvl="1"/>
            <a:r>
              <a:rPr lang="cs-CZ" dirty="0" smtClean="0">
                <a:cs typeface="Arial" charset="0"/>
              </a:rPr>
              <a:t>Obdélný tvar domu orientován do ulice</a:t>
            </a:r>
          </a:p>
          <a:p>
            <a:pPr lvl="1"/>
            <a:r>
              <a:rPr lang="cs-CZ" dirty="0" smtClean="0">
                <a:cs typeface="Arial" charset="0"/>
              </a:rPr>
              <a:t>(vjezd do dvora průjezdem)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38491" r="55834" b="46302"/>
          <a:stretch/>
        </p:blipFill>
        <p:spPr bwMode="auto">
          <a:xfrm>
            <a:off x="5508104" y="836712"/>
            <a:ext cx="3396344" cy="139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Urbanistické formy vesnic</a:t>
            </a:r>
            <a:endParaRPr lang="cs-CZ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4" t="52272" r="4762" b="7653"/>
          <a:stretch/>
        </p:blipFill>
        <p:spPr bwMode="auto">
          <a:xfrm>
            <a:off x="395536" y="1269833"/>
            <a:ext cx="8455895" cy="48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7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3781" r="46429" b="62117"/>
          <a:stretch/>
        </p:blipFill>
        <p:spPr bwMode="auto">
          <a:xfrm>
            <a:off x="395536" y="1628800"/>
            <a:ext cx="840466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7543" r="46429" b="33473"/>
          <a:stretch/>
        </p:blipFill>
        <p:spPr bwMode="auto">
          <a:xfrm>
            <a:off x="377812" y="1556792"/>
            <a:ext cx="8503591" cy="420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33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38966" r="30358" b="12721"/>
          <a:stretch/>
        </p:blipFill>
        <p:spPr bwMode="auto">
          <a:xfrm>
            <a:off x="416220" y="1268760"/>
            <a:ext cx="853583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35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formy vesnic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20592" r="8929" b="20959"/>
          <a:stretch/>
        </p:blipFill>
        <p:spPr bwMode="auto">
          <a:xfrm>
            <a:off x="899592" y="1219200"/>
            <a:ext cx="7137763" cy="50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8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Rozložení lidové architektury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1" t="52747" r="7976" b="8128"/>
          <a:stretch/>
        </p:blipFill>
        <p:spPr bwMode="auto">
          <a:xfrm>
            <a:off x="1043608" y="1363727"/>
            <a:ext cx="7071191" cy="46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58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Roubené stavby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37223" r="10001" b="16207"/>
          <a:stretch/>
        </p:blipFill>
        <p:spPr bwMode="auto">
          <a:xfrm>
            <a:off x="755576" y="1412776"/>
            <a:ext cx="717973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2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Neolitické osady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Skupiny</a:t>
            </a:r>
          </a:p>
          <a:p>
            <a:pPr lvl="1"/>
            <a:r>
              <a:rPr lang="cs-CZ" dirty="0" smtClean="0"/>
              <a:t>rodových neolitických chat</a:t>
            </a:r>
          </a:p>
          <a:p>
            <a:pPr lvl="2"/>
            <a:r>
              <a:rPr lang="cs-CZ" dirty="0" smtClean="0"/>
              <a:t>Polozapuštěné do země</a:t>
            </a:r>
          </a:p>
          <a:p>
            <a:pPr lvl="2"/>
            <a:r>
              <a:rPr lang="cs-CZ" dirty="0" smtClean="0"/>
              <a:t>Konstrukce z kůlů</a:t>
            </a:r>
          </a:p>
          <a:p>
            <a:pPr lvl="2"/>
            <a:r>
              <a:rPr lang="cs-CZ" dirty="0" smtClean="0"/>
              <a:t>Proutěný výplet</a:t>
            </a:r>
          </a:p>
          <a:p>
            <a:pPr lvl="2"/>
            <a:r>
              <a:rPr lang="cs-CZ" dirty="0" smtClean="0"/>
              <a:t>Rákosové zakrytí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Osídlení</a:t>
            </a:r>
          </a:p>
          <a:p>
            <a:pPr lvl="1"/>
            <a:r>
              <a:rPr lang="cs-CZ" dirty="0" smtClean="0"/>
              <a:t>Polabí, dolní Ohře, jižní Morava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3" t="52143" r="24178" b="33953"/>
          <a:stretch/>
        </p:blipFill>
        <p:spPr bwMode="auto">
          <a:xfrm>
            <a:off x="4496454" y="2276872"/>
            <a:ext cx="3942733" cy="132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Roubené stavby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25819" r="32381" b="51213"/>
          <a:stretch/>
        </p:blipFill>
        <p:spPr bwMode="auto">
          <a:xfrm>
            <a:off x="539552" y="1556792"/>
            <a:ext cx="826860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00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Zděné omítané stavby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5114" r="32619" b="43702"/>
          <a:stretch/>
        </p:blipFill>
        <p:spPr bwMode="auto">
          <a:xfrm>
            <a:off x="1182868" y="1800907"/>
            <a:ext cx="6778264" cy="377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78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Zděné omítané stavby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56728" r="32619" b="8177"/>
          <a:stretch/>
        </p:blipFill>
        <p:spPr bwMode="auto">
          <a:xfrm>
            <a:off x="323528" y="1412776"/>
            <a:ext cx="825320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826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Hrázděné stavby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24552" r="7976" b="53498"/>
          <a:stretch/>
        </p:blipFill>
        <p:spPr bwMode="auto">
          <a:xfrm>
            <a:off x="539552" y="1484784"/>
            <a:ext cx="8105276" cy="254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73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Půda v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Hospodářství</a:t>
            </a:r>
          </a:p>
          <a:p>
            <a:pPr lvl="1"/>
            <a:r>
              <a:rPr lang="cs-CZ" dirty="0" smtClean="0"/>
              <a:t>60 % </a:t>
            </a:r>
            <a:r>
              <a:rPr lang="en-US" dirty="0" smtClean="0"/>
              <a:t>&gt;</a:t>
            </a:r>
            <a:r>
              <a:rPr lang="cs-CZ" dirty="0" smtClean="0"/>
              <a:t> 5 ha</a:t>
            </a:r>
          </a:p>
          <a:p>
            <a:pPr lvl="1"/>
            <a:r>
              <a:rPr lang="cs-CZ" dirty="0" smtClean="0"/>
              <a:t>4 % </a:t>
            </a:r>
            <a:r>
              <a:rPr lang="en-US" dirty="0" smtClean="0"/>
              <a:t>&lt; </a:t>
            </a:r>
            <a:r>
              <a:rPr lang="cs-CZ" dirty="0" smtClean="0"/>
              <a:t>20 ha</a:t>
            </a:r>
          </a:p>
          <a:p>
            <a:pPr lvl="1"/>
            <a:endParaRPr lang="cs-CZ" dirty="0"/>
          </a:p>
          <a:p>
            <a:r>
              <a:rPr lang="cs-CZ" dirty="0" smtClean="0"/>
              <a:t>33 milionů parcel</a:t>
            </a:r>
          </a:p>
          <a:p>
            <a:r>
              <a:rPr lang="cs-CZ" dirty="0" smtClean="0"/>
              <a:t>Průměrná velikost 0,25 ha</a:t>
            </a:r>
            <a:endParaRPr lang="cs-CZ" dirty="0"/>
          </a:p>
          <a:p>
            <a:endParaRPr lang="cs-CZ" dirty="0" smtClean="0"/>
          </a:p>
          <a:p>
            <a:pPr algn="just"/>
            <a:r>
              <a:rPr lang="cs-CZ" dirty="0" smtClean="0"/>
              <a:t>Výstavba silnic, železnice (do roku 1880 téměř celá železniční síť)</a:t>
            </a:r>
          </a:p>
          <a:p>
            <a:r>
              <a:rPr lang="cs-CZ" dirty="0" smtClean="0"/>
              <a:t>Klesá rozloha lesů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180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Přelom 19. a 20.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Nové typy staveb potravinářského průmyslu</a:t>
            </a:r>
          </a:p>
          <a:p>
            <a:pPr lvl="1"/>
            <a:r>
              <a:rPr lang="cs-CZ" dirty="0" smtClean="0"/>
              <a:t>Sila, pekárny, škrobárny, sladovny, rafinerie olejů</a:t>
            </a:r>
          </a:p>
          <a:p>
            <a:endParaRPr lang="cs-CZ" dirty="0" smtClean="0"/>
          </a:p>
          <a:p>
            <a:r>
              <a:rPr lang="cs-CZ" dirty="0" smtClean="0"/>
              <a:t>Vznik</a:t>
            </a:r>
            <a:endParaRPr lang="cs-CZ" dirty="0"/>
          </a:p>
          <a:p>
            <a:pPr lvl="1"/>
            <a:r>
              <a:rPr lang="cs-CZ" dirty="0" smtClean="0"/>
              <a:t>143 cukrovarů</a:t>
            </a:r>
          </a:p>
          <a:p>
            <a:pPr lvl="1"/>
            <a:r>
              <a:rPr lang="cs-CZ" dirty="0" smtClean="0"/>
              <a:t>665 pivovarů</a:t>
            </a:r>
          </a:p>
          <a:p>
            <a:pPr lvl="2"/>
            <a:r>
              <a:rPr lang="cs-CZ" dirty="0" smtClean="0"/>
              <a:t>Z toho 454 malých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385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2. světová válka</a:t>
            </a:r>
          </a:p>
          <a:p>
            <a:pPr lvl="1"/>
            <a:r>
              <a:rPr lang="cs-CZ" dirty="0" smtClean="0"/>
              <a:t>Odsun Němců</a:t>
            </a:r>
          </a:p>
          <a:p>
            <a:pPr lvl="1"/>
            <a:r>
              <a:rPr lang="cs-CZ" dirty="0" smtClean="0"/>
              <a:t>Cca 3 mil. obyvatel</a:t>
            </a:r>
          </a:p>
          <a:p>
            <a:r>
              <a:rPr lang="cs-CZ" dirty="0" smtClean="0"/>
              <a:t>Po r. 1948</a:t>
            </a:r>
          </a:p>
          <a:p>
            <a:pPr lvl="2"/>
            <a:r>
              <a:rPr lang="cs-CZ" dirty="0" smtClean="0"/>
              <a:t>Předtím 12 tis. </a:t>
            </a:r>
            <a:r>
              <a:rPr lang="cs-CZ" dirty="0"/>
              <a:t>v</a:t>
            </a:r>
            <a:r>
              <a:rPr lang="cs-CZ" dirty="0" smtClean="0"/>
              <a:t>enkovských sídel</a:t>
            </a:r>
          </a:p>
          <a:p>
            <a:pPr lvl="1"/>
            <a:r>
              <a:rPr lang="cs-CZ" dirty="0" smtClean="0"/>
              <a:t>Kolektivizace</a:t>
            </a:r>
          </a:p>
          <a:p>
            <a:pPr lvl="2"/>
            <a:r>
              <a:rPr lang="cs-CZ" dirty="0" smtClean="0"/>
              <a:t>Družstevní objekty</a:t>
            </a:r>
          </a:p>
          <a:p>
            <a:pPr lvl="1"/>
            <a:r>
              <a:rPr lang="cs-CZ" dirty="0" smtClean="0"/>
              <a:t>Systém střediskových obcí</a:t>
            </a:r>
          </a:p>
          <a:p>
            <a:pPr lvl="2"/>
            <a:r>
              <a:rPr lang="cs-CZ" dirty="0" smtClean="0"/>
              <a:t>Koncentrace služeb do určitých obcí (a určitých objektů)</a:t>
            </a:r>
          </a:p>
          <a:p>
            <a:pPr lvl="2"/>
            <a:endParaRPr lang="cs-CZ" dirty="0" smtClean="0"/>
          </a:p>
          <a:p>
            <a:pPr lvl="2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5498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počtu obcí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 t="34660" r="11376" b="38925"/>
          <a:stretch/>
        </p:blipFill>
        <p:spPr bwMode="auto">
          <a:xfrm>
            <a:off x="467544" y="1196752"/>
            <a:ext cx="8341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878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České pohraničí zasažené odsunem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28094" r="18604" b="37094"/>
          <a:stretch/>
        </p:blipFill>
        <p:spPr bwMode="auto">
          <a:xfrm>
            <a:off x="467544" y="1506396"/>
            <a:ext cx="8359721" cy="44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133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Mapa zaniklých obcí a osad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26873" r="13690" b="26099"/>
          <a:stretch/>
        </p:blipFill>
        <p:spPr bwMode="auto">
          <a:xfrm>
            <a:off x="957984" y="1452533"/>
            <a:ext cx="7228031" cy="447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15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Období doby bronzové, železné a laténské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Trojpolní systém</a:t>
            </a:r>
          </a:p>
          <a:p>
            <a:pPr lvl="1"/>
            <a:r>
              <a:rPr lang="cs-CZ" dirty="0" smtClean="0"/>
              <a:t>Střídání jaře, ozimu, úhoru</a:t>
            </a:r>
          </a:p>
          <a:p>
            <a:r>
              <a:rPr lang="cs-CZ" dirty="0" smtClean="0"/>
              <a:t>Zlepšení zemědělských nástrojů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Počet odsunutých </a:t>
            </a:r>
            <a:r>
              <a:rPr lang="cs-CZ" dirty="0" smtClean="0"/>
              <a:t>Němců</a:t>
            </a:r>
            <a:br>
              <a:rPr lang="cs-CZ" dirty="0" smtClean="0"/>
            </a:br>
            <a:r>
              <a:rPr lang="cs-CZ" dirty="0"/>
              <a:t>Národnostní složení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43363" r="24388" b="23198"/>
          <a:stretch/>
        </p:blipFill>
        <p:spPr bwMode="auto">
          <a:xfrm>
            <a:off x="1835696" y="3645024"/>
            <a:ext cx="6048672" cy="30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44432" r="11376" b="32359"/>
          <a:stretch/>
        </p:blipFill>
        <p:spPr bwMode="auto">
          <a:xfrm>
            <a:off x="467544" y="1340768"/>
            <a:ext cx="8352928" cy="220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708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Důvody zániku obcí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30384" r="12822" b="19229"/>
          <a:stretch/>
        </p:blipFill>
        <p:spPr bwMode="auto">
          <a:xfrm>
            <a:off x="467544" y="1268760"/>
            <a:ext cx="8251233" cy="53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197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Velikost zemědělských družstev – příklad okresu Chrudim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628" r="50370" b="31498"/>
          <a:stretch/>
        </p:blipFill>
        <p:spPr bwMode="auto">
          <a:xfrm>
            <a:off x="1331640" y="1268760"/>
            <a:ext cx="549337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685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Střediskový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středisková sídla</a:t>
            </a:r>
          </a:p>
          <a:p>
            <a:pPr lvl="1"/>
            <a:r>
              <a:rPr lang="cs-CZ" dirty="0" smtClean="0"/>
              <a:t>střediska </a:t>
            </a:r>
            <a:r>
              <a:rPr lang="cs-CZ" dirty="0"/>
              <a:t>osídlení obvodního/oblastního významu (SOOV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vzniklo </a:t>
            </a:r>
            <a:r>
              <a:rPr lang="cs-CZ" dirty="0"/>
              <a:t>jich </a:t>
            </a:r>
            <a:r>
              <a:rPr lang="cs-CZ" dirty="0" smtClean="0"/>
              <a:t>170 </a:t>
            </a:r>
            <a:r>
              <a:rPr lang="pt-BR" dirty="0" smtClean="0"/>
              <a:t>na </a:t>
            </a:r>
            <a:r>
              <a:rPr lang="pt-BR" dirty="0"/>
              <a:t>celém území České socialistické </a:t>
            </a:r>
            <a:r>
              <a:rPr lang="pt-BR" dirty="0" smtClean="0"/>
              <a:t>republiky</a:t>
            </a:r>
            <a:endParaRPr lang="pt-BR" dirty="0"/>
          </a:p>
          <a:p>
            <a:pPr lvl="1"/>
            <a:r>
              <a:rPr lang="cs-CZ" dirty="0" smtClean="0"/>
              <a:t>střediska </a:t>
            </a:r>
            <a:r>
              <a:rPr lang="cs-CZ" dirty="0"/>
              <a:t>osídlení místního významu (</a:t>
            </a:r>
            <a:r>
              <a:rPr lang="cs-CZ" dirty="0" smtClean="0"/>
              <a:t>SOMV)</a:t>
            </a:r>
          </a:p>
          <a:p>
            <a:pPr lvl="2"/>
            <a:r>
              <a:rPr lang="cs-CZ" dirty="0" smtClean="0"/>
              <a:t>1 </a:t>
            </a:r>
            <a:r>
              <a:rPr lang="cs-CZ" dirty="0"/>
              <a:t>029 </a:t>
            </a:r>
            <a:r>
              <a:rPr lang="cs-CZ" dirty="0" smtClean="0"/>
              <a:t>sídel</a:t>
            </a:r>
            <a:endParaRPr lang="cs-CZ" dirty="0"/>
          </a:p>
          <a:p>
            <a:r>
              <a:rPr lang="cs-CZ" dirty="0" smtClean="0"/>
              <a:t>nestředisková </a:t>
            </a:r>
            <a:r>
              <a:rPr lang="cs-CZ" dirty="0"/>
              <a:t>sídla</a:t>
            </a:r>
          </a:p>
          <a:p>
            <a:pPr lvl="1"/>
            <a:r>
              <a:rPr lang="cs-CZ" dirty="0" smtClean="0"/>
              <a:t>nestředisková </a:t>
            </a:r>
            <a:r>
              <a:rPr lang="cs-CZ" dirty="0"/>
              <a:t>sídla trvalého </a:t>
            </a:r>
            <a:r>
              <a:rPr lang="cs-CZ" dirty="0" smtClean="0"/>
              <a:t>významu (NSTV)</a:t>
            </a:r>
          </a:p>
          <a:p>
            <a:pPr lvl="1"/>
            <a:r>
              <a:rPr lang="cs-CZ" dirty="0"/>
              <a:t>nestředisková </a:t>
            </a:r>
            <a:r>
              <a:rPr lang="cs-CZ" dirty="0" smtClean="0"/>
              <a:t>sídla ostatní (NSO)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2527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Počet obyvatel ve vybraných obcích</a:t>
            </a:r>
            <a:br>
              <a:rPr lang="cs-CZ" dirty="0" smtClean="0"/>
            </a:br>
            <a:r>
              <a:rPr lang="cs-CZ" dirty="0" smtClean="0"/>
              <a:t>Centra okresů – formální vs. faktická?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36492" r="13255" b="39231"/>
          <a:stretch/>
        </p:blipFill>
        <p:spPr bwMode="auto">
          <a:xfrm>
            <a:off x="321736" y="908720"/>
            <a:ext cx="842852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t="29468" r="12967" b="32666"/>
          <a:stretch/>
        </p:blipFill>
        <p:spPr bwMode="auto">
          <a:xfrm>
            <a:off x="323528" y="3140967"/>
            <a:ext cx="8424936" cy="356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96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Přelom 20. a 21.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Rozvoj zástavby v zázemí měst</a:t>
            </a:r>
          </a:p>
          <a:p>
            <a:pPr lvl="1"/>
            <a:r>
              <a:rPr lang="cs-CZ" dirty="0" err="1" smtClean="0"/>
              <a:t>Suburbie</a:t>
            </a:r>
            <a:endParaRPr lang="cs-CZ" dirty="0" smtClean="0"/>
          </a:p>
          <a:p>
            <a:pPr lvl="1"/>
            <a:r>
              <a:rPr lang="cs-CZ" dirty="0" smtClean="0"/>
              <a:t>Urban </a:t>
            </a:r>
            <a:r>
              <a:rPr lang="cs-CZ" dirty="0" err="1" smtClean="0"/>
              <a:t>sprawl</a:t>
            </a:r>
            <a:r>
              <a:rPr lang="cs-CZ" dirty="0" smtClean="0"/>
              <a:t> (sídelní kaše)</a:t>
            </a:r>
          </a:p>
          <a:p>
            <a:pPr lvl="1"/>
            <a:endParaRPr lang="cs-CZ" dirty="0"/>
          </a:p>
          <a:p>
            <a:r>
              <a:rPr lang="cs-CZ" dirty="0" smtClean="0"/>
              <a:t>Problém vymezení prostoru </a:t>
            </a:r>
            <a:r>
              <a:rPr lang="cs-CZ" dirty="0" err="1" smtClean="0"/>
              <a:t>suburbií</a:t>
            </a:r>
            <a:endParaRPr lang="cs-CZ" dirty="0" smtClean="0"/>
          </a:p>
          <a:p>
            <a:pPr lvl="1"/>
            <a:r>
              <a:rPr lang="cs-CZ" dirty="0" smtClean="0"/>
              <a:t>Venkov?</a:t>
            </a:r>
          </a:p>
          <a:p>
            <a:pPr lvl="1"/>
            <a:r>
              <a:rPr lang="cs-CZ" dirty="0" smtClean="0"/>
              <a:t>Město?</a:t>
            </a:r>
          </a:p>
          <a:p>
            <a:endParaRPr lang="cs-CZ" dirty="0" smtClean="0"/>
          </a:p>
          <a:p>
            <a:r>
              <a:rPr lang="cs-CZ" dirty="0" smtClean="0"/>
              <a:t>Kvalita </a:t>
            </a:r>
            <a:r>
              <a:rPr lang="cs-CZ" dirty="0" err="1" smtClean="0"/>
              <a:t>suburbánní</a:t>
            </a:r>
            <a:r>
              <a:rPr lang="cs-CZ" dirty="0" smtClean="0"/>
              <a:t> zástavby</a:t>
            </a:r>
          </a:p>
          <a:p>
            <a:pPr lvl="1"/>
            <a:r>
              <a:rPr lang="cs-CZ" dirty="0" smtClean="0"/>
              <a:t>Urbanistická</a:t>
            </a:r>
          </a:p>
          <a:p>
            <a:pPr lvl="1"/>
            <a:r>
              <a:rPr lang="cs-CZ" dirty="0" smtClean="0"/>
              <a:t>Architektonická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545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Počet nově vzniklých obcí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t="36492" r="24388" b="43812"/>
          <a:stretch/>
        </p:blipFill>
        <p:spPr bwMode="auto">
          <a:xfrm>
            <a:off x="467544" y="1268760"/>
            <a:ext cx="634977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74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Příklady hodnocení kulturně historického potenciálu – ÚUR (ORP)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93155630"/>
              </p:ext>
            </p:extLst>
          </p:nvPr>
        </p:nvGraphicFramePr>
        <p:xfrm>
          <a:off x="179512" y="1268760"/>
          <a:ext cx="6120680" cy="4968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9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 až 870 bodů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B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C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Historické městské soubory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Historické vesnické soubory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Zámky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Hrady, tvrze, zříceniny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Křesťanské sakrální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Židovské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Vojenské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Pietní památníky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Technické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Archeologické památky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Historické podzemí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Muzea, galerie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Muzea v přírodě, skanzeny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Lázeňská místa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Památka UNESCO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730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400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140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6372200" y="1268760"/>
            <a:ext cx="230425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Význam</a:t>
            </a:r>
          </a:p>
          <a:p>
            <a:pPr lvl="1"/>
            <a:r>
              <a:rPr lang="cs-CZ" dirty="0" smtClean="0"/>
              <a:t>A</a:t>
            </a:r>
            <a:endParaRPr lang="cs-CZ" dirty="0"/>
          </a:p>
          <a:p>
            <a:pPr lvl="2"/>
            <a:r>
              <a:rPr lang="cs-CZ" dirty="0" smtClean="0"/>
              <a:t>NKP</a:t>
            </a:r>
          </a:p>
          <a:p>
            <a:pPr lvl="2"/>
            <a:r>
              <a:rPr lang="cs-CZ" dirty="0" smtClean="0"/>
              <a:t>Rezervace</a:t>
            </a:r>
          </a:p>
          <a:p>
            <a:pPr lvl="2"/>
            <a:r>
              <a:rPr lang="cs-CZ" dirty="0" smtClean="0"/>
              <a:t>Národní význam</a:t>
            </a:r>
          </a:p>
          <a:p>
            <a:pPr lvl="1"/>
            <a:r>
              <a:rPr lang="cs-CZ" dirty="0" smtClean="0"/>
              <a:t>B</a:t>
            </a:r>
          </a:p>
          <a:p>
            <a:pPr lvl="2"/>
            <a:r>
              <a:rPr lang="cs-CZ" dirty="0" smtClean="0"/>
              <a:t>KP</a:t>
            </a:r>
          </a:p>
          <a:p>
            <a:pPr lvl="2"/>
            <a:r>
              <a:rPr lang="cs-CZ" dirty="0" smtClean="0"/>
              <a:t>Zóna</a:t>
            </a:r>
          </a:p>
          <a:p>
            <a:pPr lvl="2"/>
            <a:r>
              <a:rPr lang="cs-CZ" dirty="0" smtClean="0"/>
              <a:t>Oblastní význam</a:t>
            </a:r>
          </a:p>
          <a:p>
            <a:pPr lvl="1"/>
            <a:r>
              <a:rPr lang="cs-CZ" dirty="0" smtClean="0"/>
              <a:t>C</a:t>
            </a:r>
          </a:p>
          <a:p>
            <a:pPr lvl="2"/>
            <a:r>
              <a:rPr lang="cs-CZ" dirty="0" smtClean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4168930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Příklady hodnocení kulturně historického potenciálu </a:t>
            </a:r>
            <a:r>
              <a:rPr lang="cs-CZ" dirty="0" smtClean="0"/>
              <a:t>– Rudová (POÚ)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78096777"/>
              </p:ext>
            </p:extLst>
          </p:nvPr>
        </p:nvGraphicFramePr>
        <p:xfrm>
          <a:off x="467544" y="1268760"/>
          <a:ext cx="4392488" cy="4815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3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Kategorie </a:t>
                      </a:r>
                      <a:endParaRPr lang="cs-CZ" sz="1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Prvky </a:t>
                      </a:r>
                      <a:endParaRPr lang="cs-CZ" sz="1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Krajina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chráněné krajinné oblasti, národní parky;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maloplošná chráněná území;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lesoparky, parky, zahrady, aleje;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některé antropogenní geomorfologické tvary v krajině.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Místa 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památníky;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významná místa bez památníku;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hřbitovy;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zaniklá sídla a objekty</a:t>
                      </a:r>
                      <a:r>
                        <a:rPr lang="cs-CZ" sz="1000" dirty="0" smtClean="0">
                          <a:effectLst/>
                        </a:rPr>
                        <a:t>.</a:t>
                      </a:r>
                      <a:endParaRPr lang="cs-CZ" sz="1000" dirty="0">
                        <a:effectLst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Památky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oficiální kulturní památky a památkově chráněná území;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památné stromy;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technické památky;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sakrální objekty</a:t>
                      </a:r>
                      <a:r>
                        <a:rPr lang="cs-CZ" sz="1000" dirty="0" smtClean="0">
                          <a:effectLst/>
                        </a:rPr>
                        <a:t>.</a:t>
                      </a: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Lidé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pamětní desky;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pomníky;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umělecká díla.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Aktivity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spolky a další sdružení;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kulturní akce;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řemeslné a výtvarné dílny, originální produkty. </a:t>
                      </a: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Kulturní infrastruktura </a:t>
                      </a:r>
                      <a:endParaRPr lang="cs-CZ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0715" marR="40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 smtClean="0">
                          <a:effectLst/>
                        </a:rPr>
                        <a:t>• </a:t>
                      </a:r>
                      <a:r>
                        <a:rPr lang="cs-CZ" sz="1000" dirty="0">
                          <a:effectLst/>
                        </a:rPr>
                        <a:t>muzea;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galerie;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divadla;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kina;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kulturní domy a podobná zařízení;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knihovny;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• naučné stezky</a:t>
                      </a:r>
                      <a:r>
                        <a:rPr lang="cs-CZ" sz="1000" dirty="0" smtClean="0">
                          <a:effectLst/>
                        </a:rPr>
                        <a:t>.</a:t>
                      </a:r>
                      <a:endParaRPr lang="cs-CZ" sz="1000" dirty="0">
                        <a:effectLst/>
                      </a:endParaRPr>
                    </a:p>
                  </a:txBody>
                  <a:tcPr marL="40715" marR="4071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5148064" y="1268760"/>
            <a:ext cx="35283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Význam</a:t>
            </a:r>
          </a:p>
          <a:p>
            <a:pPr lvl="1"/>
            <a:r>
              <a:rPr lang="cs-CZ" dirty="0" smtClean="0"/>
              <a:t>Lokální</a:t>
            </a:r>
          </a:p>
          <a:p>
            <a:pPr lvl="1"/>
            <a:r>
              <a:rPr lang="cs-CZ" dirty="0" smtClean="0"/>
              <a:t>Regionální</a:t>
            </a:r>
          </a:p>
          <a:p>
            <a:pPr lvl="1"/>
            <a:r>
              <a:rPr lang="cs-CZ" dirty="0" smtClean="0"/>
              <a:t>Národní</a:t>
            </a:r>
          </a:p>
          <a:p>
            <a:pPr lvl="1"/>
            <a:r>
              <a:rPr lang="cs-CZ" dirty="0" smtClean="0"/>
              <a:t>Evropský</a:t>
            </a:r>
          </a:p>
          <a:p>
            <a:pPr lvl="1"/>
            <a:r>
              <a:rPr lang="cs-CZ" dirty="0" smtClean="0"/>
              <a:t>Světový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38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Příchod slovanských kmenů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5. až 6. stol.</a:t>
            </a:r>
          </a:p>
          <a:p>
            <a:r>
              <a:rPr lang="cs-CZ" dirty="0" smtClean="0"/>
              <a:t>První formy osídlení</a:t>
            </a:r>
          </a:p>
          <a:p>
            <a:pPr lvl="1"/>
            <a:r>
              <a:rPr lang="cs-CZ" dirty="0" smtClean="0"/>
              <a:t>Roztroušené rodové dvorce </a:t>
            </a:r>
            <a:r>
              <a:rPr lang="cs-CZ" dirty="0" smtClean="0">
                <a:cs typeface="Arial" charset="0"/>
              </a:rPr>
              <a:t>→ </a:t>
            </a:r>
            <a:r>
              <a:rPr lang="cs-CZ" dirty="0" smtClean="0"/>
              <a:t>Rodové vsi</a:t>
            </a:r>
          </a:p>
          <a:p>
            <a:pPr lvl="1"/>
            <a:r>
              <a:rPr lang="cs-CZ" dirty="0" smtClean="0"/>
              <a:t>Volnější shluky stavení obklopující centrální prostor, společně ohrazené</a:t>
            </a:r>
          </a:p>
          <a:p>
            <a:pPr lvl="1"/>
            <a:r>
              <a:rPr lang="cs-CZ" dirty="0" smtClean="0"/>
              <a:t>Hradiště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33433" r="73222" b="31297"/>
          <a:stretch/>
        </p:blipFill>
        <p:spPr bwMode="auto">
          <a:xfrm>
            <a:off x="4572000" y="3140968"/>
            <a:ext cx="3211037" cy="295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Vyvinutější typy slovanské zástavby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Kompaktní zástavba</a:t>
            </a:r>
          </a:p>
          <a:p>
            <a:pPr lvl="1"/>
            <a:r>
              <a:rPr lang="cs-CZ" dirty="0" smtClean="0"/>
              <a:t>Návesní typ</a:t>
            </a:r>
          </a:p>
          <a:p>
            <a:pPr lvl="1"/>
            <a:r>
              <a:rPr lang="cs-CZ" dirty="0" err="1" smtClean="0"/>
              <a:t>Ulicovka</a:t>
            </a:r>
            <a:r>
              <a:rPr lang="cs-CZ" dirty="0" smtClean="0"/>
              <a:t> (později </a:t>
            </a:r>
            <a:r>
              <a:rPr lang="cs-CZ" dirty="0" err="1" smtClean="0"/>
              <a:t>silnicovka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smtClean="0"/>
              <a:t>Volnější zástavba</a:t>
            </a:r>
          </a:p>
          <a:p>
            <a:pPr lvl="1"/>
            <a:r>
              <a:rPr lang="cs-CZ" dirty="0" smtClean="0"/>
              <a:t>Návesní </a:t>
            </a:r>
            <a:r>
              <a:rPr lang="cs-CZ" dirty="0" err="1" smtClean="0"/>
              <a:t>ulicovka</a:t>
            </a:r>
            <a:r>
              <a:rPr lang="cs-CZ" dirty="0" smtClean="0"/>
              <a:t> (</a:t>
            </a:r>
            <a:r>
              <a:rPr lang="cs-CZ" dirty="0" err="1" smtClean="0"/>
              <a:t>silnicovka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9" t="20918" r="4128" b="55110"/>
          <a:stretch/>
        </p:blipFill>
        <p:spPr bwMode="auto">
          <a:xfrm>
            <a:off x="1115616" y="3645024"/>
            <a:ext cx="7257143" cy="22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Slovanské zemědělství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Úhorová soustava</a:t>
            </a:r>
          </a:p>
          <a:p>
            <a:r>
              <a:rPr lang="cs-CZ" dirty="0" smtClean="0"/>
              <a:t>Asymetrická radlice</a:t>
            </a:r>
          </a:p>
          <a:p>
            <a:r>
              <a:rPr lang="cs-CZ" dirty="0" smtClean="0"/>
              <a:t>Železné kosy</a:t>
            </a:r>
            <a:endParaRPr lang="cs-CZ" dirty="0"/>
          </a:p>
          <a:p>
            <a:r>
              <a:rPr lang="cs-CZ" dirty="0" smtClean="0"/>
              <a:t>Obiloviny, luskoviny, konopí, jabloně, švestky, broskve</a:t>
            </a:r>
          </a:p>
          <a:p>
            <a:r>
              <a:rPr lang="cs-CZ" dirty="0" smtClean="0"/>
              <a:t>Chov skotu, prasat, koz, ovcí, drůbeže, koňů</a:t>
            </a:r>
          </a:p>
          <a:p>
            <a:pPr lvl="1"/>
            <a:r>
              <a:rPr lang="cs-CZ" dirty="0" smtClean="0"/>
              <a:t>Dobytek na noc a na zimu schováván do ohrazené části vesnice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Velkomoravská říše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Do 10. stol.</a:t>
            </a:r>
          </a:p>
          <a:p>
            <a:r>
              <a:rPr lang="cs-CZ" dirty="0" smtClean="0"/>
              <a:t>Zaniká rodový řád, rodové vlastnictví, 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	→ ustává vznik rodových vesnic</a:t>
            </a:r>
          </a:p>
          <a:p>
            <a:pPr marL="0" indent="0">
              <a:buNone/>
            </a:pPr>
            <a:r>
              <a:rPr lang="cs-CZ" dirty="0">
                <a:cs typeface="Arial" charset="0"/>
              </a:rPr>
              <a:t>	</a:t>
            </a:r>
            <a:r>
              <a:rPr lang="cs-CZ" dirty="0" smtClean="0">
                <a:cs typeface="Arial" charset="0"/>
              </a:rPr>
              <a:t>→ </a:t>
            </a:r>
            <a:r>
              <a:rPr lang="cs-CZ" dirty="0" smtClean="0"/>
              <a:t>mizí </a:t>
            </a:r>
            <a:r>
              <a:rPr lang="cs-CZ" dirty="0"/>
              <a:t>společná půda</a:t>
            </a:r>
            <a:endParaRPr lang="cs-CZ" dirty="0" smtClean="0">
              <a:cs typeface="Arial" charset="0"/>
            </a:endParaRPr>
          </a:p>
          <a:p>
            <a:r>
              <a:rPr lang="cs-CZ" dirty="0" smtClean="0"/>
              <a:t>Počátek majetkových změn</a:t>
            </a:r>
          </a:p>
          <a:p>
            <a:pPr marL="0" indent="0">
              <a:buNone/>
            </a:pPr>
            <a:r>
              <a:rPr lang="cs-CZ" dirty="0" smtClean="0">
                <a:cs typeface="Arial" charset="0"/>
              </a:rPr>
              <a:t>	→ </a:t>
            </a:r>
            <a:r>
              <a:rPr lang="cs-CZ" dirty="0"/>
              <a:t>f</a:t>
            </a:r>
            <a:r>
              <a:rPr lang="cs-CZ" dirty="0" smtClean="0"/>
              <a:t>eudální řád</a:t>
            </a:r>
          </a:p>
          <a:p>
            <a:endParaRPr lang="cs-CZ" dirty="0" smtClean="0"/>
          </a:p>
          <a:p>
            <a:pPr marL="274320" lvl="1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37561" r="14603" b="37857"/>
          <a:stretch/>
        </p:blipFill>
        <p:spPr bwMode="auto">
          <a:xfrm>
            <a:off x="3707904" y="3933056"/>
            <a:ext cx="4593275" cy="19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Feudální řád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Dominikál</a:t>
            </a:r>
          </a:p>
          <a:p>
            <a:pPr lvl="1"/>
            <a:r>
              <a:rPr lang="cs-CZ" dirty="0" smtClean="0"/>
              <a:t>nevolníci</a:t>
            </a:r>
          </a:p>
          <a:p>
            <a:r>
              <a:rPr lang="cs-CZ" dirty="0" smtClean="0"/>
              <a:t>Rustikál</a:t>
            </a:r>
          </a:p>
          <a:p>
            <a:pPr lvl="1"/>
            <a:r>
              <a:rPr lang="cs-CZ" dirty="0" smtClean="0"/>
              <a:t>Pronájem půdy poddaným</a:t>
            </a:r>
          </a:p>
          <a:p>
            <a:pPr lvl="2"/>
            <a:r>
              <a:rPr lang="cs-CZ" dirty="0" smtClean="0"/>
              <a:t>Poplatky</a:t>
            </a:r>
          </a:p>
          <a:p>
            <a:pPr lvl="2"/>
            <a:r>
              <a:rPr lang="cs-CZ" dirty="0" smtClean="0"/>
              <a:t>Naturální odvody</a:t>
            </a:r>
          </a:p>
          <a:p>
            <a:pPr lvl="1"/>
            <a:r>
              <a:rPr lang="cs-CZ" dirty="0" smtClean="0"/>
              <a:t>Robota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20002" r="56112" b="39999"/>
          <a:stretch/>
        </p:blipFill>
        <p:spPr bwMode="auto">
          <a:xfrm>
            <a:off x="3339696" y="3068960"/>
            <a:ext cx="5408768" cy="30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4272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1046</Words>
  <Application>Microsoft Office PowerPoint</Application>
  <PresentationFormat>Předvádění na obrazovce (4:3)</PresentationFormat>
  <Paragraphs>368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Původ</vt:lpstr>
      <vt:lpstr>Venkov</vt:lpstr>
      <vt:lpstr>Počátky osídlování naší krajiny</vt:lpstr>
      <vt:lpstr>Neolitické osady</vt:lpstr>
      <vt:lpstr>Období doby bronzové, železné a laténské</vt:lpstr>
      <vt:lpstr>Příchod slovanských kmenů</vt:lpstr>
      <vt:lpstr>Vyvinutější typy slovanské zástavby</vt:lpstr>
      <vt:lpstr>Slovanské zemědělství</vt:lpstr>
      <vt:lpstr>Velkomoravská říše</vt:lpstr>
      <vt:lpstr>Feudální řád</vt:lpstr>
      <vt:lpstr>Ranně středověký dům</vt:lpstr>
      <vt:lpstr>Od 13. stol.</vt:lpstr>
      <vt:lpstr>Středověký venkovský dům</vt:lpstr>
      <vt:lpstr>Od počátku 15. století</vt:lpstr>
      <vt:lpstr>16. století</vt:lpstr>
      <vt:lpstr>Rozrůstání vesnic v 16. století</vt:lpstr>
      <vt:lpstr>Kovárny</vt:lpstr>
      <vt:lpstr>18. století - Marie Terezie</vt:lpstr>
      <vt:lpstr>Josef II.</vt:lpstr>
      <vt:lpstr>Přestavba obytného domu</vt:lpstr>
      <vt:lpstr>Uspořádání panského dvora</vt:lpstr>
      <vt:lpstr>Estetická úprava krajiny</vt:lpstr>
      <vt:lpstr>19. století</vt:lpstr>
      <vt:lpstr>Urbanistické formy vesnic</vt:lpstr>
      <vt:lpstr>Urbanistické formy vesnic</vt:lpstr>
      <vt:lpstr>Urbanistické formy vesnic</vt:lpstr>
      <vt:lpstr>Urbanistické formy vesnic</vt:lpstr>
      <vt:lpstr>Urbanistické formy vesnic</vt:lpstr>
      <vt:lpstr>Rozložení lidové architektury</vt:lpstr>
      <vt:lpstr>Roubené stavby</vt:lpstr>
      <vt:lpstr>Roubené stavby</vt:lpstr>
      <vt:lpstr>Zděné omítané stavby</vt:lpstr>
      <vt:lpstr>Zděné omítané stavby</vt:lpstr>
      <vt:lpstr>Hrázděné stavby</vt:lpstr>
      <vt:lpstr>Půda v 19. století</vt:lpstr>
      <vt:lpstr>Přelom 19. a 20. století</vt:lpstr>
      <vt:lpstr>20. století</vt:lpstr>
      <vt:lpstr>Vývoj počtu obcí</vt:lpstr>
      <vt:lpstr>České pohraničí zasažené odsunem</vt:lpstr>
      <vt:lpstr>Mapa zaniklých obcí a osad</vt:lpstr>
      <vt:lpstr>Počet odsunutých Němců Národnostní složení</vt:lpstr>
      <vt:lpstr>Důvody zániku obcí</vt:lpstr>
      <vt:lpstr>Velikost zemědělských družstev – příklad okresu Chrudim</vt:lpstr>
      <vt:lpstr>Střediskový systém</vt:lpstr>
      <vt:lpstr>Počet obyvatel ve vybraných obcích Centra okresů – formální vs. faktická?</vt:lpstr>
      <vt:lpstr>Přelom 20. a 21. století</vt:lpstr>
      <vt:lpstr>Počet nově vzniklých obcí</vt:lpstr>
      <vt:lpstr>Příklady hodnocení kulturně historického potenciálu – ÚUR (ORP)</vt:lpstr>
      <vt:lpstr>Příklady hodnocení kulturně historického potenciálu – Rudová (POÚ)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csystem</cp:lastModifiedBy>
  <cp:revision>84</cp:revision>
  <cp:lastPrinted>2012-11-05T09:59:09Z</cp:lastPrinted>
  <dcterms:created xsi:type="dcterms:W3CDTF">2012-09-11T10:49:52Z</dcterms:created>
  <dcterms:modified xsi:type="dcterms:W3CDTF">2019-11-27T13:06:47Z</dcterms:modified>
</cp:coreProperties>
</file>