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93" r:id="rId3"/>
    <p:sldId id="378" r:id="rId4"/>
    <p:sldId id="379" r:id="rId5"/>
    <p:sldId id="380" r:id="rId6"/>
    <p:sldId id="381" r:id="rId7"/>
    <p:sldId id="427" r:id="rId8"/>
    <p:sldId id="419" r:id="rId9"/>
    <p:sldId id="386" r:id="rId10"/>
    <p:sldId id="428" r:id="rId11"/>
    <p:sldId id="425" r:id="rId12"/>
    <p:sldId id="395" r:id="rId13"/>
    <p:sldId id="401" r:id="rId14"/>
    <p:sldId id="434" r:id="rId15"/>
    <p:sldId id="359" r:id="rId16"/>
    <p:sldId id="360" r:id="rId17"/>
    <p:sldId id="361" r:id="rId18"/>
    <p:sldId id="322" r:id="rId19"/>
    <p:sldId id="362" r:id="rId20"/>
    <p:sldId id="363" r:id="rId21"/>
    <p:sldId id="371" r:id="rId22"/>
    <p:sldId id="366" r:id="rId23"/>
    <p:sldId id="364" r:id="rId24"/>
    <p:sldId id="431" r:id="rId25"/>
    <p:sldId id="432" r:id="rId26"/>
    <p:sldId id="433" r:id="rId27"/>
    <p:sldId id="367" r:id="rId28"/>
    <p:sldId id="368" r:id="rId29"/>
    <p:sldId id="377" r:id="rId30"/>
    <p:sldId id="323" r:id="rId31"/>
    <p:sldId id="314" r:id="rId3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8029" autoAdjust="0"/>
  </p:normalViewPr>
  <p:slideViewPr>
    <p:cSldViewPr>
      <p:cViewPr varScale="1">
        <p:scale>
          <a:sx n="81" d="100"/>
          <a:sy n="81" d="100"/>
        </p:scale>
        <p:origin x="189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AEB0DD2-C942-4D6B-88C5-0A7AEE39504B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67E6CD-5FC4-4E55-9F6A-5EA17D968D0C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4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de-DE"/>
              <a:t>References Paul C. Nutt</a:t>
            </a:r>
          </a:p>
          <a:p>
            <a:r>
              <a:rPr lang="en-US" altLang="de-DE"/>
              <a:t>How Decision Makers Evaluate Alternatives and the Influence of Complexity </a:t>
            </a:r>
            <a:r>
              <a:rPr lang="en-US" altLang="de-DE" i="1"/>
              <a:t>Management Science 1998 44:1148-1166; </a:t>
            </a:r>
            <a:endParaRPr lang="en-US" altLang="de-DE"/>
          </a:p>
          <a:p>
            <a:endParaRPr lang="de-AT" altLang="de-DE"/>
          </a:p>
        </p:txBody>
      </p:sp>
      <p:sp>
        <p:nvSpPr>
          <p:cNvPr id="1464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  <a:lvl2pPr marL="804763" indent="-309524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2pPr>
            <a:lvl3pPr marL="1238098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3pPr>
            <a:lvl4pPr marL="1733337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4pPr>
            <a:lvl5pPr marL="2228576" indent="-247620" defTabSz="995637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</a:defRPr>
            </a:lvl5pPr>
            <a:lvl6pPr marL="2723815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3219054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714293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4209532" indent="-247620" defTabSz="995637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23A29A-CADB-4D08-90C6-CA40AAB8FB87}" type="slidenum">
              <a:rPr lang="de-AT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altLang="de-DE"/>
              <a:t>Text ergänzen aus Folienvortrag RM Vortrag BOKU: HANNES</a:t>
            </a: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77" indent="-285722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8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43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98" indent="-228578" defTabSz="94764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53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0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64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19" indent="-228578" defTabSz="9476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8812AB-DF72-43B8-BDC0-592300CE744A}" type="slidenum">
              <a:rPr lang="de-AT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E6CD-5FC4-4E55-9F6A-5EA17D968D0C}" type="slidenum">
              <a:rPr lang="de-AT" smtClean="0"/>
              <a:pPr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4746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680AF6E-F706-44FC-AE83-0158BCEDCC64}" type="datetimeFigureOut">
              <a:rPr lang="de-DE" smtClean="0"/>
              <a:pPr/>
              <a:t>02.12.2019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7786882-5BEA-473F-82D1-E3AE01DF8E7F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es.goellner@meinesteuerberatung.a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13355" cy="2350232"/>
          </a:xfrm>
        </p:spPr>
        <p:txBody>
          <a:bodyPr>
            <a:normAutofit/>
          </a:bodyPr>
          <a:lstStyle/>
          <a:p>
            <a:r>
              <a:rPr lang="en-US" b="1" dirty="0"/>
              <a:t>“HRM</a:t>
            </a:r>
            <a:br>
              <a:rPr lang="en-US" b="1" dirty="0"/>
            </a:br>
            <a:r>
              <a:rPr lang="en-US" b="1" dirty="0"/>
              <a:t>&amp; </a:t>
            </a:r>
            <a:br>
              <a:rPr lang="en-US" b="1" dirty="0"/>
            </a:br>
            <a:r>
              <a:rPr lang="en-US" b="1" dirty="0" err="1"/>
              <a:t>OrgDev</a:t>
            </a:r>
            <a:r>
              <a:rPr lang="en-US" b="1" dirty="0"/>
              <a:t>” </a:t>
            </a:r>
            <a:br>
              <a:rPr lang="en-US" b="1" dirty="0"/>
            </a:br>
            <a:r>
              <a:rPr lang="en-US" b="1" dirty="0"/>
              <a:t>Introduction</a:t>
            </a:r>
            <a:endParaRPr lang="de-AT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0" y="4906336"/>
            <a:ext cx="3672407" cy="1251472"/>
          </a:xfrm>
        </p:spPr>
        <p:txBody>
          <a:bodyPr>
            <a:normAutofit/>
          </a:bodyPr>
          <a:lstStyle/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Dipl.-Ing. Johannes GÖLLNER, </a:t>
            </a:r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Masaryk University, Brno, CZ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September, </a:t>
            </a:r>
            <a:r>
              <a:rPr lang="de-AT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20th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 2019, 10:00–15:30  </a:t>
            </a:r>
          </a:p>
          <a:p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1003667" y="1780352"/>
            <a:ext cx="7024744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All measures designed to ensure the correct conduct of a company, its management and supervisory bodies and its employees.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248" name="Textfeld 2"/>
          <p:cNvSpPr txBox="1">
            <a:spLocks noChangeArrowheads="1"/>
          </p:cNvSpPr>
          <p:nvPr/>
        </p:nvSpPr>
        <p:spPr bwMode="auto">
          <a:xfrm>
            <a:off x="1403675" y="1080297"/>
            <a:ext cx="6624736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800" b="1" dirty="0">
                <a:solidFill>
                  <a:srgbClr val="0070C0"/>
                </a:solidFill>
              </a:rPr>
              <a:t>CORPORATE COMPLIANCE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FF84DE-003E-46F0-BB25-78DFD3EA7796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de-AT" altLang="de-DE" sz="1400">
              <a:latin typeface="Times New Roman" pitchFamily="18" charset="0"/>
            </a:endParaRPr>
          </a:p>
        </p:txBody>
      </p:sp>
      <p:sp>
        <p:nvSpPr>
          <p:cNvPr id="10245" name="Textfeld 7"/>
          <p:cNvSpPr txBox="1">
            <a:spLocks noChangeArrowheads="1"/>
          </p:cNvSpPr>
          <p:nvPr/>
        </p:nvSpPr>
        <p:spPr bwMode="auto">
          <a:xfrm>
            <a:off x="4716463" y="64753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Source: Copyright </a:t>
            </a:r>
            <a:r>
              <a:rPr lang="de-AT" altLang="de-DE" sz="1000" dirty="0" err="1">
                <a:latin typeface="Arial" charset="0"/>
                <a:cs typeface="Arial" charset="0"/>
              </a:rPr>
              <a:t>by</a:t>
            </a:r>
            <a:r>
              <a:rPr lang="de-AT" altLang="de-DE" sz="1000" dirty="0">
                <a:latin typeface="Arial" charset="0"/>
                <a:cs typeface="Arial" charset="0"/>
              </a:rPr>
              <a:t>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 dirty="0">
                <a:latin typeface="Arial" charset="0"/>
                <a:cs typeface="Arial" charset="0"/>
              </a:rPr>
              <a:t>LV Risikomanagement  I, BOKU Wien, 2012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033427" y="3201234"/>
            <a:ext cx="7024744" cy="16049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main task of the Board / CEO is to ensure that: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organizational measures, training and controls and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- the correct conduct of the company and its employees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is ensured.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058777" y="4970206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The company should be protected from claims for damages and judicial and administrative authorities penalties.</a:t>
            </a:r>
            <a:endParaRPr lang="de-AT" altLang="de-DE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31992"/>
            <a:ext cx="8229600" cy="694078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Process</a:t>
            </a:r>
            <a:r>
              <a:rPr lang="de-AT" b="1" dirty="0"/>
              <a:t>-Chart: Organisation „X“: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905901" y="6356350"/>
            <a:ext cx="2133600" cy="365125"/>
          </a:xfrm>
        </p:spPr>
        <p:txBody>
          <a:bodyPr/>
          <a:lstStyle/>
          <a:p>
            <a:fld id="{F49AAF80-66FE-48A4-8670-0DA81DF2DA66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1324301" y="1340768"/>
            <a:ext cx="7200800" cy="18722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/>
          <p:cNvSpPr/>
          <p:nvPr/>
        </p:nvSpPr>
        <p:spPr>
          <a:xfrm>
            <a:off x="1324301" y="3270867"/>
            <a:ext cx="720080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hteck 7"/>
          <p:cNvSpPr/>
          <p:nvPr/>
        </p:nvSpPr>
        <p:spPr>
          <a:xfrm>
            <a:off x="1324301" y="4941168"/>
            <a:ext cx="7200800" cy="1656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 rot="16200000">
            <a:off x="178280" y="3703785"/>
            <a:ext cx="151216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Core-</a:t>
            </a:r>
          </a:p>
          <a:p>
            <a:pPr algn="ctr"/>
            <a:r>
              <a:rPr lang="de-AT" b="1" dirty="0" err="1"/>
              <a:t>processes</a:t>
            </a:r>
            <a:endParaRPr lang="de-AT" b="1" dirty="0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106271" y="5446095"/>
            <a:ext cx="1656185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Support-</a:t>
            </a:r>
            <a:r>
              <a:rPr lang="de-AT" b="1" dirty="0" err="1"/>
              <a:t>processes</a:t>
            </a:r>
            <a:endParaRPr lang="de-AT" b="1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33030" y="2087499"/>
            <a:ext cx="186279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b="1" dirty="0" err="1"/>
              <a:t>Mgmt</a:t>
            </a:r>
            <a:r>
              <a:rPr lang="de-AT" b="1" dirty="0"/>
              <a:t>.-prozesse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633266" y="2548841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Contr.Pr</a:t>
            </a:r>
            <a:r>
              <a:rPr lang="de-AT" b="1" dirty="0"/>
              <a:t>.</a:t>
            </a:r>
          </a:p>
        </p:txBody>
      </p:sp>
      <p:sp>
        <p:nvSpPr>
          <p:cNvPr id="13" name="Textfeld 12"/>
          <p:cNvSpPr txBox="1"/>
          <p:nvPr/>
        </p:nvSpPr>
        <p:spPr>
          <a:xfrm rot="16200000">
            <a:off x="628910" y="1630075"/>
            <a:ext cx="93139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Lead.Pr</a:t>
            </a:r>
            <a:r>
              <a:rPr lang="de-AT" b="1" dirty="0"/>
              <a:t>.</a:t>
            </a:r>
          </a:p>
        </p:txBody>
      </p:sp>
      <p:cxnSp>
        <p:nvCxnSpPr>
          <p:cNvPr id="15" name="Gerade Verbindung 14"/>
          <p:cNvCxnSpPr>
            <a:stCxn id="5" idx="1"/>
            <a:endCxn id="5" idx="3"/>
          </p:cNvCxnSpPr>
          <p:nvPr/>
        </p:nvCxnSpPr>
        <p:spPr>
          <a:xfrm>
            <a:off x="1324301" y="2276872"/>
            <a:ext cx="720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612333" y="3717032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764733" y="4091503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1917133" y="4452911"/>
            <a:ext cx="5472608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516989" y="3717032"/>
            <a:ext cx="72008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de-AT" sz="3600" b="1" dirty="0">
                <a:solidFill>
                  <a:srgbClr val="FFFF00"/>
                </a:solidFill>
              </a:rPr>
              <a:t>PL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088488" y="142956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Strat.Plg</a:t>
            </a:r>
            <a:r>
              <a:rPr lang="de-AT" sz="1400" b="1" dirty="0"/>
              <a:t>.</a:t>
            </a:r>
            <a:endParaRPr lang="de-AT" b="1" dirty="0"/>
          </a:p>
        </p:txBody>
      </p:sp>
      <p:sp>
        <p:nvSpPr>
          <p:cNvPr id="28" name="Textfeld 27"/>
          <p:cNvSpPr txBox="1"/>
          <p:nvPr/>
        </p:nvSpPr>
        <p:spPr>
          <a:xfrm>
            <a:off x="7115350" y="1906164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WM</a:t>
            </a:r>
            <a:endParaRPr lang="de-AT" b="1" dirty="0"/>
          </a:p>
        </p:txBody>
      </p:sp>
      <p:sp>
        <p:nvSpPr>
          <p:cNvPr id="29" name="Textfeld 28"/>
          <p:cNvSpPr txBox="1"/>
          <p:nvPr/>
        </p:nvSpPr>
        <p:spPr>
          <a:xfrm>
            <a:off x="5704371" y="191007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RM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293135" y="18954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Controlling</a:t>
            </a:r>
            <a:endParaRPr lang="de-AT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2876922" y="1891272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QM</a:t>
            </a:r>
            <a:endParaRPr lang="de-AT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461947" y="189426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Oper.-</a:t>
            </a:r>
            <a:r>
              <a:rPr lang="de-AT" sz="1400" b="1" dirty="0" err="1"/>
              <a:t>Plg</a:t>
            </a:r>
            <a:r>
              <a:rPr lang="de-AT" sz="1400" b="1" dirty="0"/>
              <a:t>.</a:t>
            </a:r>
            <a:endParaRPr lang="de-AT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7071805" y="5337377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PRODUCTION</a:t>
            </a:r>
            <a:endParaRPr lang="de-AT" b="1" dirty="0"/>
          </a:p>
        </p:txBody>
      </p:sp>
      <p:sp>
        <p:nvSpPr>
          <p:cNvPr id="36" name="Textfeld 35"/>
          <p:cNvSpPr txBox="1"/>
          <p:nvPr/>
        </p:nvSpPr>
        <p:spPr>
          <a:xfrm>
            <a:off x="5660826" y="534128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LAW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4249590" y="53266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SALES</a:t>
            </a:r>
            <a:endParaRPr lang="de-AT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2833377" y="532248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LOGISTIC</a:t>
            </a:r>
            <a:endParaRPr lang="de-AT" b="1" dirty="0"/>
          </a:p>
        </p:txBody>
      </p:sp>
      <p:sp>
        <p:nvSpPr>
          <p:cNvPr id="39" name="Textfeld 38"/>
          <p:cNvSpPr txBox="1"/>
          <p:nvPr/>
        </p:nvSpPr>
        <p:spPr>
          <a:xfrm>
            <a:off x="1418402" y="532548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Accounting</a:t>
            </a:r>
            <a:endParaRPr lang="de-AT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5656470" y="575494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etc.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4245234" y="5740345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PR</a:t>
            </a:r>
            <a:endParaRPr lang="de-AT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2829021" y="5736145"/>
            <a:ext cx="1340270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HRM</a:t>
            </a:r>
            <a:endParaRPr lang="de-AT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414046" y="5739140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R &amp; D</a:t>
            </a:r>
            <a:endParaRPr lang="de-AT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2839712" y="2579753"/>
            <a:ext cx="134027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Orders</a:t>
            </a:r>
            <a:endParaRPr lang="de-AT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704371" y="2484082"/>
            <a:ext cx="13402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/>
              <a:t>Knowledge </a:t>
            </a:r>
            <a:r>
              <a:rPr lang="de-AT" sz="1400" b="1" dirty="0" err="1"/>
              <a:t>Logistics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3995324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8D7AF0-6CD8-4584-9CBA-70B77A93848C}" type="slidenum">
              <a:rPr lang="de-DE" altLang="de-DE" sz="1400" smtClean="0">
                <a:latin typeface="Times New Roman" pitchFamily="18" charset="0"/>
              </a:rPr>
              <a:pPr eaLnBrk="1" hangingPunct="1"/>
              <a:t>12</a:t>
            </a:fld>
            <a:endParaRPr lang="de-DE" altLang="de-DE" sz="1400">
              <a:latin typeface="Times New Roman" pitchFamily="18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2484438" y="2986088"/>
            <a:ext cx="429418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KNOWLEDGE/RISK-PRODUCT Relation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</a:rPr>
              <a:t>(FC, SC, HC, RC)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00038" y="1417638"/>
            <a:ext cx="3170237" cy="1443037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16391" name="Textfeld 14"/>
          <p:cNvSpPr txBox="1">
            <a:spLocks noChangeArrowheads="1"/>
          </p:cNvSpPr>
          <p:nvPr/>
        </p:nvSpPr>
        <p:spPr bwMode="auto">
          <a:xfrm>
            <a:off x="650875" y="1635125"/>
            <a:ext cx="2473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Development</a:t>
            </a:r>
          </a:p>
        </p:txBody>
      </p:sp>
      <p:sp>
        <p:nvSpPr>
          <p:cNvPr id="10" name="Ellipse 9"/>
          <p:cNvSpPr/>
          <p:nvPr/>
        </p:nvSpPr>
        <p:spPr>
          <a:xfrm>
            <a:off x="2698750" y="4475163"/>
            <a:ext cx="3817938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937250" y="13779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3779838" y="1938338"/>
            <a:ext cx="1944687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Rechteckiger Pfeil 12"/>
          <p:cNvSpPr/>
          <p:nvPr/>
        </p:nvSpPr>
        <p:spPr>
          <a:xfrm rot="16200000">
            <a:off x="6770691" y="346465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6" name="Textfeld 16"/>
          <p:cNvSpPr txBox="1">
            <a:spLocks noChangeArrowheads="1"/>
          </p:cNvSpPr>
          <p:nvPr/>
        </p:nvSpPr>
        <p:spPr bwMode="auto">
          <a:xfrm>
            <a:off x="6145213" y="1660525"/>
            <a:ext cx="2559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MONITORING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3114675" y="49069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16398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33940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0" y="6990"/>
            <a:ext cx="9144000" cy="8382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>
              <a:defRPr/>
            </a:pPr>
            <a:r>
              <a:rPr lang="en-GB" kern="0" dirty="0"/>
              <a:t>General Process-Logic of an Organisation</a:t>
            </a:r>
            <a:r>
              <a:rPr lang="en-US" kern="0" dirty="0"/>
              <a:t> </a:t>
            </a:r>
            <a:endParaRPr lang="de-AT" kern="0" dirty="0"/>
          </a:p>
        </p:txBody>
      </p:sp>
      <p:sp>
        <p:nvSpPr>
          <p:cNvPr id="16401" name="Textfeld 5"/>
          <p:cNvSpPr txBox="1">
            <a:spLocks noChangeArrowheads="1"/>
          </p:cNvSpPr>
          <p:nvPr/>
        </p:nvSpPr>
        <p:spPr bwMode="auto">
          <a:xfrm>
            <a:off x="7131494" y="6238191"/>
            <a:ext cx="3348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/>
              <a:t>Source: Goellner </a:t>
            </a:r>
          </a:p>
        </p:txBody>
      </p:sp>
    </p:spTree>
    <p:extLst>
      <p:ext uri="{BB962C8B-B14F-4D97-AF65-F5344CB8AC3E}">
        <p14:creationId xmlns:p14="http://schemas.microsoft.com/office/powerpoint/2010/main" val="425415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416918" y="279573"/>
            <a:ext cx="8280400" cy="1143001"/>
          </a:xfrm>
        </p:spPr>
        <p:txBody>
          <a:bodyPr>
            <a:normAutofit fontScale="90000"/>
          </a:bodyPr>
          <a:lstStyle/>
          <a:p>
            <a:r>
              <a:rPr lang="de-AT" altLang="de-DE" b="1" dirty="0"/>
              <a:t>Network Analysis </a:t>
            </a:r>
            <a:r>
              <a:rPr lang="de-AT" altLang="de-DE" b="1" dirty="0" err="1"/>
              <a:t>of</a:t>
            </a:r>
            <a:r>
              <a:rPr lang="de-AT" altLang="de-DE" b="1" dirty="0"/>
              <a:t> Banking &amp; </a:t>
            </a:r>
            <a:r>
              <a:rPr lang="de-AT" altLang="de-DE" b="1" dirty="0" err="1"/>
              <a:t>Finance</a:t>
            </a:r>
            <a:r>
              <a:rPr lang="de-AT" altLang="de-DE" b="1" dirty="0"/>
              <a:t> </a:t>
            </a:r>
            <a:r>
              <a:rPr lang="de-AT" altLang="de-DE" b="1" dirty="0" err="1"/>
              <a:t>Organisations</a:t>
            </a:r>
            <a:endParaRPr lang="de-AT" altLang="de-DE" dirty="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409234"/>
            <a:ext cx="3744912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091859"/>
            <a:ext cx="4471987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979147"/>
            <a:ext cx="11144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5752634"/>
            <a:ext cx="1362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808072"/>
            <a:ext cx="12684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317159"/>
            <a:ext cx="2647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995522"/>
            <a:ext cx="1316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feld 2"/>
          <p:cNvSpPr txBox="1">
            <a:spLocks noChangeArrowheads="1"/>
          </p:cNvSpPr>
          <p:nvPr/>
        </p:nvSpPr>
        <p:spPr bwMode="auto">
          <a:xfrm>
            <a:off x="7580313" y="5954247"/>
            <a:ext cx="9350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AT" altLang="de-DE" sz="1200" b="1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409830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Practical</a:t>
            </a:r>
            <a:r>
              <a:rPr lang="de-AT" b="1" dirty="0"/>
              <a:t> </a:t>
            </a:r>
            <a:r>
              <a:rPr lang="de-AT" b="1" dirty="0" err="1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 lnSpcReduction="10000"/>
          </a:bodyPr>
          <a:lstStyle/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8910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28800"/>
            <a:ext cx="7560956" cy="4872512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de-AT" b="1" dirty="0" err="1"/>
              <a:t>for</a:t>
            </a:r>
            <a:r>
              <a:rPr lang="de-AT" b="1" dirty="0"/>
              <a:t> </a:t>
            </a:r>
            <a:r>
              <a:rPr lang="de-AT" b="1" dirty="0" err="1"/>
              <a:t>instance</a:t>
            </a:r>
            <a:r>
              <a:rPr lang="de-AT" b="1" dirty="0"/>
              <a:t>:</a:t>
            </a: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Prof. Eduard E.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Lawler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III, USA, Development: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Human-Capital-Measurement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1970-1980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enterprises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, shareholder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Prof. David P. Norton, USA,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Scorcard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Intangible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Assets, 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„Humanvermögensrechnung“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von Dr. Herbert Schmidt im Jahr 1974 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de-DE" sz="3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Flamholt´s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  Buch: Human </a:t>
            </a:r>
            <a:r>
              <a:rPr lang="de-DE" sz="3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 Accounting,  </a:t>
            </a:r>
            <a:r>
              <a:rPr lang="de-DE" sz="3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sz="3300" b="1" i="1" dirty="0">
                <a:latin typeface="Arial" panose="020B0604020202020204" pitchFamily="34" charset="0"/>
                <a:cs typeface="Arial" panose="020B0604020202020204" pitchFamily="34" charset="0"/>
              </a:rPr>
              <a:t> 1974, </a:t>
            </a:r>
          </a:p>
          <a:p>
            <a:pPr lvl="0"/>
            <a:r>
              <a:rPr lang="en-GB" sz="3300" b="1" dirty="0">
                <a:latin typeface="Arial" panose="020B0604020202020204" pitchFamily="34" charset="0"/>
                <a:cs typeface="Arial" panose="020B0604020202020204" pitchFamily="34" charset="0"/>
              </a:rPr>
              <a:t>Introduction of Human Resource Accounting (HRA) at Barry Corporation, USA,1972,</a:t>
            </a:r>
            <a:endParaRPr lang="de-AT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HC-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SKANDIA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Skandia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Navigator)</a:t>
            </a:r>
            <a:endParaRPr lang="de-AT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HYPO-BANK, Germany, Realisation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Human-Capital-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-Value-Index (EVI) 1990, </a:t>
            </a:r>
          </a:p>
          <a:p>
            <a:pPr lvl="0"/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Buck Consultants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Mellon Financial:  Development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EVi-Expected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Value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a individual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partitional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profit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Capital Report (Wissensbilanz)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Austrian Research Centers ARC (2003)</a:t>
            </a:r>
          </a:p>
          <a:p>
            <a:r>
              <a:rPr lang="de-DE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de-DE" sz="3300" b="1" dirty="0">
                <a:latin typeface="Arial" panose="020B0604020202020204" pitchFamily="34" charset="0"/>
                <a:cs typeface="Arial" panose="020B0604020202020204" pitchFamily="34" charset="0"/>
              </a:rPr>
              <a:t> Capital Report-Act 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(Wissensbilanz) </a:t>
            </a:r>
            <a:r>
              <a:rPr lang="de-DE" sz="33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300" dirty="0">
                <a:latin typeface="Arial" panose="020B0604020202020204" pitchFamily="34" charset="0"/>
                <a:cs typeface="Arial" panose="020B0604020202020204" pitchFamily="34" charset="0"/>
              </a:rPr>
              <a:t> Austrian </a:t>
            </a:r>
            <a:r>
              <a:rPr lang="de-AT" sz="3300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de-AT" sz="3300" dirty="0" err="1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de-AT" sz="3300" dirty="0">
                <a:latin typeface="Arial" panose="020B0604020202020204" pitchFamily="34" charset="0"/>
                <a:cs typeface="Arial" panose="020B0604020202020204" pitchFamily="34" charset="0"/>
              </a:rPr>
              <a:t> (2004)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/>
              <a:t>Human Capital - </a:t>
            </a:r>
            <a:r>
              <a:rPr lang="de-AT" b="1" dirty="0" err="1"/>
              <a:t>Ideas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01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Scandia</a:t>
            </a:r>
            <a:r>
              <a:rPr lang="de-AT" b="1" dirty="0"/>
              <a:t> Navigator: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1026" name="Picture 2" descr="skan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18947" cy="42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54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043492" y="1668548"/>
            <a:ext cx="6777317" cy="4568764"/>
          </a:xfrm>
        </p:spPr>
        <p:txBody>
          <a:bodyPr>
            <a:normAutofit lnSpcReduction="10000"/>
          </a:bodyPr>
          <a:lstStyle/>
          <a:p>
            <a:r>
              <a:rPr lang="de-AT" b="1" dirty="0"/>
              <a:t>Input Models: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HC = in </a:t>
            </a:r>
            <a:r>
              <a:rPr lang="de-DE" dirty="0" err="1"/>
              <a:t>employee</a:t>
            </a:r>
            <a:r>
              <a:rPr lang="de-DE" dirty="0"/>
              <a:t> </a:t>
            </a:r>
            <a:r>
              <a:rPr lang="de-DE" dirty="0" err="1"/>
              <a:t>invested</a:t>
            </a:r>
            <a:r>
              <a:rPr lang="de-DE" dirty="0"/>
              <a:t> </a:t>
            </a:r>
            <a:r>
              <a:rPr lang="de-DE" dirty="0" err="1"/>
              <a:t>sum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money</a:t>
            </a:r>
            <a:endParaRPr lang="de-DE" dirty="0"/>
          </a:p>
          <a:p>
            <a:pPr marL="342900" lvl="1"/>
            <a:r>
              <a:rPr lang="de-DE" sz="2400" b="1" dirty="0"/>
              <a:t>Output Models</a:t>
            </a:r>
            <a:r>
              <a:rPr lang="de-DE" sz="2400" dirty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HC =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employee</a:t>
            </a:r>
            <a:r>
              <a:rPr lang="de-DE" sz="2400" dirty="0"/>
              <a:t> </a:t>
            </a:r>
            <a:r>
              <a:rPr lang="de-DE" sz="2400" dirty="0" err="1"/>
              <a:t>earned</a:t>
            </a:r>
            <a:r>
              <a:rPr lang="de-DE" sz="2400" dirty="0"/>
              <a:t> </a:t>
            </a:r>
            <a:r>
              <a:rPr lang="de-DE" sz="2400" dirty="0" err="1"/>
              <a:t>profits</a:t>
            </a:r>
            <a:endParaRPr lang="de-AT" sz="2800" dirty="0"/>
          </a:p>
          <a:p>
            <a:pPr marL="342900" lvl="1"/>
            <a:r>
              <a:rPr lang="de-DE" sz="2400" b="1" dirty="0" err="1"/>
              <a:t>Comparison</a:t>
            </a:r>
            <a:r>
              <a:rPr lang="de-DE" sz="2400" b="1" dirty="0"/>
              <a:t> Value Models</a:t>
            </a:r>
            <a:r>
              <a:rPr lang="de-DE" sz="2400" dirty="0"/>
              <a:t>: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HC = </a:t>
            </a:r>
            <a:r>
              <a:rPr lang="de-DE" sz="2400" dirty="0" err="1"/>
              <a:t>difference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employment</a:t>
            </a:r>
            <a:r>
              <a:rPr lang="de-DE" sz="2400" dirty="0"/>
              <a:t>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potentially</a:t>
            </a:r>
            <a:r>
              <a:rPr lang="de-DE" sz="2400" dirty="0"/>
              <a:t> </a:t>
            </a:r>
            <a:r>
              <a:rPr lang="de-DE" sz="2400" dirty="0" err="1"/>
              <a:t>achievable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transacted</a:t>
            </a:r>
            <a:r>
              <a:rPr lang="de-DE" sz="2400" dirty="0"/>
              <a:t> </a:t>
            </a:r>
            <a:r>
              <a:rPr lang="de-DE" sz="2400" dirty="0" err="1"/>
              <a:t>investments</a:t>
            </a:r>
            <a:endParaRPr lang="de-AT" sz="2800" dirty="0"/>
          </a:p>
          <a:p>
            <a:pPr marL="342900" lvl="2" indent="-274320"/>
            <a:r>
              <a:rPr lang="de-DE" b="1" dirty="0" err="1"/>
              <a:t>Indicator</a:t>
            </a:r>
            <a:r>
              <a:rPr lang="de-DE" b="1" dirty="0"/>
              <a:t> Models:</a:t>
            </a:r>
          </a:p>
          <a:p>
            <a:pPr lvl="1"/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listings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indices</a:t>
            </a:r>
            <a:endParaRPr lang="de-AT" sz="2600" dirty="0"/>
          </a:p>
          <a:p>
            <a:pPr lvl="1"/>
            <a:r>
              <a:rPr lang="de-DE" dirty="0" err="1"/>
              <a:t>mostly</a:t>
            </a:r>
            <a:r>
              <a:rPr lang="de-DE" dirty="0"/>
              <a:t> </a:t>
            </a:r>
            <a:r>
              <a:rPr lang="de-AT" dirty="0" err="1"/>
              <a:t>approximations</a:t>
            </a:r>
            <a:endParaRPr lang="de-AT" sz="2600" dirty="0"/>
          </a:p>
          <a:p>
            <a:pPr marL="342900" lvl="2" indent="-274320"/>
            <a:endParaRPr lang="de-AT" sz="2400" dirty="0"/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>
          <a:xfrm>
            <a:off x="1043490" y="820183"/>
            <a:ext cx="7024744" cy="661250"/>
          </a:xfrm>
        </p:spPr>
        <p:txBody>
          <a:bodyPr>
            <a:normAutofit fontScale="90000"/>
          </a:bodyPr>
          <a:lstStyle/>
          <a:p>
            <a:r>
              <a:rPr lang="de-AT" b="1" dirty="0"/>
              <a:t>Human Capital - Models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185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scheme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HC-models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AT" b="1" dirty="0"/>
              <a:t>Input Models: </a:t>
            </a:r>
          </a:p>
          <a:p>
            <a:pPr lvl="1"/>
            <a:r>
              <a:rPr lang="en-GB" dirty="0" err="1"/>
              <a:t>HumanAssetWorth</a:t>
            </a:r>
            <a:r>
              <a:rPr lang="en-GB" dirty="0"/>
              <a:t> (</a:t>
            </a:r>
            <a:r>
              <a:rPr lang="en-GB" dirty="0" err="1"/>
              <a:t>Mayos</a:t>
            </a:r>
            <a:r>
              <a:rPr lang="en-GB" dirty="0"/>
              <a:t> 2001)</a:t>
            </a:r>
            <a:endParaRPr lang="de-AT" dirty="0"/>
          </a:p>
          <a:p>
            <a:pPr lvl="1"/>
            <a:r>
              <a:rPr lang="en-GB" dirty="0"/>
              <a:t>Value Added Intellectual Coefficient 	(Public 1998/2000)</a:t>
            </a:r>
            <a:endParaRPr lang="de-AT" dirty="0"/>
          </a:p>
          <a:p>
            <a:pPr marL="342900" lvl="1"/>
            <a:r>
              <a:rPr lang="de-DE" sz="2400" b="1" dirty="0"/>
              <a:t>Output Models</a:t>
            </a:r>
            <a:r>
              <a:rPr lang="de-DE" sz="2400" dirty="0"/>
              <a:t>: </a:t>
            </a:r>
          </a:p>
          <a:p>
            <a:pPr lvl="1"/>
            <a:r>
              <a:rPr lang="en-GB" dirty="0"/>
              <a:t>Accounting for the Future 	(Nash 2003)</a:t>
            </a:r>
            <a:endParaRPr lang="de-AT" sz="2600" dirty="0"/>
          </a:p>
          <a:p>
            <a:pPr lvl="1"/>
            <a:r>
              <a:rPr lang="en-GB" dirty="0"/>
              <a:t>Calculated intangible Value 	(NCI Research, Stewart 1997)</a:t>
            </a:r>
            <a:endParaRPr lang="de-AT" sz="2600" dirty="0"/>
          </a:p>
          <a:p>
            <a:pPr lvl="1"/>
            <a:r>
              <a:rPr lang="en-GB" dirty="0"/>
              <a:t>Human Capital Pricing Model 	(Bender/</a:t>
            </a:r>
            <a:r>
              <a:rPr lang="en-GB" dirty="0" err="1"/>
              <a:t>Röhling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/>
              <a:t>ROI on Human Capital 		(</a:t>
            </a:r>
            <a:r>
              <a:rPr lang="en-GB" dirty="0" err="1"/>
              <a:t>Fitzenz</a:t>
            </a:r>
            <a:r>
              <a:rPr lang="en-GB" dirty="0"/>
              <a:t> 200)</a:t>
            </a:r>
            <a:endParaRPr lang="de-AT" sz="2600" dirty="0"/>
          </a:p>
          <a:p>
            <a:pPr lvl="1"/>
            <a:r>
              <a:rPr lang="en-GB" dirty="0"/>
              <a:t>Knowledge Capital Scoreboard 								(Lev/</a:t>
            </a:r>
            <a:r>
              <a:rPr lang="en-GB" dirty="0" err="1"/>
              <a:t>Bothwell</a:t>
            </a:r>
            <a:r>
              <a:rPr lang="en-GB" dirty="0"/>
              <a:t> 2001)</a:t>
            </a:r>
            <a:endParaRPr lang="de-AT" sz="2600" dirty="0"/>
          </a:p>
          <a:p>
            <a:pPr lvl="1"/>
            <a:r>
              <a:rPr lang="en-GB" dirty="0" err="1"/>
              <a:t>EVi</a:t>
            </a:r>
            <a:r>
              <a:rPr lang="en-GB" dirty="0"/>
              <a:t> - (expected value of the individual)	(Buck Consultants)</a:t>
            </a:r>
            <a:endParaRPr lang="de-AT" sz="26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1268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scheme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HC-models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72816"/>
            <a:ext cx="7560956" cy="4896544"/>
          </a:xfrm>
        </p:spPr>
        <p:txBody>
          <a:bodyPr>
            <a:normAutofit fontScale="77500" lnSpcReduction="20000"/>
          </a:bodyPr>
          <a:lstStyle/>
          <a:p>
            <a:pPr marL="342900" lvl="1"/>
            <a:r>
              <a:rPr lang="de-DE" sz="2400" b="1" dirty="0" err="1"/>
              <a:t>Comparison</a:t>
            </a:r>
            <a:r>
              <a:rPr lang="de-DE" sz="2400" b="1" dirty="0"/>
              <a:t> Value Models</a:t>
            </a:r>
            <a:r>
              <a:rPr lang="de-DE" sz="2400" dirty="0"/>
              <a:t>: </a:t>
            </a:r>
          </a:p>
          <a:p>
            <a:pPr marL="68580" lvl="1" indent="0">
              <a:buNone/>
            </a:pPr>
            <a:endParaRPr lang="de-DE" sz="2400" dirty="0"/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Excellence Modell (EFQM) 	(European Foundation for Quality 					Management,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Brüssel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Global Human Resources Survey Report 							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PriceWaterhouseCooper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						2003)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TRI*M Index 			(NFO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Infratest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Overall Human Capital Index 		(Watson Wyatt)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Ranking: Attractive Employer 		(Hewitt 2001)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Value Creation Index 			(Cap Gemini Ernst &amp; Young,  </a:t>
            </a:r>
          </a:p>
          <a:p>
            <a:pPr marL="365760" lvl="1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				1997/2000)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CIPD Framework 			(Scarborough/Chartered 						Institute of Personnel&amp; 						Development 2003)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Ranking 		(Edvinsson2000)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Capital Value 			(Human-Capital-Club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e.V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						Munich, Ge, 2003)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Audit 		(Brooking 2000)</a:t>
            </a:r>
            <a:endParaRPr lang="de-AT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80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3072" y="908720"/>
            <a:ext cx="8604448" cy="648072"/>
          </a:xfrm>
        </p:spPr>
        <p:txBody>
          <a:bodyPr>
            <a:normAutofit fontScale="90000"/>
          </a:bodyPr>
          <a:lstStyle/>
          <a:p>
            <a:r>
              <a:rPr lang="de-AT" b="1" dirty="0"/>
              <a:t>Relevant CONTENT </a:t>
            </a:r>
            <a:r>
              <a:rPr lang="de-AT" b="1" dirty="0" err="1"/>
              <a:t>of</a:t>
            </a:r>
            <a:r>
              <a:rPr lang="de-AT" b="1" dirty="0"/>
              <a:t> HRM &amp; </a:t>
            </a:r>
            <a:r>
              <a:rPr lang="de-AT" b="1" dirty="0" err="1"/>
              <a:t>OrgDev</a:t>
            </a:r>
            <a:r>
              <a:rPr lang="de-AT" b="1" dirty="0"/>
              <a:t>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662208"/>
            <a:ext cx="7560956" cy="4824536"/>
          </a:xfrm>
        </p:spPr>
        <p:txBody>
          <a:bodyPr>
            <a:normAutofit fontScale="850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problems should have been solved by Human Resource Management in organizations, and in further consequence in economy and society?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organizational and individual capabilities and skills for strategic and operational organizational development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Relevance of Knowledge Management for Human Capital Leadership?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Models and methods for skill analysis and development (input, output and comparison models and methods with a special focus on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 practical example for the application of the assessment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method in context of HRM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Relation between HRM, Knowledge Management and Risk Management for organizational development, controlling and leadership</a:t>
            </a:r>
          </a:p>
        </p:txBody>
      </p:sp>
    </p:spTree>
    <p:extLst>
      <p:ext uri="{BB962C8B-B14F-4D97-AF65-F5344CB8AC3E}">
        <p14:creationId xmlns:p14="http://schemas.microsoft.com/office/powerpoint/2010/main" val="152682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scheme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HC-models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 err="1"/>
              <a:t>Indicator</a:t>
            </a:r>
            <a:r>
              <a:rPr lang="de-DE" b="1" dirty="0"/>
              <a:t> Models:</a:t>
            </a:r>
          </a:p>
          <a:p>
            <a:pPr marL="278892" lvl="3" indent="0">
              <a:buNone/>
            </a:pPr>
            <a:endParaRPr lang="de-DE" b="1" dirty="0"/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Intangible Assets Monitor 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Sveiby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1986/87)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Skandia Navigator 	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Edvinsson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1991)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Intellectual Capital Navigator (Stewart 1995)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Resource Scorecard 						(Becker/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Huselid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/Ulrich 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Human Capital Indicator 	(Mercer 2001)</a:t>
            </a:r>
            <a:endParaRPr lang="de-A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Werttreiber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-Modell 		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Wucknitz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2002)</a:t>
            </a:r>
          </a:p>
          <a:p>
            <a:pPr marL="640080" lvl="2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    (value driver-Model)</a:t>
            </a:r>
            <a:endParaRPr lang="de-A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1417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scheme</a:t>
            </a:r>
            <a:r>
              <a:rPr lang="de-AT" b="1" dirty="0"/>
              <a:t> </a:t>
            </a:r>
            <a:r>
              <a:rPr lang="de-AT" b="1" dirty="0" err="1"/>
              <a:t>of</a:t>
            </a:r>
            <a:r>
              <a:rPr lang="de-AT" b="1" dirty="0"/>
              <a:t> HC-models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1700808"/>
            <a:ext cx="7560956" cy="4608512"/>
          </a:xfrm>
        </p:spPr>
        <p:txBody>
          <a:bodyPr>
            <a:normAutofit/>
          </a:bodyPr>
          <a:lstStyle/>
          <a:p>
            <a:pPr marL="553212" lvl="3" indent="-274320"/>
            <a:r>
              <a:rPr lang="de-DE" b="1" dirty="0"/>
              <a:t>Saarbrücker Formel (</a:t>
            </a:r>
            <a:r>
              <a:rPr lang="de-DE" b="1" dirty="0" err="1"/>
              <a:t>formula</a:t>
            </a:r>
            <a:r>
              <a:rPr lang="de-DE" b="1" dirty="0"/>
              <a:t>):</a:t>
            </a:r>
          </a:p>
          <a:p>
            <a:pPr marL="278892" lvl="3" indent="0">
              <a:buNone/>
            </a:pPr>
            <a:endParaRPr lang="de-DE" b="1" dirty="0"/>
          </a:p>
          <a:p>
            <a:endParaRPr lang="de-A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89715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87624" y="4149080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Value Basis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72200" y="4241412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Value Change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67140" y="4149080"/>
            <a:ext cx="14401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Value </a:t>
            </a:r>
            <a:r>
              <a:rPr lang="de-AT" sz="1200" dirty="0" err="1"/>
              <a:t>Compensation</a:t>
            </a:r>
            <a:endParaRPr lang="de-AT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2819443" y="4176881"/>
            <a:ext cx="144016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Value Loss</a:t>
            </a:r>
          </a:p>
        </p:txBody>
      </p:sp>
    </p:spTree>
    <p:extLst>
      <p:ext uri="{BB962C8B-B14F-4D97-AF65-F5344CB8AC3E}">
        <p14:creationId xmlns:p14="http://schemas.microsoft.com/office/powerpoint/2010/main" val="2782970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Practical</a:t>
            </a:r>
            <a:r>
              <a:rPr lang="de-AT" b="1" dirty="0"/>
              <a:t> </a:t>
            </a:r>
            <a:r>
              <a:rPr lang="de-AT" b="1" dirty="0" err="1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492" y="2276872"/>
            <a:ext cx="7560956" cy="4032448"/>
          </a:xfrm>
        </p:spPr>
        <p:txBody>
          <a:bodyPr>
            <a:normAutofit lnSpcReduction="10000"/>
          </a:bodyPr>
          <a:lstStyle/>
          <a:p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profiling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" indent="0">
              <a:buNone/>
            </a:pP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competences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564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24" y="282575"/>
            <a:ext cx="7344816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02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229600" cy="927100"/>
          </a:xfrm>
        </p:spPr>
        <p:txBody>
          <a:bodyPr/>
          <a:lstStyle/>
          <a:p>
            <a:pPr eaLnBrk="1" hangingPunct="1"/>
            <a:r>
              <a:rPr lang="en-GB" altLang="en-US" sz="2800"/>
              <a:t>Dr </a:t>
            </a:r>
            <a:r>
              <a:rPr lang="cs-CZ" altLang="en-US" sz="2800"/>
              <a:t>Gerhard</a:t>
            </a:r>
            <a:r>
              <a:rPr lang="en-GB" altLang="en-US" sz="2800"/>
              <a:t> Hanggi’s Model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670851"/>
            <a:ext cx="6048375" cy="6302375"/>
          </a:xfrm>
        </p:spPr>
      </p:pic>
    </p:spTree>
    <p:extLst>
      <p:ext uri="{BB962C8B-B14F-4D97-AF65-F5344CB8AC3E}">
        <p14:creationId xmlns:p14="http://schemas.microsoft.com/office/powerpoint/2010/main" val="345250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/>
              <a:t>Individual skill profiling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204200" cy="395214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659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66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Tasks</a:t>
                      </a: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Skill profile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760" marR="8760" marT="8762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Task 1-Control production costs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Personal competences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load-bearing </a:t>
                      </a:r>
                      <a:r>
                        <a:rPr lang="en-GB" sz="1200" u="none" strike="noStrike" dirty="0" err="1">
                          <a:effectLst/>
                        </a:rPr>
                        <a:t>capacity,credibility,goal</a:t>
                      </a:r>
                      <a:r>
                        <a:rPr lang="en-GB" sz="1200" u="none" strike="noStrike" dirty="0">
                          <a:effectLst/>
                        </a:rPr>
                        <a:t> oriented</a:t>
                      </a:r>
                      <a:endParaRPr lang="en-GB" sz="1200" b="0" i="0" u="none" strike="noStrike" dirty="0">
                        <a:solidFill>
                          <a:srgbClr val="222222"/>
                        </a:solidFill>
                        <a:effectLst/>
                        <a:latin typeface="Arial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critical thinker,conceptual skills,negoiation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strategy formulator,decion maker,problem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conflict resolution ability,persuasive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2-Processing customer orders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crediblity, assertiveness,goal oriented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negotiation skills, language skills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delegation capabilites, problem solver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social intelligence, conflict resolution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60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Task 3-Investigate production problems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Personal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willingness to change, assertiveness, load bearing capacity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Technique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negotiator,structured thinking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Professional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decision maker, problem solver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131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Social competences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conflict resolution, flexibility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0" marR="8760" marT="8762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285" name="TextBox 2"/>
          <p:cNvSpPr txBox="1">
            <a:spLocks noChangeArrowheads="1"/>
          </p:cNvSpPr>
          <p:nvPr/>
        </p:nvSpPr>
        <p:spPr bwMode="auto">
          <a:xfrm>
            <a:off x="649288" y="1117600"/>
            <a:ext cx="5129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Defining skill profile for position “Production Controller”</a:t>
            </a:r>
          </a:p>
        </p:txBody>
      </p:sp>
    </p:spTree>
    <p:extLst>
      <p:ext uri="{BB962C8B-B14F-4D97-AF65-F5344CB8AC3E}">
        <p14:creationId xmlns:p14="http://schemas.microsoft.com/office/powerpoint/2010/main" val="1559456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OSWELL\Desktop\images5RIT37DV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8849" y="1412776"/>
            <a:ext cx="3159535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OSWELL\Desktop\porsh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30963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409575" y="420688"/>
            <a:ext cx="4030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Users of Dr Hanggi’s model:</a:t>
            </a:r>
          </a:p>
        </p:txBody>
      </p:sp>
    </p:spTree>
    <p:extLst>
      <p:ext uri="{BB962C8B-B14F-4D97-AF65-F5344CB8AC3E}">
        <p14:creationId xmlns:p14="http://schemas.microsoft.com/office/powerpoint/2010/main" val="3037248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Practical</a:t>
            </a:r>
            <a:r>
              <a:rPr lang="de-AT" b="1" dirty="0"/>
              <a:t> </a:t>
            </a:r>
            <a:r>
              <a:rPr lang="de-AT" b="1" dirty="0" err="1"/>
              <a:t>example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6" y="1659864"/>
            <a:ext cx="774272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12160" y="1321008"/>
            <a:ext cx="2417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Kompetence</a:t>
            </a:r>
            <a:r>
              <a:rPr lang="de-AT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3214147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de-AT" b="1" dirty="0" err="1"/>
              <a:t>Practical</a:t>
            </a:r>
            <a:r>
              <a:rPr lang="de-AT" b="1" dirty="0"/>
              <a:t> </a:t>
            </a:r>
            <a:r>
              <a:rPr lang="de-AT" b="1" dirty="0" err="1"/>
              <a:t>example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0" y="836712"/>
            <a:ext cx="3744532" cy="64807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Assessment Center:</a:t>
            </a:r>
          </a:p>
          <a:p>
            <a:pPr lvl="1"/>
            <a:endParaRPr lang="de-A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4464496" cy="455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628632" y="615901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structure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 </a:t>
            </a:r>
            <a:r>
              <a:rPr lang="de-AT" dirty="0" err="1"/>
              <a:t>assessment</a:t>
            </a:r>
            <a:r>
              <a:rPr lang="de-AT" dirty="0"/>
              <a:t> </a:t>
            </a:r>
            <a:r>
              <a:rPr lang="de-AT" dirty="0" err="1"/>
              <a:t>center</a:t>
            </a:r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2267744" y="5517232"/>
            <a:ext cx="26642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Profil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qualification</a:t>
            </a:r>
            <a:endParaRPr lang="de-AT" dirty="0"/>
          </a:p>
        </p:txBody>
      </p:sp>
      <p:sp>
        <p:nvSpPr>
          <p:cNvPr id="7" name="Textfeld 6"/>
          <p:cNvSpPr txBox="1"/>
          <p:nvPr/>
        </p:nvSpPr>
        <p:spPr>
          <a:xfrm>
            <a:off x="3820856" y="4526141"/>
            <a:ext cx="18091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observation</a:t>
            </a:r>
            <a:r>
              <a:rPr lang="de-AT" dirty="0"/>
              <a:t>/</a:t>
            </a:r>
          </a:p>
          <a:p>
            <a:pPr algn="ctr"/>
            <a:r>
              <a:rPr lang="de-AT" dirty="0" err="1"/>
              <a:t>rating</a:t>
            </a:r>
            <a:r>
              <a:rPr lang="de-AT" dirty="0"/>
              <a:t> </a:t>
            </a:r>
            <a:r>
              <a:rPr lang="de-AT" dirty="0" err="1"/>
              <a:t>system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1538758" y="4522271"/>
            <a:ext cx="1661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Simulations</a:t>
            </a:r>
            <a:endParaRPr lang="de-AT" dirty="0"/>
          </a:p>
          <a:p>
            <a:pPr algn="ctr"/>
            <a:r>
              <a:rPr lang="de-AT" dirty="0"/>
              <a:t>(</a:t>
            </a:r>
            <a:r>
              <a:rPr lang="de-AT" dirty="0" err="1"/>
              <a:t>exercises</a:t>
            </a:r>
            <a:r>
              <a:rPr lang="de-AT" dirty="0"/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77734" y="3514656"/>
            <a:ext cx="273877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potential </a:t>
            </a:r>
            <a:r>
              <a:rPr lang="de-AT" sz="1600" dirty="0" err="1"/>
              <a:t>assessment</a:t>
            </a:r>
            <a:endParaRPr lang="de-AT" sz="1600" dirty="0"/>
          </a:p>
          <a:p>
            <a:pPr algn="ctr"/>
            <a:r>
              <a:rPr lang="de-AT" sz="1600" dirty="0" err="1"/>
              <a:t>strengths</a:t>
            </a:r>
            <a:r>
              <a:rPr lang="de-AT" sz="1600" dirty="0"/>
              <a:t>-</a:t>
            </a:r>
            <a:r>
              <a:rPr lang="de-AT" sz="1600" dirty="0" err="1"/>
              <a:t>weakness</a:t>
            </a:r>
            <a:r>
              <a:rPr lang="de-AT" sz="1600" dirty="0"/>
              <a:t>-profil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510834" y="2128197"/>
            <a:ext cx="207881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development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arrangements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8503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28" y="515688"/>
            <a:ext cx="9159328" cy="63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2627784" y="620688"/>
            <a:ext cx="432048" cy="288032"/>
          </a:xfrm>
          <a:prstGeom prst="rect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911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4" descr="Bil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8450"/>
            <a:ext cx="4714875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4"/>
          <p:cNvSpPr txBox="1">
            <a:spLocks noChangeArrowheads="1"/>
          </p:cNvSpPr>
          <p:nvPr/>
        </p:nvSpPr>
        <p:spPr bwMode="auto">
          <a:xfrm>
            <a:off x="4443503" y="6119768"/>
            <a:ext cx="424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Quelle: Copyright by GÖLLNER,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1000">
                <a:latin typeface="Arial" charset="0"/>
                <a:cs typeface="Arial" charset="0"/>
              </a:rPr>
              <a:t>publiziert  iRd MT-Hartinger, Donau Universität Krems, 05/2012, S.71</a:t>
            </a:r>
          </a:p>
        </p:txBody>
      </p:sp>
      <p:sp>
        <p:nvSpPr>
          <p:cNvPr id="4100" name="Textfeld 5"/>
          <p:cNvSpPr txBox="1">
            <a:spLocks noChangeArrowheads="1"/>
          </p:cNvSpPr>
          <p:nvPr/>
        </p:nvSpPr>
        <p:spPr bwMode="auto">
          <a:xfrm>
            <a:off x="4525391" y="1930400"/>
            <a:ext cx="424815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Generic</a:t>
            </a:r>
            <a:r>
              <a:rPr lang="de-AT" altLang="de-DE" sz="3200" b="1" dirty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>
                <a:solidFill>
                  <a:srgbClr val="0070C0"/>
                </a:solidFill>
              </a:rPr>
              <a:t>description</a:t>
            </a:r>
            <a:r>
              <a:rPr lang="de-AT" altLang="de-DE" sz="3200" b="1" dirty="0">
                <a:solidFill>
                  <a:srgbClr val="0070C0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AT" altLang="de-DE" sz="3200" b="1" dirty="0" err="1">
                <a:solidFill>
                  <a:srgbClr val="0070C0"/>
                </a:solidFill>
              </a:rPr>
              <a:t>of</a:t>
            </a:r>
            <a:r>
              <a:rPr lang="de-AT" altLang="de-DE" sz="3200" b="1" dirty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>
                <a:solidFill>
                  <a:srgbClr val="0070C0"/>
                </a:solidFill>
              </a:rPr>
              <a:t>the</a:t>
            </a:r>
            <a:r>
              <a:rPr lang="de-AT" altLang="de-DE" sz="3200" b="1" dirty="0">
                <a:solidFill>
                  <a:srgbClr val="0070C0"/>
                </a:solidFill>
              </a:rPr>
              <a:t> </a:t>
            </a:r>
            <a:r>
              <a:rPr lang="de-AT" altLang="de-DE" sz="3200" b="1" dirty="0" err="1">
                <a:solidFill>
                  <a:srgbClr val="0070C0"/>
                </a:solidFill>
              </a:rPr>
              <a:t>system</a:t>
            </a:r>
            <a:r>
              <a:rPr lang="de-AT" altLang="de-DE" sz="3200" b="1" dirty="0">
                <a:solidFill>
                  <a:srgbClr val="0070C0"/>
                </a:solidFill>
              </a:rPr>
              <a:t> ORGANISATION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6808" y="74728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/</a:t>
            </a:r>
            <a:r>
              <a:rPr lang="de-AT" sz="1600" b="1" dirty="0" err="1"/>
              <a:t>market</a:t>
            </a:r>
            <a:endParaRPr lang="de-AT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085560" y="2087064"/>
            <a:ext cx="1430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/>
              <a:t>/</a:t>
            </a:r>
            <a:r>
              <a:rPr lang="de-AT" sz="1400" b="1" dirty="0" err="1"/>
              <a:t>product</a:t>
            </a:r>
            <a:endParaRPr lang="de-AT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91924" y="46940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/</a:t>
            </a:r>
            <a:r>
              <a:rPr lang="de-AT" sz="1600" b="1" dirty="0" err="1"/>
              <a:t>knowledge</a:t>
            </a:r>
            <a:endParaRPr lang="de-AT" sz="16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46360" y="408163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/>
              <a:t>/human </a:t>
            </a:r>
            <a:r>
              <a:rPr lang="de-AT" sz="1400" b="1" dirty="0" err="1"/>
              <a:t>being</a:t>
            </a:r>
            <a:endParaRPr lang="de-AT" sz="1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757162" y="5530880"/>
            <a:ext cx="199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/>
              <a:t>/</a:t>
            </a:r>
            <a:r>
              <a:rPr lang="de-AT" sz="1600" b="1" dirty="0" err="1"/>
              <a:t>data</a:t>
            </a:r>
            <a:endParaRPr lang="de-AT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872795" y="6478502"/>
            <a:ext cx="1993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/>
              <a:t>/</a:t>
            </a:r>
            <a:r>
              <a:rPr lang="de-AT" sz="1400" b="1" dirty="0" err="1"/>
              <a:t>resources</a:t>
            </a:r>
            <a:endParaRPr lang="de-AT" sz="1400" b="1" dirty="0"/>
          </a:p>
        </p:txBody>
      </p:sp>
      <p:sp>
        <p:nvSpPr>
          <p:cNvPr id="11" name="Textfeld 10"/>
          <p:cNvSpPr txBox="1"/>
          <p:nvPr/>
        </p:nvSpPr>
        <p:spPr>
          <a:xfrm rot="5400000">
            <a:off x="2059517" y="4104715"/>
            <a:ext cx="1203103" cy="26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b="1" dirty="0"/>
              <a:t>/</a:t>
            </a:r>
            <a:r>
              <a:rPr lang="de-AT" sz="1100" b="1" dirty="0" err="1"/>
              <a:t>main</a:t>
            </a:r>
            <a:r>
              <a:rPr lang="de-AT" sz="1100" b="1" dirty="0"/>
              <a:t> </a:t>
            </a:r>
            <a:r>
              <a:rPr lang="de-AT" sz="1100" b="1" dirty="0" err="1"/>
              <a:t>process</a:t>
            </a:r>
            <a:endParaRPr lang="de-AT" sz="1100" b="1" dirty="0"/>
          </a:p>
        </p:txBody>
      </p:sp>
    </p:spTree>
    <p:extLst>
      <p:ext uri="{BB962C8B-B14F-4D97-AF65-F5344CB8AC3E}">
        <p14:creationId xmlns:p14="http://schemas.microsoft.com/office/powerpoint/2010/main" val="2409133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184832"/>
            <a:ext cx="7632966" cy="1575048"/>
          </a:xfrm>
        </p:spPr>
        <p:txBody>
          <a:bodyPr>
            <a:noAutofit/>
          </a:bodyPr>
          <a:lstStyle/>
          <a:p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Dipl.-Ing. Johannes GOELLNER, </a:t>
            </a:r>
            <a:r>
              <a:rPr lang="de-AT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johannes.goellner@meinesteuerberatung.at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 Vienna, </a:t>
            </a:r>
            <a:r>
              <a:rPr lang="de-AT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Marxergasse</a:t>
            </a: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13/10, Austria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mobil: +43-(0)650-22529991</a:t>
            </a: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9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717032"/>
            <a:ext cx="76329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AT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75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6445" r="3346" b="11604"/>
          <a:stretch>
            <a:fillRect/>
          </a:stretch>
        </p:blipFill>
        <p:spPr bwMode="auto">
          <a:xfrm>
            <a:off x="-34925" y="900113"/>
            <a:ext cx="9178925" cy="595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23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/>
          <p:cNvSpPr/>
          <p:nvPr/>
        </p:nvSpPr>
        <p:spPr>
          <a:xfrm>
            <a:off x="2941638" y="3443288"/>
            <a:ext cx="4097337" cy="1370012"/>
          </a:xfrm>
          <a:prstGeom prst="roundRect">
            <a:avLst/>
          </a:prstGeom>
          <a:solidFill>
            <a:srgbClr val="FFFF0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Knowledge</a:t>
            </a:r>
          </a:p>
          <a:p>
            <a:pPr algn="ctr">
              <a:defRPr/>
            </a:pPr>
            <a:r>
              <a:rPr lang="en-GB" sz="3200" b="1" dirty="0">
                <a:solidFill>
                  <a:schemeClr val="tx1"/>
                </a:solidFill>
              </a:rPr>
              <a:t>(FC, SC, HC, RC)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996950" y="1908175"/>
            <a:ext cx="3170238" cy="144303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2800" b="1" dirty="0"/>
          </a:p>
        </p:txBody>
      </p:sp>
      <p:sp>
        <p:nvSpPr>
          <p:cNvPr id="6148" name="Textfeld 14"/>
          <p:cNvSpPr txBox="1">
            <a:spLocks noChangeArrowheads="1"/>
          </p:cNvSpPr>
          <p:nvPr/>
        </p:nvSpPr>
        <p:spPr bwMode="auto">
          <a:xfrm>
            <a:off x="1763713" y="2411413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SCENARIO</a:t>
            </a:r>
          </a:p>
        </p:txBody>
      </p:sp>
      <p:sp>
        <p:nvSpPr>
          <p:cNvPr id="8" name="Ellipse 7"/>
          <p:cNvSpPr/>
          <p:nvPr/>
        </p:nvSpPr>
        <p:spPr>
          <a:xfrm>
            <a:off x="3059113" y="4932363"/>
            <a:ext cx="3817937" cy="147637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667375" y="1835150"/>
            <a:ext cx="2847975" cy="1422400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Pfeil nach links 11"/>
          <p:cNvSpPr/>
          <p:nvPr/>
        </p:nvSpPr>
        <p:spPr>
          <a:xfrm>
            <a:off x="4468813" y="2395538"/>
            <a:ext cx="868362" cy="392112"/>
          </a:xfrm>
          <a:prstGeom prst="lef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hteckiger Pfeil 13"/>
          <p:cNvSpPr/>
          <p:nvPr/>
        </p:nvSpPr>
        <p:spPr>
          <a:xfrm rot="16200000">
            <a:off x="7075506" y="3921874"/>
            <a:ext cx="1611760" cy="1599529"/>
          </a:xfrm>
          <a:prstGeom prst="bentArrow">
            <a:avLst>
              <a:gd name="adj1" fmla="val 19956"/>
              <a:gd name="adj2" fmla="val 22478"/>
              <a:gd name="adj3" fmla="val 20797"/>
              <a:gd name="adj4" fmla="val 42909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21539973" lon="10799999" rev="10799999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53" name="Textfeld 16"/>
          <p:cNvSpPr txBox="1">
            <a:spLocks noChangeArrowheads="1"/>
          </p:cNvSpPr>
          <p:nvPr/>
        </p:nvSpPr>
        <p:spPr bwMode="auto">
          <a:xfrm>
            <a:off x="5875338" y="2117725"/>
            <a:ext cx="245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EVALUATION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(Controlling)</a:t>
            </a:r>
          </a:p>
        </p:txBody>
      </p:sp>
      <p:sp>
        <p:nvSpPr>
          <p:cNvPr id="6154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 b="1" dirty="0">
                <a:solidFill>
                  <a:srgbClr val="0070C0"/>
                </a:solidFill>
              </a:rPr>
              <a:t>Organisation-Development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19475" y="5364163"/>
            <a:ext cx="336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ORGANISATIONAL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b="1"/>
              <a:t>OPERATION</a:t>
            </a:r>
            <a:endParaRPr lang="de-DE" altLang="de-DE"/>
          </a:p>
        </p:txBody>
      </p:sp>
      <p:pic>
        <p:nvPicPr>
          <p:cNvPr id="6156" name="Rechteckiger Pfeil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51275"/>
            <a:ext cx="1439862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764811-B5BF-48C2-8947-729139AC899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/>
              <a:t>Entscheidungsfindung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21484" r="40701" b="13084"/>
          <a:stretch>
            <a:fillRect/>
          </a:stretch>
        </p:blipFill>
        <p:spPr bwMode="auto">
          <a:xfrm>
            <a:off x="1000125" y="1428750"/>
            <a:ext cx="6858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5"/>
          <p:cNvSpPr txBox="1">
            <a:spLocks noChangeArrowheads="1"/>
          </p:cNvSpPr>
          <p:nvPr/>
        </p:nvSpPr>
        <p:spPr bwMode="auto">
          <a:xfrm>
            <a:off x="5362575" y="6184900"/>
            <a:ext cx="2562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/>
              <a:t>Quelle: Paul C. Nutt, 1998</a:t>
            </a: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43250" y="2357438"/>
            <a:ext cx="3500438" cy="2714625"/>
            <a:chOff x="3143240" y="2357430"/>
            <a:chExt cx="3500462" cy="2714644"/>
          </a:xfrm>
        </p:grpSpPr>
        <p:sp>
          <p:nvSpPr>
            <p:cNvPr id="7" name="Ellipse 6"/>
            <p:cNvSpPr/>
            <p:nvPr/>
          </p:nvSpPr>
          <p:spPr>
            <a:xfrm>
              <a:off x="3143240" y="3786190"/>
              <a:ext cx="1500198" cy="128588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49%</a:t>
              </a:r>
            </a:p>
          </p:txBody>
        </p:sp>
        <p:sp>
          <p:nvSpPr>
            <p:cNvPr id="8" name="Ellipse 7"/>
            <p:cNvSpPr/>
            <p:nvPr/>
          </p:nvSpPr>
          <p:spPr>
            <a:xfrm>
              <a:off x="3357554" y="2357430"/>
              <a:ext cx="1071569" cy="9286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000" b="1" dirty="0">
                  <a:solidFill>
                    <a:schemeClr val="tx1"/>
                  </a:solidFill>
                </a:rPr>
                <a:t>30%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5857884" y="2357430"/>
              <a:ext cx="500066" cy="4286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1050" b="1" dirty="0">
                  <a:solidFill>
                    <a:schemeClr val="tx1"/>
                  </a:solidFill>
                </a:rPr>
                <a:t>4%</a:t>
              </a:r>
            </a:p>
          </p:txBody>
        </p:sp>
        <p:sp>
          <p:nvSpPr>
            <p:cNvPr id="10" name="Ellipse 9"/>
            <p:cNvSpPr/>
            <p:nvPr/>
          </p:nvSpPr>
          <p:spPr>
            <a:xfrm>
              <a:off x="5786446" y="4071942"/>
              <a:ext cx="857256" cy="78581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b="1" dirty="0">
                  <a:solidFill>
                    <a:schemeClr val="tx1"/>
                  </a:solidFill>
                </a:rPr>
                <a:t>17%</a:t>
              </a:r>
            </a:p>
          </p:txBody>
        </p:sp>
      </p:grpSp>
      <p:sp>
        <p:nvSpPr>
          <p:cNvPr id="7174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5A97E68-EE6C-4177-9C2E-D4DACE7CAB85}" type="slidenum">
              <a:rPr lang="de-AT" altLang="de-DE" sz="14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AT" altLang="de-DE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Oval 4" descr="Bauplan"/>
          <p:cNvSpPr>
            <a:spLocks noChangeArrowheads="1"/>
          </p:cNvSpPr>
          <p:nvPr/>
        </p:nvSpPr>
        <p:spPr bwMode="auto">
          <a:xfrm>
            <a:off x="729456" y="563965"/>
            <a:ext cx="7772400" cy="4779963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Building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the Knowledge Performance System</a:t>
            </a:r>
          </a:p>
          <a:p>
            <a:pPr algn="ctr"/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with a Model Based </a:t>
            </a:r>
            <a:b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GB" altLang="de-DE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Approach</a:t>
            </a:r>
            <a:endParaRPr lang="en-GB" altLang="de-DE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8162" y="4177800"/>
            <a:ext cx="9001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AT" altLang="de-DE" sz="2000" b="1" i="1" dirty="0" err="1">
                <a:solidFill>
                  <a:srgbClr val="FF0000"/>
                </a:solidFill>
              </a:rPr>
              <a:t>No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engineer</a:t>
            </a:r>
            <a:r>
              <a:rPr lang="de-AT" altLang="de-DE" sz="2000" b="1" i="1" dirty="0">
                <a:solidFill>
                  <a:srgbClr val="FF0000"/>
                </a:solidFill>
              </a:rPr>
              <a:t>,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designer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or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architect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works</a:t>
            </a:r>
            <a:r>
              <a:rPr lang="de-AT" altLang="de-DE" sz="2000" b="1" i="1" dirty="0">
                <a:solidFill>
                  <a:srgbClr val="FF0000"/>
                </a:solidFill>
              </a:rPr>
              <a:t>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without</a:t>
            </a:r>
            <a:r>
              <a:rPr lang="de-AT" altLang="de-DE" sz="2000" b="1" i="1" dirty="0">
                <a:solidFill>
                  <a:srgbClr val="FF0000"/>
                </a:solidFill>
              </a:rPr>
              <a:t> a </a:t>
            </a:r>
          </a:p>
          <a:p>
            <a:pPr algn="ctr"/>
            <a:r>
              <a:rPr lang="de-AT" altLang="de-DE" sz="2000" b="1" i="1" dirty="0">
                <a:solidFill>
                  <a:srgbClr val="FF0000"/>
                </a:solidFill>
              </a:rPr>
              <a:t>plan /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planning</a:t>
            </a:r>
            <a:r>
              <a:rPr lang="de-AT" altLang="de-DE" sz="2000" b="1" i="1" dirty="0">
                <a:solidFill>
                  <a:srgbClr val="FF0000"/>
                </a:solidFill>
              </a:rPr>
              <a:t> / BPM - </a:t>
            </a:r>
            <a:r>
              <a:rPr lang="de-AT" altLang="de-DE" sz="2000" b="1" i="1" dirty="0" err="1">
                <a:solidFill>
                  <a:srgbClr val="FF0000"/>
                </a:solidFill>
              </a:rPr>
              <a:t>tool</a:t>
            </a:r>
            <a:r>
              <a:rPr lang="de-AT" altLang="de-DE" sz="2000" b="1" i="1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6475" y="5337175"/>
            <a:ext cx="72183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2400"/>
              <a:t>Do we have a KM - System, a Knowledge planning/ </a:t>
            </a:r>
          </a:p>
          <a:p>
            <a:r>
              <a:rPr lang="de-AT" altLang="de-DE" sz="2400"/>
              <a:t>modelling tool and a KM/Evaluation tool in our </a:t>
            </a:r>
          </a:p>
          <a:p>
            <a:r>
              <a:rPr lang="de-AT" altLang="de-DE" sz="2400"/>
              <a:t>organisation? </a:t>
            </a:r>
          </a:p>
        </p:txBody>
      </p:sp>
    </p:spTree>
    <p:extLst>
      <p:ext uri="{BB962C8B-B14F-4D97-AF65-F5344CB8AC3E}">
        <p14:creationId xmlns:p14="http://schemas.microsoft.com/office/powerpoint/2010/main" val="182051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3419475" y="4076700"/>
            <a:ext cx="3457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600" b="1"/>
              <a:t>Knowledge Management System</a:t>
            </a:r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4211638" y="6165850"/>
            <a:ext cx="2087562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108075"/>
            <a:ext cx="76327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2453" name="AutoShape 5"/>
          <p:cNvSpPr>
            <a:spLocks noChangeArrowheads="1"/>
          </p:cNvSpPr>
          <p:nvPr/>
        </p:nvSpPr>
        <p:spPr bwMode="auto">
          <a:xfrm>
            <a:off x="0" y="0"/>
            <a:ext cx="3708400" cy="9144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4" name="AutoShape 6"/>
          <p:cNvSpPr>
            <a:spLocks noChangeArrowheads="1"/>
          </p:cNvSpPr>
          <p:nvPr/>
        </p:nvSpPr>
        <p:spPr bwMode="auto">
          <a:xfrm rot="10800000">
            <a:off x="684213" y="4581525"/>
            <a:ext cx="2519362" cy="3603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900113" y="123825"/>
            <a:ext cx="180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3600" b="1" i="1">
                <a:latin typeface="Verdana" pitchFamily="34" charset="0"/>
              </a:rPr>
              <a:t>„idea“</a:t>
            </a:r>
          </a:p>
        </p:txBody>
      </p:sp>
      <p:sp>
        <p:nvSpPr>
          <p:cNvPr id="232456" name="Rectangle 8"/>
          <p:cNvSpPr>
            <a:spLocks noChangeArrowheads="1"/>
          </p:cNvSpPr>
          <p:nvPr/>
        </p:nvSpPr>
        <p:spPr bwMode="auto">
          <a:xfrm>
            <a:off x="1403350" y="1054100"/>
            <a:ext cx="1296988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Goal/Task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920038" y="1054100"/>
            <a:ext cx="1223962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Evaluation</a:t>
            </a:r>
          </a:p>
        </p:txBody>
      </p:sp>
      <p:sp>
        <p:nvSpPr>
          <p:cNvPr id="232458" name="Rectangle 10"/>
          <p:cNvSpPr>
            <a:spLocks noChangeArrowheads="1"/>
          </p:cNvSpPr>
          <p:nvPr/>
        </p:nvSpPr>
        <p:spPr bwMode="auto">
          <a:xfrm>
            <a:off x="3130550" y="1773238"/>
            <a:ext cx="3673475" cy="36036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b="1"/>
              <a:t>Business-Process</a:t>
            </a:r>
            <a:endParaRPr lang="de-AT" altLang="de-DE" b="1">
              <a:solidFill>
                <a:srgbClr val="0066FF"/>
              </a:solidFill>
            </a:endParaRPr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3779838" y="2205038"/>
            <a:ext cx="1944687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Management-Process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0" name="Rectangle 12"/>
          <p:cNvSpPr>
            <a:spLocks noChangeArrowheads="1"/>
          </p:cNvSpPr>
          <p:nvPr/>
        </p:nvSpPr>
        <p:spPr bwMode="auto">
          <a:xfrm>
            <a:off x="3708400" y="2551113"/>
            <a:ext cx="1871663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Core-Process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1" name="Rectangle 13"/>
          <p:cNvSpPr>
            <a:spLocks noChangeArrowheads="1"/>
          </p:cNvSpPr>
          <p:nvPr/>
        </p:nvSpPr>
        <p:spPr bwMode="auto">
          <a:xfrm>
            <a:off x="3635375" y="2852738"/>
            <a:ext cx="2376488" cy="215900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     Support-Process                 </a:t>
            </a:r>
            <a:endParaRPr lang="de-AT" altLang="de-DE" sz="1600" b="1">
              <a:solidFill>
                <a:srgbClr val="0066FF"/>
              </a:solidFill>
            </a:endParaRPr>
          </a:p>
        </p:txBody>
      </p:sp>
      <p:sp>
        <p:nvSpPr>
          <p:cNvPr id="232462" name="Rectangle 14"/>
          <p:cNvSpPr>
            <a:spLocks noChangeArrowheads="1"/>
          </p:cNvSpPr>
          <p:nvPr/>
        </p:nvSpPr>
        <p:spPr bwMode="auto">
          <a:xfrm>
            <a:off x="2339975" y="3213100"/>
            <a:ext cx="3744913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600" b="1"/>
              <a:t>„The Knowledge-Product – anchor point</a:t>
            </a:r>
          </a:p>
          <a:p>
            <a:pPr algn="ctr"/>
            <a:r>
              <a:rPr lang="de-AT" altLang="de-DE" sz="1600" b="1"/>
              <a:t>of business process oriented</a:t>
            </a:r>
          </a:p>
          <a:p>
            <a:pPr algn="ctr"/>
            <a:r>
              <a:rPr lang="de-AT" altLang="de-DE" sz="1600" b="1"/>
              <a:t> Knowledge Management“</a:t>
            </a:r>
          </a:p>
        </p:txBody>
      </p:sp>
      <p:sp>
        <p:nvSpPr>
          <p:cNvPr id="232463" name="Text Box 15"/>
          <p:cNvSpPr txBox="1">
            <a:spLocks noChangeArrowheads="1"/>
          </p:cNvSpPr>
          <p:nvPr/>
        </p:nvSpPr>
        <p:spPr bwMode="auto">
          <a:xfrm>
            <a:off x="3635375" y="4970463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Management</a:t>
            </a:r>
          </a:p>
          <a:p>
            <a:r>
              <a:rPr lang="de-AT" altLang="de-DE" sz="1400" b="1"/>
              <a:t>Process</a:t>
            </a:r>
          </a:p>
        </p:txBody>
      </p:sp>
      <p:sp>
        <p:nvSpPr>
          <p:cNvPr id="232464" name="Text Box 16"/>
          <p:cNvSpPr txBox="1">
            <a:spLocks noChangeArrowheads="1"/>
          </p:cNvSpPr>
          <p:nvPr/>
        </p:nvSpPr>
        <p:spPr bwMode="auto">
          <a:xfrm>
            <a:off x="5364163" y="4973638"/>
            <a:ext cx="1368425" cy="7302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Knowledge-</a:t>
            </a:r>
          </a:p>
          <a:p>
            <a:r>
              <a:rPr lang="de-AT" altLang="de-DE" sz="1400" b="1"/>
              <a:t>and Skill</a:t>
            </a:r>
          </a:p>
          <a:p>
            <a:r>
              <a:rPr lang="de-AT" altLang="de-DE" sz="1400" b="1"/>
              <a:t>Environment</a:t>
            </a:r>
          </a:p>
        </p:txBody>
      </p:sp>
      <p:sp>
        <p:nvSpPr>
          <p:cNvPr id="232465" name="Text Box 17"/>
          <p:cNvSpPr txBox="1">
            <a:spLocks noChangeArrowheads="1"/>
          </p:cNvSpPr>
          <p:nvPr/>
        </p:nvSpPr>
        <p:spPr bwMode="auto">
          <a:xfrm>
            <a:off x="4211638" y="5819775"/>
            <a:ext cx="2305050" cy="30480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AT" altLang="de-DE" sz="1400" b="1"/>
              <a:t>Knowledge Structures</a:t>
            </a:r>
          </a:p>
        </p:txBody>
      </p:sp>
      <p:sp>
        <p:nvSpPr>
          <p:cNvPr id="232466" name="Text Box 18"/>
          <p:cNvSpPr txBox="1">
            <a:spLocks noChangeArrowheads="1"/>
          </p:cNvSpPr>
          <p:nvPr/>
        </p:nvSpPr>
        <p:spPr bwMode="auto">
          <a:xfrm>
            <a:off x="3624263" y="6294438"/>
            <a:ext cx="3238500" cy="425450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de-AT" altLang="de-DE" sz="1400" b="1"/>
              <a:t>Knowledge Tools &amp; Knowledge Sources</a:t>
            </a:r>
          </a:p>
        </p:txBody>
      </p:sp>
      <p:sp>
        <p:nvSpPr>
          <p:cNvPr id="232467" name="Rectangle 19"/>
          <p:cNvSpPr>
            <a:spLocks noChangeArrowheads="1"/>
          </p:cNvSpPr>
          <p:nvPr/>
        </p:nvSpPr>
        <p:spPr bwMode="auto">
          <a:xfrm>
            <a:off x="722840" y="5084763"/>
            <a:ext cx="15843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Use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case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product</a:t>
            </a:r>
            <a:endParaRPr lang="de-AT" altLang="de-DE" sz="1400" b="1" dirty="0"/>
          </a:p>
        </p:txBody>
      </p:sp>
      <p:sp>
        <p:nvSpPr>
          <p:cNvPr id="232469" name="Rectangle 21"/>
          <p:cNvSpPr>
            <a:spLocks noChangeArrowheads="1"/>
          </p:cNvSpPr>
          <p:nvPr/>
        </p:nvSpPr>
        <p:spPr bwMode="auto">
          <a:xfrm>
            <a:off x="659340" y="5795963"/>
            <a:ext cx="2087562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 dirty="0" err="1"/>
              <a:t>Processes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structures</a:t>
            </a:r>
            <a:r>
              <a:rPr lang="de-AT" altLang="de-DE" sz="1400" b="1" dirty="0"/>
              <a:t>   </a:t>
            </a:r>
          </a:p>
        </p:txBody>
      </p: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51402" y="6164263"/>
            <a:ext cx="2087563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Ressources and support   </a:t>
            </a:r>
          </a:p>
        </p:txBody>
      </p:sp>
      <p:sp>
        <p:nvSpPr>
          <p:cNvPr id="232471" name="Rectangle 23"/>
          <p:cNvSpPr>
            <a:spLocks noChangeArrowheads="1"/>
          </p:cNvSpPr>
          <p:nvPr/>
        </p:nvSpPr>
        <p:spPr bwMode="auto">
          <a:xfrm>
            <a:off x="2250105" y="5516563"/>
            <a:ext cx="1081087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2" name="Rectangle 24"/>
          <p:cNvSpPr>
            <a:spLocks noChangeArrowheads="1"/>
          </p:cNvSpPr>
          <p:nvPr/>
        </p:nvSpPr>
        <p:spPr bwMode="auto">
          <a:xfrm>
            <a:off x="3922713" y="4638675"/>
            <a:ext cx="2449512" cy="2159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AT" altLang="de-DE" sz="1400" b="1"/>
              <a:t>Knowledge Product</a:t>
            </a:r>
          </a:p>
        </p:txBody>
      </p:sp>
      <p:sp>
        <p:nvSpPr>
          <p:cNvPr id="232473" name="Rectangle 25"/>
          <p:cNvSpPr>
            <a:spLocks noChangeArrowheads="1"/>
          </p:cNvSpPr>
          <p:nvPr/>
        </p:nvSpPr>
        <p:spPr bwMode="auto">
          <a:xfrm>
            <a:off x="3492500" y="4219575"/>
            <a:ext cx="2374900" cy="2889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32474" name="Text Box 26"/>
          <p:cNvSpPr txBox="1">
            <a:spLocks noChangeArrowheads="1"/>
          </p:cNvSpPr>
          <p:nvPr/>
        </p:nvSpPr>
        <p:spPr bwMode="auto">
          <a:xfrm>
            <a:off x="3363913" y="4178300"/>
            <a:ext cx="3687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AT" altLang="de-DE" sz="1600" b="1"/>
              <a:t>  Knowledge Management     System</a:t>
            </a:r>
          </a:p>
        </p:txBody>
      </p:sp>
      <p:sp>
        <p:nvSpPr>
          <p:cNvPr id="232475" name="Rectangle 27"/>
          <p:cNvSpPr>
            <a:spLocks noChangeArrowheads="1"/>
          </p:cNvSpPr>
          <p:nvPr/>
        </p:nvSpPr>
        <p:spPr bwMode="auto">
          <a:xfrm>
            <a:off x="4592689" y="-26988"/>
            <a:ext cx="358775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IF YOU CAN`T MEASURE - </a:t>
            </a:r>
          </a:p>
          <a:p>
            <a:pPr lvl="1">
              <a:spcBef>
                <a:spcPct val="20000"/>
              </a:spcBef>
            </a:pPr>
            <a:r>
              <a:rPr lang="de-AT" altLang="de-DE" b="1" i="1" dirty="0">
                <a:solidFill>
                  <a:srgbClr val="FF0000"/>
                </a:solidFill>
              </a:rPr>
              <a:t>YOU CAN`T MANAGE IT!</a:t>
            </a:r>
          </a:p>
        </p:txBody>
      </p:sp>
      <p:sp>
        <p:nvSpPr>
          <p:cNvPr id="232468" name="Rectangle 20"/>
          <p:cNvSpPr>
            <a:spLocks noChangeArrowheads="1"/>
          </p:cNvSpPr>
          <p:nvPr/>
        </p:nvSpPr>
        <p:spPr bwMode="auto">
          <a:xfrm>
            <a:off x="486324" y="5445125"/>
            <a:ext cx="2630578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AT" altLang="de-DE" sz="1400" b="1" dirty="0"/>
              <a:t>HC </a:t>
            </a:r>
            <a:r>
              <a:rPr lang="de-AT" altLang="de-DE" sz="1400" b="1" dirty="0" err="1"/>
              <a:t>relations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and</a:t>
            </a:r>
            <a:r>
              <a:rPr lang="de-AT" altLang="de-DE" sz="1400" b="1" dirty="0"/>
              <a:t> </a:t>
            </a:r>
            <a:r>
              <a:rPr lang="de-AT" altLang="de-DE" sz="1400" b="1" dirty="0" err="1"/>
              <a:t>skills</a:t>
            </a:r>
            <a:r>
              <a:rPr lang="de-AT" altLang="de-DE" sz="1400" b="1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6792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3322764" y="1462386"/>
            <a:ext cx="1512168" cy="151216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77792"/>
            <a:ext cx="8280920" cy="601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Relation HC and Risk Management (RM) for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development</a:t>
            </a:r>
            <a:endParaRPr lang="de-AT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071726"/>
              </p:ext>
            </p:extLst>
          </p:nvPr>
        </p:nvGraphicFramePr>
        <p:xfrm>
          <a:off x="1151620" y="1895947"/>
          <a:ext cx="6840760" cy="493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r:id="rId3" imgW="10367772" imgH="6011875" progId="Visio.Drawing.11">
                  <p:embed/>
                </p:oleObj>
              </mc:Choice>
              <mc:Fallback>
                <p:oleObj r:id="rId3" imgW="10367772" imgH="601187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620" y="1895947"/>
                        <a:ext cx="6840760" cy="4931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051720" y="2789888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risk-identification</a:t>
            </a:r>
            <a:r>
              <a:rPr lang="de-AT" dirty="0"/>
              <a:t>, -analysis, -</a:t>
            </a:r>
            <a:r>
              <a:rPr lang="de-AT" dirty="0" err="1"/>
              <a:t>assessment</a:t>
            </a:r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3347864" y="4225629"/>
            <a:ext cx="252028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design </a:t>
            </a:r>
            <a:r>
              <a:rPr lang="de-AT" sz="1600" dirty="0" err="1"/>
              <a:t>procedures</a:t>
            </a:r>
            <a:endParaRPr lang="de-AT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2051327" y="3730680"/>
            <a:ext cx="51125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dirty="0" err="1"/>
              <a:t>Risk</a:t>
            </a:r>
            <a:r>
              <a:rPr lang="de-AT" dirty="0"/>
              <a:t> 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93471" y="4869160"/>
            <a:ext cx="143385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dirty="0" err="1"/>
              <a:t>guarantees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2555776" y="4899938"/>
            <a:ext cx="158417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dirty="0"/>
              <a:t>Shareholder </a:t>
            </a:r>
            <a:r>
              <a:rPr lang="de-AT" sz="1200" dirty="0" err="1"/>
              <a:t>value</a:t>
            </a:r>
            <a:endParaRPr lang="de-AT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3309999" y="6309320"/>
            <a:ext cx="2500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err="1"/>
              <a:t>purchasing</a:t>
            </a:r>
            <a:r>
              <a:rPr lang="de-AT" sz="1400" b="1" dirty="0"/>
              <a:t> </a:t>
            </a:r>
            <a:r>
              <a:rPr lang="de-AT" sz="1400" b="1" dirty="0" err="1"/>
              <a:t>price</a:t>
            </a:r>
            <a:endParaRPr lang="de-AT" sz="1400" b="1" dirty="0"/>
          </a:p>
        </p:txBody>
      </p:sp>
    </p:spTree>
    <p:extLst>
      <p:ext uri="{BB962C8B-B14F-4D97-AF65-F5344CB8AC3E}">
        <p14:creationId xmlns:p14="http://schemas.microsoft.com/office/powerpoint/2010/main" val="388088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1428</Words>
  <Application>Microsoft Office PowerPoint</Application>
  <PresentationFormat>Bildschirmpräsentation (4:3)</PresentationFormat>
  <Paragraphs>259</Paragraphs>
  <Slides>31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Times New Roman</vt:lpstr>
      <vt:lpstr>Verdana</vt:lpstr>
      <vt:lpstr>Wingdings 2</vt:lpstr>
      <vt:lpstr>Austin</vt:lpstr>
      <vt:lpstr>Visio.Drawing.11</vt:lpstr>
      <vt:lpstr>“HRM &amp;  OrgDev”  Introduction</vt:lpstr>
      <vt:lpstr>Relevant CONTENT of HRM &amp; OrgDev:</vt:lpstr>
      <vt:lpstr>PowerPoint-Präsentation</vt:lpstr>
      <vt:lpstr>PowerPoint-Präsentation</vt:lpstr>
      <vt:lpstr>PowerPoint-Präsentation</vt:lpstr>
      <vt:lpstr>Entscheidungsfindung</vt:lpstr>
      <vt:lpstr>PowerPoint-Präsentation</vt:lpstr>
      <vt:lpstr>PowerPoint-Präsentation</vt:lpstr>
      <vt:lpstr>Relation HC and Risk Management (RM) for organisational development</vt:lpstr>
      <vt:lpstr>All measures designed to ensure the correct conduct of a company, its management and supervisory bodies and its employees.</vt:lpstr>
      <vt:lpstr>Process-Chart: Organisation „X“:</vt:lpstr>
      <vt:lpstr>PowerPoint-Präsentation</vt:lpstr>
      <vt:lpstr>Network Analysis of Banking &amp; Finance Organisations</vt:lpstr>
      <vt:lpstr>Practical example</vt:lpstr>
      <vt:lpstr>Human Capital - Ideas</vt:lpstr>
      <vt:lpstr>Scandia Navigator:</vt:lpstr>
      <vt:lpstr>Human Capital - Models</vt:lpstr>
      <vt:lpstr>scheme of HC-models</vt:lpstr>
      <vt:lpstr>scheme of HC-models</vt:lpstr>
      <vt:lpstr>scheme of HC-models</vt:lpstr>
      <vt:lpstr>scheme of HC-models</vt:lpstr>
      <vt:lpstr>Practical example</vt:lpstr>
      <vt:lpstr>PowerPoint-Präsentation</vt:lpstr>
      <vt:lpstr>Dr Gerhard Hanggi’s Model</vt:lpstr>
      <vt:lpstr>Individual skill profiling</vt:lpstr>
      <vt:lpstr>PowerPoint-Präsentation</vt:lpstr>
      <vt:lpstr>Practical example</vt:lpstr>
      <vt:lpstr>Practical example</vt:lpstr>
      <vt:lpstr>PowerPoint-Präsentation</vt:lpstr>
      <vt:lpstr>Contact: Dipl.-Ing. Johannes GOELLNER, MSc email: johannes.goellner@meinesteuerberatung.at 1030 Vienna, Marxergasse 13/10, Austria mobil: +43-(0)650-22529991  </vt:lpstr>
      <vt:lpstr>Thank you for your attention.  Questions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Comet-Projektidee</dc:title>
  <dc:creator>Andreas</dc:creator>
  <cp:lastModifiedBy>Siglinde Oberleitner</cp:lastModifiedBy>
  <cp:revision>384</cp:revision>
  <cp:lastPrinted>2015-03-23T09:07:03Z</cp:lastPrinted>
  <dcterms:created xsi:type="dcterms:W3CDTF">2013-05-03T09:31:31Z</dcterms:created>
  <dcterms:modified xsi:type="dcterms:W3CDTF">2019-12-02T00:34:40Z</dcterms:modified>
</cp:coreProperties>
</file>