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451" r:id="rId3"/>
    <p:sldId id="454" r:id="rId4"/>
    <p:sldId id="453" r:id="rId5"/>
    <p:sldId id="449" r:id="rId6"/>
    <p:sldId id="450" r:id="rId7"/>
    <p:sldId id="390" r:id="rId8"/>
    <p:sldId id="429" r:id="rId9"/>
    <p:sldId id="442" r:id="rId10"/>
    <p:sldId id="435" r:id="rId11"/>
    <p:sldId id="436" r:id="rId12"/>
    <p:sldId id="437" r:id="rId13"/>
    <p:sldId id="438" r:id="rId14"/>
    <p:sldId id="443" r:id="rId15"/>
    <p:sldId id="444" r:id="rId16"/>
    <p:sldId id="439" r:id="rId17"/>
    <p:sldId id="440" r:id="rId18"/>
    <p:sldId id="445" r:id="rId19"/>
    <p:sldId id="446" r:id="rId20"/>
    <p:sldId id="447" r:id="rId21"/>
    <p:sldId id="448" r:id="rId22"/>
    <p:sldId id="441" r:id="rId23"/>
    <p:sldId id="323" r:id="rId24"/>
    <p:sldId id="314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 varScale="1">
        <p:scale>
          <a:sx n="81" d="100"/>
          <a:sy n="81" d="100"/>
        </p:scale>
        <p:origin x="189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B0DD2-C942-4D6B-88C5-0A7AEE39504B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/>
              <a:t>“HRM &amp; </a:t>
            </a:r>
            <a:br>
              <a:rPr lang="en-US" b="1" dirty="0"/>
            </a:br>
            <a:r>
              <a:rPr lang="en-US" b="1" dirty="0"/>
              <a:t>Key Indicator System” 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/>
          </a:bodyPr>
          <a:lstStyle/>
          <a:p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September, 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20th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, 2019, 10:00–15:30  </a:t>
            </a:r>
          </a:p>
          <a:p>
            <a:r>
              <a:rPr lang="de-A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50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Movement”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</a:rPr>
              <a:t>“</a:t>
            </a:r>
            <a:r>
              <a:rPr lang="de-AT" sz="2800" b="1" dirty="0" err="1">
                <a:solidFill>
                  <a:srgbClr val="0070C0"/>
                </a:solidFill>
              </a:rPr>
              <a:t>fluctuation</a:t>
            </a:r>
            <a:r>
              <a:rPr lang="en-US" sz="2800" b="1" dirty="0">
                <a:solidFill>
                  <a:srgbClr val="0070C0"/>
                </a:solidFill>
              </a:rPr>
              <a:t>” Indicators (4):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BDA-Formula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b="1" dirty="0"/>
              <a:t>	</a:t>
            </a:r>
            <a:r>
              <a:rPr lang="en-US" i="1" dirty="0"/>
              <a:t>    (BDA: = Confederation of German Employers' 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i="1" dirty="0"/>
              <a:t>                   Associations)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i="1" dirty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SCHLÜTER-</a:t>
            </a:r>
            <a:r>
              <a:rPr lang="en-US" b="1" dirty="0" err="1"/>
              <a:t>Formular</a:t>
            </a:r>
            <a:endParaRPr lang="en-US" b="1" dirty="0"/>
          </a:p>
          <a:p>
            <a:pPr lvl="1" indent="0" eaLnBrk="1" hangingPunct="1">
              <a:spcBef>
                <a:spcPct val="0"/>
              </a:spcBef>
              <a:buNone/>
            </a:pPr>
            <a:endParaRPr lang="en-US" b="1" dirty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Fluctuation (</a:t>
            </a:r>
            <a:r>
              <a:rPr lang="de-AT" b="1" dirty="0" err="1"/>
              <a:t>average</a:t>
            </a:r>
            <a:r>
              <a:rPr lang="de-AT" b="1" dirty="0"/>
              <a:t> </a:t>
            </a:r>
            <a:r>
              <a:rPr lang="de-AT" b="1" dirty="0" err="1"/>
              <a:t>target</a:t>
            </a:r>
            <a:r>
              <a:rPr lang="de-AT" b="1" dirty="0"/>
              <a:t> </a:t>
            </a:r>
            <a:r>
              <a:rPr lang="de-AT" b="1" dirty="0" err="1"/>
              <a:t>headcount</a:t>
            </a:r>
            <a:r>
              <a:rPr lang="de-AT" b="1" dirty="0"/>
              <a:t>)</a:t>
            </a:r>
            <a:endParaRPr lang="en-US" b="1" dirty="0"/>
          </a:p>
          <a:p>
            <a:pPr lvl="1" indent="0" eaLnBrk="1" hangingPunct="1">
              <a:spcBef>
                <a:spcPct val="0"/>
              </a:spcBef>
              <a:buNone/>
            </a:pPr>
            <a:endParaRPr lang="en-US" b="1" dirty="0"/>
          </a:p>
          <a:p>
            <a:pPr marL="1257300" lvl="1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ZVEI-</a:t>
            </a:r>
            <a:r>
              <a:rPr lang="en-US" b="1" dirty="0" err="1"/>
              <a:t>Formular</a:t>
            </a:r>
            <a:r>
              <a:rPr lang="en-US" b="1" dirty="0"/>
              <a:t> (</a:t>
            </a:r>
            <a:r>
              <a:rPr lang="de-AT" b="1" dirty="0" err="1"/>
              <a:t>average</a:t>
            </a:r>
            <a:r>
              <a:rPr lang="de-AT" b="1" dirty="0"/>
              <a:t> </a:t>
            </a:r>
            <a:r>
              <a:rPr lang="de-AT" b="1" dirty="0" err="1"/>
              <a:t>target</a:t>
            </a:r>
            <a:r>
              <a:rPr lang="de-AT" b="1" dirty="0"/>
              <a:t> </a:t>
            </a:r>
            <a:r>
              <a:rPr lang="de-AT" b="1" dirty="0" err="1"/>
              <a:t>headcount</a:t>
            </a:r>
            <a:r>
              <a:rPr lang="de-AT" b="1" dirty="0"/>
              <a:t>)</a:t>
            </a:r>
            <a:endParaRPr lang="en-US" b="1" dirty="0"/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de-AT" i="1" dirty="0"/>
              <a:t>	    (</a:t>
            </a:r>
            <a:r>
              <a:rPr lang="de-AT" i="1" dirty="0" err="1"/>
              <a:t>Association</a:t>
            </a:r>
            <a:r>
              <a:rPr lang="de-AT" i="1" dirty="0"/>
              <a:t> </a:t>
            </a:r>
            <a:r>
              <a:rPr lang="de-AT" i="1" dirty="0" err="1"/>
              <a:t>of</a:t>
            </a:r>
            <a:r>
              <a:rPr lang="de-AT" i="1" dirty="0"/>
              <a:t> </a:t>
            </a:r>
            <a:r>
              <a:rPr lang="de-AT" i="1" dirty="0" err="1"/>
              <a:t>german</a:t>
            </a:r>
            <a:r>
              <a:rPr lang="de-AT" i="1" dirty="0"/>
              <a:t> </a:t>
            </a:r>
            <a:r>
              <a:rPr lang="de-AT" i="1" dirty="0" err="1"/>
              <a:t>electrical</a:t>
            </a:r>
            <a:r>
              <a:rPr lang="de-AT" i="1" dirty="0"/>
              <a:t> </a:t>
            </a:r>
            <a:r>
              <a:rPr lang="de-AT" i="1" dirty="0" err="1"/>
              <a:t>and</a:t>
            </a:r>
            <a:r>
              <a:rPr lang="de-AT" i="1" dirty="0"/>
              <a:t> electronic 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de-AT" i="1" dirty="0"/>
              <a:t>	     </a:t>
            </a:r>
            <a:r>
              <a:rPr lang="de-AT" i="1" dirty="0" err="1"/>
              <a:t>industry</a:t>
            </a:r>
            <a:r>
              <a:rPr lang="de-AT" i="1" dirty="0"/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000" b="1" dirty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01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Performance”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</a:rPr>
              <a:t>“</a:t>
            </a:r>
            <a:r>
              <a:rPr lang="de-AT" sz="2800" b="1" dirty="0" err="1">
                <a:solidFill>
                  <a:srgbClr val="0070C0"/>
                </a:solidFill>
              </a:rPr>
              <a:t>performance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labor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productivity</a:t>
            </a:r>
            <a:r>
              <a:rPr lang="en-US" sz="2800" b="1" dirty="0">
                <a:solidFill>
                  <a:srgbClr val="0070C0"/>
                </a:solidFill>
              </a:rPr>
              <a:t>”</a:t>
            </a: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</a:rPr>
              <a:t> “</a:t>
            </a:r>
            <a:r>
              <a:rPr lang="de-AT" sz="2800" b="1" dirty="0" err="1">
                <a:solidFill>
                  <a:srgbClr val="0070C0"/>
                </a:solidFill>
              </a:rPr>
              <a:t>performance</a:t>
            </a:r>
            <a:r>
              <a:rPr lang="de-AT" sz="2800" b="1" dirty="0">
                <a:solidFill>
                  <a:srgbClr val="0070C0"/>
                </a:solidFill>
              </a:rPr>
              <a:t> (</a:t>
            </a:r>
            <a:r>
              <a:rPr lang="de-AT" sz="2800" b="1" dirty="0" err="1">
                <a:solidFill>
                  <a:srgbClr val="0070C0"/>
                </a:solidFill>
              </a:rPr>
              <a:t>increasing</a:t>
            </a:r>
            <a:r>
              <a:rPr lang="de-AT" sz="2800" b="1" dirty="0">
                <a:solidFill>
                  <a:srgbClr val="0070C0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      </a:t>
            </a:r>
            <a:r>
              <a:rPr lang="de-AT" sz="2800" b="1" dirty="0" err="1">
                <a:solidFill>
                  <a:srgbClr val="0070C0"/>
                </a:solidFill>
              </a:rPr>
              <a:t>productivity</a:t>
            </a:r>
            <a:r>
              <a:rPr lang="de-AT" sz="2800" b="1" dirty="0">
                <a:solidFill>
                  <a:srgbClr val="0070C0"/>
                </a:solidFill>
              </a:rPr>
              <a:t>)</a:t>
            </a:r>
            <a:r>
              <a:rPr lang="en-US" sz="2800" b="1" dirty="0">
                <a:solidFill>
                  <a:srgbClr val="0070C0"/>
                </a:solidFill>
              </a:rPr>
              <a:t>”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“Working Time”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effective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working</a:t>
            </a:r>
            <a:r>
              <a:rPr lang="de-AT" sz="2800" dirty="0">
                <a:solidFill>
                  <a:srgbClr val="002060"/>
                </a:solidFill>
              </a:rPr>
              <a:t> time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>
                <a:solidFill>
                  <a:srgbClr val="002060"/>
                </a:solidFill>
              </a:rPr>
              <a:t>Share </a:t>
            </a:r>
            <a:r>
              <a:rPr lang="de-AT" sz="2800" dirty="0" err="1">
                <a:solidFill>
                  <a:srgbClr val="002060"/>
                </a:solidFill>
              </a:rPr>
              <a:t>effective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working</a:t>
            </a:r>
            <a:r>
              <a:rPr lang="de-AT" sz="2800" dirty="0">
                <a:solidFill>
                  <a:srgbClr val="002060"/>
                </a:solidFill>
              </a:rPr>
              <a:t> time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>
                <a:solidFill>
                  <a:srgbClr val="002060"/>
                </a:solidFill>
              </a:rPr>
              <a:t>Downtime </a:t>
            </a:r>
            <a:r>
              <a:rPr lang="de-AT" sz="2800" dirty="0" err="1">
                <a:solidFill>
                  <a:srgbClr val="002060"/>
                </a:solidFill>
              </a:rPr>
              <a:t>entire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company</a:t>
            </a:r>
            <a:r>
              <a:rPr lang="de-AT" sz="2800" dirty="0">
                <a:solidFill>
                  <a:srgbClr val="002060"/>
                </a:solidFill>
              </a:rPr>
              <a:t> (per </a:t>
            </a:r>
            <a:r>
              <a:rPr lang="de-AT" sz="2800" dirty="0" err="1">
                <a:solidFill>
                  <a:srgbClr val="002060"/>
                </a:solidFill>
              </a:rPr>
              <a:t>period</a:t>
            </a:r>
            <a:r>
              <a:rPr lang="de-AT" sz="2800" dirty="0">
                <a:solidFill>
                  <a:srgbClr val="00206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dirty="0">
              <a:solidFill>
                <a:srgbClr val="00206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sickness</a:t>
            </a:r>
            <a:r>
              <a:rPr lang="de-AT" sz="2800" dirty="0">
                <a:solidFill>
                  <a:srgbClr val="002060"/>
                </a:solidFill>
              </a:rPr>
              <a:t> rate (per </a:t>
            </a:r>
            <a:r>
              <a:rPr lang="de-AT" sz="2800" dirty="0" err="1">
                <a:solidFill>
                  <a:srgbClr val="002060"/>
                </a:solidFill>
              </a:rPr>
              <a:t>period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or</a:t>
            </a:r>
            <a:r>
              <a:rPr lang="de-AT" sz="2800" dirty="0">
                <a:solidFill>
                  <a:srgbClr val="002060"/>
                </a:solidFill>
              </a:rPr>
              <a:t> at </a:t>
            </a:r>
            <a:r>
              <a:rPr lang="de-AT" sz="2800" dirty="0" err="1">
                <a:solidFill>
                  <a:srgbClr val="002060"/>
                </a:solidFill>
              </a:rPr>
              <a:t>the</a:t>
            </a:r>
            <a:r>
              <a:rPr lang="de-AT" sz="2800" dirty="0">
                <a:solidFill>
                  <a:srgbClr val="002060"/>
                </a:solidFill>
              </a:rPr>
              <a:t> time)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Determining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the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labor</a:t>
            </a:r>
            <a:r>
              <a:rPr lang="de-AT" sz="2800" dirty="0">
                <a:solidFill>
                  <a:srgbClr val="002060"/>
                </a:solidFill>
              </a:rPr>
              <a:t> </a:t>
            </a:r>
            <a:r>
              <a:rPr lang="de-AT" sz="2800" dirty="0" err="1">
                <a:solidFill>
                  <a:srgbClr val="002060"/>
                </a:solidFill>
              </a:rPr>
              <a:t>reserve</a:t>
            </a:r>
            <a:r>
              <a:rPr lang="de-AT" sz="2800" dirty="0">
                <a:solidFill>
                  <a:srgbClr val="002060"/>
                </a:solidFill>
              </a:rPr>
              <a:t> (per </a:t>
            </a:r>
            <a:r>
              <a:rPr lang="de-AT" sz="2800" dirty="0" err="1">
                <a:solidFill>
                  <a:srgbClr val="002060"/>
                </a:solidFill>
              </a:rPr>
              <a:t>period</a:t>
            </a:r>
            <a:r>
              <a:rPr lang="de-AT" sz="2800" dirty="0">
                <a:solidFill>
                  <a:srgbClr val="002060"/>
                </a:solidFill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2060"/>
                </a:solidFill>
              </a:rPr>
              <a:t>Overtime</a:t>
            </a:r>
            <a:r>
              <a:rPr lang="de-AT" sz="2800" dirty="0">
                <a:solidFill>
                  <a:srgbClr val="002060"/>
                </a:solidFill>
              </a:rPr>
              <a:t> rate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Development”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de-AT" sz="2800" b="1" dirty="0">
                <a:solidFill>
                  <a:srgbClr val="0070C0"/>
                </a:solidFill>
              </a:rPr>
              <a:t>Education </a:t>
            </a:r>
            <a:r>
              <a:rPr lang="de-AT" sz="2800" b="1" dirty="0" err="1">
                <a:solidFill>
                  <a:srgbClr val="0070C0"/>
                </a:solidFill>
              </a:rPr>
              <a:t>Indicators</a:t>
            </a:r>
            <a:r>
              <a:rPr lang="de-AT" sz="2800" b="1" dirty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annual training time per employee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Training costs per day and participant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employee development costs to total staff 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Returns </a:t>
            </a:r>
            <a:r>
              <a:rPr lang="de-AT" sz="2800" dirty="0" err="1"/>
              <a:t>to</a:t>
            </a:r>
            <a:r>
              <a:rPr lang="de-AT" sz="2800" dirty="0"/>
              <a:t> </a:t>
            </a:r>
            <a:r>
              <a:rPr lang="de-AT" sz="2800" dirty="0" err="1"/>
              <a:t>education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Advanced</a:t>
            </a:r>
            <a:r>
              <a:rPr lang="de-AT" sz="2800" dirty="0"/>
              <a:t> </a:t>
            </a:r>
            <a:r>
              <a:rPr lang="de-AT" sz="2800" dirty="0" err="1"/>
              <a:t>training</a:t>
            </a:r>
            <a:r>
              <a:rPr lang="de-AT" sz="2800" dirty="0"/>
              <a:t> rate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Structure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training</a:t>
            </a:r>
            <a:r>
              <a:rPr lang="de-AT" sz="2800" dirty="0"/>
              <a:t> </a:t>
            </a:r>
            <a:r>
              <a:rPr lang="de-AT" sz="2800" dirty="0" err="1"/>
              <a:t>activities</a:t>
            </a:r>
            <a:endParaRPr lang="de-AT" sz="2800" dirty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5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808087"/>
            <a:ext cx="8136904" cy="56938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Development” 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2. Education Promotion </a:t>
            </a:r>
            <a:r>
              <a:rPr lang="de-AT" sz="2800" b="1" dirty="0" err="1">
                <a:solidFill>
                  <a:srgbClr val="0070C0"/>
                </a:solidFill>
              </a:rPr>
              <a:t>Indicators</a:t>
            </a:r>
            <a:r>
              <a:rPr lang="de-AT" sz="2800" b="1" dirty="0">
                <a:solidFill>
                  <a:srgbClr val="0070C0"/>
                </a:solidFill>
              </a:rPr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applicants</a:t>
            </a:r>
            <a:r>
              <a:rPr lang="de-AT" sz="2800" dirty="0"/>
              <a:t> per </a:t>
            </a:r>
            <a:r>
              <a:rPr lang="de-AT" sz="2800" dirty="0" err="1"/>
              <a:t>training</a:t>
            </a:r>
            <a:r>
              <a:rPr lang="de-AT" sz="2800" dirty="0"/>
              <a:t> </a:t>
            </a:r>
            <a:r>
              <a:rPr lang="de-AT" sz="2800" dirty="0" err="1"/>
              <a:t>place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applicants</a:t>
            </a:r>
            <a:r>
              <a:rPr lang="de-AT" sz="2800" dirty="0"/>
              <a:t> </a:t>
            </a:r>
            <a:r>
              <a:rPr lang="de-AT" sz="2800" dirty="0" err="1"/>
              <a:t>ratio</a:t>
            </a:r>
            <a:r>
              <a:rPr lang="de-AT" sz="2800" dirty="0"/>
              <a:t> (</a:t>
            </a:r>
            <a:r>
              <a:rPr lang="de-AT" sz="2800" dirty="0" err="1"/>
              <a:t>excluding</a:t>
            </a:r>
            <a:r>
              <a:rPr lang="de-AT" sz="2800" dirty="0"/>
              <a:t> </a:t>
            </a:r>
            <a:r>
              <a:rPr lang="de-AT" sz="2800" dirty="0" err="1"/>
              <a:t>speculative</a:t>
            </a:r>
            <a:r>
              <a:rPr lang="de-AT" sz="2800" dirty="0"/>
              <a:t> </a:t>
            </a:r>
            <a:r>
              <a:rPr lang="de-AT" sz="2800" dirty="0" err="1"/>
              <a:t>application</a:t>
            </a:r>
            <a:r>
              <a:rPr lang="de-AT" sz="2800" dirty="0"/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Productivity recruitment in </a:t>
            </a:r>
            <a:r>
              <a:rPr lang="de-AT" sz="2800" dirty="0" err="1"/>
              <a:t>quantity</a:t>
            </a:r>
            <a:r>
              <a:rPr lang="de-AT" sz="2800" dirty="0"/>
              <a:t> </a:t>
            </a:r>
            <a:r>
              <a:rPr lang="en-US" sz="2800" dirty="0"/>
              <a:t>per employee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Efficiency of HR-procurement channels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Number of structured employee interviews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posting</a:t>
            </a:r>
            <a:r>
              <a:rPr lang="de-AT" sz="2800" dirty="0"/>
              <a:t> </a:t>
            </a:r>
            <a:r>
              <a:rPr lang="de-AT" sz="2800" dirty="0" err="1"/>
              <a:t>quote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rate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return</a:t>
            </a:r>
            <a:endParaRPr lang="en-US" altLang="de-DE" sz="2800" dirty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67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012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Development”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3. </a:t>
            </a:r>
            <a:r>
              <a:rPr lang="de-AT" sz="2800" b="1" dirty="0" err="1">
                <a:solidFill>
                  <a:srgbClr val="0070C0"/>
                </a:solidFill>
              </a:rPr>
              <a:t>Organizational</a:t>
            </a:r>
            <a:r>
              <a:rPr lang="de-AT" sz="2800" b="1" dirty="0">
                <a:solidFill>
                  <a:srgbClr val="0070C0"/>
                </a:solidFill>
              </a:rPr>
              <a:t> Development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   </a:t>
            </a:r>
            <a:r>
              <a:rPr lang="de-AT" sz="2800" b="1" dirty="0" err="1">
                <a:solidFill>
                  <a:srgbClr val="0070C0"/>
                </a:solidFill>
              </a:rPr>
              <a:t>Indicators</a:t>
            </a:r>
            <a:r>
              <a:rPr lang="de-AT" sz="2800" b="1" dirty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suggestions</a:t>
            </a:r>
            <a:r>
              <a:rPr lang="de-AT" sz="2800" dirty="0"/>
              <a:t> </a:t>
            </a:r>
            <a:r>
              <a:rPr lang="de-AT" sz="2800" dirty="0" err="1"/>
              <a:t>for</a:t>
            </a:r>
            <a:r>
              <a:rPr lang="de-AT" sz="2800" dirty="0"/>
              <a:t> </a:t>
            </a:r>
            <a:r>
              <a:rPr lang="de-AT" sz="2800" dirty="0" err="1"/>
              <a:t>improvement</a:t>
            </a:r>
            <a:r>
              <a:rPr lang="de-AT" sz="2800" dirty="0"/>
              <a:t> rate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employees involved in CIP (</a:t>
            </a:r>
            <a:r>
              <a:rPr lang="de-AT" sz="2800" dirty="0" err="1"/>
              <a:t>Continuous</a:t>
            </a:r>
            <a:r>
              <a:rPr lang="de-AT" sz="2800" dirty="0"/>
              <a:t> </a:t>
            </a:r>
            <a:r>
              <a:rPr lang="de-AT" sz="2800" dirty="0" err="1"/>
              <a:t>Improvement</a:t>
            </a:r>
            <a:r>
              <a:rPr lang="de-AT" sz="2800" dirty="0"/>
              <a:t> </a:t>
            </a:r>
            <a:r>
              <a:rPr lang="de-AT" sz="2800" dirty="0" err="1"/>
              <a:t>Process</a:t>
            </a:r>
            <a:r>
              <a:rPr lang="de-AT" sz="2800" dirty="0"/>
              <a:t>)</a:t>
            </a:r>
            <a:r>
              <a:rPr lang="en-US" sz="2800" dirty="0"/>
              <a:t> projects</a:t>
            </a:r>
            <a:endParaRPr lang="de-AT" sz="2800" b="1" dirty="0">
              <a:solidFill>
                <a:srgbClr val="FF000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11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627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“Job Satisfaction”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“</a:t>
            </a:r>
            <a:r>
              <a:rPr lang="de-AT" sz="2800" dirty="0" err="1">
                <a:solidFill>
                  <a:srgbClr val="0070C0"/>
                </a:solidFill>
              </a:rPr>
              <a:t>fluctuation</a:t>
            </a:r>
            <a:r>
              <a:rPr lang="en-US" sz="2800" dirty="0">
                <a:solidFill>
                  <a:srgbClr val="0070C0"/>
                </a:solidFill>
              </a:rPr>
              <a:t>” Indicators: BDA-Formula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b="1" dirty="0"/>
              <a:t>	</a:t>
            </a:r>
            <a:r>
              <a:rPr lang="en-US" i="1" dirty="0"/>
              <a:t>    (BDA: = Confederation of German Employers' </a:t>
            </a:r>
          </a:p>
          <a:p>
            <a:pPr lvl="1" indent="0" eaLnBrk="1" hangingPunct="1">
              <a:spcBef>
                <a:spcPct val="0"/>
              </a:spcBef>
              <a:buNone/>
            </a:pPr>
            <a:r>
              <a:rPr lang="en-US" i="1" dirty="0"/>
              <a:t>                   Associations)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i="1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>
                <a:solidFill>
                  <a:srgbClr val="0070C0"/>
                </a:solidFill>
              </a:rPr>
              <a:t>sickness</a:t>
            </a:r>
            <a:r>
              <a:rPr lang="de-AT" sz="2800" dirty="0">
                <a:solidFill>
                  <a:srgbClr val="0070C0"/>
                </a:solidFill>
              </a:rPr>
              <a:t> rate (per </a:t>
            </a:r>
            <a:r>
              <a:rPr lang="de-AT" sz="2800" dirty="0" err="1">
                <a:solidFill>
                  <a:srgbClr val="0070C0"/>
                </a:solidFill>
              </a:rPr>
              <a:t>period</a:t>
            </a:r>
            <a:r>
              <a:rPr lang="de-AT" sz="2800" dirty="0">
                <a:solidFill>
                  <a:srgbClr val="0070C0"/>
                </a:solidFill>
              </a:rPr>
              <a:t> </a:t>
            </a:r>
            <a:r>
              <a:rPr lang="de-AT" sz="2800" dirty="0" err="1">
                <a:solidFill>
                  <a:srgbClr val="0070C0"/>
                </a:solidFill>
              </a:rPr>
              <a:t>or</a:t>
            </a:r>
            <a:r>
              <a:rPr lang="de-AT" sz="2800" dirty="0">
                <a:solidFill>
                  <a:srgbClr val="0070C0"/>
                </a:solidFill>
              </a:rPr>
              <a:t> at </a:t>
            </a:r>
            <a:r>
              <a:rPr lang="de-AT" sz="2800" dirty="0" err="1">
                <a:solidFill>
                  <a:srgbClr val="0070C0"/>
                </a:solidFill>
              </a:rPr>
              <a:t>the</a:t>
            </a:r>
            <a:r>
              <a:rPr lang="de-AT" sz="2800" dirty="0">
                <a:solidFill>
                  <a:srgbClr val="0070C0"/>
                </a:solidFill>
              </a:rPr>
              <a:t> time)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Satisfaction level with working atmosphere in the group</a:t>
            </a:r>
            <a:endParaRPr lang="de-AT" sz="28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808087"/>
            <a:ext cx="8136904" cy="56938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Structure of total </a:t>
            </a:r>
            <a:r>
              <a:rPr lang="en-US" sz="2800" b="1" dirty="0" err="1">
                <a:solidFill>
                  <a:srgbClr val="0070C0"/>
                </a:solidFill>
              </a:rPr>
              <a:t>labour</a:t>
            </a:r>
            <a:r>
              <a:rPr lang="en-US" sz="2800" b="1" dirty="0">
                <a:solidFill>
                  <a:srgbClr val="0070C0"/>
                </a:solidFill>
              </a:rPr>
              <a:t> costs</a:t>
            </a:r>
            <a:r>
              <a:rPr lang="de-AT" sz="2800" b="1" dirty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Share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salaries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Share </a:t>
            </a:r>
            <a:r>
              <a:rPr lang="de-AT" sz="2800" dirty="0" err="1"/>
              <a:t>of</a:t>
            </a:r>
            <a:r>
              <a:rPr lang="de-AT" sz="2800" dirty="0"/>
              <a:t> additional </a:t>
            </a:r>
            <a:r>
              <a:rPr lang="de-AT" sz="2800" dirty="0" err="1"/>
              <a:t>labor</a:t>
            </a:r>
            <a:r>
              <a:rPr lang="de-AT" sz="2800" dirty="0"/>
              <a:t> </a:t>
            </a:r>
            <a:r>
              <a:rPr lang="de-AT" sz="2800" dirty="0" err="1"/>
              <a:t>costs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legal and contract additional labor 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employee development 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management costs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Proportion of employee costs to total costs</a:t>
            </a:r>
            <a:endParaRPr lang="en-US" altLang="de-DE" sz="2800" b="1" dirty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</a:rPr>
              <a:t>2. Structure of labor costs for different groups of people</a:t>
            </a:r>
            <a:r>
              <a:rPr lang="de-AT" sz="2800" b="1" dirty="0">
                <a:solidFill>
                  <a:srgbClr val="0070C0"/>
                </a:solidFill>
              </a:rPr>
              <a:t>:</a:t>
            </a:r>
            <a:r>
              <a:rPr lang="de-AT" sz="2000" dirty="0">
                <a:solidFill>
                  <a:srgbClr val="0070C0"/>
                </a:solidFill>
              </a:rPr>
              <a:t> </a:t>
            </a:r>
            <a:r>
              <a:rPr lang="de-AT" sz="2000" i="1" dirty="0">
                <a:solidFill>
                  <a:srgbClr val="0070C0"/>
                </a:solidFill>
              </a:rPr>
              <a:t>(</a:t>
            </a:r>
            <a:r>
              <a:rPr lang="de-AT" sz="2000" i="1" dirty="0" err="1">
                <a:solidFill>
                  <a:srgbClr val="0070C0"/>
                </a:solidFill>
              </a:rPr>
              <a:t>worker</a:t>
            </a:r>
            <a:r>
              <a:rPr lang="de-AT" sz="2000" i="1" dirty="0">
                <a:solidFill>
                  <a:srgbClr val="0070C0"/>
                </a:solidFill>
              </a:rPr>
              <a:t>, </a:t>
            </a:r>
            <a:r>
              <a:rPr lang="de-AT" sz="2000" i="1" dirty="0" err="1">
                <a:solidFill>
                  <a:srgbClr val="0070C0"/>
                </a:solidFill>
              </a:rPr>
              <a:t>employee</a:t>
            </a:r>
            <a:r>
              <a:rPr lang="de-AT" sz="2000" i="1" dirty="0">
                <a:solidFill>
                  <a:srgbClr val="0070C0"/>
                </a:solidFill>
              </a:rPr>
              <a:t>, </a:t>
            </a:r>
            <a:r>
              <a:rPr lang="de-AT" sz="2000" i="1" dirty="0" err="1">
                <a:solidFill>
                  <a:srgbClr val="0070C0"/>
                </a:solidFill>
              </a:rPr>
              <a:t>staff</a:t>
            </a:r>
            <a:r>
              <a:rPr lang="de-AT" sz="2000" i="1" dirty="0">
                <a:solidFill>
                  <a:srgbClr val="0070C0"/>
                </a:solidFill>
              </a:rPr>
              <a:t>, etc.)</a:t>
            </a:r>
            <a:endParaRPr lang="de-AT" sz="2800" b="1" i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expense of 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remunerations of 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additional labor costs of 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legal and contract additional labor costs of 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corporate labor costs of workers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07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4873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3. relationship of personnel costs different groups of people</a:t>
            </a:r>
            <a:r>
              <a:rPr lang="de-AT" sz="2800" b="1" dirty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costs employee to workers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additional labor costs employee to workers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71255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r>
              <a:rPr lang="de-AT" sz="2800" b="1" dirty="0" err="1"/>
              <a:t>statistics</a:t>
            </a:r>
            <a:r>
              <a:rPr lang="en-US" sz="2800" b="1" dirty="0"/>
              <a:t>: </a:t>
            </a:r>
            <a:r>
              <a:rPr lang="en-US" dirty="0"/>
              <a:t>(</a:t>
            </a:r>
            <a:r>
              <a:rPr lang="en-US" b="1" dirty="0"/>
              <a:t>AT: </a:t>
            </a:r>
            <a:r>
              <a:rPr lang="en-US" dirty="0"/>
              <a:t>1985-2015)</a:t>
            </a:r>
            <a:endParaRPr lang="en-US" sz="1600" dirty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AT" altLang="de-DE" sz="1400">
              <a:latin typeface="Times New Roman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Source: Der Standard, 9./10.05.2015, </a:t>
            </a:r>
            <a:r>
              <a:rPr lang="de-AT" sz="1100" dirty="0" err="1"/>
              <a:t>page</a:t>
            </a:r>
            <a:r>
              <a:rPr lang="de-AT" sz="1100" dirty="0"/>
              <a:t> 6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8" y="1208475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17271"/>
            <a:ext cx="8136904" cy="5349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Costs” Indicators:</a:t>
            </a:r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4. relationship of personnel costs to performance data</a:t>
            </a:r>
            <a:r>
              <a:rPr lang="de-AT" sz="2800" b="1" dirty="0">
                <a:solidFill>
                  <a:srgbClr val="0070C0"/>
                </a:solidFill>
              </a:rPr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expenses to corporate turnover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costs to production volume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share of personnel expenses to total operating revenue, profit &amp; loss calculation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Personnel costs per employee rendered production hour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6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9182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Costs”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de-AT" sz="2800" b="1" dirty="0">
                <a:solidFill>
                  <a:srgbClr val="0070C0"/>
                </a:solidFill>
              </a:rPr>
              <a:t>Key </a:t>
            </a:r>
            <a:r>
              <a:rPr lang="de-AT" sz="2800" b="1" dirty="0" err="1">
                <a:solidFill>
                  <a:srgbClr val="0070C0"/>
                </a:solidFill>
              </a:rPr>
              <a:t>figures</a:t>
            </a:r>
            <a:r>
              <a:rPr lang="de-AT" sz="2800" b="1" dirty="0">
                <a:solidFill>
                  <a:srgbClr val="0070C0"/>
                </a:solidFill>
              </a:rPr>
              <a:t> per </a:t>
            </a:r>
            <a:r>
              <a:rPr lang="de-AT" sz="2800" b="1" dirty="0" err="1">
                <a:solidFill>
                  <a:srgbClr val="0070C0"/>
                </a:solidFill>
              </a:rPr>
              <a:t>employee</a:t>
            </a:r>
            <a:r>
              <a:rPr lang="de-AT" sz="2800" b="1" dirty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Personnel costs per company employees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Additional personnel costs per company employees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legal and contract additional labor costs of company employees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operational labor costs per company employees 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3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“Social Performance” Indicators: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Percentage of employees at the site meals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Percentage of employees in company-owned apartments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company-owned sports facilities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company-owned </a:t>
            </a:r>
            <a:r>
              <a:rPr lang="en-US" sz="2800" b="1" dirty="0">
                <a:solidFill>
                  <a:srgbClr val="002060"/>
                </a:solidFill>
              </a:rPr>
              <a:t>kindergarten´s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Proportion of users of voluntary occupational pensions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2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6443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  <a:r>
              <a:rPr lang="de-AT" sz="2800" b="1" dirty="0" err="1"/>
              <a:t>statistics</a:t>
            </a:r>
            <a:r>
              <a:rPr lang="en-US" sz="2800" b="1" dirty="0"/>
              <a:t>: EU-Space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AT" altLang="de-DE" sz="1400">
              <a:latin typeface="Times New Roman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Source: Der Standard, 9./10.05.2015, </a:t>
            </a:r>
            <a:r>
              <a:rPr lang="de-AT" sz="1100" dirty="0" err="1"/>
              <a:t>page</a:t>
            </a:r>
            <a:r>
              <a:rPr lang="de-AT" sz="1100" dirty="0"/>
              <a:t> 6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7531"/>
            <a:ext cx="7131316" cy="53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371351"/>
            <a:ext cx="3621584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unemployment</a:t>
            </a:r>
            <a:r>
              <a:rPr lang="de-AT" sz="28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sz="2800" b="1" dirty="0" err="1"/>
              <a:t>statistics</a:t>
            </a:r>
            <a:r>
              <a:rPr lang="en-US" sz="2800" b="1" dirty="0"/>
              <a:t>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AT" altLang="de-DE" sz="1400">
              <a:latin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652120" y="6542760"/>
            <a:ext cx="336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Source: Der Standard, 9./10.05.2015, </a:t>
            </a:r>
            <a:r>
              <a:rPr lang="de-AT" sz="1100" dirty="0" err="1"/>
              <a:t>page</a:t>
            </a:r>
            <a:r>
              <a:rPr lang="de-AT" sz="1100" dirty="0"/>
              <a:t> 7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00996"/>
            <a:ext cx="6912768" cy="518457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47664" y="2352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>
                <a:solidFill>
                  <a:srgbClr val="002060"/>
                </a:solidFill>
              </a:rPr>
              <a:t>unemployment</a:t>
            </a:r>
            <a:r>
              <a:rPr lang="de-AT" b="1" dirty="0">
                <a:solidFill>
                  <a:srgbClr val="002060"/>
                </a:solidFill>
              </a:rPr>
              <a:t>: AT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76056" y="2352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>
                <a:solidFill>
                  <a:srgbClr val="002060"/>
                </a:solidFill>
              </a:rPr>
              <a:t>Unemployment</a:t>
            </a:r>
            <a:r>
              <a:rPr lang="de-AT" b="1" dirty="0">
                <a:solidFill>
                  <a:srgbClr val="002060"/>
                </a:solidFill>
              </a:rPr>
              <a:t> ORIGIN</a:t>
            </a:r>
          </a:p>
        </p:txBody>
      </p:sp>
    </p:spTree>
    <p:extLst>
      <p:ext uri="{BB962C8B-B14F-4D97-AF65-F5344CB8AC3E}">
        <p14:creationId xmlns:p14="http://schemas.microsoft.com/office/powerpoint/2010/main" val="361154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/>
              <a:t>Structure of Personnel Costs: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8368" y="1844824"/>
            <a:ext cx="7942064" cy="4320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790408" y="2060848"/>
            <a:ext cx="7416824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A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0408" y="2833772"/>
            <a:ext cx="3384376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/>
              <a:t>remuneration</a:t>
            </a:r>
            <a:r>
              <a:rPr lang="de-AT" sz="2800" b="1" dirty="0"/>
              <a:t> </a:t>
            </a:r>
            <a:r>
              <a:rPr lang="de-AT" sz="2800" b="1" dirty="0" err="1"/>
              <a:t>for</a:t>
            </a:r>
            <a:r>
              <a:rPr lang="de-AT" sz="2800" b="1" dirty="0"/>
              <a:t> </a:t>
            </a:r>
            <a:r>
              <a:rPr lang="de-AT" sz="2800" b="1" dirty="0" err="1"/>
              <a:t>work</a:t>
            </a:r>
            <a:r>
              <a:rPr lang="de-AT" sz="2800" b="1" dirty="0"/>
              <a:t> </a:t>
            </a:r>
            <a:r>
              <a:rPr lang="de-AT" sz="2800" b="1" dirty="0" err="1"/>
              <a:t>done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63888" y="2833772"/>
            <a:ext cx="3543344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de-A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A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8046" y="4259852"/>
            <a:ext cx="3708412" cy="138499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2800" b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</a:p>
          <a:p>
            <a:pPr algn="ctr"/>
            <a:r>
              <a:rPr lang="en-US" sz="2800" b="1" dirty="0"/>
              <a:t>legal and contract (</a:t>
            </a:r>
            <a:r>
              <a:rPr lang="en-US" sz="2800" b="1" dirty="0" err="1"/>
              <a:t>tarif</a:t>
            </a:r>
            <a:r>
              <a:rPr lang="en-US" sz="2800" b="1" dirty="0"/>
              <a:t>)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31872" y="4259852"/>
            <a:ext cx="3950440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2800" b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</a:p>
          <a:p>
            <a:pPr algn="ctr"/>
            <a:r>
              <a:rPr lang="de-AT" sz="2800" b="1" dirty="0" err="1"/>
              <a:t>company</a:t>
            </a:r>
            <a:r>
              <a:rPr lang="de-AT" sz="2800" b="1" dirty="0"/>
              <a:t> </a:t>
            </a:r>
            <a:r>
              <a:rPr lang="de-AT" sz="2800" b="1" dirty="0" err="1"/>
              <a:t>agreement</a:t>
            </a:r>
            <a:endParaRPr lang="de-A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mit Pfeil 4"/>
          <p:cNvCxnSpPr>
            <a:stCxn id="3" idx="2"/>
            <a:endCxn id="6" idx="0"/>
          </p:cNvCxnSpPr>
          <p:nvPr/>
        </p:nvCxnSpPr>
        <p:spPr>
          <a:xfrm flipH="1">
            <a:off x="2482596" y="2584068"/>
            <a:ext cx="2016224" cy="249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498820" y="2584320"/>
            <a:ext cx="1908272" cy="249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435560" y="3787879"/>
            <a:ext cx="186982" cy="4809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570596" y="3787879"/>
            <a:ext cx="3864964" cy="4719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006212" y="6542760"/>
            <a:ext cx="3009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Source: Küpper, H.-U. (2005), </a:t>
            </a:r>
            <a:r>
              <a:rPr lang="de-AT" sz="1100" dirty="0" err="1"/>
              <a:t>page</a:t>
            </a:r>
            <a:r>
              <a:rPr lang="de-AT" sz="1100" dirty="0"/>
              <a:t> 369</a:t>
            </a:r>
          </a:p>
        </p:txBody>
      </p:sp>
    </p:spTree>
    <p:extLst>
      <p:ext uri="{BB962C8B-B14F-4D97-AF65-F5344CB8AC3E}">
        <p14:creationId xmlns:p14="http://schemas.microsoft.com/office/powerpoint/2010/main" val="177147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/>
              <a:t>Logic of Indicator Development:</a:t>
            </a: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>
              <a:latin typeface="Times New Roman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18368" y="1508731"/>
            <a:ext cx="8136904" cy="48725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518368" y="3405178"/>
            <a:ext cx="1965400" cy="113877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989902" y="5147535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model-</a:t>
            </a:r>
            <a:r>
              <a:rPr lang="de-AT" sz="2400" dirty="0" err="1"/>
              <a:t>based</a:t>
            </a:r>
            <a:r>
              <a:rPr lang="de-AT" sz="2400" dirty="0"/>
              <a:t> </a:t>
            </a:r>
            <a:r>
              <a:rPr lang="de-AT" sz="2400" dirty="0" err="1"/>
              <a:t>justification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989902" y="3871134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empirical-inductive</a:t>
            </a:r>
            <a:r>
              <a:rPr lang="de-AT" sz="2400" dirty="0"/>
              <a:t> </a:t>
            </a:r>
            <a:r>
              <a:rPr lang="de-AT" sz="2400" dirty="0" err="1"/>
              <a:t>generation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989902" y="2573061"/>
            <a:ext cx="2088232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empirical-theoretical</a:t>
            </a:r>
            <a:r>
              <a:rPr lang="de-AT" sz="2400" dirty="0"/>
              <a:t> </a:t>
            </a:r>
            <a:r>
              <a:rPr lang="de-AT" sz="2400" dirty="0" err="1"/>
              <a:t>foundation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971184" y="1620344"/>
            <a:ext cx="208823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logical</a:t>
            </a:r>
            <a:r>
              <a:rPr lang="de-AT" sz="2400" dirty="0"/>
              <a:t> </a:t>
            </a:r>
            <a:r>
              <a:rPr lang="de-AT" sz="2400" dirty="0" err="1"/>
              <a:t>derivation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508103" y="1592073"/>
            <a:ext cx="3097899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definition</a:t>
            </a:r>
            <a:r>
              <a:rPr lang="de-AT" sz="2400" dirty="0"/>
              <a:t> </a:t>
            </a:r>
            <a:r>
              <a:rPr lang="de-AT" sz="2400" dirty="0" err="1"/>
              <a:t>logical</a:t>
            </a:r>
            <a:r>
              <a:rPr lang="de-AT" sz="2400" dirty="0"/>
              <a:t> </a:t>
            </a:r>
            <a:r>
              <a:rPr lang="de-AT" sz="2400" dirty="0" err="1"/>
              <a:t>relationships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508103" y="2492285"/>
            <a:ext cx="3097900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mathematical</a:t>
            </a:r>
            <a:r>
              <a:rPr lang="de-AT" sz="2400" dirty="0"/>
              <a:t> </a:t>
            </a:r>
            <a:r>
              <a:rPr lang="de-AT" sz="2400" dirty="0" err="1"/>
              <a:t>transformation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508103" y="3589843"/>
            <a:ext cx="308541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Expert </a:t>
            </a:r>
            <a:r>
              <a:rPr lang="de-AT" sz="2400" dirty="0" err="1"/>
              <a:t>interviews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508103" y="5062526"/>
            <a:ext cx="308541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 analysis using statistical methods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508103" y="4139793"/>
            <a:ext cx="3085412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plausibility</a:t>
            </a:r>
            <a:r>
              <a:rPr lang="de-AT" sz="2400" dirty="0"/>
              <a:t> </a:t>
            </a:r>
            <a:r>
              <a:rPr lang="de-AT" sz="2400" dirty="0" err="1"/>
              <a:t>considerations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97" name="Gewinkelte Verbindung 11296"/>
          <p:cNvCxnSpPr>
            <a:stCxn id="7" idx="0"/>
            <a:endCxn id="21" idx="1"/>
          </p:cNvCxnSpPr>
          <p:nvPr/>
        </p:nvCxnSpPr>
        <p:spPr>
          <a:xfrm rot="5400000" flipH="1" flipV="1">
            <a:off x="1551459" y="1985453"/>
            <a:ext cx="1369335" cy="14701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2" name="Gewinkelte Verbindung 11301"/>
          <p:cNvCxnSpPr>
            <a:stCxn id="7" idx="3"/>
            <a:endCxn id="19" idx="1"/>
          </p:cNvCxnSpPr>
          <p:nvPr/>
        </p:nvCxnSpPr>
        <p:spPr>
          <a:xfrm flipV="1">
            <a:off x="2483768" y="3173226"/>
            <a:ext cx="506134" cy="80133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5" name="Gewinkelte Verbindung 11304"/>
          <p:cNvCxnSpPr>
            <a:stCxn id="7" idx="2"/>
            <a:endCxn id="15" idx="1"/>
          </p:cNvCxnSpPr>
          <p:nvPr/>
        </p:nvCxnSpPr>
        <p:spPr>
          <a:xfrm rot="16200000" flipH="1">
            <a:off x="1643611" y="4401408"/>
            <a:ext cx="1203749" cy="148883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9" name="Gewinkelte Verbindung 11308"/>
          <p:cNvCxnSpPr>
            <a:stCxn id="7" idx="3"/>
          </p:cNvCxnSpPr>
          <p:nvPr/>
        </p:nvCxnSpPr>
        <p:spPr>
          <a:xfrm>
            <a:off x="2483768" y="3974565"/>
            <a:ext cx="487416" cy="49673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2" name="Gewinkelte Verbindung 11311"/>
          <p:cNvCxnSpPr>
            <a:stCxn id="21" idx="3"/>
            <a:endCxn id="24" idx="1"/>
          </p:cNvCxnSpPr>
          <p:nvPr/>
        </p:nvCxnSpPr>
        <p:spPr>
          <a:xfrm>
            <a:off x="5059416" y="2035843"/>
            <a:ext cx="448687" cy="87194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5" name="Gewinkelte Verbindung 11314"/>
          <p:cNvCxnSpPr>
            <a:stCxn id="21" idx="3"/>
            <a:endCxn id="22" idx="1"/>
          </p:cNvCxnSpPr>
          <p:nvPr/>
        </p:nvCxnSpPr>
        <p:spPr>
          <a:xfrm flipV="1">
            <a:off x="5059416" y="2007572"/>
            <a:ext cx="448687" cy="2827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8" name="Gewinkelte Verbindung 11317"/>
          <p:cNvCxnSpPr>
            <a:stCxn id="18" idx="3"/>
            <a:endCxn id="25" idx="1"/>
          </p:cNvCxnSpPr>
          <p:nvPr/>
        </p:nvCxnSpPr>
        <p:spPr>
          <a:xfrm flipV="1">
            <a:off x="5078134" y="3820676"/>
            <a:ext cx="429969" cy="650623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1" name="Gewinkelte Verbindung 11320"/>
          <p:cNvCxnSpPr>
            <a:stCxn id="18" idx="3"/>
          </p:cNvCxnSpPr>
          <p:nvPr/>
        </p:nvCxnSpPr>
        <p:spPr>
          <a:xfrm>
            <a:off x="5078134" y="4471299"/>
            <a:ext cx="438482" cy="13420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4" name="Gewinkelte Verbindung 11323"/>
          <p:cNvCxnSpPr>
            <a:stCxn id="18" idx="3"/>
            <a:endCxn id="26" idx="1"/>
          </p:cNvCxnSpPr>
          <p:nvPr/>
        </p:nvCxnSpPr>
        <p:spPr>
          <a:xfrm>
            <a:off x="5078134" y="4471299"/>
            <a:ext cx="429969" cy="100672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1" name="Textfeld 11330"/>
          <p:cNvSpPr txBox="1"/>
          <p:nvPr/>
        </p:nvSpPr>
        <p:spPr>
          <a:xfrm>
            <a:off x="6006212" y="6542760"/>
            <a:ext cx="30095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Source: Küpper, H.-U. (2005), </a:t>
            </a:r>
            <a:r>
              <a:rPr lang="de-AT" sz="1100" dirty="0" err="1"/>
              <a:t>page</a:t>
            </a:r>
            <a:r>
              <a:rPr lang="de-AT" sz="1100" dirty="0"/>
              <a:t> 369</a:t>
            </a:r>
          </a:p>
        </p:txBody>
      </p:sp>
    </p:spTree>
    <p:extLst>
      <p:ext uri="{BB962C8B-B14F-4D97-AF65-F5344CB8AC3E}">
        <p14:creationId xmlns:p14="http://schemas.microsoft.com/office/powerpoint/2010/main" val="119297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/>
              <a:t>Selected Indicators relating to    Personnel Statistics: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Structure”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Movement”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Performance”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“Working Time”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Development”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“Job Satisfaction”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“Personnel Costs” Indicators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“Social Performance” Indicators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800" b="1" dirty="0">
              <a:solidFill>
                <a:srgbClr val="0070C0"/>
              </a:solidFill>
            </a:endParaRPr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0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4832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Structure” 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/>
          </a:p>
          <a:p>
            <a:pPr marL="514350" indent="-514350" eaLnBrk="1" hangingPunct="1">
              <a:spcBef>
                <a:spcPct val="0"/>
              </a:spcBef>
              <a:buAutoNum type="arabicPeriod"/>
            </a:pPr>
            <a:r>
              <a:rPr lang="de-AT" sz="2800" b="1" dirty="0" err="1">
                <a:solidFill>
                  <a:srgbClr val="0070C0"/>
                </a:solidFill>
              </a:rPr>
              <a:t>under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demographic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and</a:t>
            </a:r>
            <a:r>
              <a:rPr lang="de-AT" sz="2800" b="1" dirty="0">
                <a:solidFill>
                  <a:srgbClr val="0070C0"/>
                </a:solidFill>
              </a:rPr>
              <a:t> operational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    </a:t>
            </a:r>
            <a:r>
              <a:rPr lang="de-AT" sz="2800" b="1" dirty="0" err="1">
                <a:solidFill>
                  <a:srgbClr val="0070C0"/>
                </a:solidFill>
              </a:rPr>
              <a:t>aspects</a:t>
            </a:r>
            <a:endParaRPr lang="de-AT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Average age of the workforce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Rate of more than 50 years old persons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percentage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women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proportion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skilled</a:t>
            </a:r>
            <a:r>
              <a:rPr lang="de-AT" sz="2800" dirty="0"/>
              <a:t> </a:t>
            </a:r>
            <a:r>
              <a:rPr lang="de-AT" sz="2800" dirty="0" err="1"/>
              <a:t>workers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Proportion/</a:t>
            </a:r>
            <a:r>
              <a:rPr lang="de-AT" sz="2800" dirty="0" err="1"/>
              <a:t>share</a:t>
            </a:r>
            <a:r>
              <a:rPr lang="de-AT" sz="2800" dirty="0"/>
              <a:t> </a:t>
            </a:r>
            <a:r>
              <a:rPr lang="de-AT" sz="2800" dirty="0" err="1"/>
              <a:t>handicapped</a:t>
            </a:r>
            <a:r>
              <a:rPr lang="de-AT" sz="2800" dirty="0"/>
              <a:t> </a:t>
            </a:r>
            <a:r>
              <a:rPr lang="de-AT" sz="2800" dirty="0" err="1"/>
              <a:t>persons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average</a:t>
            </a:r>
            <a:r>
              <a:rPr lang="de-AT" sz="2800" dirty="0"/>
              <a:t> </a:t>
            </a:r>
            <a:r>
              <a:rPr lang="de-AT" sz="2800" dirty="0" err="1"/>
              <a:t>length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service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average</a:t>
            </a:r>
            <a:r>
              <a:rPr lang="de-AT" sz="2800" dirty="0"/>
              <a:t> </a:t>
            </a:r>
            <a:r>
              <a:rPr lang="de-AT" sz="2800" dirty="0" err="1"/>
              <a:t>number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employees</a:t>
            </a:r>
            <a:endParaRPr lang="de-AT" sz="2800" b="1" dirty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6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518368" y="985511"/>
            <a:ext cx="8136904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“Personnel Structure” Indicators: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8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de-AT" sz="2800" b="1" dirty="0">
                <a:solidFill>
                  <a:srgbClr val="0070C0"/>
                </a:solidFill>
              </a:rPr>
              <a:t>2. </a:t>
            </a:r>
            <a:r>
              <a:rPr lang="de-AT" sz="2800" b="1" dirty="0" err="1">
                <a:solidFill>
                  <a:srgbClr val="0070C0"/>
                </a:solidFill>
              </a:rPr>
              <a:t>under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workplace-related</a:t>
            </a:r>
            <a:r>
              <a:rPr lang="de-AT" sz="2800" b="1" dirty="0">
                <a:solidFill>
                  <a:srgbClr val="0070C0"/>
                </a:solidFill>
              </a:rPr>
              <a:t> </a:t>
            </a:r>
            <a:r>
              <a:rPr lang="de-AT" sz="2800" b="1" dirty="0" err="1">
                <a:solidFill>
                  <a:srgbClr val="0070C0"/>
                </a:solidFill>
              </a:rPr>
              <a:t>aspects</a:t>
            </a:r>
            <a:endParaRPr lang="de-AT" sz="28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de-AT" sz="2800" b="1" dirty="0">
              <a:solidFill>
                <a:srgbClr val="0070C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income</a:t>
            </a:r>
            <a:r>
              <a:rPr lang="de-AT" sz="2800" dirty="0"/>
              <a:t> </a:t>
            </a:r>
            <a:r>
              <a:rPr lang="de-AT" sz="2800" dirty="0" err="1"/>
              <a:t>groups</a:t>
            </a:r>
            <a:r>
              <a:rPr lang="de-AT" sz="2800" dirty="0"/>
              <a:t> </a:t>
            </a:r>
            <a:r>
              <a:rPr lang="de-AT" sz="2800" dirty="0" err="1"/>
              <a:t>structure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/>
              <a:t>span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control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number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IT-workstations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number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accidents</a:t>
            </a:r>
            <a:endParaRPr lang="de-AT" sz="2800" dirty="0"/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AT" sz="2800" dirty="0" err="1"/>
              <a:t>numbers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near</a:t>
            </a:r>
            <a:r>
              <a:rPr lang="de-AT" sz="2800" dirty="0"/>
              <a:t> </a:t>
            </a:r>
            <a:r>
              <a:rPr lang="de-AT" sz="2800" dirty="0" err="1"/>
              <a:t>misses</a:t>
            </a:r>
            <a:endParaRPr lang="de-AT" sz="2800" dirty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78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892</Words>
  <Application>Microsoft Office PowerPoint</Application>
  <PresentationFormat>Bildschirmpräsentation (4:3)</PresentationFormat>
  <Paragraphs>204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Verdana</vt:lpstr>
      <vt:lpstr>Wingdings</vt:lpstr>
      <vt:lpstr>Wingdings 2</vt:lpstr>
      <vt:lpstr>Austin</vt:lpstr>
      <vt:lpstr>“HRM &amp;  Key Indicator System”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Contact: Dipl.-Ing. Johannes GOELLNER, MSc email: johannes.goellner@meinesteuerberatung.at 1030 Vienna, Marxergasse 13/10, Austria mobil: +43-(0)650-22529991  </vt:lpstr>
      <vt:lpstr>Thank you for your attention.  Questions 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Siglinde Oberleitner</cp:lastModifiedBy>
  <cp:revision>425</cp:revision>
  <dcterms:created xsi:type="dcterms:W3CDTF">2013-05-03T09:31:31Z</dcterms:created>
  <dcterms:modified xsi:type="dcterms:W3CDTF">2019-12-02T00:37:04Z</dcterms:modified>
</cp:coreProperties>
</file>