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4" r:id="rId2"/>
    <p:sldId id="256" r:id="rId3"/>
    <p:sldId id="257" r:id="rId4"/>
    <p:sldId id="259" r:id="rId5"/>
    <p:sldId id="258" r:id="rId6"/>
    <p:sldId id="261" r:id="rId7"/>
    <p:sldId id="263" r:id="rId8"/>
    <p:sldId id="262" r:id="rId9"/>
    <p:sldId id="265" r:id="rId10"/>
    <p:sldId id="264" r:id="rId11"/>
    <p:sldId id="267" r:id="rId12"/>
    <p:sldId id="269" r:id="rId13"/>
    <p:sldId id="270" r:id="rId14"/>
    <p:sldId id="272" r:id="rId15"/>
    <p:sldId id="271" r:id="rId16"/>
    <p:sldId id="273" r:id="rId17"/>
    <p:sldId id="276" r:id="rId18"/>
    <p:sldId id="280" r:id="rId19"/>
    <p:sldId id="277" r:id="rId20"/>
    <p:sldId id="278" r:id="rId21"/>
    <p:sldId id="279" r:id="rId22"/>
    <p:sldId id="260" r:id="rId23"/>
    <p:sldId id="27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3B3"/>
    <a:srgbClr val="FF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Adding Value to Businesses by Using AI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FA-4FD4-B06E-DC92E40C3FE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4FA-4FD4-B06E-DC92E40C3FE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4FA-4FD4-B06E-DC92E40C3FE3}"/>
              </c:ext>
            </c:extLst>
          </c:dPt>
          <c:cat>
            <c:strRef>
              <c:f>Sheet1!$A$2:$A$4</c:f>
              <c:strCache>
                <c:ptCount val="3"/>
                <c:pt idx="0">
                  <c:v>No or Little Value</c:v>
                </c:pt>
                <c:pt idx="1">
                  <c:v>Moderate Value</c:v>
                </c:pt>
                <c:pt idx="2">
                  <c:v>Significant Value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0.01</c:v>
                </c:pt>
                <c:pt idx="1">
                  <c:v>0.37</c:v>
                </c:pt>
                <c:pt idx="2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54-470D-9569-462AFD650A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0.56928</cdr:x>
      <cdr:y>0.44941</cdr:y>
    </cdr:from>
    <cdr:to>
      <cdr:x>0.68492</cdr:x>
      <cdr:y>0.55059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3102708" y="1640389"/>
          <a:ext cx="63030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37%</a:t>
          </a:r>
          <a:endParaRPr lang="en-US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unch.ai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skspoke.com/blog/knowledge-management/ai-helps-knowledge-management/" TargetMode="External"/><Relationship Id="rId3" Type="http://schemas.openxmlformats.org/officeDocument/2006/relationships/hyperlink" Target="https://www.thesaurus.com/browse/artificial%20intelligence" TargetMode="External"/><Relationship Id="rId7" Type="http://schemas.openxmlformats.org/officeDocument/2006/relationships/hyperlink" Target="https://chatbotsmagazine.com/which-are-the-best-intelligent-chatbots-or-ai-chatbots-available-online-cc49c0f3569d" TargetMode="External"/><Relationship Id="rId2" Type="http://schemas.openxmlformats.org/officeDocument/2006/relationships/hyperlink" Target="https://www.monterail.com/blog/ai-transforming-h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q=ai+in+hr&amp;rlz=1C1FGUR_enCZ839CZ839&amp;sxsrf=ACYBGNQBGZENQBr_nawWCugWlC530AVhew:1574531817323&amp;source=lnms&amp;tbm=isch&amp;sa=X&amp;ved=2ahUKEwjcxaKN9IDmAhVDJFAKHd0cDGgQ_AUoAXoECBAQAw#imgrc=I_MmKmPtSCYvEM: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www.hrexchangenetwork.com/hr-tech/articles/ai-in-hr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8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47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493795" cy="1999722"/>
          </a:xfrm>
        </p:spPr>
        <p:txBody>
          <a:bodyPr>
            <a:normAutofit/>
          </a:bodyPr>
          <a:lstStyle/>
          <a:p>
            <a:r>
              <a:rPr lang="en-US" sz="4500" b="1" dirty="0" smtClean="0"/>
              <a:t>1. Recruitment </a:t>
            </a:r>
            <a:r>
              <a:rPr lang="en-US" sz="4500" b="1" dirty="0"/>
              <a:t>(Talent Acquisition)</a:t>
            </a:r>
            <a:r>
              <a:rPr lang="en-US" sz="4500" dirty="0"/>
              <a:t/>
            </a:r>
            <a:br>
              <a:rPr lang="en-US" sz="4500" dirty="0"/>
            </a:b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412" y="2338756"/>
            <a:ext cx="11010434" cy="5011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  The ability to identify suitable candidates accordingly to Job Descriptions.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5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840727" y="6471302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AI in HR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8" y="6085025"/>
            <a:ext cx="700453" cy="7263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75156" y="3451840"/>
            <a:ext cx="6642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YES. Possible Loss of Creativity would go unrecognized </a:t>
            </a:r>
            <a:endParaRPr lang="en-US" sz="2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95412" y="4170825"/>
            <a:ext cx="11010434" cy="50974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  AI helps eliminate human </a:t>
            </a:r>
            <a:r>
              <a:rPr lang="en-US" sz="2500" dirty="0" smtClean="0"/>
              <a:t>bias.</a:t>
            </a:r>
            <a:endParaRPr lang="en-US" sz="25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2500" dirty="0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95412" y="3081624"/>
            <a:ext cx="11010434" cy="94169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 Speeding </a:t>
            </a:r>
            <a:r>
              <a:rPr lang="en-US" sz="2500" dirty="0"/>
              <a:t>up the preliminary screening processes (100’s of applications in fraction </a:t>
            </a:r>
            <a:r>
              <a:rPr lang="en-US" sz="2500" dirty="0" smtClean="0"/>
              <a:t>  of </a:t>
            </a:r>
            <a:r>
              <a:rPr lang="en-US" sz="2500" dirty="0"/>
              <a:t>time). </a:t>
            </a:r>
            <a:r>
              <a:rPr lang="en-US" sz="2500" dirty="0" smtClean="0"/>
              <a:t>Is </a:t>
            </a:r>
            <a:r>
              <a:rPr lang="en-US" sz="2500" dirty="0"/>
              <a:t>there a </a:t>
            </a:r>
            <a:r>
              <a:rPr lang="en-US" sz="2500" dirty="0" smtClean="0"/>
              <a:t>problem ??!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95412" y="4811321"/>
            <a:ext cx="11010434" cy="50974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  Managers use AI to search database of past applications of new </a:t>
            </a:r>
            <a:r>
              <a:rPr lang="en-US" sz="2500" dirty="0" smtClean="0"/>
              <a:t>positions.</a:t>
            </a:r>
            <a:endParaRPr lang="en-US" sz="2500" dirty="0" smtClean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95412" y="5393190"/>
            <a:ext cx="11010434" cy="107811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  According to Forbes, by using AI 16% increase in competitive advantage in talent acquisition.</a:t>
            </a:r>
          </a:p>
        </p:txBody>
      </p:sp>
    </p:spTree>
    <p:extLst>
      <p:ext uri="{BB962C8B-B14F-4D97-AF65-F5344CB8AC3E}">
        <p14:creationId xmlns:p14="http://schemas.microsoft.com/office/powerpoint/2010/main" val="17782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493795" cy="1999722"/>
          </a:xfrm>
        </p:spPr>
        <p:txBody>
          <a:bodyPr>
            <a:normAutofit/>
          </a:bodyPr>
          <a:lstStyle/>
          <a:p>
            <a:r>
              <a:rPr lang="en-US" b="1" dirty="0" smtClean="0"/>
              <a:t>2. Automation </a:t>
            </a:r>
            <a:r>
              <a:rPr lang="en-US" b="1" dirty="0"/>
              <a:t>of Administrative Tasks</a:t>
            </a:r>
            <a:r>
              <a:rPr lang="en-US" sz="4500" dirty="0"/>
              <a:t/>
            </a:r>
            <a:br>
              <a:rPr lang="en-US" sz="4500" dirty="0"/>
            </a:br>
            <a:endParaRPr lang="en-US" sz="4500" dirty="0"/>
          </a:p>
        </p:txBody>
      </p:sp>
      <p:sp>
        <p:nvSpPr>
          <p:cNvPr id="11" name="Rectangle 10"/>
          <p:cNvSpPr/>
          <p:nvPr/>
        </p:nvSpPr>
        <p:spPr>
          <a:xfrm>
            <a:off x="840727" y="6471302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AI in HR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8" y="6085025"/>
            <a:ext cx="700453" cy="72639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95412" y="2338756"/>
            <a:ext cx="11010434" cy="5011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  Pre-screening questions and interview scheduling to speed up recruitment process.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5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95412" y="3081624"/>
            <a:ext cx="11010434" cy="55839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  Allocating office space and providing certain equipment saves HR staff time.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5412" y="3881723"/>
            <a:ext cx="11010434" cy="839746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  Study shows 19% increase in effectiveness in administrative tasks done by HR using AI-supported software.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5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95412" y="4963177"/>
            <a:ext cx="11010434" cy="112184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  Use of smart </a:t>
            </a:r>
            <a:r>
              <a:rPr lang="en-US" sz="25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chatbots</a:t>
            </a:r>
            <a:r>
              <a:rPr lang="en-US" sz="2500" dirty="0"/>
              <a:t> </a:t>
            </a:r>
            <a:r>
              <a:rPr lang="en-US" sz="2500" dirty="0" smtClean="0"/>
              <a:t>give instant access to loads of company-related </a:t>
            </a:r>
            <a:r>
              <a:rPr lang="en-US" sz="2500" dirty="0" smtClean="0"/>
              <a:t>information.</a:t>
            </a:r>
            <a:endParaRPr lang="en-US" sz="25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  </a:t>
            </a:r>
            <a:r>
              <a:rPr lang="en-US" sz="2500" dirty="0" err="1" smtClean="0"/>
              <a:t>Chatbots</a:t>
            </a:r>
            <a:r>
              <a:rPr lang="en-US" sz="2500" dirty="0" smtClean="0"/>
              <a:t> give HR staff good knowledge and holistic view of the organization.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5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3971746" y="4088422"/>
            <a:ext cx="4257765" cy="21126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What is a smart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chatbot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?</a:t>
            </a:r>
            <a:endParaRPr lang="en-US" sz="4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196371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  <p:bldP spid="9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493795" cy="1999722"/>
          </a:xfrm>
        </p:spPr>
        <p:txBody>
          <a:bodyPr>
            <a:normAutofit/>
          </a:bodyPr>
          <a:lstStyle/>
          <a:p>
            <a:r>
              <a:rPr lang="en-US" b="1" dirty="0" smtClean="0"/>
              <a:t>2. Automation </a:t>
            </a:r>
            <a:r>
              <a:rPr lang="en-US" b="1" dirty="0"/>
              <a:t>of Administrative Tasks</a:t>
            </a:r>
            <a:r>
              <a:rPr lang="en-US" sz="4500" dirty="0"/>
              <a:t/>
            </a:r>
            <a:br>
              <a:rPr lang="en-US" sz="4500" dirty="0"/>
            </a:br>
            <a:endParaRPr lang="en-US" sz="4500" dirty="0"/>
          </a:p>
        </p:txBody>
      </p:sp>
      <p:sp>
        <p:nvSpPr>
          <p:cNvPr id="11" name="Rectangle 10"/>
          <p:cNvSpPr/>
          <p:nvPr/>
        </p:nvSpPr>
        <p:spPr>
          <a:xfrm>
            <a:off x="840727" y="6471302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AI in HR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8" y="6085025"/>
            <a:ext cx="700453" cy="726396"/>
          </a:xfrm>
          <a:prstGeom prst="rect">
            <a:avLst/>
          </a:prstGeom>
        </p:spPr>
      </p:pic>
      <p:pic>
        <p:nvPicPr>
          <p:cNvPr id="11266" name="Picture 2" descr="https://miro.medium.com/max/379/1*smj-hm-BioJarJVzUp3A8Q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523" y="1714091"/>
            <a:ext cx="2631586" cy="467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95412" y="2338755"/>
            <a:ext cx="6429642" cy="826475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  It </a:t>
            </a:r>
            <a:r>
              <a:rPr lang="en-US" sz="2500" dirty="0"/>
              <a:t>is a bot made to chat about anything, which is one of the main reasons that make it so </a:t>
            </a:r>
            <a:r>
              <a:rPr lang="en-US" sz="2500" dirty="0" smtClean="0"/>
              <a:t>human-like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95412" y="3248677"/>
            <a:ext cx="6763750" cy="54959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  Talk to </a:t>
            </a:r>
            <a:r>
              <a:rPr lang="en-US" sz="2500" dirty="0" err="1" smtClean="0"/>
              <a:t>Mitsuku</a:t>
            </a:r>
            <a:r>
              <a:rPr lang="en-US" sz="2500" dirty="0" smtClean="0"/>
              <a:t> for hours without getting bored.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95412" y="3887219"/>
            <a:ext cx="6596696" cy="136178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  </a:t>
            </a:r>
            <a:r>
              <a:rPr lang="en-US" sz="2500" dirty="0"/>
              <a:t>It replies to your question in the most humane way and understands your mood with the language you’re </a:t>
            </a:r>
            <a:r>
              <a:rPr lang="en-US" sz="2500" dirty="0" smtClean="0"/>
              <a:t>using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29239" y="5210860"/>
            <a:ext cx="6596696" cy="87416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 </a:t>
            </a:r>
            <a:r>
              <a:rPr lang="en-US" sz="2500" dirty="0"/>
              <a:t>AI annual competition prize (</a:t>
            </a:r>
            <a:r>
              <a:rPr lang="en-US" sz="2500" dirty="0" err="1"/>
              <a:t>Loebner</a:t>
            </a:r>
            <a:r>
              <a:rPr lang="en-US" sz="2500" dirty="0"/>
              <a:t>) </a:t>
            </a:r>
            <a:r>
              <a:rPr lang="en-US" sz="2500" dirty="0" err="1"/>
              <a:t>awared</a:t>
            </a:r>
            <a:r>
              <a:rPr lang="en-US" sz="2500" dirty="0"/>
              <a:t> to </a:t>
            </a:r>
            <a:r>
              <a:rPr lang="en-US" sz="2500" dirty="0" err="1"/>
              <a:t>Mitsuku</a:t>
            </a:r>
            <a:r>
              <a:rPr lang="en-US" sz="2500" dirty="0"/>
              <a:t> </a:t>
            </a:r>
            <a:r>
              <a:rPr lang="en-US" sz="2500" dirty="0" err="1"/>
              <a:t>chatbot</a:t>
            </a:r>
            <a:r>
              <a:rPr lang="en-US" sz="2500" dirty="0"/>
              <a:t>.  </a:t>
            </a:r>
            <a:endParaRPr lang="en-US" sz="25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2500" dirty="0" smtClean="0"/>
          </a:p>
        </p:txBody>
      </p:sp>
      <p:pic>
        <p:nvPicPr>
          <p:cNvPr id="11268" name="Picture 4" descr="Image result for look surpri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083" y="2861842"/>
            <a:ext cx="2200763" cy="342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65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493795" cy="1999722"/>
          </a:xfrm>
        </p:spPr>
        <p:txBody>
          <a:bodyPr>
            <a:normAutofit/>
          </a:bodyPr>
          <a:lstStyle/>
          <a:p>
            <a:r>
              <a:rPr lang="en-US" b="1" dirty="0" smtClean="0"/>
              <a:t>2. Automation </a:t>
            </a:r>
            <a:r>
              <a:rPr lang="en-US" b="1" dirty="0"/>
              <a:t>of Administrative Tasks</a:t>
            </a:r>
            <a:r>
              <a:rPr lang="en-US" sz="4500" dirty="0"/>
              <a:t/>
            </a:r>
            <a:br>
              <a:rPr lang="en-US" sz="4500" dirty="0"/>
            </a:br>
            <a:endParaRPr lang="en-US" sz="4500" dirty="0"/>
          </a:p>
        </p:txBody>
      </p:sp>
      <p:sp>
        <p:nvSpPr>
          <p:cNvPr id="11" name="Rectangle 10"/>
          <p:cNvSpPr/>
          <p:nvPr/>
        </p:nvSpPr>
        <p:spPr>
          <a:xfrm>
            <a:off x="840727" y="6471302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AI in HR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8" y="6085025"/>
            <a:ext cx="700453" cy="726396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95412" y="2338755"/>
            <a:ext cx="7001142" cy="82647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  </a:t>
            </a:r>
            <a:r>
              <a:rPr lang="en-US" sz="2500" dirty="0"/>
              <a:t>Employee doubts about policies and procedures can be resolved by way of simple queries with prompt answers</a:t>
            </a:r>
            <a:r>
              <a:rPr lang="en-US" sz="25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500" dirty="0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95412" y="3710505"/>
            <a:ext cx="6763750" cy="54959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  Submission </a:t>
            </a:r>
            <a:r>
              <a:rPr lang="en-US" sz="2500" dirty="0"/>
              <a:t>and processing of leave forms</a:t>
            </a:r>
            <a:r>
              <a:rPr lang="en-US" sz="2500" dirty="0" smtClean="0"/>
              <a:t>.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95412" y="4475584"/>
            <a:ext cx="7344042" cy="156475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  </a:t>
            </a:r>
            <a:r>
              <a:rPr lang="en-US" sz="2500" dirty="0"/>
              <a:t>Decreasing </a:t>
            </a:r>
            <a:r>
              <a:rPr lang="en-US" sz="2500" dirty="0" smtClean="0"/>
              <a:t>‘low-value’ </a:t>
            </a:r>
            <a:r>
              <a:rPr lang="en-US" sz="2500" dirty="0"/>
              <a:t>tasks helps HR </a:t>
            </a:r>
            <a:r>
              <a:rPr lang="en-US" sz="2500" dirty="0" smtClean="0"/>
              <a:t>focus/improve </a:t>
            </a:r>
            <a:r>
              <a:rPr lang="en-US" sz="2500" dirty="0"/>
              <a:t>workplace bonds and </a:t>
            </a:r>
            <a:r>
              <a:rPr lang="en-US" sz="2500" dirty="0" smtClean="0"/>
              <a:t>relationships.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5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454" y="2168817"/>
            <a:ext cx="320040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2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493795" cy="1999722"/>
          </a:xfrm>
        </p:spPr>
        <p:txBody>
          <a:bodyPr>
            <a:normAutofit/>
          </a:bodyPr>
          <a:lstStyle/>
          <a:p>
            <a:r>
              <a:rPr lang="en-US" b="1" dirty="0" smtClean="0"/>
              <a:t>3. </a:t>
            </a:r>
            <a:r>
              <a:rPr lang="en-US" b="1" dirty="0"/>
              <a:t>Onboarding</a:t>
            </a:r>
            <a:r>
              <a:rPr lang="en-US" sz="4500" dirty="0"/>
              <a:t/>
            </a:r>
            <a:br>
              <a:rPr lang="en-US" sz="4500" dirty="0"/>
            </a:br>
            <a:endParaRPr lang="en-US" sz="4500" dirty="0"/>
          </a:p>
        </p:txBody>
      </p:sp>
      <p:sp>
        <p:nvSpPr>
          <p:cNvPr id="11" name="Rectangle 10"/>
          <p:cNvSpPr/>
          <p:nvPr/>
        </p:nvSpPr>
        <p:spPr>
          <a:xfrm>
            <a:off x="840727" y="6471302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AI in HR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8" y="6085025"/>
            <a:ext cx="700453" cy="726396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95412" y="2038338"/>
            <a:ext cx="9964150" cy="82647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  With </a:t>
            </a:r>
            <a:r>
              <a:rPr lang="en-US" sz="2500" dirty="0"/>
              <a:t>the use of artificial intelligence, onboarding </a:t>
            </a:r>
            <a:r>
              <a:rPr lang="en-US" sz="2500" dirty="0" smtClean="0"/>
              <a:t>can </a:t>
            </a:r>
            <a:r>
              <a:rPr lang="en-US" sz="2500" dirty="0"/>
              <a:t>be customized to individual employees, their position and tasks</a:t>
            </a:r>
            <a:r>
              <a:rPr lang="en-US" sz="2500" dirty="0" smtClean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5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95412" y="2940580"/>
            <a:ext cx="9120088" cy="54996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 </a:t>
            </a:r>
            <a:r>
              <a:rPr lang="en-US" sz="2500" dirty="0"/>
              <a:t>AI algorithms can be used for:</a:t>
            </a:r>
          </a:p>
          <a:p>
            <a:pPr marL="0" indent="0">
              <a:buNone/>
            </a:pPr>
            <a:endParaRPr lang="en-US" sz="25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40727" y="3567737"/>
            <a:ext cx="703841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</a:rPr>
              <a:t>  briefing 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</a:rPr>
              <a:t>about job profile, tasks, benefits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0727" y="4344264"/>
            <a:ext cx="989592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</a:rPr>
              <a:t>informing 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</a:rPr>
              <a:t>employees about important company </a:t>
            </a:r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</a:rPr>
              <a:t>contacts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40727" y="5059214"/>
            <a:ext cx="98959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</a:rPr>
              <a:t> identifying 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</a:rPr>
              <a:t>and answering repetitive employee questions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40727" y="5713510"/>
            <a:ext cx="98959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</a:rPr>
              <a:t> verifying documents</a:t>
            </a:r>
            <a:endParaRPr lang="en-US" dirty="0"/>
          </a:p>
        </p:txBody>
      </p:sp>
      <p:pic>
        <p:nvPicPr>
          <p:cNvPr id="16386" name="Picture 2" descr="Image result for onboar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385" y="2413273"/>
            <a:ext cx="4914252" cy="209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3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9" grpId="0"/>
      <p:bldP spid="3" grpId="0"/>
      <p:bldP spid="14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493795" cy="1999722"/>
          </a:xfrm>
        </p:spPr>
        <p:txBody>
          <a:bodyPr>
            <a:normAutofit/>
          </a:bodyPr>
          <a:lstStyle/>
          <a:p>
            <a:r>
              <a:rPr lang="en-US" b="1" dirty="0" smtClean="0"/>
              <a:t>3. </a:t>
            </a:r>
            <a:r>
              <a:rPr lang="en-US" b="1" dirty="0"/>
              <a:t>Onboarding</a:t>
            </a:r>
            <a:r>
              <a:rPr lang="en-US" sz="4500" dirty="0"/>
              <a:t/>
            </a:r>
            <a:br>
              <a:rPr lang="en-US" sz="4500" dirty="0"/>
            </a:br>
            <a:endParaRPr lang="en-US" sz="4500" dirty="0"/>
          </a:p>
        </p:txBody>
      </p:sp>
      <p:sp>
        <p:nvSpPr>
          <p:cNvPr id="11" name="Rectangle 10"/>
          <p:cNvSpPr/>
          <p:nvPr/>
        </p:nvSpPr>
        <p:spPr>
          <a:xfrm>
            <a:off x="840727" y="6471302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AI in HR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8" y="6085025"/>
            <a:ext cx="700453" cy="726396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95412" y="2338755"/>
            <a:ext cx="7001142" cy="82647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  A crucial part of successful employment.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500" dirty="0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95412" y="3292274"/>
            <a:ext cx="7115442" cy="928033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  </a:t>
            </a:r>
            <a:r>
              <a:rPr lang="en-US" sz="2500" dirty="0" err="1" smtClean="0"/>
              <a:t>Glassdor</a:t>
            </a:r>
            <a:r>
              <a:rPr lang="en-US" sz="2500" dirty="0" smtClean="0"/>
              <a:t>: strong onboarding improves new hire retention by 82% and increases productivity by 70%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95412" y="4353240"/>
            <a:ext cx="6895634" cy="134417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  Click Onboarding: ~ 75% </a:t>
            </a:r>
            <a:r>
              <a:rPr lang="en-US" sz="2500" dirty="0"/>
              <a:t>of employees “are more likely to stay with a company for three years if they experienced great onboarding.”</a:t>
            </a:r>
            <a:r>
              <a:rPr lang="en-US" sz="2500" dirty="0" smtClean="0"/>
              <a:t> 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500" dirty="0" smtClean="0"/>
          </a:p>
        </p:txBody>
      </p:sp>
      <p:pic>
        <p:nvPicPr>
          <p:cNvPr id="1536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572" y="2584938"/>
            <a:ext cx="4133065" cy="236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24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493795" cy="1999722"/>
          </a:xfrm>
        </p:spPr>
        <p:txBody>
          <a:bodyPr>
            <a:normAutofit/>
          </a:bodyPr>
          <a:lstStyle/>
          <a:p>
            <a:r>
              <a:rPr lang="en-US" b="1" dirty="0" smtClean="0"/>
              <a:t>4. </a:t>
            </a:r>
            <a:r>
              <a:rPr lang="en-US" b="1" dirty="0"/>
              <a:t>Employee Training</a:t>
            </a:r>
            <a:r>
              <a:rPr lang="en-US" sz="4500" dirty="0"/>
              <a:t/>
            </a:r>
            <a:br>
              <a:rPr lang="en-US" sz="4500" dirty="0"/>
            </a:br>
            <a:endParaRPr lang="en-US" sz="4500" dirty="0"/>
          </a:p>
        </p:txBody>
      </p:sp>
      <p:sp>
        <p:nvSpPr>
          <p:cNvPr id="11" name="Rectangle 10"/>
          <p:cNvSpPr/>
          <p:nvPr/>
        </p:nvSpPr>
        <p:spPr>
          <a:xfrm>
            <a:off x="840727" y="6471302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AI in HR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8" y="6085025"/>
            <a:ext cx="700453" cy="726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887" y="1585077"/>
            <a:ext cx="4491236" cy="367865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95412" y="2038337"/>
            <a:ext cx="6728580" cy="119723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  Use of large databases of job profiles and skills to tailor training programs.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5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417" y="3309816"/>
            <a:ext cx="6653029" cy="848945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  Personalized training to fill skill gaps and polish existing ones. </a:t>
            </a:r>
            <a:endParaRPr lang="en-US" sz="2500" dirty="0"/>
          </a:p>
          <a:p>
            <a:pPr marL="0" indent="0">
              <a:buNone/>
            </a:pPr>
            <a:endParaRPr lang="en-US" sz="25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88253" y="4688689"/>
            <a:ext cx="6895634" cy="5442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  Career pathing: draw possible career directions.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204339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493795" cy="1999722"/>
          </a:xfrm>
        </p:spPr>
        <p:txBody>
          <a:bodyPr>
            <a:normAutofit/>
          </a:bodyPr>
          <a:lstStyle/>
          <a:p>
            <a:r>
              <a:rPr lang="en-US" b="1" dirty="0" smtClean="0"/>
              <a:t>5. retention</a:t>
            </a:r>
            <a:r>
              <a:rPr lang="en-US" sz="4500" dirty="0"/>
              <a:t/>
            </a:r>
            <a:br>
              <a:rPr lang="en-US" sz="4500" dirty="0"/>
            </a:br>
            <a:endParaRPr lang="en-US" sz="4500" dirty="0"/>
          </a:p>
        </p:txBody>
      </p:sp>
      <p:sp>
        <p:nvSpPr>
          <p:cNvPr id="11" name="Rectangle 10"/>
          <p:cNvSpPr/>
          <p:nvPr/>
        </p:nvSpPr>
        <p:spPr>
          <a:xfrm>
            <a:off x="840727" y="6471302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AI in HR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8" y="6085025"/>
            <a:ext cx="700453" cy="72639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95411" y="2038338"/>
            <a:ext cx="9955358" cy="79278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  AI-based analysis of individual preferences and employee performance helps HR Dept. identify who should get a raise and who is likely to resign.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5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9240" y="3047326"/>
            <a:ext cx="6316684" cy="848945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  AI applications predict which employee plans to quit, with 95% accuracy, </a:t>
            </a:r>
            <a:r>
              <a:rPr lang="en-US" sz="2500" dirty="0" err="1" smtClean="0"/>
              <a:t>e.g</a:t>
            </a:r>
            <a:r>
              <a:rPr lang="en-US" sz="2500" dirty="0" smtClean="0"/>
              <a:t>, IBM AI Tech. </a:t>
            </a:r>
            <a:endParaRPr lang="en-US" sz="2500" dirty="0"/>
          </a:p>
          <a:p>
            <a:pPr marL="0" indent="0">
              <a:buNone/>
            </a:pPr>
            <a:endParaRPr lang="en-US" sz="25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5412" y="4112474"/>
            <a:ext cx="6895634" cy="91049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  Identifying who might quit helps HR Dept. decrease talent </a:t>
            </a:r>
            <a:r>
              <a:rPr lang="en-US" sz="2500" dirty="0" smtClean="0"/>
              <a:t>lose.</a:t>
            </a:r>
            <a:endParaRPr lang="en-US" sz="25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25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9239" y="5067650"/>
            <a:ext cx="6596696" cy="87416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  Retention-oriented AI technologies prepare surveys and reward systems.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500" dirty="0" smtClean="0"/>
          </a:p>
        </p:txBody>
      </p:sp>
      <p:pic>
        <p:nvPicPr>
          <p:cNvPr id="10" name="Picture 9" descr="Bunch.ai HR software app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605" y="2831123"/>
            <a:ext cx="4732655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6763915" y="5744501"/>
            <a:ext cx="4327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>
                <a:hlinkClick r:id="rId4"/>
              </a:rPr>
              <a:t>Bunch.ai</a:t>
            </a:r>
            <a:r>
              <a:rPr lang="en-US" i="1" dirty="0"/>
              <a:t> app - real-time culture and employee </a:t>
            </a:r>
            <a:endParaRPr lang="en-US" i="1" dirty="0" smtClean="0"/>
          </a:p>
          <a:p>
            <a:r>
              <a:rPr lang="en-US" i="1" dirty="0" smtClean="0"/>
              <a:t>engagement </a:t>
            </a:r>
            <a:r>
              <a:rPr lang="en-US" i="1" dirty="0"/>
              <a:t>insights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2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493795" cy="1999722"/>
          </a:xfrm>
        </p:spPr>
        <p:txBody>
          <a:bodyPr>
            <a:normAutofit/>
          </a:bodyPr>
          <a:lstStyle/>
          <a:p>
            <a:r>
              <a:rPr lang="en-US" b="1" dirty="0"/>
              <a:t>6</a:t>
            </a:r>
            <a:r>
              <a:rPr lang="en-US" b="1" dirty="0" smtClean="0"/>
              <a:t>. Knowledge sharing</a:t>
            </a:r>
            <a:r>
              <a:rPr lang="en-US" sz="4500" dirty="0"/>
              <a:t/>
            </a:r>
            <a:br>
              <a:rPr lang="en-US" sz="4500" dirty="0"/>
            </a:br>
            <a:endParaRPr lang="en-US" sz="4500" dirty="0"/>
          </a:p>
        </p:txBody>
      </p:sp>
      <p:sp>
        <p:nvSpPr>
          <p:cNvPr id="11" name="Rectangle 10"/>
          <p:cNvSpPr/>
          <p:nvPr/>
        </p:nvSpPr>
        <p:spPr>
          <a:xfrm>
            <a:off x="840727" y="6471302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AI in HR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8" y="6085025"/>
            <a:ext cx="700453" cy="72639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0912" y="2038691"/>
            <a:ext cx="5729550" cy="178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  Use of new technologies—semantic </a:t>
            </a:r>
            <a:r>
              <a:rPr lang="en-US" sz="2500" dirty="0"/>
              <a:t>search, natural language processing, and machine </a:t>
            </a:r>
            <a:r>
              <a:rPr lang="en-US" sz="2500" dirty="0" smtClean="0"/>
              <a:t>learning—to </a:t>
            </a:r>
            <a:r>
              <a:rPr lang="en-US" sz="2500" dirty="0"/>
              <a:t>make it easier for employees to find the knowledge they’re looking for quickly and easily</a:t>
            </a:r>
            <a:r>
              <a:rPr lang="en-US" sz="2500" dirty="0" smtClean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500" dirty="0" smtClean="0"/>
          </a:p>
        </p:txBody>
      </p:sp>
      <p:pic>
        <p:nvPicPr>
          <p:cNvPr id="1026" name="Picture 2" descr="https://1kj5xx4f1dkk3pmdf02fcoip-wpengine.netdna-ssl.com/wp-content/uploads/2019/03/Snip20190404_1-1024x5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082" y="2192571"/>
            <a:ext cx="5142840" cy="276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600912" y="4228102"/>
            <a:ext cx="5729551" cy="1453475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  </a:t>
            </a:r>
            <a:r>
              <a:rPr lang="en-US" b="1" dirty="0"/>
              <a:t>AI-powered tools help you connect and combine knowledge across multiple systems</a:t>
            </a:r>
            <a:r>
              <a:rPr lang="en-US" dirty="0"/>
              <a:t>, giving all employees access to knowledge regardless of where it lives.</a:t>
            </a:r>
            <a:r>
              <a:rPr lang="en-US" sz="2500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335910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493795" cy="1999722"/>
          </a:xfrm>
        </p:spPr>
        <p:txBody>
          <a:bodyPr>
            <a:normAutofit/>
          </a:bodyPr>
          <a:lstStyle/>
          <a:p>
            <a:r>
              <a:rPr lang="en-US" b="1" dirty="0" smtClean="0"/>
              <a:t>popular </a:t>
            </a:r>
            <a:r>
              <a:rPr lang="en-US" b="1" dirty="0" err="1" smtClean="0"/>
              <a:t>ai</a:t>
            </a:r>
            <a:r>
              <a:rPr lang="en-US" b="1" dirty="0" smtClean="0"/>
              <a:t> </a:t>
            </a:r>
            <a:r>
              <a:rPr lang="en-US" b="1" dirty="0" smtClean="0"/>
              <a:t>applications for </a:t>
            </a:r>
            <a:r>
              <a:rPr lang="en-US" b="1" dirty="0" err="1" smtClean="0"/>
              <a:t>hr</a:t>
            </a:r>
            <a:r>
              <a:rPr lang="en-US" sz="4500" dirty="0"/>
              <a:t/>
            </a:r>
            <a:br>
              <a:rPr lang="en-US" sz="4500" dirty="0"/>
            </a:br>
            <a:endParaRPr lang="en-US" sz="4500" dirty="0"/>
          </a:p>
        </p:txBody>
      </p:sp>
      <p:sp>
        <p:nvSpPr>
          <p:cNvPr id="11" name="Rectangle 10"/>
          <p:cNvSpPr/>
          <p:nvPr/>
        </p:nvSpPr>
        <p:spPr>
          <a:xfrm>
            <a:off x="840727" y="6471302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AI in HR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8" y="6085025"/>
            <a:ext cx="700453" cy="72639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95411" y="2011962"/>
            <a:ext cx="9955358" cy="79278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500" b="1" dirty="0" smtClean="0"/>
              <a:t>  </a:t>
            </a:r>
            <a:r>
              <a:rPr lang="en-US" sz="2500" b="1" dirty="0" err="1" smtClean="0"/>
              <a:t>TextRecruit</a:t>
            </a:r>
            <a:r>
              <a:rPr lang="en-US" sz="2500" dirty="0"/>
              <a:t> – recruiting automation</a:t>
            </a:r>
            <a:endParaRPr lang="en-US" sz="25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25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9238" y="2688628"/>
            <a:ext cx="8971960" cy="535661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  </a:t>
            </a:r>
            <a:r>
              <a:rPr lang="en-US" sz="2500" b="1" dirty="0" err="1" smtClean="0"/>
              <a:t>GoHire</a:t>
            </a:r>
            <a:r>
              <a:rPr lang="en-US" sz="2500" dirty="0" smtClean="0"/>
              <a:t> – recruiting automation</a:t>
            </a:r>
            <a:endParaRPr lang="en-US" sz="2500" dirty="0"/>
          </a:p>
          <a:p>
            <a:pPr marL="0" indent="0">
              <a:buNone/>
            </a:pPr>
            <a:endParaRPr lang="en-US" sz="25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9237" y="3351174"/>
            <a:ext cx="10818347" cy="52107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  </a:t>
            </a:r>
            <a:r>
              <a:rPr lang="en-US" sz="2500" b="1" dirty="0" smtClean="0"/>
              <a:t>Workday</a:t>
            </a:r>
            <a:r>
              <a:rPr lang="en-US" sz="2500" dirty="0" smtClean="0"/>
              <a:t> – focuses on leveraging </a:t>
            </a:r>
            <a:r>
              <a:rPr lang="en-US" sz="2500" dirty="0"/>
              <a:t>employees potential  (retention and training)</a:t>
            </a:r>
            <a:r>
              <a:rPr lang="en-US" sz="25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5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9238" y="3999131"/>
            <a:ext cx="10686462" cy="54184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  </a:t>
            </a:r>
            <a:r>
              <a:rPr lang="en-US" sz="2500" b="1" dirty="0" err="1" smtClean="0"/>
              <a:t>Ascendify</a:t>
            </a:r>
            <a:r>
              <a:rPr lang="en-US" sz="2500" dirty="0" smtClean="0"/>
              <a:t> - </a:t>
            </a:r>
            <a:r>
              <a:rPr lang="en-US" sz="2500" dirty="0"/>
              <a:t>focuses on leveraging employees </a:t>
            </a:r>
            <a:r>
              <a:rPr lang="en-US" sz="2500" dirty="0" smtClean="0"/>
              <a:t>potential </a:t>
            </a:r>
            <a:r>
              <a:rPr lang="en-US" sz="2500" dirty="0"/>
              <a:t>(retention and training)</a:t>
            </a:r>
            <a:r>
              <a:rPr lang="en-US" sz="2500" dirty="0" smtClean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500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29237" y="4670535"/>
            <a:ext cx="10994193" cy="54184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  </a:t>
            </a:r>
            <a:r>
              <a:rPr lang="en-US" sz="2500" b="1" dirty="0" err="1" smtClean="0"/>
              <a:t>Everwise</a:t>
            </a:r>
            <a:r>
              <a:rPr lang="en-US" sz="2500" dirty="0" smtClean="0"/>
              <a:t> - </a:t>
            </a:r>
            <a:r>
              <a:rPr lang="en-US" sz="2500" dirty="0"/>
              <a:t>focuses on leveraging employees </a:t>
            </a:r>
            <a:r>
              <a:rPr lang="en-US" sz="2500" dirty="0" smtClean="0"/>
              <a:t>potential (retention and training).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50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29236" y="5339261"/>
            <a:ext cx="10994193" cy="787235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  </a:t>
            </a:r>
            <a:r>
              <a:rPr lang="en-US" sz="2500" b="1" dirty="0" smtClean="0"/>
              <a:t>Spoke</a:t>
            </a:r>
            <a:r>
              <a:rPr lang="en-US" sz="2500" dirty="0" smtClean="0"/>
              <a:t> – allows knowledge sharing across functions; helps HR keep employees’ knowledge up to date.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317456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  <p:bldP spid="9" grpId="0"/>
      <p:bldP spid="1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277" y="4617236"/>
            <a:ext cx="7772400" cy="1783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Artificial intelligence in human resource management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734" y="6013214"/>
            <a:ext cx="6075485" cy="844786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Adelia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Gafurova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|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 Noelia Medina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Jurado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|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 Taher Al-ahwal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6" y="4783747"/>
            <a:ext cx="1792898" cy="176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4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493795" cy="1999722"/>
          </a:xfrm>
        </p:spPr>
        <p:txBody>
          <a:bodyPr>
            <a:normAutofit/>
          </a:bodyPr>
          <a:lstStyle/>
          <a:p>
            <a:r>
              <a:rPr lang="en-US" b="1" dirty="0" smtClean="0"/>
              <a:t>To </a:t>
            </a:r>
            <a:r>
              <a:rPr lang="en-US" b="1" dirty="0" err="1" smtClean="0"/>
              <a:t>ai</a:t>
            </a:r>
            <a:r>
              <a:rPr lang="en-US" b="1" dirty="0" smtClean="0"/>
              <a:t> or not to </a:t>
            </a:r>
            <a:r>
              <a:rPr lang="en-US" b="1" dirty="0" err="1" smtClean="0"/>
              <a:t>ai</a:t>
            </a:r>
            <a:r>
              <a:rPr lang="en-US" b="1" dirty="0" smtClean="0"/>
              <a:t>?</a:t>
            </a:r>
            <a:r>
              <a:rPr lang="en-US" sz="4500" dirty="0"/>
              <a:t/>
            </a:r>
            <a:br>
              <a:rPr lang="en-US" sz="4500" dirty="0"/>
            </a:br>
            <a:endParaRPr lang="en-US" sz="4500" dirty="0"/>
          </a:p>
        </p:txBody>
      </p:sp>
      <p:sp>
        <p:nvSpPr>
          <p:cNvPr id="11" name="Rectangle 10"/>
          <p:cNvSpPr/>
          <p:nvPr/>
        </p:nvSpPr>
        <p:spPr>
          <a:xfrm>
            <a:off x="840727" y="6471302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AI in HR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8" y="6085025"/>
            <a:ext cx="700453" cy="72639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95411" y="3175003"/>
            <a:ext cx="9955358" cy="49138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500" b="1" dirty="0" smtClean="0"/>
              <a:t>  Challenges: </a:t>
            </a:r>
            <a:endParaRPr lang="en-US" sz="25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25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938089" y="3783901"/>
            <a:ext cx="85927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</a:rPr>
              <a:t>  lots of data has to be properly stored and managed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95411" y="2328784"/>
            <a:ext cx="11010435" cy="512307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500" b="1" dirty="0" smtClean="0"/>
              <a:t>  Advantage: </a:t>
            </a:r>
            <a:r>
              <a:rPr lang="en-US" sz="2500" dirty="0" smtClean="0"/>
              <a:t>AI improves HR processes; thus, increases productivity.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5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938089" y="4378464"/>
            <a:ext cx="94544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</a:rPr>
              <a:t>  additional talent required to operate and maintain AI software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38089" y="4973027"/>
            <a:ext cx="94544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</a:rPr>
              <a:t>  the dilemma of how to balance between human-centric management on one hand, and automated scalability on the other.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47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/>
      <p:bldP spid="13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493795" cy="1999722"/>
          </a:xfrm>
        </p:spPr>
        <p:txBody>
          <a:bodyPr>
            <a:normAutofit/>
          </a:bodyPr>
          <a:lstStyle/>
          <a:p>
            <a:r>
              <a:rPr lang="en-US" b="1" dirty="0" smtClean="0"/>
              <a:t>discussion</a:t>
            </a:r>
            <a:r>
              <a:rPr lang="en-US" sz="4500" dirty="0" smtClean="0"/>
              <a:t/>
            </a:r>
            <a:br>
              <a:rPr lang="en-US" sz="4500" dirty="0" smtClean="0"/>
            </a:br>
            <a:endParaRPr lang="en-US" sz="4500" dirty="0"/>
          </a:p>
        </p:txBody>
      </p:sp>
      <p:sp>
        <p:nvSpPr>
          <p:cNvPr id="11" name="Rectangle 10"/>
          <p:cNvSpPr/>
          <p:nvPr/>
        </p:nvSpPr>
        <p:spPr>
          <a:xfrm>
            <a:off x="840727" y="6471302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AI in HR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8" y="6085025"/>
            <a:ext cx="700453" cy="726396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765806" y="3946532"/>
            <a:ext cx="11010435" cy="18029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smtClean="0"/>
              <a:t>Because HR is everything that has to do with </a:t>
            </a:r>
            <a:r>
              <a:rPr lang="en-US" sz="3000" u="sng" dirty="0" smtClean="0"/>
              <a:t>humans</a:t>
            </a:r>
            <a:r>
              <a:rPr lang="en-US" sz="3000" dirty="0" smtClean="0"/>
              <a:t>, do you think having </a:t>
            </a:r>
            <a:r>
              <a:rPr lang="en-US" sz="3000" u="sng" dirty="0" smtClean="0"/>
              <a:t>AI software</a:t>
            </a:r>
            <a:r>
              <a:rPr lang="en-US" sz="3000" dirty="0" smtClean="0"/>
              <a:t> dictate HR processes and decisions will turn us eventually into robots?  Remember, AI increases company’s productivity , reduce bias, and decreases operational costs!</a:t>
            </a:r>
          </a:p>
          <a:p>
            <a:pPr marL="0" indent="0">
              <a:buNone/>
            </a:pPr>
            <a:endParaRPr lang="en-US" sz="30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3000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65805" y="1975832"/>
            <a:ext cx="11010435" cy="18029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smtClean="0"/>
              <a:t>Chris Taylor (Chief Human Resource Officer at Buy Canada) says AI helps Human Resource Management become more human because it allows them to </a:t>
            </a:r>
            <a:r>
              <a:rPr lang="en-US" sz="3000" b="1" dirty="0" smtClean="0"/>
              <a:t>FOCUS</a:t>
            </a:r>
            <a:r>
              <a:rPr lang="en-US" sz="3000" dirty="0" smtClean="0"/>
              <a:t> on the “critical thinking, creativity and empathy”, while AI does the rest of the tedious and time consuming tasks.</a:t>
            </a:r>
          </a:p>
          <a:p>
            <a:pPr marL="0" indent="0">
              <a:buNone/>
            </a:pPr>
            <a:endParaRPr lang="en-US" sz="30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3000" dirty="0" smtClean="0"/>
          </a:p>
        </p:txBody>
      </p:sp>
      <p:pic>
        <p:nvPicPr>
          <p:cNvPr id="2052" name="Picture 4" descr="Image result for what do you think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661" y="1259016"/>
            <a:ext cx="5192280" cy="537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47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24127" y="2504466"/>
            <a:ext cx="363715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u="sng" dirty="0">
                <a:solidFill>
                  <a:srgbClr val="92D050"/>
                </a:solidFill>
                <a:hlinkClick r:id="rId2"/>
              </a:rPr>
              <a:t>https://www.monterail.com/blog/ai-transforming-hr</a:t>
            </a:r>
            <a:endParaRPr lang="en-US" sz="1300" u="sng" dirty="0">
              <a:solidFill>
                <a:srgbClr val="92D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4127" y="2840683"/>
            <a:ext cx="422211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u="sng" dirty="0">
                <a:solidFill>
                  <a:srgbClr val="92D050"/>
                </a:solidFill>
                <a:hlinkClick r:id="rId3"/>
              </a:rPr>
              <a:t>https://www.thesaurus.com/browse/artificial%20intelligence</a:t>
            </a:r>
            <a:endParaRPr lang="en-US" sz="1300" u="sng" dirty="0">
              <a:solidFill>
                <a:srgbClr val="92D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4127" y="3173092"/>
            <a:ext cx="430573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u="sng" dirty="0">
                <a:solidFill>
                  <a:srgbClr val="92D050"/>
                </a:solidFill>
                <a:hlinkClick r:id="rId4"/>
              </a:rPr>
              <a:t>https://www.hrexchangenetwork.com/hr-tech/articles/ai-in-hr</a:t>
            </a:r>
            <a:endParaRPr lang="en-US" sz="1300" u="sng" dirty="0">
              <a:solidFill>
                <a:srgbClr val="92D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4126" y="3500971"/>
            <a:ext cx="972007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u="sng" dirty="0">
                <a:solidFill>
                  <a:srgbClr val="92D050"/>
                </a:solidFill>
              </a:rPr>
              <a:t>https://www.mckinsey.com/featured-insights/artificial-intelligence/ai-adoption-advances-but-foundational-barriers-remain</a:t>
            </a:r>
          </a:p>
        </p:txBody>
      </p:sp>
      <p:sp>
        <p:nvSpPr>
          <p:cNvPr id="8" name="Rectangle 7"/>
          <p:cNvSpPr/>
          <p:nvPr/>
        </p:nvSpPr>
        <p:spPr>
          <a:xfrm>
            <a:off x="1024126" y="3828850"/>
            <a:ext cx="760991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u="sng" dirty="0">
                <a:solidFill>
                  <a:srgbClr val="92D050"/>
                </a:solidFill>
              </a:rPr>
              <a:t>https://www.monterail.com/blog/digital-transformation-with-hr-tech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0727" y="6471302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AI in HR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08" y="6085025"/>
            <a:ext cx="700453" cy="72639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24126" y="4169597"/>
            <a:ext cx="1074355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u="sng" dirty="0">
                <a:solidFill>
                  <a:srgbClr val="92D050"/>
                </a:solidFill>
                <a:hlinkClick r:id="rId6"/>
              </a:rPr>
              <a:t>https://www.google.com/search?q=ai+in+hr&amp;rlz=1C1FGUR_enCZ839CZ839&amp;sxsrf=ACYBGNQBGZENQBr_nawWCugWlC530AVhew:1574531817323&amp;source=lnms&amp;tbm=isch&amp;sa=X&amp;ved=2ahUKEwjcxaKN9IDmAhVDJFAKHd0cDGgQ_AUoAXoECBAQAw#imgrc=I_MmKmPtSCYvEM:</a:t>
            </a:r>
            <a:endParaRPr lang="en-US" sz="1300" u="sng" dirty="0">
              <a:solidFill>
                <a:srgbClr val="92D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4126" y="4714449"/>
            <a:ext cx="1059930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u="sng" dirty="0">
                <a:solidFill>
                  <a:srgbClr val="92D050"/>
                </a:solidFill>
              </a:rPr>
              <a:t>https://www.forbes.com/sites/louiscolumbus/2018/09/23/5-ways-ai-can-help-solve-todays-talent-crisis/#532d9e1ba386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24127" y="2168249"/>
            <a:ext cx="1018606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u="sng" dirty="0">
                <a:solidFill>
                  <a:srgbClr val="92D050"/>
                </a:solidFill>
                <a:hlinkClick r:id="rId7"/>
              </a:rPr>
              <a:t>https://chatbotsmagazine.com/which-are-the-best-intelligent-chatbots-or-ai-chatbots-available-online-cc49c0f3569d</a:t>
            </a:r>
            <a:endParaRPr lang="en-US" sz="1300" u="sng" dirty="0">
              <a:solidFill>
                <a:srgbClr val="92D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4125" y="5104979"/>
            <a:ext cx="1059930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u="sng" dirty="0">
                <a:solidFill>
                  <a:srgbClr val="92D050"/>
                </a:solidFill>
              </a:rPr>
              <a:t>https://www.cnbc.com/2019/04/03/ibm-ai-can-predict-with-95-percent-accuracy-which-employees-will-quit.html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4125" y="5455153"/>
            <a:ext cx="911340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hlinkClick r:id="rId8"/>
              </a:rPr>
              <a:t>https://www.askspoke.com/blog/knowledge-management/ai-helps-knowledge-management/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3243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40727" y="6471302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AI in HR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8" y="6085025"/>
            <a:ext cx="700453" cy="7263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61948" y="2523393"/>
            <a:ext cx="57677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</a:t>
            </a:r>
            <a:endParaRPr lang="en-US" sz="10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421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artificial intelligence (AI)? </a:t>
            </a:r>
            <a:endParaRPr lang="en-US" dirty="0"/>
          </a:p>
        </p:txBody>
      </p:sp>
      <p:pic>
        <p:nvPicPr>
          <p:cNvPr id="1026" name="Picture 2" descr="AI in HR tech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554" y="2084832"/>
            <a:ext cx="8414580" cy="328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8473" y="3104740"/>
            <a:ext cx="36270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C00000"/>
                </a:solidFill>
              </a:rPr>
              <a:t>Machine Learning</a:t>
            </a:r>
            <a:endParaRPr lang="en-US" sz="35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2232" y="2127256"/>
            <a:ext cx="36270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FFB3B3"/>
                </a:solidFill>
              </a:rPr>
              <a:t>Deep Learning</a:t>
            </a:r>
            <a:endParaRPr lang="en-US" sz="3500" b="1" dirty="0">
              <a:solidFill>
                <a:srgbClr val="FFB3B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95179" y="3268977"/>
            <a:ext cx="257550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FFB3B3"/>
                </a:solidFill>
              </a:rPr>
              <a:t>Robotics</a:t>
            </a:r>
            <a:endParaRPr lang="en-US" sz="3500" b="1" dirty="0">
              <a:solidFill>
                <a:srgbClr val="FFB3B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19518" y="4161681"/>
            <a:ext cx="413760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500" b="1">
                <a:solidFill>
                  <a:srgbClr val="FFB3B3"/>
                </a:solidFill>
              </a:defRPr>
            </a:lvl1pPr>
          </a:lstStyle>
          <a:p>
            <a:r>
              <a:rPr lang="en-US" dirty="0"/>
              <a:t>Predictive Analytics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12232" y="5307594"/>
            <a:ext cx="413760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C00000"/>
                </a:solidFill>
              </a:rPr>
              <a:t>Image Recognition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41576" y="5311526"/>
            <a:ext cx="48504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500" b="1">
                <a:solidFill>
                  <a:srgbClr val="FFB3B3"/>
                </a:solidFill>
              </a:defRPr>
            </a:lvl1pPr>
          </a:lstStyle>
          <a:p>
            <a:r>
              <a:rPr lang="en-US" dirty="0" smtClean="0"/>
              <a:t>Knowledge Engineering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65740" y="2279315"/>
            <a:ext cx="58262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C00000"/>
                </a:solidFill>
              </a:rPr>
              <a:t>Natural </a:t>
            </a:r>
            <a:r>
              <a:rPr lang="en-US" sz="3500" b="1" dirty="0">
                <a:solidFill>
                  <a:srgbClr val="C00000"/>
                </a:solidFill>
              </a:rPr>
              <a:t>L</a:t>
            </a:r>
            <a:r>
              <a:rPr lang="en-US" sz="3500" b="1" dirty="0" smtClean="0">
                <a:solidFill>
                  <a:srgbClr val="C00000"/>
                </a:solidFill>
              </a:rPr>
              <a:t>anguage Processing</a:t>
            </a:r>
            <a:endParaRPr lang="en-US" sz="35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18059" y="4258639"/>
            <a:ext cx="32877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C00000"/>
                </a:solidFill>
              </a:rPr>
              <a:t>Expert Systems</a:t>
            </a:r>
            <a:endParaRPr lang="en-US" sz="35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4069" y="5872748"/>
            <a:ext cx="413760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FFB3B3"/>
                </a:solidFill>
              </a:rPr>
              <a:t>Neural network(s)</a:t>
            </a:r>
            <a:endParaRPr lang="en-US" sz="3500" b="1" dirty="0">
              <a:solidFill>
                <a:srgbClr val="FFB3B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4128" y="1511876"/>
            <a:ext cx="98871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500" b="1">
                <a:solidFill>
                  <a:srgbClr val="FFB3B3"/>
                </a:solidFill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Development of “thinking” computer systems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75202" y="5876680"/>
            <a:ext cx="413760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C00000"/>
                </a:solidFill>
              </a:rPr>
              <a:t>Process Automation</a:t>
            </a:r>
            <a:endParaRPr lang="en-US" sz="3500" b="1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0727" y="6471302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AI in HR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8" y="6085025"/>
            <a:ext cx="700453" cy="72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1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artificial intelligence (AI)? 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6994457" cy="4114800"/>
          </a:xfrm>
        </p:spPr>
        <p:txBody>
          <a:bodyPr>
            <a:noAutofit/>
          </a:bodyPr>
          <a:lstStyle/>
          <a:p>
            <a:r>
              <a:rPr lang="en-US" sz="2500" b="1" dirty="0" smtClean="0"/>
              <a:t>Definition: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500" dirty="0" smtClean="0"/>
              <a:t>  AI </a:t>
            </a:r>
            <a:r>
              <a:rPr lang="en-US" dirty="0"/>
              <a:t>the ability of a machine to perform cognitive functions associated with human minds (such as perceiving, reasoning, learning, and problem solving), includes a range of capabilities that enable AI to solve business </a:t>
            </a:r>
            <a:r>
              <a:rPr lang="en-US" dirty="0" smtClean="0"/>
              <a:t>problems – by </a:t>
            </a:r>
            <a:r>
              <a:rPr lang="en-US" sz="2500" dirty="0" smtClean="0"/>
              <a:t> the </a:t>
            </a:r>
            <a:r>
              <a:rPr lang="en-US" sz="2500" i="1" dirty="0" smtClean="0"/>
              <a:t>use </a:t>
            </a:r>
            <a:r>
              <a:rPr lang="en-US" sz="2500" i="1" dirty="0"/>
              <a:t>of </a:t>
            </a:r>
            <a:r>
              <a:rPr lang="en-US" sz="2500" i="1" dirty="0" smtClean="0"/>
              <a:t>algorithms</a:t>
            </a:r>
            <a:r>
              <a:rPr lang="en-US" sz="2500" dirty="0"/>
              <a:t>.</a:t>
            </a:r>
            <a:endParaRPr lang="en-US" sz="2500" dirty="0" smtClean="0"/>
          </a:p>
          <a:p>
            <a:endParaRPr lang="en-US" sz="25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  AI </a:t>
            </a:r>
            <a:r>
              <a:rPr lang="en-US" sz="2500" dirty="0"/>
              <a:t>is pushing humans </a:t>
            </a:r>
            <a:r>
              <a:rPr lang="en-US" sz="2500" dirty="0" smtClean="0"/>
              <a:t>and machines </a:t>
            </a:r>
            <a:r>
              <a:rPr lang="en-US" sz="2500" dirty="0"/>
              <a:t>closer together</a:t>
            </a:r>
            <a:r>
              <a:rPr lang="en-US" sz="2500" dirty="0" smtClean="0"/>
              <a:t>.</a:t>
            </a:r>
          </a:p>
          <a:p>
            <a:pPr marL="0" indent="0" algn="ctr">
              <a:buNone/>
            </a:pPr>
            <a:r>
              <a:rPr lang="en-US" sz="2500" b="1" dirty="0" smtClean="0"/>
              <a:t>Is it?!</a:t>
            </a:r>
            <a:endParaRPr lang="en-US" sz="2500" b="1" dirty="0"/>
          </a:p>
        </p:txBody>
      </p:sp>
      <p:pic>
        <p:nvPicPr>
          <p:cNvPr id="2050" name="Picture 2" descr="AI in HR_Thinking rob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614" y="2945424"/>
            <a:ext cx="3869412" cy="258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840727" y="6471302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AI in HR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8" y="6085025"/>
            <a:ext cx="700453" cy="72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9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</a:t>
            </a:r>
            <a:r>
              <a:rPr lang="en-US" dirty="0" err="1" smtClean="0"/>
              <a:t>ai</a:t>
            </a:r>
            <a:r>
              <a:rPr lang="en-US" dirty="0" smtClean="0"/>
              <a:t>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849" y="2084832"/>
            <a:ext cx="8190211" cy="40356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500" dirty="0"/>
              <a:t> </a:t>
            </a:r>
            <a:r>
              <a:rPr lang="en-US" sz="2500" dirty="0" smtClean="0"/>
              <a:t>Wherever </a:t>
            </a:r>
            <a:r>
              <a:rPr lang="en-US" sz="2500" dirty="0"/>
              <a:t>tasks call for intelligent, analysis-based </a:t>
            </a:r>
            <a:r>
              <a:rPr lang="en-US" sz="2500" dirty="0" smtClean="0"/>
              <a:t>behavior.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500" dirty="0"/>
              <a:t> M</a:t>
            </a:r>
            <a:r>
              <a:rPr lang="en-US" sz="2500" dirty="0" smtClean="0"/>
              <a:t>ain uses in: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100" dirty="0" smtClean="0"/>
              <a:t> Telecom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100" dirty="0" smtClean="0"/>
              <a:t> High-tech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100" dirty="0" smtClean="0"/>
              <a:t> Financial services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 2017 : 20% used AI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500" dirty="0"/>
              <a:t> </a:t>
            </a:r>
            <a:r>
              <a:rPr lang="en-US" sz="2500" dirty="0" smtClean="0"/>
              <a:t>2018 : 47% used AI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500" dirty="0"/>
              <a:t> </a:t>
            </a:r>
            <a:r>
              <a:rPr lang="en-US" sz="2500" dirty="0" smtClean="0"/>
              <a:t>Popularity of AI is increasing. </a:t>
            </a:r>
            <a:endParaRPr lang="en-US" sz="2500" dirty="0"/>
          </a:p>
          <a:p>
            <a:pPr marL="0" indent="0">
              <a:buNone/>
            </a:pPr>
            <a:endParaRPr lang="en-US" sz="2500" dirty="0"/>
          </a:p>
        </p:txBody>
      </p:sp>
      <p:sp>
        <p:nvSpPr>
          <p:cNvPr id="10" name="Rectangle 9"/>
          <p:cNvSpPr/>
          <p:nvPr/>
        </p:nvSpPr>
        <p:spPr>
          <a:xfrm>
            <a:off x="840727" y="6471302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AI in HR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8" y="6085025"/>
            <a:ext cx="700453" cy="72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</a:t>
            </a:r>
            <a:r>
              <a:rPr lang="en-US" dirty="0" err="1" smtClean="0"/>
              <a:t>ai</a:t>
            </a:r>
            <a:r>
              <a:rPr lang="en-US" dirty="0" smtClean="0"/>
              <a:t> have added-value?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702" y="3398878"/>
            <a:ext cx="2917972" cy="1705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McKinsey &amp; Company </a:t>
            </a:r>
          </a:p>
          <a:p>
            <a:pPr marL="0" indent="0">
              <a:buNone/>
            </a:pPr>
            <a:r>
              <a:rPr lang="en-US" dirty="0" smtClean="0"/>
              <a:t>Global Survey: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61539899"/>
              </p:ext>
            </p:extLst>
          </p:nvPr>
        </p:nvGraphicFramePr>
        <p:xfrm>
          <a:off x="4677996" y="2167955"/>
          <a:ext cx="6303596" cy="4167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52453" y="2748179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17323" y="4067066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41%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40727" y="6471302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AI in HR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8" y="6085025"/>
            <a:ext cx="700453" cy="72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2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ai</a:t>
            </a:r>
            <a:r>
              <a:rPr lang="en-US" dirty="0" smtClean="0"/>
              <a:t> in different business functions?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983" y="1565331"/>
            <a:ext cx="8638347" cy="499373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40727" y="6471302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AI in HR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8" y="6085025"/>
            <a:ext cx="700453" cy="72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in hr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959" y="2461847"/>
            <a:ext cx="6051571" cy="344658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  </a:t>
            </a:r>
            <a:r>
              <a:rPr lang="en-US" sz="2500" b="1" dirty="0"/>
              <a:t>Recruitment (Talent Acquisition)</a:t>
            </a:r>
            <a:endParaRPr lang="en-US" sz="25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500" dirty="0"/>
              <a:t> </a:t>
            </a:r>
            <a:r>
              <a:rPr lang="en-US" sz="2500" dirty="0" smtClean="0"/>
              <a:t> </a:t>
            </a:r>
            <a:r>
              <a:rPr lang="en-US" sz="2500" b="1" dirty="0"/>
              <a:t>Automation of Administrative </a:t>
            </a:r>
            <a:r>
              <a:rPr lang="en-US" sz="2500" b="1" dirty="0" smtClean="0"/>
              <a:t>Tasks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500" b="1" dirty="0"/>
              <a:t> </a:t>
            </a:r>
            <a:r>
              <a:rPr lang="en-US" sz="2500" b="1" dirty="0" smtClean="0"/>
              <a:t> Onboarding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500" b="1" dirty="0"/>
              <a:t> </a:t>
            </a:r>
            <a:r>
              <a:rPr lang="en-US" sz="2500" b="1" dirty="0" smtClean="0"/>
              <a:t> </a:t>
            </a:r>
            <a:r>
              <a:rPr lang="en-US" sz="2500" b="1" dirty="0"/>
              <a:t>Employee </a:t>
            </a:r>
            <a:r>
              <a:rPr lang="en-US" sz="2500" b="1" dirty="0" smtClean="0"/>
              <a:t>Training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500" b="1" dirty="0"/>
              <a:t> </a:t>
            </a:r>
            <a:r>
              <a:rPr lang="en-US" sz="2500" b="1" dirty="0" smtClean="0"/>
              <a:t> Retention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500" b="1" dirty="0"/>
              <a:t> </a:t>
            </a:r>
            <a:r>
              <a:rPr lang="en-US" sz="2500" b="1" dirty="0" smtClean="0"/>
              <a:t> Knowledge Sharing</a:t>
            </a:r>
            <a:endParaRPr lang="en-US" sz="2500" dirty="0"/>
          </a:p>
        </p:txBody>
      </p:sp>
      <p:sp>
        <p:nvSpPr>
          <p:cNvPr id="5" name="Rounded Rectangle 4"/>
          <p:cNvSpPr/>
          <p:nvPr/>
        </p:nvSpPr>
        <p:spPr>
          <a:xfrm>
            <a:off x="8405223" y="2273340"/>
            <a:ext cx="2751991" cy="28575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Exploring </a:t>
            </a:r>
          </a:p>
          <a:p>
            <a:pPr algn="ctr"/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AI-supporting applications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d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esigned to improve operations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40727" y="6471302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AI in HR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8" y="6085025"/>
            <a:ext cx="700453" cy="72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9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754" y="919033"/>
            <a:ext cx="5125915" cy="529126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40727" y="6471302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AI in HR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8" y="6085025"/>
            <a:ext cx="700453" cy="7263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87761" y="4176346"/>
            <a:ext cx="38074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What does that mean??</a:t>
            </a:r>
            <a:endParaRPr lang="en-US" sz="3000" dirty="0"/>
          </a:p>
        </p:txBody>
      </p:sp>
      <p:cxnSp>
        <p:nvCxnSpPr>
          <p:cNvPr id="16" name="Straight Arrow Connector 15"/>
          <p:cNvCxnSpPr>
            <a:stCxn id="7" idx="2"/>
          </p:cNvCxnSpPr>
          <p:nvPr/>
        </p:nvCxnSpPr>
        <p:spPr>
          <a:xfrm flipH="1">
            <a:off x="7587762" y="4730344"/>
            <a:ext cx="1903726" cy="8615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58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786</TotalTime>
  <Words>1142</Words>
  <Application>Microsoft Office PowerPoint</Application>
  <PresentationFormat>Widescreen</PresentationFormat>
  <Paragraphs>145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Tw Cen MT</vt:lpstr>
      <vt:lpstr>Tw Cen MT Condensed</vt:lpstr>
      <vt:lpstr>Wingdings</vt:lpstr>
      <vt:lpstr>Wingdings 3</vt:lpstr>
      <vt:lpstr>Integral</vt:lpstr>
      <vt:lpstr>PowerPoint Presentation</vt:lpstr>
      <vt:lpstr>Artificial intelligence in human resource management</vt:lpstr>
      <vt:lpstr>What is artificial intelligence (AI)? </vt:lpstr>
      <vt:lpstr>What is artificial intelligence (AI)? </vt:lpstr>
      <vt:lpstr>Where is ai used?</vt:lpstr>
      <vt:lpstr>does ai have added-value?</vt:lpstr>
      <vt:lpstr>ai in different business functions?</vt:lpstr>
      <vt:lpstr>Ai in hr</vt:lpstr>
      <vt:lpstr>PowerPoint Presentation</vt:lpstr>
      <vt:lpstr>1. Recruitment (Talent Acquisition) </vt:lpstr>
      <vt:lpstr>2. Automation of Administrative Tasks </vt:lpstr>
      <vt:lpstr>2. Automation of Administrative Tasks </vt:lpstr>
      <vt:lpstr>2. Automation of Administrative Tasks </vt:lpstr>
      <vt:lpstr>3. Onboarding </vt:lpstr>
      <vt:lpstr>3. Onboarding </vt:lpstr>
      <vt:lpstr>4. Employee Training </vt:lpstr>
      <vt:lpstr>5. retention </vt:lpstr>
      <vt:lpstr>6. Knowledge sharing </vt:lpstr>
      <vt:lpstr>popular ai applications for hr </vt:lpstr>
      <vt:lpstr>To ai or not to ai? </vt:lpstr>
      <vt:lpstr>discussion </vt:lpstr>
      <vt:lpstr>References</vt:lpstr>
      <vt:lpstr>PowerPoint Presentation</vt:lpstr>
    </vt:vector>
  </TitlesOfParts>
  <Company>PC United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Taher M. Al-Ahwal</dc:creator>
  <cp:lastModifiedBy>Taher M. Al-Ahwal</cp:lastModifiedBy>
  <cp:revision>386</cp:revision>
  <dcterms:created xsi:type="dcterms:W3CDTF">2019-11-23T09:33:57Z</dcterms:created>
  <dcterms:modified xsi:type="dcterms:W3CDTF">2019-11-30T05:27:41Z</dcterms:modified>
</cp:coreProperties>
</file>