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3" r:id="rId2"/>
  </p:sldMasterIdLst>
  <p:notesMasterIdLst>
    <p:notesMasterId r:id="rId16"/>
  </p:notesMasterIdLst>
  <p:sldIdLst>
    <p:sldId id="256" r:id="rId3"/>
    <p:sldId id="554" r:id="rId4"/>
    <p:sldId id="532" r:id="rId5"/>
    <p:sldId id="586" r:id="rId6"/>
    <p:sldId id="588" r:id="rId7"/>
    <p:sldId id="589" r:id="rId8"/>
    <p:sldId id="257" r:id="rId9"/>
    <p:sldId id="258" r:id="rId10"/>
    <p:sldId id="259" r:id="rId11"/>
    <p:sldId id="260" r:id="rId12"/>
    <p:sldId id="590" r:id="rId13"/>
    <p:sldId id="591" r:id="rId14"/>
    <p:sldId id="5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3F389-44CD-49D2-BEBC-80E8D23FBD6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8C54-66E2-42E6-8AC7-6045AF7A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8C54-66E2-42E6-8AC7-6045AF7A98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3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8C54-66E2-42E6-8AC7-6045AF7A98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6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7CACC1-1743-48E8-A43B-33DE35AC5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7F81CF-F2A6-4E82-A440-07A2C6F68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B8B8C2D-7D07-4A63-AEDA-D5A80120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383554-5D57-402D-A707-C23CE92C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E7142C-F007-41D9-A476-8964AFCB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1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58B91C-7E78-40E3-BD8B-74EA8369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DCAA77A-BE00-4A9B-9BD6-22AA5608B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F8BE1B-4D24-45BB-9B5B-08615815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F47C65-BC41-4965-8CD4-E1F151D6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2DEFBA-6578-4ECD-9815-7EEB9594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6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969558D-D626-463E-B152-943E8E318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6ED1306-71A8-4F53-97C8-3FAF1B5BA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D2965F-7A9C-4AB6-82E1-2EF02CB6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E53521D-9F15-4058-9712-F176D296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C5B457-9DE7-4420-85A0-87A4A831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0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9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4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9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75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32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0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7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574C36-292A-4585-AE23-EE79A4E9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C2D6F7-7298-42D9-8A7E-BBE92FE75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05FFA8-0D9F-4F00-93D8-E34D878F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2D3781-23CC-403E-B0BA-D4D804EA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C72063-C6EA-4642-9906-516F9DA4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48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51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0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14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913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74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30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93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6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CD43D3-A1D4-4255-9EAC-27CD1D79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D97463-36B8-4DC3-9394-9DA95D1D5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A43CC0-0CE7-4A80-A0C9-7D3A1391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7794B6-005E-4126-AADC-96A0E0CC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014EA6-1F87-42C8-9730-1F2467D6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2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7ACAB2-E6B0-438B-A112-E257E591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CC1541-2235-4F6F-8C55-F073614A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7FA8465-6565-46D8-A545-3A0DAC6EC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DA08102-E313-474C-90D6-41798FD2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30C9F6D-DF67-4E56-9BD9-FF6DBF46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E1D147A-BEC6-4491-896F-32CA19A1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07EC6F-8BAE-46FE-B48D-048F7CFB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23E08DB-D98A-4C03-9338-80297E4D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F01C92F-9758-4B0C-AD88-767E8C9C5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9DCBBE9-116E-4274-AB76-B52783401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1760171-42E0-4ED1-BC61-935625F5F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CECA959-3EF7-425D-B518-5083F517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605BFFD-7081-4153-88D0-F9644390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8A0D7FC-4D48-4FDE-8FD1-F95A1F5C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6F1F1E-FF13-4C94-A842-2CD19008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486DB44-295E-4875-808C-DF8AEDCD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C27BD10-17BE-426A-ADF9-5943CD1B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D21DF54-99BD-4DBF-B27C-8FAE203D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0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E15AAED-2A80-4504-A20E-411DE853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AA44828-C8CB-44F6-A671-8A4F7F20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FBE5ED7-5614-4E21-84CF-AF2FA8A5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0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78E3A5-8129-4F85-A715-0517C183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FE3B3E-BA00-447D-BA04-B4A62C74A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2D47B9A-5948-4F2C-A6C7-0746EFBAE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99F322F-B9D5-4056-BBF6-7BC9F1D3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A38C2FC-A016-4E2E-A51C-934431B3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70592A7-34F6-4F6C-83F2-6173E26E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6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1B3184-873F-4B0F-B293-4218F22E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915287B-EA50-4A2A-988D-A213B4FC1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21FF25F-E95E-445B-B20E-6ED2FDFD1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1C15B0C-9B18-4A46-824A-D2A7EBA0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DD771C8-310B-48C1-A7D3-425C24CC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6D3EBF-8306-4042-A4C4-8A9D4303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6014122-612D-48FD-8953-5952D36B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9C82560-0171-4A0C-B788-41BC54C4C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F71DAF-8397-425D-B3DC-29DF3FA71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07161C-1E8C-4A87-8EE0-6B246D506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93D0C0-388E-4A8B-BC4D-AF0CBA7FE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5DDEE-59AE-49B2-8657-D5AB21752D6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C0CA-723B-400E-8423-4920E426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88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1F488F-CF4F-4892-A86E-174AB841D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4187" y="217141"/>
            <a:ext cx="9248220" cy="2677648"/>
          </a:xfrm>
        </p:spPr>
        <p:txBody>
          <a:bodyPr>
            <a:normAutofit/>
          </a:bodyPr>
          <a:lstStyle/>
          <a:p>
            <a:r>
              <a:rPr lang="tr-TR" sz="6600" b="1" dirty="0"/>
              <a:t>THE FUTURE OF HUMAN RESOURCES</a:t>
            </a:r>
            <a:endParaRPr lang="en-US" sz="6600" b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3983E34-2C80-4CA4-9AB3-9E95B57D5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6749" y="3429000"/>
            <a:ext cx="8825658" cy="221935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MX" sz="2200" b="1" dirty="0"/>
              <a:t>Costel Bocancea</a:t>
            </a:r>
            <a:endParaRPr lang="en-US" sz="2200" b="1" dirty="0"/>
          </a:p>
          <a:p>
            <a:pPr algn="l"/>
            <a:r>
              <a:rPr lang="es-MX" sz="2200" b="1" dirty="0"/>
              <a:t>Nia Todua</a:t>
            </a:r>
            <a:endParaRPr lang="en-US" sz="2200" b="1" dirty="0"/>
          </a:p>
          <a:p>
            <a:pPr algn="l"/>
            <a:r>
              <a:rPr lang="es-MX" sz="2200" b="1" dirty="0"/>
              <a:t>Nino Kiladze</a:t>
            </a:r>
            <a:endParaRPr lang="en-US" sz="2200" b="1" dirty="0"/>
          </a:p>
          <a:p>
            <a:pPr algn="l"/>
            <a:r>
              <a:rPr lang="es-MX" sz="2200" b="1" dirty="0"/>
              <a:t>Selin Senyuva</a:t>
            </a:r>
            <a:endParaRPr lang="en-US" sz="2200" b="1" dirty="0"/>
          </a:p>
          <a:p>
            <a:pPr algn="l"/>
            <a:r>
              <a:rPr lang="es-MX" sz="2200" b="1" dirty="0"/>
              <a:t>Mayra Fuentes</a:t>
            </a:r>
            <a:endParaRPr lang="en-US" sz="2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7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level of automation and the company as a personal career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Employer rather rely on a large HR workforce that understands the needs of their employees.</a:t>
            </a:r>
          </a:p>
          <a:p>
            <a:r>
              <a:rPr lang="en-US" dirty="0"/>
              <a:t>Employers  build a close relationship with the workforce. </a:t>
            </a:r>
          </a:p>
          <a:p>
            <a:r>
              <a:rPr lang="en-US" dirty="0"/>
              <a:t>Employees feel appreciated and reward their employers with loyalty, performance, and a renunciation of unions.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0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FC6C-BB94-413B-829C-516B68FFB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391" y="-787400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b="1" i="1" cap="all" dirty="0">
                <a:solidFill>
                  <a:srgbClr val="C00000"/>
                </a:solidFill>
              </a:rPr>
              <a:t>GOOGLE'S COMPANY CULTURE</a:t>
            </a:r>
            <a:br>
              <a:rPr lang="en-US" sz="3200" b="1" i="1" cap="all" dirty="0">
                <a:solidFill>
                  <a:srgbClr val="C00000"/>
                </a:solidFill>
              </a:rPr>
            </a:b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91185-822A-46C7-9724-57691910D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77159"/>
            <a:ext cx="12192000" cy="4978745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Creativity is Encouraged                                    L</a:t>
            </a:r>
            <a:r>
              <a:rPr lang="en-US" dirty="0"/>
              <a:t>ounge area,    The cafeteria,  Beanbag  Chair</a:t>
            </a:r>
            <a:endParaRPr lang="en-US" b="1" dirty="0"/>
          </a:p>
          <a:p>
            <a:pPr algn="l"/>
            <a:endParaRPr lang="en-US" b="1" dirty="0"/>
          </a:p>
          <a:p>
            <a:pPr algn="l"/>
            <a:r>
              <a:rPr lang="en-US" b="1" dirty="0"/>
              <a:t>Hiring for Character and Skill                             M</a:t>
            </a:r>
            <a:r>
              <a:rPr lang="en-US" dirty="0"/>
              <a:t>ath and reading can be taught, Character  cannot</a:t>
            </a:r>
          </a:p>
          <a:p>
            <a:pPr algn="l"/>
            <a:endParaRPr lang="en-US" dirty="0"/>
          </a:p>
          <a:p>
            <a:pPr algn="l"/>
            <a:r>
              <a:rPr lang="en-US" b="1" dirty="0"/>
              <a:t>Happiness is a Science                                      Not </a:t>
            </a:r>
            <a:r>
              <a:rPr lang="en-US" dirty="0"/>
              <a:t>(HR) department   </a:t>
            </a:r>
            <a:r>
              <a:rPr lang="en-US" b="1" dirty="0"/>
              <a:t>BUT </a:t>
            </a:r>
            <a:r>
              <a:rPr lang="en-US" dirty="0"/>
              <a:t>    “People Operations.”</a:t>
            </a:r>
            <a:r>
              <a:rPr lang="en-US" b="1" dirty="0"/>
              <a:t> 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         (Health care  , Parental leave</a:t>
            </a:r>
            <a:r>
              <a:rPr lang="en-US" dirty="0"/>
              <a:t> , </a:t>
            </a:r>
            <a:r>
              <a:rPr lang="en-US" b="1" dirty="0"/>
              <a:t>Death benefits , Global Education Leave program</a:t>
            </a:r>
            <a:r>
              <a:rPr lang="en-US" dirty="0"/>
              <a:t> ) </a:t>
            </a:r>
            <a:endParaRPr lang="en-US" b="1" dirty="0"/>
          </a:p>
          <a:p>
            <a:pPr algn="l"/>
            <a:endParaRPr lang="en-US" b="1" dirty="0"/>
          </a:p>
          <a:p>
            <a:pPr algn="l"/>
            <a:r>
              <a:rPr lang="en-US" b="1" dirty="0"/>
              <a:t>Defined Core Values                                             T</a:t>
            </a:r>
            <a:r>
              <a:rPr lang="en-US" dirty="0"/>
              <a:t>he need for information crosses all borders.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CFF9399-6498-4AB1-AAFF-714C872116E2}"/>
              </a:ext>
            </a:extLst>
          </p:cNvPr>
          <p:cNvSpPr/>
          <p:nvPr/>
        </p:nvSpPr>
        <p:spPr>
          <a:xfrm>
            <a:off x="3790107" y="1654806"/>
            <a:ext cx="1245705" cy="357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AA08526-0C8D-491A-AC40-46C773DAE046}"/>
              </a:ext>
            </a:extLst>
          </p:cNvPr>
          <p:cNvSpPr/>
          <p:nvPr/>
        </p:nvSpPr>
        <p:spPr>
          <a:xfrm>
            <a:off x="4015397" y="2627129"/>
            <a:ext cx="1245705" cy="357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C2EAC2D-78BC-4538-AEED-8CAE33CB732C}"/>
              </a:ext>
            </a:extLst>
          </p:cNvPr>
          <p:cNvSpPr/>
          <p:nvPr/>
        </p:nvSpPr>
        <p:spPr>
          <a:xfrm>
            <a:off x="3644341" y="3577099"/>
            <a:ext cx="1245705" cy="357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AFC1452-89F7-4529-AD8B-7DB7E4691EBB}"/>
              </a:ext>
            </a:extLst>
          </p:cNvPr>
          <p:cNvSpPr/>
          <p:nvPr/>
        </p:nvSpPr>
        <p:spPr>
          <a:xfrm>
            <a:off x="3392544" y="5320488"/>
            <a:ext cx="1245705" cy="357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6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10BB30-CD1E-41C9-B64C-501281DC3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01858"/>
            <a:ext cx="9144000" cy="5303520"/>
          </a:xfrm>
        </p:spPr>
        <p:txBody>
          <a:bodyPr/>
          <a:lstStyle/>
          <a:p>
            <a:pPr algn="l"/>
            <a:r>
              <a:rPr lang="en-US" sz="4400" dirty="0"/>
              <a:t>WORKING ENVIROMENT  </a:t>
            </a:r>
          </a:p>
          <a:p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Salary - Google has very high salaries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Creative license - Staff are allowed to spend 20% of their time working on personal projects.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An awesome team - Google only looks for the best and brightest minds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Pets at work - employees are free to bring their pets to 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 fun work environment – Google creates low stress environment for employees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278990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E4F7-168B-654C-99CF-BC6909DB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16" y="107180"/>
            <a:ext cx="10515600" cy="1325563"/>
          </a:xfrm>
        </p:spPr>
        <p:txBody>
          <a:bodyPr/>
          <a:lstStyle/>
          <a:p>
            <a:r>
              <a:rPr lang="es-MX" sz="5400" b="1" dirty="0">
                <a:latin typeface="+mn-lt"/>
                <a:ea typeface="+mn-ea"/>
                <a:cs typeface="+mn-cs"/>
              </a:rPr>
              <a:t>Conclusion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974819-B1CC-AD4B-9366-D28556F1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133" y="1560068"/>
            <a:ext cx="2483734" cy="662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Reduce costs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BF0D917-557E-A74C-BB31-836A74663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</a:blip>
          <a:srcRect l="28014" t="19537" r="27673" b="27273"/>
          <a:stretch/>
        </p:blipFill>
        <p:spPr>
          <a:xfrm>
            <a:off x="4677167" y="2257122"/>
            <a:ext cx="2354499" cy="2456561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47DB744-B5B3-E144-A714-85487F14BEE6}"/>
              </a:ext>
            </a:extLst>
          </p:cNvPr>
          <p:cNvSpPr txBox="1">
            <a:spLocks/>
          </p:cNvSpPr>
          <p:nvPr/>
        </p:nvSpPr>
        <p:spPr>
          <a:xfrm>
            <a:off x="5407650" y="3097534"/>
            <a:ext cx="1031009" cy="662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/>
              <a:t>HR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686D525-8430-6646-A4C4-41C34A6F85E8}"/>
              </a:ext>
            </a:extLst>
          </p:cNvPr>
          <p:cNvSpPr txBox="1">
            <a:spLocks/>
          </p:cNvSpPr>
          <p:nvPr/>
        </p:nvSpPr>
        <p:spPr>
          <a:xfrm>
            <a:off x="7730211" y="2423657"/>
            <a:ext cx="2483734" cy="860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Enhance efficiency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F6E463F-C90F-274C-8A7A-B79D416B76E9}"/>
              </a:ext>
            </a:extLst>
          </p:cNvPr>
          <p:cNvSpPr txBox="1">
            <a:spLocks/>
          </p:cNvSpPr>
          <p:nvPr/>
        </p:nvSpPr>
        <p:spPr>
          <a:xfrm>
            <a:off x="2923916" y="4833841"/>
            <a:ext cx="2483734" cy="1113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300" dirty="0"/>
              <a:t>Expedite decision making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26A4C68-0636-FC48-B84E-A1C1F6F30308}"/>
              </a:ext>
            </a:extLst>
          </p:cNvPr>
          <p:cNvSpPr/>
          <p:nvPr/>
        </p:nvSpPr>
        <p:spPr>
          <a:xfrm>
            <a:off x="6593505" y="4833841"/>
            <a:ext cx="24837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Improve productivity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9C0EF2A-89E8-7A42-BFEA-80F374278574}"/>
              </a:ext>
            </a:extLst>
          </p:cNvPr>
          <p:cNvSpPr txBox="1">
            <a:spLocks/>
          </p:cNvSpPr>
          <p:nvPr/>
        </p:nvSpPr>
        <p:spPr>
          <a:xfrm>
            <a:off x="2164704" y="2837916"/>
            <a:ext cx="1469307" cy="66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Quality</a:t>
            </a:r>
          </a:p>
        </p:txBody>
      </p:sp>
      <p:pic>
        <p:nvPicPr>
          <p:cNvPr id="14" name="Gráfico 13" descr="Flechas de cheurón">
            <a:extLst>
              <a:ext uri="{FF2B5EF4-FFF2-40B4-BE49-F238E27FC236}">
                <a16:creationId xmlns:a16="http://schemas.microsoft.com/office/drawing/2014/main" id="{CEB99F8D-5235-0B40-80D1-042A9AC6D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56239">
            <a:off x="7273011" y="1499644"/>
            <a:ext cx="914400" cy="914400"/>
          </a:xfrm>
          <a:prstGeom prst="rect">
            <a:avLst/>
          </a:prstGeom>
        </p:spPr>
      </p:pic>
      <p:pic>
        <p:nvPicPr>
          <p:cNvPr id="15" name="Gráfico 14" descr="Flechas de cheurón">
            <a:extLst>
              <a:ext uri="{FF2B5EF4-FFF2-40B4-BE49-F238E27FC236}">
                <a16:creationId xmlns:a16="http://schemas.microsoft.com/office/drawing/2014/main" id="{089514E5-18B6-5E48-B91A-3BBAB6162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920076">
            <a:off x="8432170" y="3647617"/>
            <a:ext cx="914400" cy="914400"/>
          </a:xfrm>
          <a:prstGeom prst="rect">
            <a:avLst/>
          </a:prstGeom>
        </p:spPr>
      </p:pic>
      <p:pic>
        <p:nvPicPr>
          <p:cNvPr id="16" name="Gráfico 15" descr="Flechas de cheurón">
            <a:extLst>
              <a:ext uri="{FF2B5EF4-FFF2-40B4-BE49-F238E27FC236}">
                <a16:creationId xmlns:a16="http://schemas.microsoft.com/office/drawing/2014/main" id="{3E18DD80-AB17-7E40-871B-1DE626748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5524259" y="4987598"/>
            <a:ext cx="914400" cy="914400"/>
          </a:xfrm>
          <a:prstGeom prst="rect">
            <a:avLst/>
          </a:prstGeom>
        </p:spPr>
      </p:pic>
      <p:pic>
        <p:nvPicPr>
          <p:cNvPr id="17" name="Gráfico 16" descr="Flechas de cheurón">
            <a:extLst>
              <a:ext uri="{FF2B5EF4-FFF2-40B4-BE49-F238E27FC236}">
                <a16:creationId xmlns:a16="http://schemas.microsoft.com/office/drawing/2014/main" id="{E54F9BA3-07AD-B044-B870-D2638419E4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4705907">
            <a:off x="2591315" y="3587657"/>
            <a:ext cx="914400" cy="914400"/>
          </a:xfrm>
          <a:prstGeom prst="rect">
            <a:avLst/>
          </a:prstGeom>
        </p:spPr>
      </p:pic>
      <p:pic>
        <p:nvPicPr>
          <p:cNvPr id="18" name="Gráfico 17" descr="Flechas de cheurón">
            <a:extLst>
              <a:ext uri="{FF2B5EF4-FFF2-40B4-BE49-F238E27FC236}">
                <a16:creationId xmlns:a16="http://schemas.microsoft.com/office/drawing/2014/main" id="{B2E1457C-F870-CC47-8B51-5C384722E0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220428">
            <a:off x="3311997" y="16221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4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echnology icon png ile ilgili görsel sonucu">
            <a:extLst>
              <a:ext uri="{FF2B5EF4-FFF2-40B4-BE49-F238E27FC236}">
                <a16:creationId xmlns:a16="http://schemas.microsoft.com/office/drawing/2014/main" id="{12E1EB45-B314-4EBC-8BDC-D07DCD2B8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41"/>
          <a:stretch/>
        </p:blipFill>
        <p:spPr bwMode="auto">
          <a:xfrm>
            <a:off x="77216" y="2502815"/>
            <a:ext cx="4289384" cy="43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A2A407CE-9292-484C-AC1E-EEC7022B6C57}"/>
              </a:ext>
            </a:extLst>
          </p:cNvPr>
          <p:cNvSpPr/>
          <p:nvPr/>
        </p:nvSpPr>
        <p:spPr>
          <a:xfrm>
            <a:off x="6402316" y="2709993"/>
            <a:ext cx="1962195" cy="116428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TALENT MANAGEMENT</a:t>
            </a:r>
            <a:endParaRPr lang="en-US" sz="2000" b="1" dirty="0"/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8B5B9416-EFD2-4F7E-AD2F-ECED78005C45}"/>
              </a:ext>
            </a:extLst>
          </p:cNvPr>
          <p:cNvSpPr/>
          <p:nvPr/>
        </p:nvSpPr>
        <p:spPr>
          <a:xfrm>
            <a:off x="6410792" y="3955789"/>
            <a:ext cx="1962195" cy="116428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KNOWLEDGE MANAGEMENT</a:t>
            </a:r>
            <a:endParaRPr lang="en-US" sz="2000" b="1" dirty="0"/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A018C8FF-4D3E-49BF-9B3E-9FB291D3AA22}"/>
              </a:ext>
            </a:extLst>
          </p:cNvPr>
          <p:cNvSpPr/>
          <p:nvPr/>
        </p:nvSpPr>
        <p:spPr>
          <a:xfrm>
            <a:off x="6402315" y="5216575"/>
            <a:ext cx="1962195" cy="116428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EMPLOYEE TRAINING</a:t>
            </a:r>
            <a:endParaRPr lang="en-US" sz="2000" b="1" dirty="0"/>
          </a:p>
        </p:txBody>
      </p:sp>
      <p:sp>
        <p:nvSpPr>
          <p:cNvPr id="35" name="Arrow: Down 5">
            <a:extLst>
              <a:ext uri="{FF2B5EF4-FFF2-40B4-BE49-F238E27FC236}">
                <a16:creationId xmlns:a16="http://schemas.microsoft.com/office/drawing/2014/main" id="{D5EA184C-5703-4312-8B6B-C31287AAB0B1}"/>
              </a:ext>
            </a:extLst>
          </p:cNvPr>
          <p:cNvSpPr/>
          <p:nvPr/>
        </p:nvSpPr>
        <p:spPr>
          <a:xfrm rot="16200000">
            <a:off x="5084537" y="3811091"/>
            <a:ext cx="441015" cy="1400079"/>
          </a:xfrm>
          <a:prstGeom prst="downArrow">
            <a:avLst>
              <a:gd name="adj1" fmla="val 40255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row: Down 5">
            <a:extLst>
              <a:ext uri="{FF2B5EF4-FFF2-40B4-BE49-F238E27FC236}">
                <a16:creationId xmlns:a16="http://schemas.microsoft.com/office/drawing/2014/main" id="{84A67205-26D8-4FA0-8B1B-F836D01BAADE}"/>
              </a:ext>
            </a:extLst>
          </p:cNvPr>
          <p:cNvSpPr/>
          <p:nvPr/>
        </p:nvSpPr>
        <p:spPr>
          <a:xfrm rot="16200000">
            <a:off x="5126810" y="2581492"/>
            <a:ext cx="441015" cy="1400079"/>
          </a:xfrm>
          <a:prstGeom prst="downArrow">
            <a:avLst>
              <a:gd name="adj1" fmla="val 40255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Down 5">
            <a:extLst>
              <a:ext uri="{FF2B5EF4-FFF2-40B4-BE49-F238E27FC236}">
                <a16:creationId xmlns:a16="http://schemas.microsoft.com/office/drawing/2014/main" id="{96C183B6-A279-4640-805A-9E12ADA7C377}"/>
              </a:ext>
            </a:extLst>
          </p:cNvPr>
          <p:cNvSpPr/>
          <p:nvPr/>
        </p:nvSpPr>
        <p:spPr>
          <a:xfrm rot="16200000">
            <a:off x="5084537" y="5059423"/>
            <a:ext cx="441015" cy="1400079"/>
          </a:xfrm>
          <a:prstGeom prst="downArrow">
            <a:avLst>
              <a:gd name="adj1" fmla="val 40255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Başlık 1">
            <a:extLst>
              <a:ext uri="{FF2B5EF4-FFF2-40B4-BE49-F238E27FC236}">
                <a16:creationId xmlns:a16="http://schemas.microsoft.com/office/drawing/2014/main" id="{50E6F936-AFA3-43D2-84F1-CEDCAB4C685F}"/>
              </a:ext>
            </a:extLst>
          </p:cNvPr>
          <p:cNvSpPr txBox="1">
            <a:spLocks/>
          </p:cNvSpPr>
          <p:nvPr/>
        </p:nvSpPr>
        <p:spPr>
          <a:xfrm>
            <a:off x="228600" y="1387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/>
              <a:t>EFFECTS OF TECHNOLOGY</a:t>
            </a:r>
            <a:endParaRPr lang="en-US" dirty="0"/>
          </a:p>
        </p:txBody>
      </p:sp>
      <p:pic>
        <p:nvPicPr>
          <p:cNvPr id="1032" name="Picture 8" descr="artificial intelligence icon ile ilgili görsel sonucu">
            <a:extLst>
              <a:ext uri="{FF2B5EF4-FFF2-40B4-BE49-F238E27FC236}">
                <a16:creationId xmlns:a16="http://schemas.microsoft.com/office/drawing/2014/main" id="{7F720113-DA3A-4343-89F8-C738D7F03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297" y="2839698"/>
            <a:ext cx="1723869" cy="172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C0C5924C-F9C9-4867-8CD4-EC92435AB85B}"/>
              </a:ext>
            </a:extLst>
          </p:cNvPr>
          <p:cNvSpPr txBox="1"/>
          <p:nvPr/>
        </p:nvSpPr>
        <p:spPr>
          <a:xfrm>
            <a:off x="8654321" y="2271982"/>
            <a:ext cx="353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ARTIFICIAL INTELLIGENCE</a:t>
            </a:r>
            <a:endParaRPr lang="en-US" sz="24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4DE065E-F3CC-4EF8-A1BA-B556A94327BE}"/>
              </a:ext>
            </a:extLst>
          </p:cNvPr>
          <p:cNvSpPr txBox="1"/>
          <p:nvPr/>
        </p:nvSpPr>
        <p:spPr>
          <a:xfrm>
            <a:off x="8531895" y="4703410"/>
            <a:ext cx="3582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Artificial intelligence (AI) refers to technology used to perform a task that requires a certain level of intelligence to accomplish</a:t>
            </a:r>
            <a:r>
              <a:rPr lang="tr-T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04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/>
              <a:t>Recruitment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705689" y="1618377"/>
            <a:ext cx="5600335" cy="952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5705689" y="2616314"/>
            <a:ext cx="5600335" cy="952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5705689" y="3614251"/>
            <a:ext cx="5600335" cy="9525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17829E-6DBD-46E2-A0FA-EF1A05D59AA2}"/>
              </a:ext>
            </a:extLst>
          </p:cNvPr>
          <p:cNvSpPr/>
          <p:nvPr/>
        </p:nvSpPr>
        <p:spPr>
          <a:xfrm>
            <a:off x="5705689" y="4620289"/>
            <a:ext cx="5600335" cy="952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5813112" y="1839331"/>
            <a:ext cx="506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Identify suitable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candidates 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E0ADF0-60ED-427C-8750-80ACC702B290}"/>
              </a:ext>
            </a:extLst>
          </p:cNvPr>
          <p:cNvSpPr txBox="1"/>
          <p:nvPr/>
        </p:nvSpPr>
        <p:spPr>
          <a:xfrm>
            <a:off x="5810619" y="2717499"/>
            <a:ext cx="5600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 preliminary analysis of </a:t>
            </a:r>
            <a:r>
              <a:rPr lang="tr-TR" sz="2400" b="1" dirty="0">
                <a:solidFill>
                  <a:schemeClr val="bg1"/>
                </a:solidFill>
              </a:rPr>
              <a:t>a</a:t>
            </a:r>
            <a:r>
              <a:rPr lang="en-US" sz="2400" b="1" dirty="0">
                <a:solidFill>
                  <a:schemeClr val="bg1"/>
                </a:solidFill>
              </a:rPr>
              <a:t> candidate’s </a:t>
            </a:r>
            <a:r>
              <a:rPr lang="tr-TR" sz="2400" b="1" dirty="0" err="1">
                <a:solidFill>
                  <a:schemeClr val="bg1"/>
                </a:solidFill>
              </a:rPr>
              <a:t>resume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5810618" y="3853560"/>
            <a:ext cx="506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Chatbot</a:t>
            </a:r>
            <a:r>
              <a:rPr lang="tr-TR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chemeClr val="bg1"/>
                </a:solidFill>
              </a:rPr>
              <a:t>routine 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206D10-CBD0-4232-AD3B-0197AEE2F8E0}"/>
              </a:ext>
            </a:extLst>
          </p:cNvPr>
          <p:cNvSpPr txBox="1"/>
          <p:nvPr/>
        </p:nvSpPr>
        <p:spPr>
          <a:xfrm>
            <a:off x="5810618" y="4865747"/>
            <a:ext cx="483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Increased effectiveness by 16% 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F93E3A1D-43CC-4C49-A6A7-F64B57D22AE6}"/>
              </a:ext>
            </a:extLst>
          </p:cNvPr>
          <p:cNvSpPr/>
          <p:nvPr/>
        </p:nvSpPr>
        <p:spPr>
          <a:xfrm>
            <a:off x="5705689" y="5625483"/>
            <a:ext cx="5600335" cy="952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id="{D26A213B-962E-4D68-8F05-F1801AF00536}"/>
              </a:ext>
            </a:extLst>
          </p:cNvPr>
          <p:cNvSpPr txBox="1"/>
          <p:nvPr/>
        </p:nvSpPr>
        <p:spPr>
          <a:xfrm>
            <a:off x="5813112" y="5686275"/>
            <a:ext cx="5492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Reduced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s</a:t>
            </a:r>
            <a:r>
              <a:rPr lang="en-US" sz="2400" b="1" dirty="0" err="1">
                <a:solidFill>
                  <a:schemeClr val="bg1"/>
                </a:solidFill>
              </a:rPr>
              <a:t>creening</a:t>
            </a:r>
            <a:r>
              <a:rPr lang="en-US" sz="2400" b="1" dirty="0">
                <a:solidFill>
                  <a:schemeClr val="bg1"/>
                </a:solidFill>
              </a:rPr>
              <a:t> time per candidate from 32 minutes to 8 minutes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32" name="Picture 2" descr="recruitment ile ilgili görsel sonucu">
            <a:extLst>
              <a:ext uri="{FF2B5EF4-FFF2-40B4-BE49-F238E27FC236}">
                <a16:creationId xmlns:a16="http://schemas.microsoft.com/office/drawing/2014/main" id="{92774307-0306-45AC-8BA3-60F182A9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8" y="4007975"/>
            <a:ext cx="4691499" cy="237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recruitment ile ilgili görsel sonucu">
            <a:extLst>
              <a:ext uri="{FF2B5EF4-FFF2-40B4-BE49-F238E27FC236}">
                <a16:creationId xmlns:a16="http://schemas.microsoft.com/office/drawing/2014/main" id="{0E15BD70-71DE-404E-A5F7-3B0DBDA5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8" y="1553679"/>
            <a:ext cx="4691499" cy="237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4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7">
            <a:extLst>
              <a:ext uri="{FF2B5EF4-FFF2-40B4-BE49-F238E27FC236}">
                <a16:creationId xmlns:a16="http://schemas.microsoft.com/office/drawing/2014/main" id="{7D6CE658-397E-4611-B200-03338D283836}"/>
              </a:ext>
            </a:extLst>
          </p:cNvPr>
          <p:cNvSpPr/>
          <p:nvPr/>
        </p:nvSpPr>
        <p:spPr>
          <a:xfrm>
            <a:off x="6181758" y="1453446"/>
            <a:ext cx="4636082" cy="9525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18">
            <a:extLst>
              <a:ext uri="{FF2B5EF4-FFF2-40B4-BE49-F238E27FC236}">
                <a16:creationId xmlns:a16="http://schemas.microsoft.com/office/drawing/2014/main" id="{D530473B-678F-40CC-9945-78F5301324D3}"/>
              </a:ext>
            </a:extLst>
          </p:cNvPr>
          <p:cNvSpPr/>
          <p:nvPr/>
        </p:nvSpPr>
        <p:spPr>
          <a:xfrm>
            <a:off x="5761040" y="5550857"/>
            <a:ext cx="5600335" cy="952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id="{E7B17344-8FC9-41D2-8D65-563C853A22D4}"/>
              </a:ext>
            </a:extLst>
          </p:cNvPr>
          <p:cNvSpPr/>
          <p:nvPr/>
        </p:nvSpPr>
        <p:spPr>
          <a:xfrm>
            <a:off x="5761040" y="4544819"/>
            <a:ext cx="5600335" cy="9525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F8797B62-6389-4B8D-953B-45630747C302}"/>
              </a:ext>
            </a:extLst>
          </p:cNvPr>
          <p:cNvSpPr/>
          <p:nvPr/>
        </p:nvSpPr>
        <p:spPr>
          <a:xfrm>
            <a:off x="5761040" y="3546882"/>
            <a:ext cx="5600335" cy="952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D2EB9502-6C0A-4E8B-8E1C-1D3F680267AE}"/>
              </a:ext>
            </a:extLst>
          </p:cNvPr>
          <p:cNvSpPr/>
          <p:nvPr/>
        </p:nvSpPr>
        <p:spPr>
          <a:xfrm>
            <a:off x="5761040" y="2548945"/>
            <a:ext cx="5600335" cy="952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" descr="Administrative Tasks ile ilgili görsel sonucu">
            <a:extLst>
              <a:ext uri="{FF2B5EF4-FFF2-40B4-BE49-F238E27FC236}">
                <a16:creationId xmlns:a16="http://schemas.microsoft.com/office/drawing/2014/main" id="{8F538A04-0020-4F32-AE6C-AE28941C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6" y="1905566"/>
            <a:ext cx="4727643" cy="37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713931" y="193794"/>
            <a:ext cx="107641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dirty="0"/>
              <a:t>Automation of Administrative Tasks</a:t>
            </a:r>
            <a:br>
              <a:rPr lang="en-US" sz="5400" dirty="0"/>
            </a:br>
            <a:endParaRPr lang="en-GB" sz="5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6B853C-BDB4-42BC-8DAF-2F937A9B9F3C}"/>
              </a:ext>
            </a:extLst>
          </p:cNvPr>
          <p:cNvSpPr txBox="1"/>
          <p:nvPr/>
        </p:nvSpPr>
        <p:spPr>
          <a:xfrm>
            <a:off x="5922753" y="5452046"/>
            <a:ext cx="4708207" cy="83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</a:rPr>
              <a:t>Pre-screening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questions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813664-D428-4278-8A46-04EC141CFC1E}"/>
              </a:ext>
            </a:extLst>
          </p:cNvPr>
          <p:cNvSpPr txBox="1"/>
          <p:nvPr/>
        </p:nvSpPr>
        <p:spPr>
          <a:xfrm>
            <a:off x="5887204" y="4499464"/>
            <a:ext cx="3845024" cy="83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</a:rPr>
              <a:t>Interview scheduling 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5FC28A-4B97-497F-A6A1-A5D0DA889B11}"/>
              </a:ext>
            </a:extLst>
          </p:cNvPr>
          <p:cNvSpPr txBox="1"/>
          <p:nvPr/>
        </p:nvSpPr>
        <p:spPr>
          <a:xfrm>
            <a:off x="5922753" y="2439876"/>
            <a:ext cx="3773927" cy="83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</a:rPr>
              <a:t>Allocating office space 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742883-841D-42FA-9AF4-94A175EF2B98}"/>
              </a:ext>
            </a:extLst>
          </p:cNvPr>
          <p:cNvSpPr txBox="1"/>
          <p:nvPr/>
        </p:nvSpPr>
        <p:spPr>
          <a:xfrm>
            <a:off x="5922753" y="3493426"/>
            <a:ext cx="5045837" cy="83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</a:rPr>
              <a:t>Providing the right equipment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7F0B78A-009B-49CD-AB7E-CD2AB551E164}"/>
              </a:ext>
            </a:extLst>
          </p:cNvPr>
          <p:cNvSpPr txBox="1"/>
          <p:nvPr/>
        </p:nvSpPr>
        <p:spPr>
          <a:xfrm>
            <a:off x="6178616" y="1342413"/>
            <a:ext cx="4636082" cy="83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Elimination</a:t>
            </a:r>
            <a:r>
              <a:rPr lang="tr-TR" sz="2800" b="1" dirty="0">
                <a:solidFill>
                  <a:schemeClr val="bg1"/>
                </a:solidFill>
              </a:rPr>
              <a:t> of </a:t>
            </a:r>
            <a:r>
              <a:rPr lang="en-US" sz="2800" b="1" dirty="0">
                <a:solidFill>
                  <a:schemeClr val="bg1"/>
                </a:solidFill>
              </a:rPr>
              <a:t>low-value tasks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0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5400" b="1" dirty="0" err="1"/>
              <a:t>Employee</a:t>
            </a:r>
            <a:r>
              <a:rPr lang="tr-TR" sz="5400" b="1" dirty="0"/>
              <a:t> Training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649E995A-B4EA-4892-BC73-EF800F88E81A}"/>
              </a:ext>
            </a:extLst>
          </p:cNvPr>
          <p:cNvSpPr/>
          <p:nvPr/>
        </p:nvSpPr>
        <p:spPr>
          <a:xfrm>
            <a:off x="739336" y="4802283"/>
            <a:ext cx="5600335" cy="952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1D1B9584-0DFE-4B44-B41D-47F3414949F9}"/>
              </a:ext>
            </a:extLst>
          </p:cNvPr>
          <p:cNvSpPr/>
          <p:nvPr/>
        </p:nvSpPr>
        <p:spPr>
          <a:xfrm>
            <a:off x="739336" y="3796245"/>
            <a:ext cx="5600335" cy="9525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9ECD2523-7780-4343-914A-10CD13CABC50}"/>
              </a:ext>
            </a:extLst>
          </p:cNvPr>
          <p:cNvSpPr/>
          <p:nvPr/>
        </p:nvSpPr>
        <p:spPr>
          <a:xfrm>
            <a:off x="739336" y="2798308"/>
            <a:ext cx="5600335" cy="952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F2A26126-3207-4E56-AFFD-E81E22D949A3}"/>
              </a:ext>
            </a:extLst>
          </p:cNvPr>
          <p:cNvSpPr/>
          <p:nvPr/>
        </p:nvSpPr>
        <p:spPr>
          <a:xfrm>
            <a:off x="739336" y="1800371"/>
            <a:ext cx="5600335" cy="952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56">
            <a:extLst>
              <a:ext uri="{FF2B5EF4-FFF2-40B4-BE49-F238E27FC236}">
                <a16:creationId xmlns:a16="http://schemas.microsoft.com/office/drawing/2014/main" id="{E2D2A361-2A17-48ED-BAF7-403CC21DB706}"/>
              </a:ext>
            </a:extLst>
          </p:cNvPr>
          <p:cNvSpPr txBox="1"/>
          <p:nvPr/>
        </p:nvSpPr>
        <p:spPr>
          <a:xfrm>
            <a:off x="820192" y="4828925"/>
            <a:ext cx="4741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Evaluating employee skills </a:t>
            </a:r>
            <a:r>
              <a:rPr lang="en-US" sz="2800" b="1" dirty="0" err="1">
                <a:solidFill>
                  <a:schemeClr val="bg1"/>
                </a:solidFill>
              </a:rPr>
              <a:t>andanal</a:t>
            </a:r>
            <a:r>
              <a:rPr lang="tr-TR" sz="2800" b="1" dirty="0">
                <a:solidFill>
                  <a:schemeClr val="bg1"/>
                </a:solidFill>
              </a:rPr>
              <a:t>y</a:t>
            </a:r>
            <a:r>
              <a:rPr lang="en-US" sz="2800" b="1" dirty="0">
                <a:solidFill>
                  <a:schemeClr val="bg1"/>
                </a:solidFill>
              </a:rPr>
              <a:t>zing company needs</a:t>
            </a:r>
          </a:p>
        </p:txBody>
      </p:sp>
      <p:sp>
        <p:nvSpPr>
          <p:cNvPr id="35" name="TextBox 58">
            <a:extLst>
              <a:ext uri="{FF2B5EF4-FFF2-40B4-BE49-F238E27FC236}">
                <a16:creationId xmlns:a16="http://schemas.microsoft.com/office/drawing/2014/main" id="{7BB1430F-091A-416B-B0D9-7175B0EEB462}"/>
              </a:ext>
            </a:extLst>
          </p:cNvPr>
          <p:cNvSpPr txBox="1"/>
          <p:nvPr/>
        </p:nvSpPr>
        <p:spPr>
          <a:xfrm>
            <a:off x="865500" y="3853576"/>
            <a:ext cx="52305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Personalized training programs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4">
            <a:extLst>
              <a:ext uri="{FF2B5EF4-FFF2-40B4-BE49-F238E27FC236}">
                <a16:creationId xmlns:a16="http://schemas.microsoft.com/office/drawing/2014/main" id="{A4CF8E04-6FBA-46C5-A237-03F4393E029D}"/>
              </a:ext>
            </a:extLst>
          </p:cNvPr>
          <p:cNvSpPr txBox="1"/>
          <p:nvPr/>
        </p:nvSpPr>
        <p:spPr>
          <a:xfrm>
            <a:off x="820192" y="1785464"/>
            <a:ext cx="5438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Large datasets with information on  job profiles and skills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44498D48-489A-4BDB-95AC-B63C3D0642BF}"/>
              </a:ext>
            </a:extLst>
          </p:cNvPr>
          <p:cNvSpPr txBox="1"/>
          <p:nvPr/>
        </p:nvSpPr>
        <p:spPr>
          <a:xfrm>
            <a:off x="820192" y="2697245"/>
            <a:ext cx="5045837" cy="83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Providing training suggestions</a:t>
            </a: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40" name="Picture 2" descr="employee training ile ilgili görsel sonucu">
            <a:extLst>
              <a:ext uri="{FF2B5EF4-FFF2-40B4-BE49-F238E27FC236}">
                <a16:creationId xmlns:a16="http://schemas.microsoft.com/office/drawing/2014/main" id="{CBFD71E4-6E06-49AA-B429-3ACE5152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04" y="1601817"/>
            <a:ext cx="4925518" cy="23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mployee training ile ilgili görsel sonucu">
            <a:extLst>
              <a:ext uri="{FF2B5EF4-FFF2-40B4-BE49-F238E27FC236}">
                <a16:creationId xmlns:a16="http://schemas.microsoft.com/office/drawing/2014/main" id="{8EC7448D-3C61-4308-BC2E-AF27C6108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04" y="4092679"/>
            <a:ext cx="4925518" cy="24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28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57745"/>
            <a:ext cx="9144000" cy="1260764"/>
          </a:xfrm>
        </p:spPr>
        <p:txBody>
          <a:bodyPr/>
          <a:lstStyle/>
          <a:p>
            <a:r>
              <a:rPr lang="en-US" dirty="0"/>
              <a:t>Future of HR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34145"/>
            <a:ext cx="9144000" cy="2452255"/>
          </a:xfrm>
        </p:spPr>
        <p:txBody>
          <a:bodyPr/>
          <a:lstStyle/>
          <a:p>
            <a:r>
              <a:rPr lang="en-US" dirty="0"/>
              <a:t>2 case</a:t>
            </a:r>
            <a:r>
              <a:rPr lang="tr-TR" dirty="0"/>
              <a:t>s of </a:t>
            </a:r>
            <a:r>
              <a:rPr lang="tr-TR" dirty="0" err="1"/>
              <a:t>evolution</a:t>
            </a:r>
            <a:r>
              <a:rPr lang="tr-TR" dirty="0"/>
              <a:t> </a:t>
            </a:r>
            <a:r>
              <a:rPr lang="tr-TR" dirty="0" err="1"/>
              <a:t>according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Deloitte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9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of automation and the company as a personal career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HR departments, new technologies such as AI and VR are commonly applied to build close, long-lasting relationships with employees.</a:t>
            </a:r>
          </a:p>
          <a:p>
            <a:r>
              <a:rPr lang="en-US" dirty="0"/>
              <a:t>Services ranging from compensation and benefits to training and development are customized to perfectly match the employee’s needs.</a:t>
            </a:r>
          </a:p>
          <a:p>
            <a:r>
              <a:rPr lang="en-US" dirty="0"/>
              <a:t>Although unions openly criticize the accumulation of sensitive data within HR, their significance have declined.</a:t>
            </a:r>
          </a:p>
        </p:txBody>
      </p:sp>
    </p:spTree>
    <p:extLst>
      <p:ext uri="{BB962C8B-B14F-4D97-AF65-F5344CB8AC3E}">
        <p14:creationId xmlns:p14="http://schemas.microsoft.com/office/powerpoint/2010/main" val="102566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level of automation and the company as one of many workplace providers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 relationship between employers and employees.</a:t>
            </a:r>
          </a:p>
          <a:p>
            <a:r>
              <a:rPr lang="en-US" dirty="0"/>
              <a:t>Use of advanced data analytics to design employment contracts.</a:t>
            </a:r>
          </a:p>
          <a:p>
            <a:r>
              <a:rPr lang="en-US" dirty="0"/>
              <a:t>No employee satisfaction.</a:t>
            </a:r>
          </a:p>
        </p:txBody>
      </p:sp>
    </p:spTree>
    <p:extLst>
      <p:ext uri="{BB962C8B-B14F-4D97-AF65-F5344CB8AC3E}">
        <p14:creationId xmlns:p14="http://schemas.microsoft.com/office/powerpoint/2010/main" val="305673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level of automation and the company as one of many workplace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HR departments are still among the largest teams in most companies.</a:t>
            </a:r>
          </a:p>
          <a:p>
            <a:r>
              <a:rPr lang="en-US" dirty="0"/>
              <a:t>HR employees focus on matching supply and demand at the lowest cost.</a:t>
            </a:r>
          </a:p>
          <a:p>
            <a:r>
              <a:rPr lang="en-US" dirty="0"/>
              <a:t>Low level of training and inflexible compensation policies.</a:t>
            </a:r>
          </a:p>
          <a:p>
            <a:r>
              <a:rPr lang="en-US" dirty="0"/>
              <a:t>Employees think of companies only as a provider of a job that can easily be changed.</a:t>
            </a:r>
          </a:p>
        </p:txBody>
      </p:sp>
    </p:spTree>
    <p:extLst>
      <p:ext uri="{BB962C8B-B14F-4D97-AF65-F5344CB8AC3E}">
        <p14:creationId xmlns:p14="http://schemas.microsoft.com/office/powerpoint/2010/main" val="40233783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512</Words>
  <Application>Microsoft Office PowerPoint</Application>
  <PresentationFormat>Geniş ekran</PresentationFormat>
  <Paragraphs>77</Paragraphs>
  <Slides>13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Noto Sans</vt:lpstr>
      <vt:lpstr>Sylfaen</vt:lpstr>
      <vt:lpstr>Tw Cen MT</vt:lpstr>
      <vt:lpstr>Office Teması</vt:lpstr>
      <vt:lpstr>Devre</vt:lpstr>
      <vt:lpstr>THE FUTURE OF HUMAN RESOURCES</vt:lpstr>
      <vt:lpstr>PowerPoint Sunusu</vt:lpstr>
      <vt:lpstr>PowerPoint Sunusu</vt:lpstr>
      <vt:lpstr>PowerPoint Sunusu</vt:lpstr>
      <vt:lpstr>PowerPoint Sunusu</vt:lpstr>
      <vt:lpstr>Future of HR</vt:lpstr>
      <vt:lpstr>High level of automation and the company as a personal career partner</vt:lpstr>
      <vt:lpstr>High level of automation and the company as one of many workplace providers </vt:lpstr>
      <vt:lpstr>Low level of automation and the company as one of many workplace providers</vt:lpstr>
      <vt:lpstr>Low level of automation and the company as a personal career partner</vt:lpstr>
      <vt:lpstr>GOOGLE'S COMPANY CULTURE </vt:lpstr>
      <vt:lpstr>PowerPoint Sunusu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HUMAN RESOURCES</dc:title>
  <dc:creator>selin senyuva</dc:creator>
  <cp:lastModifiedBy>selin senyuva</cp:lastModifiedBy>
  <cp:revision>31</cp:revision>
  <dcterms:created xsi:type="dcterms:W3CDTF">2019-11-30T16:17:17Z</dcterms:created>
  <dcterms:modified xsi:type="dcterms:W3CDTF">2019-12-06T08:01:53Z</dcterms:modified>
</cp:coreProperties>
</file>