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handoutMasterIdLst>
    <p:handoutMasterId r:id="rId18"/>
  </p:handoutMasterIdLst>
  <p:sldIdLst>
    <p:sldId id="256" r:id="rId2"/>
    <p:sldId id="270" r:id="rId3"/>
    <p:sldId id="257" r:id="rId4"/>
    <p:sldId id="269" r:id="rId5"/>
    <p:sldId id="258" r:id="rId6"/>
    <p:sldId id="261" r:id="rId7"/>
    <p:sldId id="263" r:id="rId8"/>
    <p:sldId id="264" r:id="rId9"/>
    <p:sldId id="265" r:id="rId10"/>
    <p:sldId id="262" r:id="rId11"/>
    <p:sldId id="266" r:id="rId12"/>
    <p:sldId id="271" r:id="rId13"/>
    <p:sldId id="267" r:id="rId14"/>
    <p:sldId id="259" r:id="rId15"/>
    <p:sldId id="272" r:id="rId1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408023-95FB-7A71-A773-9455ACB8F0D5}" v="4" dt="2019-12-05T13:11:13.969"/>
    <p1510:client id="{E3FA304E-DC3F-FC43-4798-41EF32C4CBF4}" v="14" dt="2019-12-05T13:19:44.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77266"/>
  </p:normalViewPr>
  <p:slideViewPr>
    <p:cSldViewPr snapToGrid="0">
      <p:cViewPr varScale="1">
        <p:scale>
          <a:sx n="96" d="100"/>
          <a:sy n="96" d="100"/>
        </p:scale>
        <p:origin x="1192" y="176"/>
      </p:cViewPr>
      <p:guideLst/>
    </p:cSldViewPr>
  </p:slideViewPr>
  <p:outlineViewPr>
    <p:cViewPr>
      <p:scale>
        <a:sx n="33" d="100"/>
        <a:sy n="33" d="100"/>
      </p:scale>
      <p:origin x="0" y="-25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23326D-7335-47BD-8F5E-D4650F999E06}"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8D82252-D77C-4CAC-ADEF-FE1A14F4DD70}">
      <dgm:prSet/>
      <dgm:spPr/>
      <dgm:t>
        <a:bodyPr/>
        <a:lstStyle/>
        <a:p>
          <a:pPr>
            <a:lnSpc>
              <a:spcPct val="100000"/>
            </a:lnSpc>
          </a:pPr>
          <a:r>
            <a:rPr lang="en-US" noProof="0" dirty="0"/>
            <a:t>Lack of preparation on first days</a:t>
          </a:r>
          <a:r>
            <a:rPr lang="en-US" noProof="0" dirty="0">
              <a:latin typeface="Trebuchet MS" panose="020B0603020202020204"/>
            </a:rPr>
            <a:t> </a:t>
          </a:r>
          <a:endParaRPr lang="en-US" noProof="0" dirty="0"/>
        </a:p>
      </dgm:t>
    </dgm:pt>
    <dgm:pt modelId="{51F9CC1B-6B31-41C4-8596-9B7E6FD8A7F7}" type="parTrans" cxnId="{9A894F66-EFE5-4999-9E67-158C8EBB62D6}">
      <dgm:prSet/>
      <dgm:spPr/>
      <dgm:t>
        <a:bodyPr/>
        <a:lstStyle/>
        <a:p>
          <a:endParaRPr lang="en-US"/>
        </a:p>
      </dgm:t>
    </dgm:pt>
    <dgm:pt modelId="{97F7DD89-524C-42C4-9C5D-8D12405C4D51}" type="sibTrans" cxnId="{9A894F66-EFE5-4999-9E67-158C8EBB62D6}">
      <dgm:prSet/>
      <dgm:spPr/>
      <dgm:t>
        <a:bodyPr/>
        <a:lstStyle/>
        <a:p>
          <a:endParaRPr lang="en-US"/>
        </a:p>
      </dgm:t>
    </dgm:pt>
    <dgm:pt modelId="{64C0AA56-F77E-417B-BCE5-262255598537}">
      <dgm:prSet/>
      <dgm:spPr/>
      <dgm:t>
        <a:bodyPr/>
        <a:lstStyle/>
        <a:p>
          <a:pPr>
            <a:lnSpc>
              <a:spcPct val="100000"/>
            </a:lnSpc>
          </a:pPr>
          <a:r>
            <a:rPr lang="en-US" noProof="0" dirty="0"/>
            <a:t>Lack of role clarity</a:t>
          </a:r>
        </a:p>
      </dgm:t>
    </dgm:pt>
    <dgm:pt modelId="{62B5D6C9-EF66-42C9-8916-8389612C155A}" type="parTrans" cxnId="{60A4C619-6836-4A31-B3D8-A8FE3FACFC3D}">
      <dgm:prSet/>
      <dgm:spPr/>
      <dgm:t>
        <a:bodyPr/>
        <a:lstStyle/>
        <a:p>
          <a:endParaRPr lang="en-US"/>
        </a:p>
      </dgm:t>
    </dgm:pt>
    <dgm:pt modelId="{EC9BEDDE-EDF9-4A29-B899-D824AD770107}" type="sibTrans" cxnId="{60A4C619-6836-4A31-B3D8-A8FE3FACFC3D}">
      <dgm:prSet/>
      <dgm:spPr/>
      <dgm:t>
        <a:bodyPr/>
        <a:lstStyle/>
        <a:p>
          <a:endParaRPr lang="en-US"/>
        </a:p>
      </dgm:t>
    </dgm:pt>
    <dgm:pt modelId="{52B24369-0AFD-4E84-BC25-D78E544F95EF}">
      <dgm:prSet/>
      <dgm:spPr/>
      <dgm:t>
        <a:bodyPr/>
        <a:lstStyle/>
        <a:p>
          <a:pPr>
            <a:lnSpc>
              <a:spcPct val="100000"/>
            </a:lnSpc>
          </a:pPr>
          <a:r>
            <a:rPr lang="en-US" noProof="0" dirty="0"/>
            <a:t>Informative isolation</a:t>
          </a:r>
        </a:p>
      </dgm:t>
    </dgm:pt>
    <dgm:pt modelId="{2BA68B65-D86A-4768-88E8-1C12CD3143E0}" type="parTrans" cxnId="{EA0B5404-6E8E-45EC-95CC-1EA3E5B398AE}">
      <dgm:prSet/>
      <dgm:spPr/>
      <dgm:t>
        <a:bodyPr/>
        <a:lstStyle/>
        <a:p>
          <a:endParaRPr lang="en-US"/>
        </a:p>
      </dgm:t>
    </dgm:pt>
    <dgm:pt modelId="{019EBACF-A58C-400B-A351-D9B8375C6CDF}" type="sibTrans" cxnId="{EA0B5404-6E8E-45EC-95CC-1EA3E5B398AE}">
      <dgm:prSet/>
      <dgm:spPr/>
      <dgm:t>
        <a:bodyPr/>
        <a:lstStyle/>
        <a:p>
          <a:endParaRPr lang="en-US"/>
        </a:p>
      </dgm:t>
    </dgm:pt>
    <dgm:pt modelId="{046F7C84-5761-452F-80DB-1EDC28CA0F41}">
      <dgm:prSet/>
      <dgm:spPr/>
      <dgm:t>
        <a:bodyPr/>
        <a:lstStyle/>
        <a:p>
          <a:pPr>
            <a:lnSpc>
              <a:spcPct val="100000"/>
            </a:lnSpc>
          </a:pPr>
          <a:r>
            <a:rPr lang="en-US" noProof="0" dirty="0"/>
            <a:t>Difficulty in navigating the culture</a:t>
          </a:r>
        </a:p>
      </dgm:t>
    </dgm:pt>
    <dgm:pt modelId="{512F0D8E-961F-4E4F-BF39-A31449EDDD54}" type="parTrans" cxnId="{29A300C1-066F-46A7-851D-7E3BD23F4A96}">
      <dgm:prSet/>
      <dgm:spPr/>
      <dgm:t>
        <a:bodyPr/>
        <a:lstStyle/>
        <a:p>
          <a:endParaRPr lang="en-US"/>
        </a:p>
      </dgm:t>
    </dgm:pt>
    <dgm:pt modelId="{49C59B20-E687-4A4C-A612-4F1803AE3684}" type="sibTrans" cxnId="{29A300C1-066F-46A7-851D-7E3BD23F4A96}">
      <dgm:prSet/>
      <dgm:spPr/>
      <dgm:t>
        <a:bodyPr/>
        <a:lstStyle/>
        <a:p>
          <a:endParaRPr lang="en-US"/>
        </a:p>
      </dgm:t>
    </dgm:pt>
    <dgm:pt modelId="{77F12BA4-C217-4B8C-9471-BE4B9FA4B08D}">
      <dgm:prSet/>
      <dgm:spPr/>
      <dgm:t>
        <a:bodyPr/>
        <a:lstStyle/>
        <a:p>
          <a:pPr>
            <a:lnSpc>
              <a:spcPct val="100000"/>
            </a:lnSpc>
          </a:pPr>
          <a:r>
            <a:rPr lang="en-US" noProof="0">
              <a:latin typeface="Trebuchet MS" panose="020B0603020202020204"/>
            </a:rPr>
            <a:t>Unfriendly enviroment at work</a:t>
          </a:r>
          <a:endParaRPr lang="en-US" noProof="0"/>
        </a:p>
      </dgm:t>
    </dgm:pt>
    <dgm:pt modelId="{E04BBB53-5706-4E10-AA58-9168D85DBAA7}" type="parTrans" cxnId="{9F997168-2AAA-4A6F-92CE-80B6D440C859}">
      <dgm:prSet/>
      <dgm:spPr/>
      <dgm:t>
        <a:bodyPr/>
        <a:lstStyle/>
        <a:p>
          <a:endParaRPr lang="en-US"/>
        </a:p>
      </dgm:t>
    </dgm:pt>
    <dgm:pt modelId="{DE7B4146-D5D2-49DC-8D9A-78B718D6A0DC}" type="sibTrans" cxnId="{9F997168-2AAA-4A6F-92CE-80B6D440C859}">
      <dgm:prSet/>
      <dgm:spPr/>
      <dgm:t>
        <a:bodyPr/>
        <a:lstStyle/>
        <a:p>
          <a:endParaRPr lang="en-US"/>
        </a:p>
      </dgm:t>
    </dgm:pt>
    <dgm:pt modelId="{6369C73D-A405-44C7-A0E3-0F939A2AFB2D}">
      <dgm:prSet/>
      <dgm:spPr/>
      <dgm:t>
        <a:bodyPr/>
        <a:lstStyle/>
        <a:p>
          <a:pPr>
            <a:lnSpc>
              <a:spcPct val="100000"/>
            </a:lnSpc>
          </a:pPr>
          <a:r>
            <a:rPr lang="en-US" noProof="0" dirty="0"/>
            <a:t>Inefficient training program</a:t>
          </a:r>
        </a:p>
      </dgm:t>
    </dgm:pt>
    <dgm:pt modelId="{BB770348-9B79-46AC-B36A-4D5F0139AC68}" type="parTrans" cxnId="{E2E9294B-E187-47B1-A41B-C600B76962D3}">
      <dgm:prSet/>
      <dgm:spPr/>
      <dgm:t>
        <a:bodyPr/>
        <a:lstStyle/>
        <a:p>
          <a:endParaRPr lang="pt-PT"/>
        </a:p>
      </dgm:t>
    </dgm:pt>
    <dgm:pt modelId="{2EE87723-5FE5-464D-A3D2-3A7455617D86}" type="sibTrans" cxnId="{E2E9294B-E187-47B1-A41B-C600B76962D3}">
      <dgm:prSet/>
      <dgm:spPr/>
      <dgm:t>
        <a:bodyPr/>
        <a:lstStyle/>
        <a:p>
          <a:endParaRPr lang="pt-PT"/>
        </a:p>
      </dgm:t>
    </dgm:pt>
    <dgm:pt modelId="{90FDB845-CD86-4812-84C1-0FA0B8E5B2D5}" type="pres">
      <dgm:prSet presAssocID="{3723326D-7335-47BD-8F5E-D4650F999E06}" presName="root" presStyleCnt="0">
        <dgm:presLayoutVars>
          <dgm:dir/>
          <dgm:resizeHandles val="exact"/>
        </dgm:presLayoutVars>
      </dgm:prSet>
      <dgm:spPr/>
    </dgm:pt>
    <dgm:pt modelId="{8C936819-A694-4FE0-BE3D-AB042E8EF29D}" type="pres">
      <dgm:prSet presAssocID="{18D82252-D77C-4CAC-ADEF-FE1A14F4DD70}" presName="compNode" presStyleCnt="0"/>
      <dgm:spPr/>
    </dgm:pt>
    <dgm:pt modelId="{DD20F5EE-33F4-4210-891A-C1229B5AFF64}" type="pres">
      <dgm:prSet presAssocID="{18D82252-D77C-4CAC-ADEF-FE1A14F4DD70}" presName="bgRect" presStyleLbl="bgShp" presStyleIdx="0" presStyleCnt="6"/>
      <dgm:spPr/>
    </dgm:pt>
    <dgm:pt modelId="{F99DE6AE-29F0-436F-B942-03B889276C6D}" type="pres">
      <dgm:prSet presAssocID="{18D82252-D77C-4CAC-ADEF-FE1A14F4DD7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stronaut"/>
        </a:ext>
      </dgm:extLst>
    </dgm:pt>
    <dgm:pt modelId="{3FB6A6A9-27C4-4054-AEEA-461AE43C24AC}" type="pres">
      <dgm:prSet presAssocID="{18D82252-D77C-4CAC-ADEF-FE1A14F4DD70}" presName="spaceRect" presStyleCnt="0"/>
      <dgm:spPr/>
    </dgm:pt>
    <dgm:pt modelId="{28677C77-C597-478E-8E72-DBEF2C3AD7F9}" type="pres">
      <dgm:prSet presAssocID="{18D82252-D77C-4CAC-ADEF-FE1A14F4DD70}" presName="parTx" presStyleLbl="revTx" presStyleIdx="0" presStyleCnt="6">
        <dgm:presLayoutVars>
          <dgm:chMax val="0"/>
          <dgm:chPref val="0"/>
        </dgm:presLayoutVars>
      </dgm:prSet>
      <dgm:spPr/>
    </dgm:pt>
    <dgm:pt modelId="{EA07DE5D-90B1-4D85-8122-4EB5C5F33D13}" type="pres">
      <dgm:prSet presAssocID="{97F7DD89-524C-42C4-9C5D-8D12405C4D51}" presName="sibTrans" presStyleCnt="0"/>
      <dgm:spPr/>
    </dgm:pt>
    <dgm:pt modelId="{FB579116-9636-424F-B31C-550BD14BA983}" type="pres">
      <dgm:prSet presAssocID="{64C0AA56-F77E-417B-BCE5-262255598537}" presName="compNode" presStyleCnt="0"/>
      <dgm:spPr/>
    </dgm:pt>
    <dgm:pt modelId="{D5CE2238-B79D-49F1-9829-7A681BEC3A4B}" type="pres">
      <dgm:prSet presAssocID="{64C0AA56-F77E-417B-BCE5-262255598537}" presName="bgRect" presStyleLbl="bgShp" presStyleIdx="1" presStyleCnt="6"/>
      <dgm:spPr/>
    </dgm:pt>
    <dgm:pt modelId="{0D7A99CC-0013-41E0-A4EF-B0E167F96766}" type="pres">
      <dgm:prSet presAssocID="{64C0AA56-F77E-417B-BCE5-26225559853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6975F6E1-C1FE-468E-B8CC-0E3DBEBC5D58}" type="pres">
      <dgm:prSet presAssocID="{64C0AA56-F77E-417B-BCE5-262255598537}" presName="spaceRect" presStyleCnt="0"/>
      <dgm:spPr/>
    </dgm:pt>
    <dgm:pt modelId="{2DB66B65-AC17-446C-AA97-0EED85A4EE47}" type="pres">
      <dgm:prSet presAssocID="{64C0AA56-F77E-417B-BCE5-262255598537}" presName="parTx" presStyleLbl="revTx" presStyleIdx="1" presStyleCnt="6">
        <dgm:presLayoutVars>
          <dgm:chMax val="0"/>
          <dgm:chPref val="0"/>
        </dgm:presLayoutVars>
      </dgm:prSet>
      <dgm:spPr/>
    </dgm:pt>
    <dgm:pt modelId="{2423526A-E713-4E0F-8380-513B11E855B4}" type="pres">
      <dgm:prSet presAssocID="{EC9BEDDE-EDF9-4A29-B899-D824AD770107}" presName="sibTrans" presStyleCnt="0"/>
      <dgm:spPr/>
    </dgm:pt>
    <dgm:pt modelId="{66C69860-F3C8-401C-8079-2D527DD62C19}" type="pres">
      <dgm:prSet presAssocID="{52B24369-0AFD-4E84-BC25-D78E544F95EF}" presName="compNode" presStyleCnt="0"/>
      <dgm:spPr/>
    </dgm:pt>
    <dgm:pt modelId="{63689DC5-6A54-46E1-9C80-8A69CCBE4EF4}" type="pres">
      <dgm:prSet presAssocID="{52B24369-0AFD-4E84-BC25-D78E544F95EF}" presName="bgRect" presStyleLbl="bgShp" presStyleIdx="2" presStyleCnt="6"/>
      <dgm:spPr/>
    </dgm:pt>
    <dgm:pt modelId="{C9FE1ED5-6EBE-4D93-B2D3-AA7612393BBB}" type="pres">
      <dgm:prSet presAssocID="{52B24369-0AFD-4E84-BC25-D78E544F95E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cturer"/>
        </a:ext>
      </dgm:extLst>
    </dgm:pt>
    <dgm:pt modelId="{91D86B74-F31C-4D08-B344-16D89BEDC5EE}" type="pres">
      <dgm:prSet presAssocID="{52B24369-0AFD-4E84-BC25-D78E544F95EF}" presName="spaceRect" presStyleCnt="0"/>
      <dgm:spPr/>
    </dgm:pt>
    <dgm:pt modelId="{AD965B84-2A4B-42D0-A40D-FDAACAC14654}" type="pres">
      <dgm:prSet presAssocID="{52B24369-0AFD-4E84-BC25-D78E544F95EF}" presName="parTx" presStyleLbl="revTx" presStyleIdx="2" presStyleCnt="6">
        <dgm:presLayoutVars>
          <dgm:chMax val="0"/>
          <dgm:chPref val="0"/>
        </dgm:presLayoutVars>
      </dgm:prSet>
      <dgm:spPr/>
    </dgm:pt>
    <dgm:pt modelId="{D2E9465F-6BCD-4E3A-945C-81DE1F440CA8}" type="pres">
      <dgm:prSet presAssocID="{019EBACF-A58C-400B-A351-D9B8375C6CDF}" presName="sibTrans" presStyleCnt="0"/>
      <dgm:spPr/>
    </dgm:pt>
    <dgm:pt modelId="{3DDB8FDB-94C4-48B1-9567-01FC9D5B80C7}" type="pres">
      <dgm:prSet presAssocID="{046F7C84-5761-452F-80DB-1EDC28CA0F41}" presName="compNode" presStyleCnt="0"/>
      <dgm:spPr/>
    </dgm:pt>
    <dgm:pt modelId="{3B2D8CB6-215B-4576-8CCA-AA2DA3CF7E4F}" type="pres">
      <dgm:prSet presAssocID="{046F7C84-5761-452F-80DB-1EDC28CA0F41}" presName="bgRect" presStyleLbl="bgShp" presStyleIdx="3" presStyleCnt="6"/>
      <dgm:spPr/>
    </dgm:pt>
    <dgm:pt modelId="{6148FC2E-1A24-447F-A073-05992EE5D1C9}" type="pres">
      <dgm:prSet presAssocID="{046F7C84-5761-452F-80DB-1EDC28CA0F4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irefighter"/>
        </a:ext>
      </dgm:extLst>
    </dgm:pt>
    <dgm:pt modelId="{0D34B089-CE59-4D5A-8A95-9FF7FB0351FA}" type="pres">
      <dgm:prSet presAssocID="{046F7C84-5761-452F-80DB-1EDC28CA0F41}" presName="spaceRect" presStyleCnt="0"/>
      <dgm:spPr/>
    </dgm:pt>
    <dgm:pt modelId="{7EE5E0CD-9F01-4AE8-A8A0-EDFF809B014F}" type="pres">
      <dgm:prSet presAssocID="{046F7C84-5761-452F-80DB-1EDC28CA0F41}" presName="parTx" presStyleLbl="revTx" presStyleIdx="3" presStyleCnt="6">
        <dgm:presLayoutVars>
          <dgm:chMax val="0"/>
          <dgm:chPref val="0"/>
        </dgm:presLayoutVars>
      </dgm:prSet>
      <dgm:spPr/>
    </dgm:pt>
    <dgm:pt modelId="{FA490686-4E48-46FA-A420-4BD6E0E740C9}" type="pres">
      <dgm:prSet presAssocID="{49C59B20-E687-4A4C-A612-4F1803AE3684}" presName="sibTrans" presStyleCnt="0"/>
      <dgm:spPr/>
    </dgm:pt>
    <dgm:pt modelId="{CE10FCC0-ADA5-4414-AA92-A7B02432F46D}" type="pres">
      <dgm:prSet presAssocID="{77F12BA4-C217-4B8C-9471-BE4B9FA4B08D}" presName="compNode" presStyleCnt="0"/>
      <dgm:spPr/>
    </dgm:pt>
    <dgm:pt modelId="{5FA764FE-794C-44D0-8534-5ADB705DD770}" type="pres">
      <dgm:prSet presAssocID="{77F12BA4-C217-4B8C-9471-BE4B9FA4B08D}" presName="bgRect" presStyleLbl="bgShp" presStyleIdx="4" presStyleCnt="6"/>
      <dgm:spPr/>
    </dgm:pt>
    <dgm:pt modelId="{E9296622-904E-40D5-A503-DC62F8DDC4A2}" type="pres">
      <dgm:prSet presAssocID="{77F12BA4-C217-4B8C-9471-BE4B9FA4B08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73485ECF-70BC-43D3-BE55-94CDCCAE426D}" type="pres">
      <dgm:prSet presAssocID="{77F12BA4-C217-4B8C-9471-BE4B9FA4B08D}" presName="spaceRect" presStyleCnt="0"/>
      <dgm:spPr/>
    </dgm:pt>
    <dgm:pt modelId="{90792CCB-EAED-4393-A632-E136444D4ED2}" type="pres">
      <dgm:prSet presAssocID="{77F12BA4-C217-4B8C-9471-BE4B9FA4B08D}" presName="parTx" presStyleLbl="revTx" presStyleIdx="4" presStyleCnt="6">
        <dgm:presLayoutVars>
          <dgm:chMax val="0"/>
          <dgm:chPref val="0"/>
        </dgm:presLayoutVars>
      </dgm:prSet>
      <dgm:spPr/>
    </dgm:pt>
    <dgm:pt modelId="{BA643BB7-4FA4-4D79-A5BA-B711F6135ACE}" type="pres">
      <dgm:prSet presAssocID="{DE7B4146-D5D2-49DC-8D9A-78B718D6A0DC}" presName="sibTrans" presStyleCnt="0"/>
      <dgm:spPr/>
    </dgm:pt>
    <dgm:pt modelId="{A100A01D-6A53-4F87-91AC-D936F16E6463}" type="pres">
      <dgm:prSet presAssocID="{6369C73D-A405-44C7-A0E3-0F939A2AFB2D}" presName="compNode" presStyleCnt="0"/>
      <dgm:spPr/>
    </dgm:pt>
    <dgm:pt modelId="{4A712466-8617-4178-8905-4940BFEA5A96}" type="pres">
      <dgm:prSet presAssocID="{6369C73D-A405-44C7-A0E3-0F939A2AFB2D}" presName="bgRect" presStyleLbl="bgShp" presStyleIdx="5" presStyleCnt="6"/>
      <dgm:spPr/>
    </dgm:pt>
    <dgm:pt modelId="{41A8AF13-E94E-4CBB-BE21-990FFB8E3EC7}" type="pres">
      <dgm:prSet presAssocID="{6369C73D-A405-44C7-A0E3-0F939A2AFB2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acher"/>
        </a:ext>
      </dgm:extLst>
    </dgm:pt>
    <dgm:pt modelId="{F97FA546-FEB0-4FA9-8D0B-C73BCB83BB62}" type="pres">
      <dgm:prSet presAssocID="{6369C73D-A405-44C7-A0E3-0F939A2AFB2D}" presName="spaceRect" presStyleCnt="0"/>
      <dgm:spPr/>
    </dgm:pt>
    <dgm:pt modelId="{4D85E295-DA46-490E-BF22-2BBF97E966B6}" type="pres">
      <dgm:prSet presAssocID="{6369C73D-A405-44C7-A0E3-0F939A2AFB2D}" presName="parTx" presStyleLbl="revTx" presStyleIdx="5" presStyleCnt="6">
        <dgm:presLayoutVars>
          <dgm:chMax val="0"/>
          <dgm:chPref val="0"/>
        </dgm:presLayoutVars>
      </dgm:prSet>
      <dgm:spPr/>
    </dgm:pt>
  </dgm:ptLst>
  <dgm:cxnLst>
    <dgm:cxn modelId="{EA0B5404-6E8E-45EC-95CC-1EA3E5B398AE}" srcId="{3723326D-7335-47BD-8F5E-D4650F999E06}" destId="{52B24369-0AFD-4E84-BC25-D78E544F95EF}" srcOrd="2" destOrd="0" parTransId="{2BA68B65-D86A-4768-88E8-1C12CD3143E0}" sibTransId="{019EBACF-A58C-400B-A351-D9B8375C6CDF}"/>
    <dgm:cxn modelId="{264D6C17-844F-4D1E-B4EE-4EB0835568F5}" type="presOf" srcId="{18D82252-D77C-4CAC-ADEF-FE1A14F4DD70}" destId="{28677C77-C597-478E-8E72-DBEF2C3AD7F9}" srcOrd="0" destOrd="0" presId="urn:microsoft.com/office/officeart/2018/2/layout/IconVerticalSolidList"/>
    <dgm:cxn modelId="{60A4C619-6836-4A31-B3D8-A8FE3FACFC3D}" srcId="{3723326D-7335-47BD-8F5E-D4650F999E06}" destId="{64C0AA56-F77E-417B-BCE5-262255598537}" srcOrd="1" destOrd="0" parTransId="{62B5D6C9-EF66-42C9-8916-8389612C155A}" sibTransId="{EC9BEDDE-EDF9-4A29-B899-D824AD770107}"/>
    <dgm:cxn modelId="{F272AF1E-6964-42BA-B3F8-8DB3A4442679}" type="presOf" srcId="{77F12BA4-C217-4B8C-9471-BE4B9FA4B08D}" destId="{90792CCB-EAED-4393-A632-E136444D4ED2}" srcOrd="0" destOrd="0" presId="urn:microsoft.com/office/officeart/2018/2/layout/IconVerticalSolidList"/>
    <dgm:cxn modelId="{A3FFB064-9E8A-40EF-BFC6-C147C27C0738}" type="presOf" srcId="{046F7C84-5761-452F-80DB-1EDC28CA0F41}" destId="{7EE5E0CD-9F01-4AE8-A8A0-EDFF809B014F}" srcOrd="0" destOrd="0" presId="urn:microsoft.com/office/officeart/2018/2/layout/IconVerticalSolidList"/>
    <dgm:cxn modelId="{9A894F66-EFE5-4999-9E67-158C8EBB62D6}" srcId="{3723326D-7335-47BD-8F5E-D4650F999E06}" destId="{18D82252-D77C-4CAC-ADEF-FE1A14F4DD70}" srcOrd="0" destOrd="0" parTransId="{51F9CC1B-6B31-41C4-8596-9B7E6FD8A7F7}" sibTransId="{97F7DD89-524C-42C4-9C5D-8D12405C4D51}"/>
    <dgm:cxn modelId="{9F997168-2AAA-4A6F-92CE-80B6D440C859}" srcId="{3723326D-7335-47BD-8F5E-D4650F999E06}" destId="{77F12BA4-C217-4B8C-9471-BE4B9FA4B08D}" srcOrd="4" destOrd="0" parTransId="{E04BBB53-5706-4E10-AA58-9168D85DBAA7}" sibTransId="{DE7B4146-D5D2-49DC-8D9A-78B718D6A0DC}"/>
    <dgm:cxn modelId="{E2E9294B-E187-47B1-A41B-C600B76962D3}" srcId="{3723326D-7335-47BD-8F5E-D4650F999E06}" destId="{6369C73D-A405-44C7-A0E3-0F939A2AFB2D}" srcOrd="5" destOrd="0" parTransId="{BB770348-9B79-46AC-B36A-4D5F0139AC68}" sibTransId="{2EE87723-5FE5-464D-A3D2-3A7455617D86}"/>
    <dgm:cxn modelId="{5FA0164D-9384-4473-825C-D4E320343195}" type="presOf" srcId="{64C0AA56-F77E-417B-BCE5-262255598537}" destId="{2DB66B65-AC17-446C-AA97-0EED85A4EE47}" srcOrd="0" destOrd="0" presId="urn:microsoft.com/office/officeart/2018/2/layout/IconVerticalSolidList"/>
    <dgm:cxn modelId="{DBB6274F-BD9C-473B-844B-D7F58AB5BCAA}" type="presOf" srcId="{3723326D-7335-47BD-8F5E-D4650F999E06}" destId="{90FDB845-CD86-4812-84C1-0FA0B8E5B2D5}" srcOrd="0" destOrd="0" presId="urn:microsoft.com/office/officeart/2018/2/layout/IconVerticalSolidList"/>
    <dgm:cxn modelId="{AB4976AC-BF0E-47D0-BBC2-2738F7F752CC}" type="presOf" srcId="{6369C73D-A405-44C7-A0E3-0F939A2AFB2D}" destId="{4D85E295-DA46-490E-BF22-2BBF97E966B6}" srcOrd="0" destOrd="0" presId="urn:microsoft.com/office/officeart/2018/2/layout/IconVerticalSolidList"/>
    <dgm:cxn modelId="{29A300C1-066F-46A7-851D-7E3BD23F4A96}" srcId="{3723326D-7335-47BD-8F5E-D4650F999E06}" destId="{046F7C84-5761-452F-80DB-1EDC28CA0F41}" srcOrd="3" destOrd="0" parTransId="{512F0D8E-961F-4E4F-BF39-A31449EDDD54}" sibTransId="{49C59B20-E687-4A4C-A612-4F1803AE3684}"/>
    <dgm:cxn modelId="{C93270D1-84AB-4982-BCDD-1A61CD323626}" type="presOf" srcId="{52B24369-0AFD-4E84-BC25-D78E544F95EF}" destId="{AD965B84-2A4B-42D0-A40D-FDAACAC14654}" srcOrd="0" destOrd="0" presId="urn:microsoft.com/office/officeart/2018/2/layout/IconVerticalSolidList"/>
    <dgm:cxn modelId="{2CC7E1D8-D50F-4064-8D1D-23CC060F4E0C}" type="presParOf" srcId="{90FDB845-CD86-4812-84C1-0FA0B8E5B2D5}" destId="{8C936819-A694-4FE0-BE3D-AB042E8EF29D}" srcOrd="0" destOrd="0" presId="urn:microsoft.com/office/officeart/2018/2/layout/IconVerticalSolidList"/>
    <dgm:cxn modelId="{6FF1DFC4-7455-470B-AA24-A556C17D4921}" type="presParOf" srcId="{8C936819-A694-4FE0-BE3D-AB042E8EF29D}" destId="{DD20F5EE-33F4-4210-891A-C1229B5AFF64}" srcOrd="0" destOrd="0" presId="urn:microsoft.com/office/officeart/2018/2/layout/IconVerticalSolidList"/>
    <dgm:cxn modelId="{74F2B8E6-B659-40FC-8605-C5B0711C0ADD}" type="presParOf" srcId="{8C936819-A694-4FE0-BE3D-AB042E8EF29D}" destId="{F99DE6AE-29F0-436F-B942-03B889276C6D}" srcOrd="1" destOrd="0" presId="urn:microsoft.com/office/officeart/2018/2/layout/IconVerticalSolidList"/>
    <dgm:cxn modelId="{9D6C2DA9-DC01-4F42-8196-6C59D0F39AC9}" type="presParOf" srcId="{8C936819-A694-4FE0-BE3D-AB042E8EF29D}" destId="{3FB6A6A9-27C4-4054-AEEA-461AE43C24AC}" srcOrd="2" destOrd="0" presId="urn:microsoft.com/office/officeart/2018/2/layout/IconVerticalSolidList"/>
    <dgm:cxn modelId="{3764A876-B48E-41CA-A5C1-551D0B7A2EEF}" type="presParOf" srcId="{8C936819-A694-4FE0-BE3D-AB042E8EF29D}" destId="{28677C77-C597-478E-8E72-DBEF2C3AD7F9}" srcOrd="3" destOrd="0" presId="urn:microsoft.com/office/officeart/2018/2/layout/IconVerticalSolidList"/>
    <dgm:cxn modelId="{021953D7-797C-41D4-AB00-CC0486E4CE18}" type="presParOf" srcId="{90FDB845-CD86-4812-84C1-0FA0B8E5B2D5}" destId="{EA07DE5D-90B1-4D85-8122-4EB5C5F33D13}" srcOrd="1" destOrd="0" presId="urn:microsoft.com/office/officeart/2018/2/layout/IconVerticalSolidList"/>
    <dgm:cxn modelId="{72D169FC-D2A8-4482-BA46-E86716E8A4BA}" type="presParOf" srcId="{90FDB845-CD86-4812-84C1-0FA0B8E5B2D5}" destId="{FB579116-9636-424F-B31C-550BD14BA983}" srcOrd="2" destOrd="0" presId="urn:microsoft.com/office/officeart/2018/2/layout/IconVerticalSolidList"/>
    <dgm:cxn modelId="{074476F9-ADF3-4277-96DF-C14D0C1AE829}" type="presParOf" srcId="{FB579116-9636-424F-B31C-550BD14BA983}" destId="{D5CE2238-B79D-49F1-9829-7A681BEC3A4B}" srcOrd="0" destOrd="0" presId="urn:microsoft.com/office/officeart/2018/2/layout/IconVerticalSolidList"/>
    <dgm:cxn modelId="{A68EFDDC-B054-4BC6-BFB4-0442948980B3}" type="presParOf" srcId="{FB579116-9636-424F-B31C-550BD14BA983}" destId="{0D7A99CC-0013-41E0-A4EF-B0E167F96766}" srcOrd="1" destOrd="0" presId="urn:microsoft.com/office/officeart/2018/2/layout/IconVerticalSolidList"/>
    <dgm:cxn modelId="{2AD05D57-EC07-441A-918C-C108B95423E6}" type="presParOf" srcId="{FB579116-9636-424F-B31C-550BD14BA983}" destId="{6975F6E1-C1FE-468E-B8CC-0E3DBEBC5D58}" srcOrd="2" destOrd="0" presId="urn:microsoft.com/office/officeart/2018/2/layout/IconVerticalSolidList"/>
    <dgm:cxn modelId="{904DC34D-A8BF-4937-8620-3FCF92A8142F}" type="presParOf" srcId="{FB579116-9636-424F-B31C-550BD14BA983}" destId="{2DB66B65-AC17-446C-AA97-0EED85A4EE47}" srcOrd="3" destOrd="0" presId="urn:microsoft.com/office/officeart/2018/2/layout/IconVerticalSolidList"/>
    <dgm:cxn modelId="{20E87FB9-F997-4864-A7DE-30C2EDAA39C8}" type="presParOf" srcId="{90FDB845-CD86-4812-84C1-0FA0B8E5B2D5}" destId="{2423526A-E713-4E0F-8380-513B11E855B4}" srcOrd="3" destOrd="0" presId="urn:microsoft.com/office/officeart/2018/2/layout/IconVerticalSolidList"/>
    <dgm:cxn modelId="{F5D4D8AE-F10B-47BA-A117-7F897C304B41}" type="presParOf" srcId="{90FDB845-CD86-4812-84C1-0FA0B8E5B2D5}" destId="{66C69860-F3C8-401C-8079-2D527DD62C19}" srcOrd="4" destOrd="0" presId="urn:microsoft.com/office/officeart/2018/2/layout/IconVerticalSolidList"/>
    <dgm:cxn modelId="{1A991FA8-762F-4795-AD68-95EE91308E57}" type="presParOf" srcId="{66C69860-F3C8-401C-8079-2D527DD62C19}" destId="{63689DC5-6A54-46E1-9C80-8A69CCBE4EF4}" srcOrd="0" destOrd="0" presId="urn:microsoft.com/office/officeart/2018/2/layout/IconVerticalSolidList"/>
    <dgm:cxn modelId="{14852C82-8EE9-45CB-BDB0-261E746196A0}" type="presParOf" srcId="{66C69860-F3C8-401C-8079-2D527DD62C19}" destId="{C9FE1ED5-6EBE-4D93-B2D3-AA7612393BBB}" srcOrd="1" destOrd="0" presId="urn:microsoft.com/office/officeart/2018/2/layout/IconVerticalSolidList"/>
    <dgm:cxn modelId="{89A79BFE-CBEC-48CE-911E-EFB9D0890B79}" type="presParOf" srcId="{66C69860-F3C8-401C-8079-2D527DD62C19}" destId="{91D86B74-F31C-4D08-B344-16D89BEDC5EE}" srcOrd="2" destOrd="0" presId="urn:microsoft.com/office/officeart/2018/2/layout/IconVerticalSolidList"/>
    <dgm:cxn modelId="{31FB90E2-2379-4EFE-905C-5007EA13265D}" type="presParOf" srcId="{66C69860-F3C8-401C-8079-2D527DD62C19}" destId="{AD965B84-2A4B-42D0-A40D-FDAACAC14654}" srcOrd="3" destOrd="0" presId="urn:microsoft.com/office/officeart/2018/2/layout/IconVerticalSolidList"/>
    <dgm:cxn modelId="{E63849A4-BA0C-4743-A25A-557A3286A430}" type="presParOf" srcId="{90FDB845-CD86-4812-84C1-0FA0B8E5B2D5}" destId="{D2E9465F-6BCD-4E3A-945C-81DE1F440CA8}" srcOrd="5" destOrd="0" presId="urn:microsoft.com/office/officeart/2018/2/layout/IconVerticalSolidList"/>
    <dgm:cxn modelId="{B042B054-DFE3-479E-B4DC-F3C1CEBEA51E}" type="presParOf" srcId="{90FDB845-CD86-4812-84C1-0FA0B8E5B2D5}" destId="{3DDB8FDB-94C4-48B1-9567-01FC9D5B80C7}" srcOrd="6" destOrd="0" presId="urn:microsoft.com/office/officeart/2018/2/layout/IconVerticalSolidList"/>
    <dgm:cxn modelId="{BB9A7D7E-A08A-4738-851A-6BB3CA400415}" type="presParOf" srcId="{3DDB8FDB-94C4-48B1-9567-01FC9D5B80C7}" destId="{3B2D8CB6-215B-4576-8CCA-AA2DA3CF7E4F}" srcOrd="0" destOrd="0" presId="urn:microsoft.com/office/officeart/2018/2/layout/IconVerticalSolidList"/>
    <dgm:cxn modelId="{F50D988E-181D-4FB0-BE83-51F12F0562C3}" type="presParOf" srcId="{3DDB8FDB-94C4-48B1-9567-01FC9D5B80C7}" destId="{6148FC2E-1A24-447F-A073-05992EE5D1C9}" srcOrd="1" destOrd="0" presId="urn:microsoft.com/office/officeart/2018/2/layout/IconVerticalSolidList"/>
    <dgm:cxn modelId="{1EE129F1-BCAA-4D28-8120-07A941D95E09}" type="presParOf" srcId="{3DDB8FDB-94C4-48B1-9567-01FC9D5B80C7}" destId="{0D34B089-CE59-4D5A-8A95-9FF7FB0351FA}" srcOrd="2" destOrd="0" presId="urn:microsoft.com/office/officeart/2018/2/layout/IconVerticalSolidList"/>
    <dgm:cxn modelId="{02D62CDB-6C58-4EE5-B909-3E85C593EC8E}" type="presParOf" srcId="{3DDB8FDB-94C4-48B1-9567-01FC9D5B80C7}" destId="{7EE5E0CD-9F01-4AE8-A8A0-EDFF809B014F}" srcOrd="3" destOrd="0" presId="urn:microsoft.com/office/officeart/2018/2/layout/IconVerticalSolidList"/>
    <dgm:cxn modelId="{3E10B20D-67AB-46C5-99B1-695B89B73403}" type="presParOf" srcId="{90FDB845-CD86-4812-84C1-0FA0B8E5B2D5}" destId="{FA490686-4E48-46FA-A420-4BD6E0E740C9}" srcOrd="7" destOrd="0" presId="urn:microsoft.com/office/officeart/2018/2/layout/IconVerticalSolidList"/>
    <dgm:cxn modelId="{6C1FDDC8-1277-43BB-BD52-9AA2883C363D}" type="presParOf" srcId="{90FDB845-CD86-4812-84C1-0FA0B8E5B2D5}" destId="{CE10FCC0-ADA5-4414-AA92-A7B02432F46D}" srcOrd="8" destOrd="0" presId="urn:microsoft.com/office/officeart/2018/2/layout/IconVerticalSolidList"/>
    <dgm:cxn modelId="{41DB3159-89E5-409D-8E91-869BA838D48C}" type="presParOf" srcId="{CE10FCC0-ADA5-4414-AA92-A7B02432F46D}" destId="{5FA764FE-794C-44D0-8534-5ADB705DD770}" srcOrd="0" destOrd="0" presId="urn:microsoft.com/office/officeart/2018/2/layout/IconVerticalSolidList"/>
    <dgm:cxn modelId="{BE8F766F-FCCE-4226-8824-F47E050B11C7}" type="presParOf" srcId="{CE10FCC0-ADA5-4414-AA92-A7B02432F46D}" destId="{E9296622-904E-40D5-A503-DC62F8DDC4A2}" srcOrd="1" destOrd="0" presId="urn:microsoft.com/office/officeart/2018/2/layout/IconVerticalSolidList"/>
    <dgm:cxn modelId="{318D1BC0-E38E-44E7-AFC5-8ADA96F44B48}" type="presParOf" srcId="{CE10FCC0-ADA5-4414-AA92-A7B02432F46D}" destId="{73485ECF-70BC-43D3-BE55-94CDCCAE426D}" srcOrd="2" destOrd="0" presId="urn:microsoft.com/office/officeart/2018/2/layout/IconVerticalSolidList"/>
    <dgm:cxn modelId="{C9FE7161-6EF8-44E8-9905-5CC9F4195B8E}" type="presParOf" srcId="{CE10FCC0-ADA5-4414-AA92-A7B02432F46D}" destId="{90792CCB-EAED-4393-A632-E136444D4ED2}" srcOrd="3" destOrd="0" presId="urn:microsoft.com/office/officeart/2018/2/layout/IconVerticalSolidList"/>
    <dgm:cxn modelId="{2DF7A51B-EF34-4164-9B1E-1A32C539DCE5}" type="presParOf" srcId="{90FDB845-CD86-4812-84C1-0FA0B8E5B2D5}" destId="{BA643BB7-4FA4-4D79-A5BA-B711F6135ACE}" srcOrd="9" destOrd="0" presId="urn:microsoft.com/office/officeart/2018/2/layout/IconVerticalSolidList"/>
    <dgm:cxn modelId="{97190870-AF48-44D3-9E6D-53CB301936D7}" type="presParOf" srcId="{90FDB845-CD86-4812-84C1-0FA0B8E5B2D5}" destId="{A100A01D-6A53-4F87-91AC-D936F16E6463}" srcOrd="10" destOrd="0" presId="urn:microsoft.com/office/officeart/2018/2/layout/IconVerticalSolidList"/>
    <dgm:cxn modelId="{3B3F228C-48F0-4304-85BE-919BDE7E9C4F}" type="presParOf" srcId="{A100A01D-6A53-4F87-91AC-D936F16E6463}" destId="{4A712466-8617-4178-8905-4940BFEA5A96}" srcOrd="0" destOrd="0" presId="urn:microsoft.com/office/officeart/2018/2/layout/IconVerticalSolidList"/>
    <dgm:cxn modelId="{9994B50B-4915-4928-8707-BC1127D6E87B}" type="presParOf" srcId="{A100A01D-6A53-4F87-91AC-D936F16E6463}" destId="{41A8AF13-E94E-4CBB-BE21-990FFB8E3EC7}" srcOrd="1" destOrd="0" presId="urn:microsoft.com/office/officeart/2018/2/layout/IconVerticalSolidList"/>
    <dgm:cxn modelId="{E5D495F1-0FB5-495C-99FF-D7FC085A46EE}" type="presParOf" srcId="{A100A01D-6A53-4F87-91AC-D936F16E6463}" destId="{F97FA546-FEB0-4FA9-8D0B-C73BCB83BB62}" srcOrd="2" destOrd="0" presId="urn:microsoft.com/office/officeart/2018/2/layout/IconVerticalSolidList"/>
    <dgm:cxn modelId="{AEB903EA-CD9D-41F7-9445-2CFAABC12D1F}" type="presParOf" srcId="{A100A01D-6A53-4F87-91AC-D936F16E6463}" destId="{4D85E295-DA46-490E-BF22-2BBF97E966B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0F5EE-33F4-4210-891A-C1229B5AFF64}">
      <dsp:nvSpPr>
        <dsp:cNvPr id="0" name=""/>
        <dsp:cNvSpPr/>
      </dsp:nvSpPr>
      <dsp:spPr>
        <a:xfrm>
          <a:off x="0" y="1490"/>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9DE6AE-29F0-436F-B942-03B889276C6D}">
      <dsp:nvSpPr>
        <dsp:cNvPr id="0" name=""/>
        <dsp:cNvSpPr/>
      </dsp:nvSpPr>
      <dsp:spPr>
        <a:xfrm>
          <a:off x="192095" y="144371"/>
          <a:ext cx="349264" cy="3492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8677C77-C597-478E-8E72-DBEF2C3AD7F9}">
      <dsp:nvSpPr>
        <dsp:cNvPr id="0" name=""/>
        <dsp:cNvSpPr/>
      </dsp:nvSpPr>
      <dsp:spPr>
        <a:xfrm>
          <a:off x="733455" y="1490"/>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dirty="0"/>
            <a:t>Lack of preparation on first days</a:t>
          </a:r>
          <a:r>
            <a:rPr lang="en-US" sz="1900" kern="1200" noProof="0" dirty="0">
              <a:latin typeface="Trebuchet MS" panose="020B0603020202020204"/>
            </a:rPr>
            <a:t> </a:t>
          </a:r>
          <a:endParaRPr lang="en-US" sz="1900" kern="1200" noProof="0" dirty="0"/>
        </a:p>
      </dsp:txBody>
      <dsp:txXfrm>
        <a:off x="733455" y="1490"/>
        <a:ext cx="7862856" cy="635026"/>
      </dsp:txXfrm>
    </dsp:sp>
    <dsp:sp modelId="{D5CE2238-B79D-49F1-9829-7A681BEC3A4B}">
      <dsp:nvSpPr>
        <dsp:cNvPr id="0" name=""/>
        <dsp:cNvSpPr/>
      </dsp:nvSpPr>
      <dsp:spPr>
        <a:xfrm>
          <a:off x="0" y="795273"/>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7A99CC-0013-41E0-A4EF-B0E167F96766}">
      <dsp:nvSpPr>
        <dsp:cNvPr id="0" name=""/>
        <dsp:cNvSpPr/>
      </dsp:nvSpPr>
      <dsp:spPr>
        <a:xfrm>
          <a:off x="192095" y="938154"/>
          <a:ext cx="349264" cy="3492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DB66B65-AC17-446C-AA97-0EED85A4EE47}">
      <dsp:nvSpPr>
        <dsp:cNvPr id="0" name=""/>
        <dsp:cNvSpPr/>
      </dsp:nvSpPr>
      <dsp:spPr>
        <a:xfrm>
          <a:off x="733455" y="795273"/>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dirty="0"/>
            <a:t>Lack of role clarity</a:t>
          </a:r>
        </a:p>
      </dsp:txBody>
      <dsp:txXfrm>
        <a:off x="733455" y="795273"/>
        <a:ext cx="7862856" cy="635026"/>
      </dsp:txXfrm>
    </dsp:sp>
    <dsp:sp modelId="{63689DC5-6A54-46E1-9C80-8A69CCBE4EF4}">
      <dsp:nvSpPr>
        <dsp:cNvPr id="0" name=""/>
        <dsp:cNvSpPr/>
      </dsp:nvSpPr>
      <dsp:spPr>
        <a:xfrm>
          <a:off x="0" y="1589057"/>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FE1ED5-6EBE-4D93-B2D3-AA7612393BBB}">
      <dsp:nvSpPr>
        <dsp:cNvPr id="0" name=""/>
        <dsp:cNvSpPr/>
      </dsp:nvSpPr>
      <dsp:spPr>
        <a:xfrm>
          <a:off x="192095" y="1731938"/>
          <a:ext cx="349264" cy="3492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D965B84-2A4B-42D0-A40D-FDAACAC14654}">
      <dsp:nvSpPr>
        <dsp:cNvPr id="0" name=""/>
        <dsp:cNvSpPr/>
      </dsp:nvSpPr>
      <dsp:spPr>
        <a:xfrm>
          <a:off x="733455" y="1589057"/>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dirty="0"/>
            <a:t>Informative isolation</a:t>
          </a:r>
        </a:p>
      </dsp:txBody>
      <dsp:txXfrm>
        <a:off x="733455" y="1589057"/>
        <a:ext cx="7862856" cy="635026"/>
      </dsp:txXfrm>
    </dsp:sp>
    <dsp:sp modelId="{3B2D8CB6-215B-4576-8CCA-AA2DA3CF7E4F}">
      <dsp:nvSpPr>
        <dsp:cNvPr id="0" name=""/>
        <dsp:cNvSpPr/>
      </dsp:nvSpPr>
      <dsp:spPr>
        <a:xfrm>
          <a:off x="0" y="2382840"/>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48FC2E-1A24-447F-A073-05992EE5D1C9}">
      <dsp:nvSpPr>
        <dsp:cNvPr id="0" name=""/>
        <dsp:cNvSpPr/>
      </dsp:nvSpPr>
      <dsp:spPr>
        <a:xfrm>
          <a:off x="192095" y="2525721"/>
          <a:ext cx="349264" cy="3492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E5E0CD-9F01-4AE8-A8A0-EDFF809B014F}">
      <dsp:nvSpPr>
        <dsp:cNvPr id="0" name=""/>
        <dsp:cNvSpPr/>
      </dsp:nvSpPr>
      <dsp:spPr>
        <a:xfrm>
          <a:off x="733455" y="2382840"/>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dirty="0"/>
            <a:t>Difficulty in navigating the culture</a:t>
          </a:r>
        </a:p>
      </dsp:txBody>
      <dsp:txXfrm>
        <a:off x="733455" y="2382840"/>
        <a:ext cx="7862856" cy="635026"/>
      </dsp:txXfrm>
    </dsp:sp>
    <dsp:sp modelId="{5FA764FE-794C-44D0-8534-5ADB705DD770}">
      <dsp:nvSpPr>
        <dsp:cNvPr id="0" name=""/>
        <dsp:cNvSpPr/>
      </dsp:nvSpPr>
      <dsp:spPr>
        <a:xfrm>
          <a:off x="0" y="3176624"/>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296622-904E-40D5-A503-DC62F8DDC4A2}">
      <dsp:nvSpPr>
        <dsp:cNvPr id="0" name=""/>
        <dsp:cNvSpPr/>
      </dsp:nvSpPr>
      <dsp:spPr>
        <a:xfrm>
          <a:off x="192095" y="3319505"/>
          <a:ext cx="349264" cy="3492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792CCB-EAED-4393-A632-E136444D4ED2}">
      <dsp:nvSpPr>
        <dsp:cNvPr id="0" name=""/>
        <dsp:cNvSpPr/>
      </dsp:nvSpPr>
      <dsp:spPr>
        <a:xfrm>
          <a:off x="733455" y="3176624"/>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a:latin typeface="Trebuchet MS" panose="020B0603020202020204"/>
            </a:rPr>
            <a:t>Unfriendly enviroment at work</a:t>
          </a:r>
          <a:endParaRPr lang="en-US" sz="1900" kern="1200" noProof="0"/>
        </a:p>
      </dsp:txBody>
      <dsp:txXfrm>
        <a:off x="733455" y="3176624"/>
        <a:ext cx="7862856" cy="635026"/>
      </dsp:txXfrm>
    </dsp:sp>
    <dsp:sp modelId="{4A712466-8617-4178-8905-4940BFEA5A96}">
      <dsp:nvSpPr>
        <dsp:cNvPr id="0" name=""/>
        <dsp:cNvSpPr/>
      </dsp:nvSpPr>
      <dsp:spPr>
        <a:xfrm>
          <a:off x="0" y="3970407"/>
          <a:ext cx="8596312" cy="6350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A8AF13-E94E-4CBB-BE21-990FFB8E3EC7}">
      <dsp:nvSpPr>
        <dsp:cNvPr id="0" name=""/>
        <dsp:cNvSpPr/>
      </dsp:nvSpPr>
      <dsp:spPr>
        <a:xfrm>
          <a:off x="192095" y="4113288"/>
          <a:ext cx="349264" cy="34926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85E295-DA46-490E-BF22-2BBF97E966B6}">
      <dsp:nvSpPr>
        <dsp:cNvPr id="0" name=""/>
        <dsp:cNvSpPr/>
      </dsp:nvSpPr>
      <dsp:spPr>
        <a:xfrm>
          <a:off x="733455" y="3970407"/>
          <a:ext cx="7862856"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44550">
            <a:lnSpc>
              <a:spcPct val="100000"/>
            </a:lnSpc>
            <a:spcBef>
              <a:spcPct val="0"/>
            </a:spcBef>
            <a:spcAft>
              <a:spcPct val="35000"/>
            </a:spcAft>
            <a:buNone/>
          </a:pPr>
          <a:r>
            <a:rPr lang="en-US" sz="1900" kern="1200" noProof="0" dirty="0"/>
            <a:t>Inefficient training program</a:t>
          </a:r>
        </a:p>
      </dsp:txBody>
      <dsp:txXfrm>
        <a:off x="733455" y="3970407"/>
        <a:ext cx="7862856" cy="6350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0D0706-FF20-C444-A231-08804FAD7270}"/>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a:t>Employee Onboarding</a:t>
            </a:r>
          </a:p>
        </p:txBody>
      </p:sp>
      <p:sp>
        <p:nvSpPr>
          <p:cNvPr id="3" name="Date Placeholder 2">
            <a:extLst>
              <a:ext uri="{FF2B5EF4-FFF2-40B4-BE49-F238E27FC236}">
                <a16:creationId xmlns:a16="http://schemas.microsoft.com/office/drawing/2014/main" id="{F45BDC8A-10C3-8843-8E57-68DA5A501091}"/>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r>
              <a:rPr lang="en-US"/>
              <a:t>12/06/19</a:t>
            </a:r>
          </a:p>
        </p:txBody>
      </p:sp>
      <p:sp>
        <p:nvSpPr>
          <p:cNvPr id="4" name="Footer Placeholder 3">
            <a:extLst>
              <a:ext uri="{FF2B5EF4-FFF2-40B4-BE49-F238E27FC236}">
                <a16:creationId xmlns:a16="http://schemas.microsoft.com/office/drawing/2014/main" id="{357B8B7A-443B-5142-B526-18A93256BD37}"/>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8DDF84-65AD-A844-93B0-2C2CDC898434}"/>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21B5969-483F-6E4C-889B-A3FF07ADFFA9}" type="slidenum">
              <a:rPr lang="en-US" smtClean="0"/>
              <a:t>‹Nº›</a:t>
            </a:fld>
            <a:endParaRPr lang="en-US"/>
          </a:p>
        </p:txBody>
      </p:sp>
    </p:spTree>
    <p:extLst>
      <p:ext uri="{BB962C8B-B14F-4D97-AF65-F5344CB8AC3E}">
        <p14:creationId xmlns:p14="http://schemas.microsoft.com/office/powerpoint/2010/main" val="278737058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a:t>Employee Onboarding</a:t>
            </a:r>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r>
              <a:rPr lang="en-US"/>
              <a:t>12/06/19</a:t>
            </a:r>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1DF56BF-403D-1D44-99D9-3CA026F0BA9D}" type="slidenum">
              <a:rPr lang="en-US" smtClean="0"/>
              <a:t>‹Nº›</a:t>
            </a:fld>
            <a:endParaRPr lang="en-US"/>
          </a:p>
        </p:txBody>
      </p:sp>
    </p:spTree>
    <p:extLst>
      <p:ext uri="{BB962C8B-B14F-4D97-AF65-F5344CB8AC3E}">
        <p14:creationId xmlns:p14="http://schemas.microsoft.com/office/powerpoint/2010/main" val="216340907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hbr.org/2018/06/to-retain-new-hires-make-sure-you-meet-with-them-in-their-first-wee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kornferry.com/press/korn-ferry-futurestep-survey-90-percent-of-executives-say-new-hire-retention-an-issu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tinypulse.com/blog/companies-with-the-most-unique-employee-onboarding-practices" TargetMode="External"/><Relationship Id="rId4" Type="http://schemas.openxmlformats.org/officeDocument/2006/relationships/hyperlink" Target="https://www.bamboohr.com/blog/onboarding-infographic"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Employee Onboarding</a:t>
            </a:r>
          </a:p>
        </p:txBody>
      </p:sp>
      <p:sp>
        <p:nvSpPr>
          <p:cNvPr id="5" name="Date Placeholder 4"/>
          <p:cNvSpPr>
            <a:spLocks noGrp="1"/>
          </p:cNvSpPr>
          <p:nvPr>
            <p:ph type="dt" idx="1"/>
          </p:nvPr>
        </p:nvSpPr>
        <p:spPr/>
        <p:txBody>
          <a:bodyPr/>
          <a:lstStyle/>
          <a:p>
            <a:r>
              <a:rPr lang="en-US"/>
              <a:t>12/06/19</a:t>
            </a:r>
          </a:p>
        </p:txBody>
      </p:sp>
      <p:sp>
        <p:nvSpPr>
          <p:cNvPr id="6" name="Slide Number Placeholder 5"/>
          <p:cNvSpPr>
            <a:spLocks noGrp="1"/>
          </p:cNvSpPr>
          <p:nvPr>
            <p:ph type="sldNum" sz="quarter" idx="5"/>
          </p:nvPr>
        </p:nvSpPr>
        <p:spPr/>
        <p:txBody>
          <a:bodyPr/>
          <a:lstStyle/>
          <a:p>
            <a:fld id="{21DF56BF-403D-1D44-99D9-3CA026F0BA9D}" type="slidenum">
              <a:rPr lang="en-US" smtClean="0"/>
              <a:t>1</a:t>
            </a:fld>
            <a:endParaRPr lang="en-US"/>
          </a:p>
        </p:txBody>
      </p:sp>
    </p:spTree>
    <p:extLst>
      <p:ext uri="{BB962C8B-B14F-4D97-AF65-F5344CB8AC3E}">
        <p14:creationId xmlns:p14="http://schemas.microsoft.com/office/powerpoint/2010/main" val="148379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Microsoft has been working to improve its onboarding process. At the outset, we learned that a seemingly simple action — managers having one-on-one meetings with their new hires during their first week on the job — </a:t>
            </a:r>
            <a:r>
              <a:rPr lang="en-US" sz="1200" b="0" i="0" u="none" strike="noStrike" kern="1200" dirty="0">
                <a:solidFill>
                  <a:schemeClr val="tx1"/>
                </a:solidFill>
                <a:effectLst/>
                <a:latin typeface="+mn-lt"/>
                <a:ea typeface="+mn-ea"/>
                <a:cs typeface="+mn-cs"/>
                <a:hlinkClick r:id="rId3"/>
              </a:rPr>
              <a:t>has outsized benefits</a:t>
            </a:r>
            <a:r>
              <a:rPr lang="en-US" sz="1200" b="0" i="0" u="none" strike="noStrike" kern="1200" dirty="0">
                <a:solidFill>
                  <a:schemeClr val="tx1"/>
                </a:solidFill>
                <a:effectLst/>
                <a:latin typeface="+mn-lt"/>
                <a:ea typeface="+mn-ea"/>
                <a:cs typeface="+mn-cs"/>
              </a:rPr>
              <a:t>. Through our continued research, we’ve also come to another conclusion: Onboarding buddies play an important role in ensuring a successful onboarding experience. While this may seem obvious, much like our findings on one-on-ones, it’s often missing in a new employee’s introduction to a brand new company. After piloting a buddy program involving 600 employees across the organization, we found that onboarding buddies help our hires in three key ways:</a:t>
            </a: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Bringing a new employee onboard is both an exciting and stressful time. And while managers play a critical role in shaping a new employees’ first weeks and months, a broader team effort can ensure the experience is both positive and productive.</a:t>
            </a:r>
          </a:p>
          <a:p>
            <a:r>
              <a:rPr lang="en-US" sz="1200" b="0" i="0" u="none" strike="noStrike" kern="1200" dirty="0">
                <a:solidFill>
                  <a:schemeClr val="tx1"/>
                </a:solidFill>
                <a:effectLst/>
                <a:latin typeface="+mn-lt"/>
                <a:ea typeface="+mn-ea"/>
                <a:cs typeface="+mn-cs"/>
              </a:rPr>
              <a:t>Over the last few years, Microsoft has been working to improve its onboarding process. At the outset, we learned that a seemingly simple action — managers having one-on-one meetings with their new hires during their first week on the job — </a:t>
            </a:r>
            <a:r>
              <a:rPr lang="en-US" sz="1200" b="0" i="0" u="none" strike="noStrike" kern="1200" dirty="0">
                <a:solidFill>
                  <a:schemeClr val="tx1"/>
                </a:solidFill>
                <a:effectLst/>
                <a:latin typeface="+mn-lt"/>
                <a:ea typeface="+mn-ea"/>
                <a:cs typeface="+mn-cs"/>
                <a:hlinkClick r:id="rId3"/>
              </a:rPr>
              <a:t>has outsized benefits</a:t>
            </a:r>
            <a:r>
              <a:rPr lang="en-US" sz="1200" b="0" i="0" u="none" strike="noStrike" kern="1200" dirty="0">
                <a:solidFill>
                  <a:schemeClr val="tx1"/>
                </a:solidFill>
                <a:effectLst/>
                <a:latin typeface="+mn-lt"/>
                <a:ea typeface="+mn-ea"/>
                <a:cs typeface="+mn-cs"/>
              </a:rPr>
              <a:t>. Through our continued research, we’ve also come to another conclusion: Onboarding buddies play an important role in ensuring a successful onboarding experience. While this may seem obvious, much like our findings on one-on-ones, it’s often missing in a new employee’s introduction to a brand new company. After piloting a buddy program involving 600 employees across the organization, we found that onboarding buddies help our hires in three key ways:</a:t>
            </a:r>
          </a:p>
          <a:p>
            <a:r>
              <a:rPr lang="en-US" sz="1200" b="1" i="0" u="none" strike="noStrike" kern="1200" dirty="0">
                <a:solidFill>
                  <a:schemeClr val="tx1"/>
                </a:solidFill>
                <a:effectLst/>
                <a:latin typeface="+mn-lt"/>
                <a:ea typeface="+mn-ea"/>
                <a:cs typeface="+mn-cs"/>
              </a:rPr>
              <a:t>Onboarding buddies provide context</a:t>
            </a:r>
            <a:r>
              <a:rPr lang="en-US" sz="1200" b="0" i="0" u="none" strike="noStrike" kern="1200" dirty="0">
                <a:solidFill>
                  <a:schemeClr val="tx1"/>
                </a:solidFill>
                <a:effectLst/>
                <a:latin typeface="+mn-lt"/>
                <a:ea typeface="+mn-ea"/>
                <a:cs typeface="+mn-cs"/>
              </a:rPr>
              <a:t>. For tenured employees, the context surrounding most of their work has been so well established, it’s in the folds of every email written, every meeting attended, and every PowerPoint presented. For new hires, context is a precious commodity. Without it, a new hire will likely struggle to fully understand their role or how to contribute to their team’s success. Onboarding buddies can give the type of context you won’t find in the employee handbook. For instance, knowledgeable onboarding buddies can help new hires determine who relevant stakeholders are, how to navigate the matrix of different organizations, and think strategically when problem solving. They can also shed light on cultural norms and any unspoken rules that exist, which could lead to a much smoother transition into the organization.</a:t>
            </a:r>
          </a:p>
          <a:p>
            <a:r>
              <a:rPr lang="en-US" sz="1200" b="1" i="0" u="none" strike="noStrike" kern="1200" dirty="0">
                <a:solidFill>
                  <a:schemeClr val="tx1"/>
                </a:solidFill>
                <a:effectLst/>
                <a:latin typeface="+mn-lt"/>
                <a:ea typeface="+mn-ea"/>
                <a:cs typeface="+mn-cs"/>
              </a:rPr>
              <a:t>Onboarding buddies boost productivity</a:t>
            </a:r>
            <a:r>
              <a:rPr lang="en-US" sz="1200" b="0" i="0" u="none" strike="noStrike" kern="1200" dirty="0">
                <a:solidFill>
                  <a:schemeClr val="tx1"/>
                </a:solidFill>
                <a:effectLst/>
                <a:latin typeface="+mn-lt"/>
                <a:ea typeface="+mn-ea"/>
                <a:cs typeface="+mn-cs"/>
              </a:rPr>
              <a:t>. Speed to productivity is often a concern for both the company and the new hire. By filling the position, the company satisfied the need for a certain skillset and now wants to see a quick return on its investment. Meanwhile, the new hire is likely experiencing the tension between wanting to ramp up quickly but also needing to take time to learn the job. At Microsoft, we found the more the onboarding buddy met with the new hire, the greater the new hire’s perception of their own speed to productivity: 56% of new hires who met with their onboarding buddy at least once in their first 90 days indicated that their buddy helped them to quickly become productive in their role. That percentage increased to 73% for those who met two to three times with their buddy, 86% for those who met four to eight times, and 97% for those who met more than eight times in their first 90 days. Clearly, that additional layer of support is critical to a new hire’s success.</a:t>
            </a:r>
          </a:p>
          <a:p>
            <a:r>
              <a:rPr lang="en-US" sz="1200" b="1" i="0" u="none" strike="noStrike" kern="1200" dirty="0">
                <a:solidFill>
                  <a:schemeClr val="tx1"/>
                </a:solidFill>
                <a:effectLst/>
                <a:latin typeface="+mn-lt"/>
                <a:ea typeface="+mn-ea"/>
                <a:cs typeface="+mn-cs"/>
              </a:rPr>
              <a:t>Onboarding buddies improve new employee satisfaction</a:t>
            </a:r>
            <a:r>
              <a:rPr lang="en-US" sz="1200" b="0" i="0" u="none" strike="noStrike" kern="1200" dirty="0">
                <a:solidFill>
                  <a:schemeClr val="tx1"/>
                </a:solidFill>
                <a:effectLst/>
                <a:latin typeface="+mn-lt"/>
                <a:ea typeface="+mn-ea"/>
                <a:cs typeface="+mn-cs"/>
              </a:rPr>
              <a:t>. With over 120,000 employees, it’s not hard to imagine the overwhelming challenges one might face entering such a large and complex organization. In order to truly understand the value of onboarding buddies, we looked at the difference in hires who were assigned onboarding buddies versus those who were not. Our research found that after their first week on the job, new hires with buddies were 23% more satisfied with their overall onboarding experience compared to those without buddies. This trend continued at 90 days with a 36% increase in satisfaction. Those with buddies also reported receiving more active support from both their manager and the broader team.</a:t>
            </a:r>
          </a:p>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10</a:t>
            </a:fld>
            <a:endParaRPr lang="en-US"/>
          </a:p>
        </p:txBody>
      </p:sp>
      <p:sp>
        <p:nvSpPr>
          <p:cNvPr id="5" name="Date Placeholder 4">
            <a:extLst>
              <a:ext uri="{FF2B5EF4-FFF2-40B4-BE49-F238E27FC236}">
                <a16:creationId xmlns:a16="http://schemas.microsoft.com/office/drawing/2014/main" id="{006EACF2-CF3D-3F4B-9E0E-72FCEA506856}"/>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45CCB672-D4C2-A44F-A27F-9CAF1E091352}"/>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215482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Developing a solid new hire training program is an important management skill. More than just showing new employees where the coffee maker is and how to get their parking permit, training new employees procedures helps employees settle into the rhythm of the company to focus on the most important thing: their job.</a:t>
            </a:r>
          </a:p>
          <a:p>
            <a:endParaRPr lang="en-US" dirty="0"/>
          </a:p>
          <a:p>
            <a:r>
              <a:rPr lang="en-US" sz="1200" b="1" i="0" u="none" strike="noStrike" kern="1200" dirty="0">
                <a:solidFill>
                  <a:schemeClr val="tx1"/>
                </a:solidFill>
                <a:effectLst/>
                <a:latin typeface="+mn-lt"/>
                <a:ea typeface="+mn-ea"/>
                <a:cs typeface="+mn-cs"/>
              </a:rPr>
              <a:t>How to train new employees effectively</a:t>
            </a:r>
          </a:p>
          <a:p>
            <a:r>
              <a:rPr lang="en-US" sz="1200" b="0" i="0" u="none" strike="noStrike" kern="1200" dirty="0">
                <a:solidFill>
                  <a:schemeClr val="tx1"/>
                </a:solidFill>
                <a:effectLst/>
                <a:latin typeface="+mn-lt"/>
                <a:ea typeface="+mn-ea"/>
                <a:cs typeface="+mn-cs"/>
              </a:rPr>
              <a:t>Developing a solid new hire training program is an important management skill. More than just showing new employees where the coffee maker is and how to get their parking permit, training new employees procedures helps employees settle into the rhythm of the company to focus on the most important thing: their job.</a:t>
            </a:r>
          </a:p>
          <a:p>
            <a:r>
              <a:rPr lang="en-US" sz="1200" b="0" i="0" u="none" strike="noStrike" kern="1200" dirty="0">
                <a:solidFill>
                  <a:schemeClr val="tx1"/>
                </a:solidFill>
                <a:effectLst/>
                <a:latin typeface="+mn-lt"/>
                <a:ea typeface="+mn-ea"/>
                <a:cs typeface="+mn-cs"/>
              </a:rPr>
              <a:t>While your exact onboarding tasks may differ, these best practices for employee onboarding help you get your employees up-to-speed, whether they’re hourly, C-suite, or anywhere in between. And, they’re just as useful for in-office and remote employees. This is how to put together your new hire training program:</a:t>
            </a:r>
          </a:p>
          <a:p>
            <a:r>
              <a:rPr lang="en-US" sz="1200" b="0" i="0" u="none" strike="noStrike" kern="1200" dirty="0">
                <a:solidFill>
                  <a:schemeClr val="tx1"/>
                </a:solidFill>
                <a:effectLst/>
                <a:latin typeface="+mn-lt"/>
                <a:ea typeface="+mn-ea"/>
                <a:cs typeface="+mn-cs"/>
              </a:rPr>
              <a:t>Establish your new employee procedures, beforehand</a:t>
            </a:r>
          </a:p>
          <a:p>
            <a:r>
              <a:rPr lang="en-US" sz="1200" b="0" i="0" u="none" strike="noStrike" kern="1200" dirty="0">
                <a:solidFill>
                  <a:schemeClr val="tx1"/>
                </a:solidFill>
                <a:effectLst/>
                <a:latin typeface="+mn-lt"/>
                <a:ea typeface="+mn-ea"/>
                <a:cs typeface="+mn-cs"/>
              </a:rPr>
              <a:t>Ensure that all managers use a new hire training checklist</a:t>
            </a:r>
          </a:p>
          <a:p>
            <a:r>
              <a:rPr lang="en-US" sz="1200" b="0" i="0" u="none" strike="noStrike" kern="1200" dirty="0">
                <a:solidFill>
                  <a:schemeClr val="tx1"/>
                </a:solidFill>
                <a:effectLst/>
                <a:latin typeface="+mn-lt"/>
                <a:ea typeface="+mn-ea"/>
                <a:cs typeface="+mn-cs"/>
              </a:rPr>
              <a:t>Start onboarding before day one</a:t>
            </a:r>
          </a:p>
          <a:p>
            <a:r>
              <a:rPr lang="en-US" sz="1200" b="0" i="0" u="none" strike="noStrike" kern="1200" dirty="0">
                <a:solidFill>
                  <a:schemeClr val="tx1"/>
                </a:solidFill>
                <a:effectLst/>
                <a:latin typeface="+mn-lt"/>
                <a:ea typeface="+mn-ea"/>
                <a:cs typeface="+mn-cs"/>
              </a:rPr>
              <a:t>Include onboarding best practices into your procedures</a:t>
            </a:r>
          </a:p>
          <a:p>
            <a:r>
              <a:rPr lang="en-US" sz="1200" b="0" i="0" u="none" strike="noStrike" kern="1200" dirty="0">
                <a:solidFill>
                  <a:schemeClr val="tx1"/>
                </a:solidFill>
                <a:effectLst/>
                <a:latin typeface="+mn-lt"/>
                <a:ea typeface="+mn-ea"/>
                <a:cs typeface="+mn-cs"/>
              </a:rPr>
              <a:t>Train for culture, not just topics</a:t>
            </a:r>
          </a:p>
          <a:p>
            <a:r>
              <a:rPr lang="en-US" sz="1200" b="0" i="0" u="none" strike="noStrike" kern="1200" dirty="0">
                <a:solidFill>
                  <a:schemeClr val="tx1"/>
                </a:solidFill>
                <a:effectLst/>
                <a:latin typeface="+mn-lt"/>
                <a:ea typeface="+mn-ea"/>
                <a:cs typeface="+mn-cs"/>
              </a:rPr>
              <a:t>Build in regular reviews and adjustments to your training program</a:t>
            </a:r>
          </a:p>
          <a:p>
            <a:r>
              <a:rPr lang="en-US" sz="1200" b="0" i="0" u="none" strike="noStrike" kern="1200" dirty="0">
                <a:solidFill>
                  <a:schemeClr val="tx1"/>
                </a:solidFill>
                <a:effectLst/>
                <a:latin typeface="+mn-lt"/>
                <a:ea typeface="+mn-ea"/>
                <a:cs typeface="+mn-cs"/>
              </a:rPr>
              <a:t>Let’s look at each of these in more detail.</a:t>
            </a:r>
          </a:p>
          <a:p>
            <a:br>
              <a:rPr lang="en-US" dirty="0"/>
            </a:br>
            <a:r>
              <a:rPr lang="en-US" dirty="0"/>
              <a:t>http://</a:t>
            </a:r>
            <a:r>
              <a:rPr lang="en-US" dirty="0" err="1"/>
              <a:t>www.yourtrainingprovider.com</a:t>
            </a:r>
            <a:r>
              <a:rPr lang="en-US" dirty="0"/>
              <a:t>/</a:t>
            </a:r>
            <a:r>
              <a:rPr lang="en-US" dirty="0" err="1"/>
              <a:t>blog_main</a:t>
            </a:r>
            <a:r>
              <a:rPr lang="en-US" dirty="0"/>
              <a:t>/training-new-employees-the-challenges-and-solutions</a:t>
            </a:r>
          </a:p>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11</a:t>
            </a:fld>
            <a:endParaRPr lang="en-US"/>
          </a:p>
        </p:txBody>
      </p:sp>
      <p:sp>
        <p:nvSpPr>
          <p:cNvPr id="5" name="Date Placeholder 4">
            <a:extLst>
              <a:ext uri="{FF2B5EF4-FFF2-40B4-BE49-F238E27FC236}">
                <a16:creationId xmlns:a16="http://schemas.microsoft.com/office/drawing/2014/main" id="{7B6FC395-6FBE-0242-A3C0-7B7AFC429133}"/>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9DA4F204-C445-7B48-9EF4-6A6C7D5204B4}"/>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3927581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12</a:t>
            </a:fld>
            <a:endParaRPr lang="en-US"/>
          </a:p>
        </p:txBody>
      </p:sp>
      <p:sp>
        <p:nvSpPr>
          <p:cNvPr id="5" name="Date Placeholder 4">
            <a:extLst>
              <a:ext uri="{FF2B5EF4-FFF2-40B4-BE49-F238E27FC236}">
                <a16:creationId xmlns:a16="http://schemas.microsoft.com/office/drawing/2014/main" id="{DBE4F213-5E74-3A44-AD74-B997525A1091}"/>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7582889E-A852-0043-BB8E-7852E2CCE1C9}"/>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234889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13</a:t>
            </a:fld>
            <a:endParaRPr lang="en-US"/>
          </a:p>
        </p:txBody>
      </p:sp>
      <p:sp>
        <p:nvSpPr>
          <p:cNvPr id="5" name="Date Placeholder 4">
            <a:extLst>
              <a:ext uri="{FF2B5EF4-FFF2-40B4-BE49-F238E27FC236}">
                <a16:creationId xmlns:a16="http://schemas.microsoft.com/office/drawing/2014/main" id="{AC515A0F-FDF4-084B-BF40-52B2DD46D024}"/>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675EF293-CEA9-104D-B971-10F1CB2062A3}"/>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371513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Employee Onboarding</a:t>
            </a:r>
          </a:p>
        </p:txBody>
      </p:sp>
      <p:sp>
        <p:nvSpPr>
          <p:cNvPr id="5" name="Date Placeholder 4"/>
          <p:cNvSpPr>
            <a:spLocks noGrp="1"/>
          </p:cNvSpPr>
          <p:nvPr>
            <p:ph type="dt" idx="1"/>
          </p:nvPr>
        </p:nvSpPr>
        <p:spPr/>
        <p:txBody>
          <a:bodyPr/>
          <a:lstStyle/>
          <a:p>
            <a:r>
              <a:rPr lang="en-US"/>
              <a:t>12/06/19</a:t>
            </a:r>
          </a:p>
        </p:txBody>
      </p:sp>
      <p:sp>
        <p:nvSpPr>
          <p:cNvPr id="6" name="Slide Number Placeholder 5"/>
          <p:cNvSpPr>
            <a:spLocks noGrp="1"/>
          </p:cNvSpPr>
          <p:nvPr>
            <p:ph type="sldNum" sz="quarter" idx="5"/>
          </p:nvPr>
        </p:nvSpPr>
        <p:spPr/>
        <p:txBody>
          <a:bodyPr/>
          <a:lstStyle/>
          <a:p>
            <a:fld id="{21DF56BF-403D-1D44-99D9-3CA026F0BA9D}" type="slidenum">
              <a:rPr lang="en-US" smtClean="0"/>
              <a:t>14</a:t>
            </a:fld>
            <a:endParaRPr lang="en-US"/>
          </a:p>
        </p:txBody>
      </p:sp>
    </p:spTree>
    <p:extLst>
      <p:ext uri="{BB962C8B-B14F-4D97-AF65-F5344CB8AC3E}">
        <p14:creationId xmlns:p14="http://schemas.microsoft.com/office/powerpoint/2010/main" val="262614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Employee Onboarding</a:t>
            </a:r>
          </a:p>
        </p:txBody>
      </p:sp>
      <p:sp>
        <p:nvSpPr>
          <p:cNvPr id="5" name="Date Placeholder 4"/>
          <p:cNvSpPr>
            <a:spLocks noGrp="1"/>
          </p:cNvSpPr>
          <p:nvPr>
            <p:ph type="dt" idx="1"/>
          </p:nvPr>
        </p:nvSpPr>
        <p:spPr/>
        <p:txBody>
          <a:bodyPr/>
          <a:lstStyle/>
          <a:p>
            <a:r>
              <a:rPr lang="en-US"/>
              <a:t>12/06/19</a:t>
            </a:r>
          </a:p>
        </p:txBody>
      </p:sp>
      <p:sp>
        <p:nvSpPr>
          <p:cNvPr id="6" name="Slide Number Placeholder 5"/>
          <p:cNvSpPr>
            <a:spLocks noGrp="1"/>
          </p:cNvSpPr>
          <p:nvPr>
            <p:ph type="sldNum" sz="quarter" idx="5"/>
          </p:nvPr>
        </p:nvSpPr>
        <p:spPr/>
        <p:txBody>
          <a:bodyPr/>
          <a:lstStyle/>
          <a:p>
            <a:fld id="{21DF56BF-403D-1D44-99D9-3CA026F0BA9D}" type="slidenum">
              <a:rPr lang="en-US" smtClean="0"/>
              <a:t>2</a:t>
            </a:fld>
            <a:endParaRPr lang="en-US"/>
          </a:p>
        </p:txBody>
      </p:sp>
    </p:spTree>
    <p:extLst>
      <p:ext uri="{BB962C8B-B14F-4D97-AF65-F5344CB8AC3E}">
        <p14:creationId xmlns:p14="http://schemas.microsoft.com/office/powerpoint/2010/main" val="305578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Effectively incorporating new employees can be a challenging task for HR and managers alike. With the expectation that the majority of new hires were there to stay for the long haul, traditional orientation programs consisted of a brief introduction to the company and a lot of paperwork. However, this task has become even more difficult with the entrance of a new generation of workers. Today’s top talent are looking for more than just a job and are not afraid to job hop until they find the right fit. In a recent </a:t>
            </a:r>
            <a:r>
              <a:rPr lang="en-US" sz="1200" b="1" i="0" u="none" strike="noStrike" kern="1200" dirty="0">
                <a:solidFill>
                  <a:schemeClr val="tx1"/>
                </a:solidFill>
                <a:effectLst/>
                <a:latin typeface="+mn-lt"/>
                <a:ea typeface="+mn-ea"/>
                <a:cs typeface="+mn-cs"/>
                <a:hlinkClick r:id="rId3"/>
              </a:rPr>
              <a:t>survey</a:t>
            </a:r>
            <a:r>
              <a:rPr lang="en-US" sz="1200" b="0" i="0" u="none" strike="noStrike" kern="1200" dirty="0">
                <a:solidFill>
                  <a:schemeClr val="tx1"/>
                </a:solidFill>
                <a:effectLst/>
                <a:latin typeface="+mn-lt"/>
                <a:ea typeface="+mn-ea"/>
                <a:cs typeface="+mn-cs"/>
              </a:rPr>
              <a:t> by Korn Ferry, 90% of executives said retaining new hires was an issue in their company with turnover rates of 10-25% within the first 6 months alone.</a:t>
            </a:r>
          </a:p>
          <a:p>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Shockingly, a </a:t>
            </a:r>
            <a:r>
              <a:rPr lang="en-US" sz="1200" b="1" i="0" u="none" strike="noStrike" kern="1200" dirty="0">
                <a:solidFill>
                  <a:schemeClr val="tx1"/>
                </a:solidFill>
                <a:effectLst/>
                <a:latin typeface="+mn-lt"/>
                <a:ea typeface="+mn-ea"/>
                <a:cs typeface="+mn-cs"/>
                <a:hlinkClick r:id="rId4"/>
              </a:rPr>
              <a:t>survey</a:t>
            </a:r>
            <a:r>
              <a:rPr lang="en-US" sz="1200" b="0" i="0" u="none" strike="noStrike" kern="1200" dirty="0">
                <a:solidFill>
                  <a:schemeClr val="tx1"/>
                </a:solidFill>
                <a:effectLst/>
                <a:latin typeface="+mn-lt"/>
                <a:ea typeface="+mn-ea"/>
                <a:cs typeface="+mn-cs"/>
              </a:rPr>
              <a:t> by Bamboo HR found that only 9% of HR managers don’t think their onboarding processes need to be improved. In fact, 43% went so far as to agree that “time and money are wasted because of ineffective onboarding processes.” A further 45% believe this could add up to over $10,000 per year.</a:t>
            </a:r>
          </a:p>
          <a:p>
            <a:br>
              <a:rPr lang="en-US" dirty="0"/>
            </a:br>
            <a:r>
              <a:rPr lang="en-US" dirty="0"/>
              <a:t>https://</a:t>
            </a:r>
            <a:r>
              <a:rPr lang="en-US" dirty="0" err="1"/>
              <a:t>blog.impraise.com</a:t>
            </a:r>
            <a:r>
              <a:rPr lang="en-US" dirty="0"/>
              <a:t>/360-feedback/top-3-new-employee-onboarding-challenges</a:t>
            </a:r>
          </a:p>
          <a:p>
            <a:endParaRPr lang="en-US" dirty="0"/>
          </a:p>
          <a:p>
            <a:r>
              <a:rPr lang="en-US" sz="1200" b="1" i="0" u="none" strike="noStrike" kern="1200" dirty="0">
                <a:solidFill>
                  <a:schemeClr val="tx1"/>
                </a:solidFill>
                <a:effectLst/>
                <a:latin typeface="+mn-lt"/>
                <a:ea typeface="+mn-ea"/>
                <a:cs typeface="+mn-cs"/>
                <a:hlinkClick r:id="rId5"/>
              </a:rPr>
              <a:t>TinyPulse</a:t>
            </a:r>
            <a:r>
              <a:rPr lang="en-US" sz="1200" b="0" i="0" u="none" strike="noStrike" kern="1200" dirty="0">
                <a:solidFill>
                  <a:schemeClr val="tx1"/>
                </a:solidFill>
                <a:effectLst/>
                <a:latin typeface="+mn-lt"/>
                <a:ea typeface="+mn-ea"/>
                <a:cs typeface="+mn-cs"/>
              </a:rPr>
              <a:t> reports that:</a:t>
            </a:r>
          </a:p>
          <a:p>
            <a:r>
              <a:rPr lang="en-US" sz="1200" b="0" i="0" u="none" strike="noStrike" kern="1200" dirty="0">
                <a:solidFill>
                  <a:schemeClr val="tx1"/>
                </a:solidFill>
                <a:effectLst/>
                <a:latin typeface="+mn-lt"/>
                <a:ea typeface="+mn-ea"/>
                <a:cs typeface="+mn-cs"/>
              </a:rPr>
              <a:t>91% of employees stick around for at least a year when organizations have efficient onboarding processes</a:t>
            </a:r>
          </a:p>
          <a:p>
            <a:r>
              <a:rPr lang="en-US" sz="1200" b="0" i="0" u="none" strike="noStrike" kern="1200" dirty="0">
                <a:solidFill>
                  <a:schemeClr val="tx1"/>
                </a:solidFill>
                <a:effectLst/>
                <a:latin typeface="+mn-lt"/>
                <a:ea typeface="+mn-ea"/>
                <a:cs typeface="+mn-cs"/>
              </a:rPr>
              <a:t>69% of them stick around for at least three years when companies have well-structured onboarding programs</a:t>
            </a:r>
          </a:p>
          <a:p>
            <a:endParaRPr lang="en-US" dirty="0"/>
          </a:p>
          <a:p>
            <a:r>
              <a:rPr lang="en-US" dirty="0"/>
              <a:t>https://</a:t>
            </a:r>
            <a:r>
              <a:rPr lang="en-US" dirty="0" err="1"/>
              <a:t>www.edgepointlearning.com</a:t>
            </a:r>
            <a:r>
              <a:rPr lang="en-US" dirty="0"/>
              <a:t>/blog/how-to-train-new-employees/</a:t>
            </a:r>
          </a:p>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3</a:t>
            </a:fld>
            <a:endParaRPr lang="en-US"/>
          </a:p>
        </p:txBody>
      </p:sp>
      <p:sp>
        <p:nvSpPr>
          <p:cNvPr id="5" name="Date Placeholder 4">
            <a:extLst>
              <a:ext uri="{FF2B5EF4-FFF2-40B4-BE49-F238E27FC236}">
                <a16:creationId xmlns:a16="http://schemas.microsoft.com/office/drawing/2014/main" id="{056B0AA9-6A81-6845-BD43-2485C7A37230}"/>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30147420-3A98-3A40-933C-1A7C5E58A439}"/>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125855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Employee Onboarding</a:t>
            </a:r>
          </a:p>
        </p:txBody>
      </p:sp>
      <p:sp>
        <p:nvSpPr>
          <p:cNvPr id="5" name="Date Placeholder 4"/>
          <p:cNvSpPr>
            <a:spLocks noGrp="1"/>
          </p:cNvSpPr>
          <p:nvPr>
            <p:ph type="dt" idx="1"/>
          </p:nvPr>
        </p:nvSpPr>
        <p:spPr/>
        <p:txBody>
          <a:bodyPr/>
          <a:lstStyle/>
          <a:p>
            <a:r>
              <a:rPr lang="en-US"/>
              <a:t>12/06/19</a:t>
            </a:r>
          </a:p>
        </p:txBody>
      </p:sp>
      <p:sp>
        <p:nvSpPr>
          <p:cNvPr id="6" name="Slide Number Placeholder 5"/>
          <p:cNvSpPr>
            <a:spLocks noGrp="1"/>
          </p:cNvSpPr>
          <p:nvPr>
            <p:ph type="sldNum" sz="quarter" idx="5"/>
          </p:nvPr>
        </p:nvSpPr>
        <p:spPr/>
        <p:txBody>
          <a:bodyPr/>
          <a:lstStyle/>
          <a:p>
            <a:fld id="{21DF56BF-403D-1D44-99D9-3CA026F0BA9D}" type="slidenum">
              <a:rPr lang="en-US" smtClean="0"/>
              <a:t>4</a:t>
            </a:fld>
            <a:endParaRPr lang="en-US"/>
          </a:p>
        </p:txBody>
      </p:sp>
    </p:spTree>
    <p:extLst>
      <p:ext uri="{BB962C8B-B14F-4D97-AF65-F5344CB8AC3E}">
        <p14:creationId xmlns:p14="http://schemas.microsoft.com/office/powerpoint/2010/main" val="258515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5</a:t>
            </a:fld>
            <a:endParaRPr lang="en-US"/>
          </a:p>
        </p:txBody>
      </p:sp>
      <p:sp>
        <p:nvSpPr>
          <p:cNvPr id="5" name="Date Placeholder 4">
            <a:extLst>
              <a:ext uri="{FF2B5EF4-FFF2-40B4-BE49-F238E27FC236}">
                <a16:creationId xmlns:a16="http://schemas.microsoft.com/office/drawing/2014/main" id="{F76CF70C-6A54-A842-ACF6-9BF3CD587AF9}"/>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4D2B1659-6C24-B242-B155-F5A2F7647F60}"/>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246519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Problem</a:t>
            </a:r>
          </a:p>
          <a:p>
            <a:r>
              <a:rPr lang="en-US" sz="1600" dirty="0">
                <a:ea typeface="+mn-lt"/>
                <a:cs typeface="+mn-lt"/>
              </a:rPr>
              <a:t>Sometimes new employees could feel totally </a:t>
            </a:r>
            <a:r>
              <a:rPr lang="en-US" sz="1600" b="1" dirty="0">
                <a:ea typeface="+mn-lt"/>
                <a:cs typeface="+mn-lt"/>
              </a:rPr>
              <a:t>disoriented </a:t>
            </a:r>
            <a:r>
              <a:rPr lang="en-US" sz="1600" dirty="0">
                <a:ea typeface="+mn-lt"/>
                <a:cs typeface="+mn-lt"/>
              </a:rPr>
              <a:t>or not being trained to do certain tasks in their first days</a:t>
            </a:r>
            <a:endParaRPr lang="es-ES" sz="1600" dirty="0"/>
          </a:p>
          <a:p>
            <a:r>
              <a:rPr lang="en-US" sz="1600" dirty="0">
                <a:ea typeface="+mn-lt"/>
                <a:cs typeface="+mn-lt"/>
              </a:rPr>
              <a:t>New hires know how important it is to make a </a:t>
            </a:r>
            <a:r>
              <a:rPr lang="en-US" sz="1600" b="1" dirty="0">
                <a:ea typeface="+mn-lt"/>
                <a:cs typeface="+mn-lt"/>
              </a:rPr>
              <a:t>good first impression </a:t>
            </a:r>
            <a:r>
              <a:rPr lang="en-US" sz="1600" dirty="0">
                <a:ea typeface="+mn-lt"/>
                <a:cs typeface="+mn-lt"/>
              </a:rPr>
              <a:t>early in their tenure, but it’s also important for companies to put </a:t>
            </a:r>
            <a:r>
              <a:rPr lang="en-US" sz="1600" b="1" dirty="0">
                <a:ea typeface="+mn-lt"/>
                <a:cs typeface="+mn-lt"/>
              </a:rPr>
              <a:t>their best foot forward for their newest team members</a:t>
            </a:r>
            <a:r>
              <a:rPr lang="en-US" sz="1600" dirty="0">
                <a:ea typeface="+mn-lt"/>
                <a:cs typeface="+mn-lt"/>
              </a:rPr>
              <a:t>. (Lavoie, A. 2014)</a:t>
            </a:r>
            <a:endParaRPr lang="en-US" dirty="0"/>
          </a:p>
          <a:p>
            <a:r>
              <a:rPr lang="en-US" sz="1600" b="1" dirty="0"/>
              <a:t>Consequences</a:t>
            </a:r>
            <a:endParaRPr lang="en-US" dirty="0"/>
          </a:p>
          <a:p>
            <a:pPr lvl="1"/>
            <a:r>
              <a:rPr lang="en-US" sz="1400" dirty="0"/>
              <a:t>Blocked interaction within the company</a:t>
            </a:r>
          </a:p>
          <a:p>
            <a:pPr lvl="1"/>
            <a:r>
              <a:rPr lang="en-US" sz="1400" dirty="0"/>
              <a:t>Mistrust towards the new worker</a:t>
            </a:r>
          </a:p>
          <a:p>
            <a:endParaRPr lang="en-US" sz="1200" dirty="0"/>
          </a:p>
          <a:p>
            <a:r>
              <a:rPr lang="en-US" sz="1200" b="1" dirty="0"/>
              <a:t>Solution</a:t>
            </a:r>
          </a:p>
          <a:p>
            <a:r>
              <a:rPr lang="en-US" sz="1200" dirty="0"/>
              <a:t>Companies should generate </a:t>
            </a:r>
            <a:r>
              <a:rPr lang="en-US" sz="1200" b="1" dirty="0"/>
              <a:t>motivation</a:t>
            </a:r>
            <a:r>
              <a:rPr lang="en-US" sz="1200" dirty="0"/>
              <a:t> to the new employee. For example, a welcome card signed by the Human Resources Manager or deliver a welcome pack with the company policies, code of behavior, and so on</a:t>
            </a:r>
            <a:endParaRPr lang="es-ES" sz="1200" dirty="0"/>
          </a:p>
          <a:p>
            <a:r>
              <a:rPr lang="en" sz="1200" dirty="0">
                <a:ea typeface="+mn-lt"/>
                <a:cs typeface="+mn-lt"/>
              </a:rPr>
              <a:t>The new employee must have </a:t>
            </a:r>
            <a:r>
              <a:rPr lang="en" sz="1200" b="1" dirty="0">
                <a:ea typeface="+mn-lt"/>
                <a:cs typeface="+mn-lt"/>
              </a:rPr>
              <a:t>quick access to work documents</a:t>
            </a:r>
            <a:r>
              <a:rPr lang="en" sz="1200" dirty="0">
                <a:ea typeface="+mn-lt"/>
                <a:cs typeface="+mn-lt"/>
              </a:rPr>
              <a:t>, thus facilitating his task</a:t>
            </a:r>
            <a:endParaRPr lang="en-US" sz="1200" dirty="0"/>
          </a:p>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6</a:t>
            </a:fld>
            <a:endParaRPr lang="en-US"/>
          </a:p>
        </p:txBody>
      </p:sp>
      <p:sp>
        <p:nvSpPr>
          <p:cNvPr id="5" name="Date Placeholder 4">
            <a:extLst>
              <a:ext uri="{FF2B5EF4-FFF2-40B4-BE49-F238E27FC236}">
                <a16:creationId xmlns:a16="http://schemas.microsoft.com/office/drawing/2014/main" id="{A2E31E11-4ECC-AC4E-885E-713677164AFA}"/>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CA4AA81C-D339-0845-BF42-A953916BBFE2}"/>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291880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7</a:t>
            </a:fld>
            <a:endParaRPr lang="en-US"/>
          </a:p>
        </p:txBody>
      </p:sp>
      <p:sp>
        <p:nvSpPr>
          <p:cNvPr id="5" name="Date Placeholder 4">
            <a:extLst>
              <a:ext uri="{FF2B5EF4-FFF2-40B4-BE49-F238E27FC236}">
                <a16:creationId xmlns:a16="http://schemas.microsoft.com/office/drawing/2014/main" id="{717E4A2E-FEBE-EB49-8F14-601224AC4578}"/>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AB8E397C-5FE2-A840-A69D-195ED019A6DA}"/>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2544790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often are facing this problem, when an employee feels him like a stranger in the team, because of unfriendly staff, no confidence in newcomer, lack of communication. All these problems </a:t>
            </a:r>
            <a:r>
              <a:rPr lang="en-US" dirty="0">
                <a:ea typeface="+mn-lt"/>
                <a:cs typeface="+mn-lt"/>
              </a:rPr>
              <a:t>can lead to decreased productivity and negative morale.</a:t>
            </a:r>
            <a:endParaRPr lang="en-US" dirty="0"/>
          </a:p>
          <a:p>
            <a:r>
              <a:rPr lang="en-US" dirty="0">
                <a:ea typeface="+mn-lt"/>
                <a:cs typeface="+mn-lt"/>
              </a:rPr>
              <a:t>It’s important to recognize the difference between Informative isolation and workplace bullying. Just because someone feels informative isolated doesn’t necessarily mean that bullying is taking place.</a:t>
            </a:r>
            <a:endParaRPr lang="en-US" dirty="0">
              <a:solidFill>
                <a:schemeClr val="tx1"/>
              </a:solidFill>
            </a:endParaRPr>
          </a:p>
          <a:p>
            <a:r>
              <a:rPr lang="en-US" dirty="0">
                <a:ea typeface="+mn-lt"/>
                <a:cs typeface="+mn-lt"/>
              </a:rPr>
              <a:t>Employees aren’t getting what they need, their work suffers. </a:t>
            </a:r>
            <a:endParaRPr lang="en-US" dirty="0">
              <a:solidFill>
                <a:srgbClr val="404040"/>
              </a:solidFill>
            </a:endParaRPr>
          </a:p>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8</a:t>
            </a:fld>
            <a:endParaRPr lang="en-US"/>
          </a:p>
        </p:txBody>
      </p:sp>
      <p:sp>
        <p:nvSpPr>
          <p:cNvPr id="5" name="Date Placeholder 4">
            <a:extLst>
              <a:ext uri="{FF2B5EF4-FFF2-40B4-BE49-F238E27FC236}">
                <a16:creationId xmlns:a16="http://schemas.microsoft.com/office/drawing/2014/main" id="{610D5567-A06B-EC4D-90E9-ACA12C3D22CF}"/>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47D82E8B-BFF6-594A-95D9-5BACC2EEFC8D}"/>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3561573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F56BF-403D-1D44-99D9-3CA026F0BA9D}" type="slidenum">
              <a:rPr lang="en-US" smtClean="0"/>
              <a:t>9</a:t>
            </a:fld>
            <a:endParaRPr lang="en-US"/>
          </a:p>
        </p:txBody>
      </p:sp>
      <p:sp>
        <p:nvSpPr>
          <p:cNvPr id="5" name="Date Placeholder 4">
            <a:extLst>
              <a:ext uri="{FF2B5EF4-FFF2-40B4-BE49-F238E27FC236}">
                <a16:creationId xmlns:a16="http://schemas.microsoft.com/office/drawing/2014/main" id="{0062D1F9-AAB5-DA45-946C-299A8BE6726B}"/>
              </a:ext>
            </a:extLst>
          </p:cNvPr>
          <p:cNvSpPr>
            <a:spLocks noGrp="1"/>
          </p:cNvSpPr>
          <p:nvPr>
            <p:ph type="dt" idx="1"/>
          </p:nvPr>
        </p:nvSpPr>
        <p:spPr/>
        <p:txBody>
          <a:bodyPr/>
          <a:lstStyle/>
          <a:p>
            <a:r>
              <a:rPr lang="en-US"/>
              <a:t>12/06/19</a:t>
            </a:r>
          </a:p>
        </p:txBody>
      </p:sp>
      <p:sp>
        <p:nvSpPr>
          <p:cNvPr id="6" name="Header Placeholder 5">
            <a:extLst>
              <a:ext uri="{FF2B5EF4-FFF2-40B4-BE49-F238E27FC236}">
                <a16:creationId xmlns:a16="http://schemas.microsoft.com/office/drawing/2014/main" id="{F544F264-8644-0143-8B47-D018F2CF0DCF}"/>
              </a:ext>
            </a:extLst>
          </p:cNvPr>
          <p:cNvSpPr>
            <a:spLocks noGrp="1"/>
          </p:cNvSpPr>
          <p:nvPr>
            <p:ph type="hdr" sz="quarter"/>
          </p:nvPr>
        </p:nvSpPr>
        <p:spPr/>
        <p:txBody>
          <a:bodyPr/>
          <a:lstStyle/>
          <a:p>
            <a:r>
              <a:rPr lang="en-US"/>
              <a:t>Employee Onboarding</a:t>
            </a:r>
          </a:p>
        </p:txBody>
      </p:sp>
    </p:spTree>
    <p:extLst>
      <p:ext uri="{BB962C8B-B14F-4D97-AF65-F5344CB8AC3E}">
        <p14:creationId xmlns:p14="http://schemas.microsoft.com/office/powerpoint/2010/main" val="331149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CC3FC5-2651-0741-83FD-1BF6EFC2C637}"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168012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1F1725-9344-114F-97BB-82045512C4F6}"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03862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47486-DC07-9F42-8F91-B3880F4630F3}"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694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8A54D-ABFC-0B49-AF6B-C958B37E69C0}"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645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3E67B5-2E8E-A34A-B3B5-706CA3A115D3}"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1047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27BB7-B4C6-3C45-B284-3F7FC49385A1}"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417895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FDC284-2514-9B40-A7DD-4F32A0DCE0DD}"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1351704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3BF069-54F8-C242-A1A6-AB7BE8E5C918}"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43346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DF5A06-A492-C84C-8848-A30B68A75ED4}"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76111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48B77F-4D67-E543-AC47-9BE77B841831}" type="datetime1">
              <a:rPr lang="en-US" smtClean="0"/>
              <a:t>12/6/2019</a:t>
            </a:fld>
            <a:endParaRPr lang="pt-PT"/>
          </a:p>
        </p:txBody>
      </p:sp>
      <p:sp>
        <p:nvSpPr>
          <p:cNvPr id="5" name="Footer Placeholder 4"/>
          <p:cNvSpPr>
            <a:spLocks noGrp="1"/>
          </p:cNvSpPr>
          <p:nvPr>
            <p:ph type="ftr" sz="quarter" idx="11"/>
          </p:nvPr>
        </p:nvSpPr>
        <p:spPr/>
        <p:txBody>
          <a:bodyPr/>
          <a:lstStyle/>
          <a:p>
            <a:r>
              <a:rPr lang="pt-PT"/>
              <a:t>Employee Onboarding</a:t>
            </a:r>
          </a:p>
        </p:txBody>
      </p:sp>
      <p:sp>
        <p:nvSpPr>
          <p:cNvPr id="6" name="Slide Number Placeholder 5"/>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15247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1492469"/>
            <a:ext cx="4184035" cy="4548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1492469"/>
            <a:ext cx="4184034" cy="45488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257898-8540-3B4F-8D63-28392AEE4703}" type="datetime1">
              <a:rPr lang="en-US" smtClean="0"/>
              <a:t>12/6/2019</a:t>
            </a:fld>
            <a:endParaRPr lang="pt-PT"/>
          </a:p>
        </p:txBody>
      </p:sp>
      <p:sp>
        <p:nvSpPr>
          <p:cNvPr id="6" name="Footer Placeholder 5"/>
          <p:cNvSpPr>
            <a:spLocks noGrp="1"/>
          </p:cNvSpPr>
          <p:nvPr>
            <p:ph type="ftr" sz="quarter" idx="11"/>
          </p:nvPr>
        </p:nvSpPr>
        <p:spPr/>
        <p:txBody>
          <a:bodyPr/>
          <a:lstStyle/>
          <a:p>
            <a:r>
              <a:rPr lang="pt-PT"/>
              <a:t>Employee Onboarding</a:t>
            </a:r>
          </a:p>
        </p:txBody>
      </p:sp>
      <p:sp>
        <p:nvSpPr>
          <p:cNvPr id="7" name="Slide Number Placeholder 6"/>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375958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1492469"/>
            <a:ext cx="4185623" cy="879651"/>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520639"/>
            <a:ext cx="4185623" cy="35207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1492469"/>
            <a:ext cx="4185618" cy="879651"/>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520639"/>
            <a:ext cx="4185617" cy="352072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B8FB47E-70A6-4248-AC30-CBE3E17ED24B}" type="datetime1">
              <a:rPr lang="en-US" smtClean="0"/>
              <a:t>12/6/2019</a:t>
            </a:fld>
            <a:endParaRPr lang="pt-PT"/>
          </a:p>
        </p:txBody>
      </p:sp>
      <p:sp>
        <p:nvSpPr>
          <p:cNvPr id="8" name="Footer Placeholder 7"/>
          <p:cNvSpPr>
            <a:spLocks noGrp="1"/>
          </p:cNvSpPr>
          <p:nvPr>
            <p:ph type="ftr" sz="quarter" idx="11"/>
          </p:nvPr>
        </p:nvSpPr>
        <p:spPr/>
        <p:txBody>
          <a:bodyPr/>
          <a:lstStyle/>
          <a:p>
            <a:r>
              <a:rPr lang="pt-PT"/>
              <a:t>Employee Onboarding</a:t>
            </a:r>
          </a:p>
        </p:txBody>
      </p:sp>
      <p:sp>
        <p:nvSpPr>
          <p:cNvPr id="9" name="Slide Number Placeholder 8"/>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111599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2E6F28-332A-8942-8095-780114E9491D}" type="datetime1">
              <a:rPr lang="en-US" smtClean="0"/>
              <a:t>12/6/2019</a:t>
            </a:fld>
            <a:endParaRPr lang="pt-PT"/>
          </a:p>
        </p:txBody>
      </p:sp>
      <p:sp>
        <p:nvSpPr>
          <p:cNvPr id="4" name="Footer Placeholder 3"/>
          <p:cNvSpPr>
            <a:spLocks noGrp="1"/>
          </p:cNvSpPr>
          <p:nvPr>
            <p:ph type="ftr" sz="quarter" idx="11"/>
          </p:nvPr>
        </p:nvSpPr>
        <p:spPr/>
        <p:txBody>
          <a:bodyPr/>
          <a:lstStyle/>
          <a:p>
            <a:r>
              <a:rPr lang="pt-PT"/>
              <a:t>Employee Onboarding</a:t>
            </a:r>
          </a:p>
        </p:txBody>
      </p:sp>
      <p:sp>
        <p:nvSpPr>
          <p:cNvPr id="5" name="Slide Number Placeholder 4"/>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07622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7AE20-48D6-1A4E-936C-4B367E9147AF}" type="datetime1">
              <a:rPr lang="en-US" smtClean="0"/>
              <a:t>12/6/2019</a:t>
            </a:fld>
            <a:endParaRPr lang="pt-PT"/>
          </a:p>
        </p:txBody>
      </p:sp>
      <p:sp>
        <p:nvSpPr>
          <p:cNvPr id="3" name="Footer Placeholder 2"/>
          <p:cNvSpPr>
            <a:spLocks noGrp="1"/>
          </p:cNvSpPr>
          <p:nvPr>
            <p:ph type="ftr" sz="quarter" idx="11"/>
          </p:nvPr>
        </p:nvSpPr>
        <p:spPr/>
        <p:txBody>
          <a:bodyPr/>
          <a:lstStyle/>
          <a:p>
            <a:r>
              <a:rPr lang="pt-PT"/>
              <a:t>Employee Onboarding</a:t>
            </a:r>
          </a:p>
        </p:txBody>
      </p:sp>
      <p:sp>
        <p:nvSpPr>
          <p:cNvPr id="4" name="Slide Number Placeholder 3"/>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24791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A3D7C0-D9FB-CF45-89B7-9085E1A7D8C7}" type="datetime1">
              <a:rPr lang="en-US" smtClean="0"/>
              <a:t>12/6/2019</a:t>
            </a:fld>
            <a:endParaRPr lang="pt-PT"/>
          </a:p>
        </p:txBody>
      </p:sp>
      <p:sp>
        <p:nvSpPr>
          <p:cNvPr id="6" name="Footer Placeholder 5"/>
          <p:cNvSpPr>
            <a:spLocks noGrp="1"/>
          </p:cNvSpPr>
          <p:nvPr>
            <p:ph type="ftr" sz="quarter" idx="11"/>
          </p:nvPr>
        </p:nvSpPr>
        <p:spPr/>
        <p:txBody>
          <a:bodyPr/>
          <a:lstStyle/>
          <a:p>
            <a:r>
              <a:rPr lang="pt-PT"/>
              <a:t>Employee Onboarding</a:t>
            </a:r>
          </a:p>
        </p:txBody>
      </p:sp>
      <p:sp>
        <p:nvSpPr>
          <p:cNvPr id="7" name="Slide Number Placeholder 6"/>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343252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19B02D-B486-3446-A9FB-C2B440D40006}" type="datetime1">
              <a:rPr lang="en-US" smtClean="0"/>
              <a:t>12/6/2019</a:t>
            </a:fld>
            <a:endParaRPr lang="pt-PT"/>
          </a:p>
        </p:txBody>
      </p:sp>
      <p:sp>
        <p:nvSpPr>
          <p:cNvPr id="6" name="Footer Placeholder 5"/>
          <p:cNvSpPr>
            <a:spLocks noGrp="1"/>
          </p:cNvSpPr>
          <p:nvPr>
            <p:ph type="ftr" sz="quarter" idx="11"/>
          </p:nvPr>
        </p:nvSpPr>
        <p:spPr/>
        <p:txBody>
          <a:bodyPr/>
          <a:lstStyle/>
          <a:p>
            <a:r>
              <a:rPr lang="pt-PT"/>
              <a:t>Employee Onboarding</a:t>
            </a:r>
          </a:p>
        </p:txBody>
      </p:sp>
      <p:sp>
        <p:nvSpPr>
          <p:cNvPr id="7" name="Slide Number Placeholder 6"/>
          <p:cNvSpPr>
            <a:spLocks noGrp="1"/>
          </p:cNvSpPr>
          <p:nvPr>
            <p:ph type="sldNum" sz="quarter" idx="12"/>
          </p:nvPr>
        </p:nvSpPr>
        <p:spPr/>
        <p:txBody>
          <a:bodyPr/>
          <a:lstStyle/>
          <a:p>
            <a:fld id="{7F0EF399-E56F-4463-91A3-E1C236A27991}" type="slidenum">
              <a:rPr lang="pt-PT" smtClean="0"/>
              <a:t>‹Nº›</a:t>
            </a:fld>
            <a:endParaRPr lang="pt-PT"/>
          </a:p>
        </p:txBody>
      </p:sp>
    </p:spTree>
    <p:extLst>
      <p:ext uri="{BB962C8B-B14F-4D97-AF65-F5344CB8AC3E}">
        <p14:creationId xmlns:p14="http://schemas.microsoft.com/office/powerpoint/2010/main" val="26700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73435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435497"/>
            <a:ext cx="8596668" cy="4605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3B5A906-856C-9649-9558-6BB990498660}" type="datetime1">
              <a:rPr lang="en-US" smtClean="0"/>
              <a:t>12/6/2019</a:t>
            </a:fld>
            <a:endParaRPr lang="pt-PT"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pt-PT" dirty="0" err="1"/>
              <a:t>Employee</a:t>
            </a:r>
            <a:r>
              <a:rPr lang="pt-PT" dirty="0"/>
              <a:t> </a:t>
            </a:r>
            <a:r>
              <a:rPr lang="pt-PT" dirty="0" err="1"/>
              <a:t>Onboarding</a:t>
            </a:r>
            <a:endParaRPr lang="pt-PT"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1400">
                <a:solidFill>
                  <a:schemeClr val="accent1"/>
                </a:solidFill>
              </a:defRPr>
            </a:lvl1pPr>
          </a:lstStyle>
          <a:p>
            <a:fld id="{7F0EF399-E56F-4463-91A3-E1C236A27991}" type="slidenum">
              <a:rPr lang="pt-PT" smtClean="0"/>
              <a:pPr/>
              <a:t>‹Nº›</a:t>
            </a:fld>
            <a:endParaRPr lang="pt-PT" dirty="0"/>
          </a:p>
        </p:txBody>
      </p:sp>
    </p:spTree>
    <p:extLst>
      <p:ext uri="{BB962C8B-B14F-4D97-AF65-F5344CB8AC3E}">
        <p14:creationId xmlns:p14="http://schemas.microsoft.com/office/powerpoint/2010/main" val="22326294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2B185-778C-4136-BCA5-3A7AED6041E6}"/>
              </a:ext>
            </a:extLst>
          </p:cNvPr>
          <p:cNvSpPr>
            <a:spLocks noGrp="1"/>
          </p:cNvSpPr>
          <p:nvPr>
            <p:ph type="ctrTitle"/>
          </p:nvPr>
        </p:nvSpPr>
        <p:spPr/>
        <p:txBody>
          <a:bodyPr anchor="ctr">
            <a:normAutofit/>
          </a:bodyPr>
          <a:lstStyle/>
          <a:p>
            <a:pPr algn="r"/>
            <a:r>
              <a:rPr lang="en-US" sz="5200" dirty="0"/>
              <a:t>EMPLOYEE ONBOARDING</a:t>
            </a:r>
            <a:br>
              <a:rPr lang="en-US" dirty="0"/>
            </a:br>
            <a:r>
              <a:rPr lang="en-US" sz="4000" dirty="0">
                <a:solidFill>
                  <a:schemeClr val="tx2"/>
                </a:solidFill>
              </a:rPr>
              <a:t>Issues and Recommendations</a:t>
            </a:r>
            <a:endParaRPr lang="en-US" dirty="0">
              <a:solidFill>
                <a:schemeClr val="tx2"/>
              </a:solidFill>
            </a:endParaRPr>
          </a:p>
        </p:txBody>
      </p:sp>
      <p:sp>
        <p:nvSpPr>
          <p:cNvPr id="3" name="Subtítulo 2">
            <a:extLst>
              <a:ext uri="{FF2B5EF4-FFF2-40B4-BE49-F238E27FC236}">
                <a16:creationId xmlns:a16="http://schemas.microsoft.com/office/drawing/2014/main" id="{160E7A9F-621B-48D3-8F8A-160CB71B11B5}"/>
              </a:ext>
            </a:extLst>
          </p:cNvPr>
          <p:cNvSpPr>
            <a:spLocks noGrp="1"/>
          </p:cNvSpPr>
          <p:nvPr>
            <p:ph type="subTitle" idx="1"/>
          </p:nvPr>
        </p:nvSpPr>
        <p:spPr>
          <a:xfrm>
            <a:off x="1507067" y="4050833"/>
            <a:ext cx="7766936" cy="1646302"/>
          </a:xfrm>
        </p:spPr>
        <p:txBody>
          <a:bodyPr anchor="ctr">
            <a:normAutofit/>
          </a:bodyPr>
          <a:lstStyle/>
          <a:p>
            <a:r>
              <a:rPr lang="en-US" dirty="0"/>
              <a:t>Human </a:t>
            </a:r>
            <a:r>
              <a:rPr lang="en-US"/>
              <a:t>Resources</a:t>
            </a:r>
            <a:r>
              <a:rPr lang="en-US" dirty="0"/>
              <a:t> Management</a:t>
            </a:r>
          </a:p>
          <a:p>
            <a:r>
              <a:rPr lang="en-US" dirty="0"/>
              <a:t>Ngoc H. Vu, UČO: 495670 | Enrique T. </a:t>
            </a:r>
            <a:r>
              <a:rPr lang="en-US" dirty="0" err="1"/>
              <a:t>Palazuelos</a:t>
            </a:r>
            <a:r>
              <a:rPr lang="en-US" dirty="0"/>
              <a:t>, UČO: 497742</a:t>
            </a:r>
          </a:p>
          <a:p>
            <a:r>
              <a:rPr lang="en-US" dirty="0"/>
              <a:t>Nara C. S. Silva, UČO: 497471 | María L. </a:t>
            </a:r>
            <a:r>
              <a:rPr lang="en-US" dirty="0" err="1"/>
              <a:t>Barberá</a:t>
            </a:r>
            <a:r>
              <a:rPr lang="en-US" dirty="0"/>
              <a:t>, UČO: 497585</a:t>
            </a:r>
          </a:p>
          <a:p>
            <a:r>
              <a:rPr lang="en-US" dirty="0"/>
              <a:t>Davit Hovhannisyan, UČO: 495675</a:t>
            </a:r>
          </a:p>
        </p:txBody>
      </p:sp>
    </p:spTree>
    <p:extLst>
      <p:ext uri="{BB962C8B-B14F-4D97-AF65-F5344CB8AC3E}">
        <p14:creationId xmlns:p14="http://schemas.microsoft.com/office/powerpoint/2010/main" val="43132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r>
              <a:rPr lang="en-US" dirty="0"/>
              <a:t>Unfriendly</a:t>
            </a:r>
            <a:r>
              <a:rPr lang="en-US"/>
              <a:t>/hostile</a:t>
            </a:r>
            <a:r>
              <a:rPr lang="en-US" dirty="0"/>
              <a:t> environment at work</a:t>
            </a:r>
          </a:p>
        </p:txBody>
      </p:sp>
      <p:sp>
        <p:nvSpPr>
          <p:cNvPr id="5" name="Text Placeholder 4">
            <a:extLst>
              <a:ext uri="{FF2B5EF4-FFF2-40B4-BE49-F238E27FC236}">
                <a16:creationId xmlns:a16="http://schemas.microsoft.com/office/drawing/2014/main" id="{159AFAD1-438C-2E4E-911D-CDC3E3767001}"/>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vert="horz" lIns="91440" tIns="45720" rIns="91440" bIns="45720" rtlCol="0" anchor="t">
            <a:normAutofit/>
          </a:bodyPr>
          <a:lstStyle/>
          <a:p>
            <a:r>
              <a:rPr lang="en-US" i="1" dirty="0">
                <a:ea typeface="+mn-lt"/>
                <a:cs typeface="+mn-lt"/>
              </a:rPr>
              <a:t>"A hostile work environment is created by a boss or coworker whose actions, communication or behavior make doing your job impossible." </a:t>
            </a:r>
            <a:r>
              <a:rPr lang="en-US" dirty="0">
                <a:ea typeface="+mn-lt"/>
                <a:cs typeface="+mn-lt"/>
              </a:rPr>
              <a:t>(Susan M. Heathfield, 2019)</a:t>
            </a:r>
          </a:p>
          <a:p>
            <a:r>
              <a:rPr lang="en-US" dirty="0">
                <a:ea typeface="+mn-lt"/>
                <a:cs typeface="+mn-lt"/>
              </a:rPr>
              <a:t>Can discourage, chase away and depress your new employee</a:t>
            </a:r>
          </a:p>
          <a:p>
            <a:endParaRPr lang="en-US" dirty="0"/>
          </a:p>
        </p:txBody>
      </p:sp>
      <p:sp>
        <p:nvSpPr>
          <p:cNvPr id="6" name="Text Placeholder 5">
            <a:extLst>
              <a:ext uri="{FF2B5EF4-FFF2-40B4-BE49-F238E27FC236}">
                <a16:creationId xmlns:a16="http://schemas.microsoft.com/office/drawing/2014/main" id="{0A3FDC05-57F2-2648-B5BB-71814AFADD81}"/>
              </a:ext>
            </a:extLst>
          </p:cNvPr>
          <p:cNvSpPr>
            <a:spLocks noGrp="1"/>
          </p:cNvSpPr>
          <p:nvPr>
            <p:ph type="body" sz="quarter" idx="3"/>
          </p:nvPr>
        </p:nvSpPr>
        <p:spPr/>
        <p:txBody>
          <a:bodyPr/>
          <a:lstStyle/>
          <a:p>
            <a:r>
              <a:rPr lang="en-US" dirty="0"/>
              <a:t>Solution</a:t>
            </a:r>
          </a:p>
        </p:txBody>
      </p:sp>
      <p:sp>
        <p:nvSpPr>
          <p:cNvPr id="7" name="Content Placeholder 6">
            <a:extLst>
              <a:ext uri="{FF2B5EF4-FFF2-40B4-BE49-F238E27FC236}">
                <a16:creationId xmlns:a16="http://schemas.microsoft.com/office/drawing/2014/main" id="{2BD7B2FE-B60D-D04C-BA1C-CEFDAD26C63B}"/>
              </a:ext>
            </a:extLst>
          </p:cNvPr>
          <p:cNvSpPr>
            <a:spLocks noGrp="1"/>
          </p:cNvSpPr>
          <p:nvPr>
            <p:ph sz="quarter" idx="4"/>
          </p:nvPr>
        </p:nvSpPr>
        <p:spPr/>
        <p:txBody>
          <a:bodyPr vert="horz" lIns="91440" tIns="45720" rIns="91440" bIns="45720" rtlCol="0" anchor="t">
            <a:normAutofit/>
          </a:bodyPr>
          <a:lstStyle/>
          <a:p>
            <a:r>
              <a:rPr lang="en-US" b="1" dirty="0">
                <a:ea typeface="+mn-lt"/>
                <a:cs typeface="+mn-lt"/>
              </a:rPr>
              <a:t>Make new employees feel comfortable </a:t>
            </a:r>
            <a:r>
              <a:rPr lang="en-US" dirty="0">
                <a:ea typeface="+mn-lt"/>
                <a:cs typeface="+mn-lt"/>
              </a:rPr>
              <a:t>and part of the project by:</a:t>
            </a:r>
            <a:endParaRPr lang="en-US" dirty="0"/>
          </a:p>
          <a:p>
            <a:pPr lvl="1"/>
            <a:r>
              <a:rPr lang="en-US" dirty="0">
                <a:ea typeface="+mn-lt"/>
                <a:cs typeface="+mn-lt"/>
              </a:rPr>
              <a:t>Welcome the new employee to your team</a:t>
            </a:r>
          </a:p>
          <a:p>
            <a:pPr lvl="1"/>
            <a:r>
              <a:rPr lang="en-US" dirty="0">
                <a:ea typeface="+mn-lt"/>
                <a:cs typeface="+mn-lt"/>
              </a:rPr>
              <a:t>Offer flexible schedules</a:t>
            </a:r>
            <a:endParaRPr lang="en-US" dirty="0"/>
          </a:p>
          <a:p>
            <a:pPr lvl="1"/>
            <a:r>
              <a:rPr lang="en-US" dirty="0">
                <a:ea typeface="+mn-lt"/>
                <a:cs typeface="+mn-lt"/>
              </a:rPr>
              <a:t>Perform activities outside the office</a:t>
            </a:r>
            <a:endParaRPr lang="en-US" dirty="0"/>
          </a:p>
        </p:txBody>
      </p:sp>
      <p:sp>
        <p:nvSpPr>
          <p:cNvPr id="8" name="Slide Number Placeholder 7">
            <a:extLst>
              <a:ext uri="{FF2B5EF4-FFF2-40B4-BE49-F238E27FC236}">
                <a16:creationId xmlns:a16="http://schemas.microsoft.com/office/drawing/2014/main" id="{B3BF6321-7369-FA41-9535-CD59EB0CDFFF}"/>
              </a:ext>
            </a:extLst>
          </p:cNvPr>
          <p:cNvSpPr>
            <a:spLocks noGrp="1"/>
          </p:cNvSpPr>
          <p:nvPr>
            <p:ph type="sldNum" sz="quarter" idx="12"/>
          </p:nvPr>
        </p:nvSpPr>
        <p:spPr/>
        <p:txBody>
          <a:bodyPr/>
          <a:lstStyle/>
          <a:p>
            <a:fld id="{7F0EF399-E56F-4463-91A3-E1C236A27991}" type="slidenum">
              <a:rPr lang="pt-PT" smtClean="0"/>
              <a:t>10</a:t>
            </a:fld>
            <a:endParaRPr lang="pt-PT"/>
          </a:p>
        </p:txBody>
      </p:sp>
    </p:spTree>
    <p:extLst>
      <p:ext uri="{BB962C8B-B14F-4D97-AF65-F5344CB8AC3E}">
        <p14:creationId xmlns:p14="http://schemas.microsoft.com/office/powerpoint/2010/main" val="92344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r>
              <a:rPr lang="en-US" dirty="0"/>
              <a:t>Inefficient training programs</a:t>
            </a:r>
          </a:p>
        </p:txBody>
      </p:sp>
      <p:sp>
        <p:nvSpPr>
          <p:cNvPr id="5" name="Text Placeholder 4">
            <a:extLst>
              <a:ext uri="{FF2B5EF4-FFF2-40B4-BE49-F238E27FC236}">
                <a16:creationId xmlns:a16="http://schemas.microsoft.com/office/drawing/2014/main" id="{F85DD0CF-2B33-8E47-BBF3-B0B1F50A108F}"/>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a:lstStyle/>
          <a:p>
            <a:r>
              <a:rPr lang="en-US" b="1" dirty="0"/>
              <a:t>Boring orientation program </a:t>
            </a:r>
            <a:r>
              <a:rPr lang="en-US" dirty="0"/>
              <a:t>with</a:t>
            </a:r>
            <a:r>
              <a:rPr lang="en-US" b="1" dirty="0"/>
              <a:t> overload of paperwork and information (</a:t>
            </a:r>
            <a:r>
              <a:rPr lang="en-US" dirty="0"/>
              <a:t>Brown, 2019)</a:t>
            </a:r>
          </a:p>
          <a:p>
            <a:pPr lvl="1"/>
            <a:r>
              <a:rPr lang="en-US" dirty="0"/>
              <a:t>New hires have to go sit through lectures about health insurance, paid time-off, and company policy.</a:t>
            </a:r>
          </a:p>
          <a:p>
            <a:pPr lvl="1"/>
            <a:r>
              <a:rPr lang="en-US" dirty="0"/>
              <a:t>Lengthy presentations and instructions</a:t>
            </a:r>
          </a:p>
          <a:p>
            <a:pPr lvl="1"/>
            <a:r>
              <a:rPr lang="en-US" dirty="0"/>
              <a:t>Time consuming for both trainers and trainees</a:t>
            </a:r>
          </a:p>
          <a:p>
            <a:endParaRPr lang="en-US" dirty="0"/>
          </a:p>
          <a:p>
            <a:pPr marL="0" indent="0">
              <a:buNone/>
            </a:pPr>
            <a:endParaRPr lang="en-US" dirty="0"/>
          </a:p>
          <a:p>
            <a:endParaRPr lang="en-US" dirty="0"/>
          </a:p>
        </p:txBody>
      </p:sp>
      <p:sp>
        <p:nvSpPr>
          <p:cNvPr id="6" name="Text Placeholder 5">
            <a:extLst>
              <a:ext uri="{FF2B5EF4-FFF2-40B4-BE49-F238E27FC236}">
                <a16:creationId xmlns:a16="http://schemas.microsoft.com/office/drawing/2014/main" id="{153ABCE1-FFEB-B743-8FCC-DFC8BE7793EC}"/>
              </a:ext>
            </a:extLst>
          </p:cNvPr>
          <p:cNvSpPr>
            <a:spLocks noGrp="1"/>
          </p:cNvSpPr>
          <p:nvPr>
            <p:ph type="body" sz="quarter" idx="3"/>
          </p:nvPr>
        </p:nvSpPr>
        <p:spPr/>
        <p:txBody>
          <a:bodyPr/>
          <a:lstStyle/>
          <a:p>
            <a:r>
              <a:rPr lang="en-US" dirty="0"/>
              <a:t>Solution</a:t>
            </a:r>
          </a:p>
        </p:txBody>
      </p:sp>
      <p:sp>
        <p:nvSpPr>
          <p:cNvPr id="4" name="Content Placeholder 3">
            <a:extLst>
              <a:ext uri="{FF2B5EF4-FFF2-40B4-BE49-F238E27FC236}">
                <a16:creationId xmlns:a16="http://schemas.microsoft.com/office/drawing/2014/main" id="{6EEC466D-511A-D34E-AAFC-862B6C0A7526}"/>
              </a:ext>
            </a:extLst>
          </p:cNvPr>
          <p:cNvSpPr>
            <a:spLocks noGrp="1"/>
          </p:cNvSpPr>
          <p:nvPr>
            <p:ph sz="quarter" idx="4"/>
          </p:nvPr>
        </p:nvSpPr>
        <p:spPr/>
        <p:txBody>
          <a:bodyPr/>
          <a:lstStyle/>
          <a:p>
            <a:r>
              <a:rPr lang="en-US" b="1" dirty="0"/>
              <a:t>Review training materials, </a:t>
            </a:r>
            <a:r>
              <a:rPr lang="en-US" dirty="0"/>
              <a:t>make sure to keep only </a:t>
            </a:r>
            <a:r>
              <a:rPr lang="en-US" b="1" dirty="0"/>
              <a:t>essential information </a:t>
            </a:r>
            <a:r>
              <a:rPr lang="en-US" dirty="0"/>
              <a:t>and remove unnecessary one</a:t>
            </a:r>
          </a:p>
          <a:p>
            <a:r>
              <a:rPr lang="en-US" b="1" dirty="0"/>
              <a:t>Make your training interactive </a:t>
            </a:r>
            <a:r>
              <a:rPr lang="en-US" dirty="0"/>
              <a:t>(</a:t>
            </a:r>
            <a:r>
              <a:rPr lang="en-US" dirty="0" err="1"/>
              <a:t>Nornberg</a:t>
            </a:r>
            <a:r>
              <a:rPr lang="en-US" dirty="0"/>
              <a:t>, 2013) </a:t>
            </a:r>
            <a:endParaRPr lang="en-US" b="1" dirty="0"/>
          </a:p>
          <a:p>
            <a:pPr lvl="1"/>
            <a:r>
              <a:rPr lang="en-US" dirty="0"/>
              <a:t>Quizzes</a:t>
            </a:r>
          </a:p>
          <a:p>
            <a:pPr lvl="1"/>
            <a:r>
              <a:rPr lang="en-US" dirty="0"/>
              <a:t>Hand—on experiences</a:t>
            </a:r>
          </a:p>
          <a:p>
            <a:pPr lvl="1"/>
            <a:r>
              <a:rPr lang="en-US" dirty="0"/>
              <a:t>Video interaction</a:t>
            </a:r>
          </a:p>
          <a:p>
            <a:r>
              <a:rPr lang="en-US" b="1" dirty="0"/>
              <a:t>Involve robots </a:t>
            </a:r>
            <a:r>
              <a:rPr lang="en-US" dirty="0"/>
              <a:t>(Davis, 2017) </a:t>
            </a:r>
            <a:endParaRPr lang="en-US" b="1" dirty="0"/>
          </a:p>
          <a:p>
            <a:endParaRPr lang="en-US" dirty="0"/>
          </a:p>
        </p:txBody>
      </p:sp>
      <p:sp>
        <p:nvSpPr>
          <p:cNvPr id="10" name="Slide Number Placeholder 9">
            <a:extLst>
              <a:ext uri="{FF2B5EF4-FFF2-40B4-BE49-F238E27FC236}">
                <a16:creationId xmlns:a16="http://schemas.microsoft.com/office/drawing/2014/main" id="{80A1724B-B201-CA4A-AA1A-AAAA76FFAD72}"/>
              </a:ext>
            </a:extLst>
          </p:cNvPr>
          <p:cNvSpPr>
            <a:spLocks noGrp="1"/>
          </p:cNvSpPr>
          <p:nvPr>
            <p:ph type="sldNum" sz="quarter" idx="12"/>
          </p:nvPr>
        </p:nvSpPr>
        <p:spPr/>
        <p:txBody>
          <a:bodyPr/>
          <a:lstStyle/>
          <a:p>
            <a:fld id="{7F0EF399-E56F-4463-91A3-E1C236A27991}" type="slidenum">
              <a:rPr lang="pt-PT" smtClean="0"/>
              <a:t>11</a:t>
            </a:fld>
            <a:endParaRPr lang="pt-PT"/>
          </a:p>
        </p:txBody>
      </p:sp>
    </p:spTree>
    <p:extLst>
      <p:ext uri="{BB962C8B-B14F-4D97-AF65-F5344CB8AC3E}">
        <p14:creationId xmlns:p14="http://schemas.microsoft.com/office/powerpoint/2010/main" val="3125585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3BF2E-B0A3-2943-B41D-269F4E2A26B8}"/>
              </a:ext>
            </a:extLst>
          </p:cNvPr>
          <p:cNvSpPr>
            <a:spLocks noGrp="1"/>
          </p:cNvSpPr>
          <p:nvPr>
            <p:ph type="title"/>
          </p:nvPr>
        </p:nvSpPr>
        <p:spPr/>
        <p:txBody>
          <a:bodyPr/>
          <a:lstStyle/>
          <a:p>
            <a:r>
              <a:rPr lang="en-US" dirty="0"/>
              <a:t>Example of involvement of robots</a:t>
            </a:r>
          </a:p>
        </p:txBody>
      </p:sp>
      <p:pic>
        <p:nvPicPr>
          <p:cNvPr id="5" name="Content Placeholder 4">
            <a:extLst>
              <a:ext uri="{FF2B5EF4-FFF2-40B4-BE49-F238E27FC236}">
                <a16:creationId xmlns:a16="http://schemas.microsoft.com/office/drawing/2014/main" id="{48D4AB8B-14C8-424F-9B9C-E407F732042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2385" y="1715423"/>
            <a:ext cx="8151617" cy="3576730"/>
          </a:xfrm>
        </p:spPr>
      </p:pic>
      <p:sp>
        <p:nvSpPr>
          <p:cNvPr id="6" name="TextBox 5">
            <a:extLst>
              <a:ext uri="{FF2B5EF4-FFF2-40B4-BE49-F238E27FC236}">
                <a16:creationId xmlns:a16="http://schemas.microsoft.com/office/drawing/2014/main" id="{C6E62A46-FC98-3C4B-ADDD-4692B49F1AAA}"/>
              </a:ext>
            </a:extLst>
          </p:cNvPr>
          <p:cNvSpPr txBox="1"/>
          <p:nvPr/>
        </p:nvSpPr>
        <p:spPr>
          <a:xfrm>
            <a:off x="1122385" y="5371237"/>
            <a:ext cx="5287025" cy="584775"/>
          </a:xfrm>
          <a:prstGeom prst="rect">
            <a:avLst/>
          </a:prstGeom>
          <a:noFill/>
        </p:spPr>
        <p:txBody>
          <a:bodyPr wrap="none" rtlCol="0">
            <a:spAutoFit/>
          </a:bodyPr>
          <a:lstStyle/>
          <a:p>
            <a:r>
              <a:rPr lang="en-US" sz="1600" b="1" dirty="0"/>
              <a:t>Diagram: Involvement of robot in onboarding process</a:t>
            </a:r>
          </a:p>
          <a:p>
            <a:r>
              <a:rPr lang="en-US" sz="1600" dirty="0"/>
              <a:t>Source: Automation Edge</a:t>
            </a:r>
          </a:p>
        </p:txBody>
      </p:sp>
      <p:sp>
        <p:nvSpPr>
          <p:cNvPr id="8" name="Slide Number Placeholder 7">
            <a:extLst>
              <a:ext uri="{FF2B5EF4-FFF2-40B4-BE49-F238E27FC236}">
                <a16:creationId xmlns:a16="http://schemas.microsoft.com/office/drawing/2014/main" id="{4E5A3FDB-6511-CF45-AE99-3592E3A0B131}"/>
              </a:ext>
            </a:extLst>
          </p:cNvPr>
          <p:cNvSpPr>
            <a:spLocks noGrp="1"/>
          </p:cNvSpPr>
          <p:nvPr>
            <p:ph type="sldNum" sz="quarter" idx="12"/>
          </p:nvPr>
        </p:nvSpPr>
        <p:spPr/>
        <p:txBody>
          <a:bodyPr/>
          <a:lstStyle/>
          <a:p>
            <a:fld id="{7F0EF399-E56F-4463-91A3-E1C236A27991}" type="slidenum">
              <a:rPr lang="pt-PT" smtClean="0"/>
              <a:t>12</a:t>
            </a:fld>
            <a:endParaRPr lang="pt-PT"/>
          </a:p>
        </p:txBody>
      </p:sp>
    </p:spTree>
    <p:extLst>
      <p:ext uri="{BB962C8B-B14F-4D97-AF65-F5344CB8AC3E}">
        <p14:creationId xmlns:p14="http://schemas.microsoft.com/office/powerpoint/2010/main" val="2170054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r>
              <a:rPr lang="en-US" dirty="0"/>
              <a:t>Inefficient training programs</a:t>
            </a:r>
          </a:p>
        </p:txBody>
      </p:sp>
      <p:sp>
        <p:nvSpPr>
          <p:cNvPr id="5" name="Text Placeholder 4">
            <a:extLst>
              <a:ext uri="{FF2B5EF4-FFF2-40B4-BE49-F238E27FC236}">
                <a16:creationId xmlns:a16="http://schemas.microsoft.com/office/drawing/2014/main" id="{F85DD0CF-2B33-8E47-BBF3-B0B1F50A108F}"/>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a:normAutofit lnSpcReduction="10000"/>
          </a:bodyPr>
          <a:lstStyle/>
          <a:p>
            <a:r>
              <a:rPr lang="en-US" b="1" dirty="0"/>
              <a:t>Inconsistent training materials and styles </a:t>
            </a:r>
            <a:r>
              <a:rPr lang="en-US" dirty="0"/>
              <a:t>(Lightfoot, 2019) </a:t>
            </a:r>
            <a:endParaRPr lang="en-US" b="1" dirty="0"/>
          </a:p>
          <a:p>
            <a:pPr lvl="1"/>
            <a:r>
              <a:rPr lang="en-US" dirty="0"/>
              <a:t>Different trainers are involved</a:t>
            </a:r>
          </a:p>
          <a:p>
            <a:pPr lvl="1"/>
            <a:r>
              <a:rPr lang="en-US" dirty="0"/>
              <a:t>Difficult to ensures these trainers follow the same teaching styles and agenda</a:t>
            </a:r>
          </a:p>
          <a:p>
            <a:pPr marL="0" indent="0">
              <a:buNone/>
            </a:pPr>
            <a:endParaRPr lang="en-US" dirty="0"/>
          </a:p>
          <a:p>
            <a:endParaRPr lang="en-US" dirty="0"/>
          </a:p>
        </p:txBody>
      </p:sp>
      <p:sp>
        <p:nvSpPr>
          <p:cNvPr id="6" name="Text Placeholder 5">
            <a:extLst>
              <a:ext uri="{FF2B5EF4-FFF2-40B4-BE49-F238E27FC236}">
                <a16:creationId xmlns:a16="http://schemas.microsoft.com/office/drawing/2014/main" id="{153ABCE1-FFEB-B743-8FCC-DFC8BE7793EC}"/>
              </a:ext>
            </a:extLst>
          </p:cNvPr>
          <p:cNvSpPr>
            <a:spLocks noGrp="1"/>
          </p:cNvSpPr>
          <p:nvPr>
            <p:ph type="body" sz="quarter" idx="3"/>
          </p:nvPr>
        </p:nvSpPr>
        <p:spPr/>
        <p:txBody>
          <a:bodyPr/>
          <a:lstStyle/>
          <a:p>
            <a:r>
              <a:rPr lang="en-US" dirty="0"/>
              <a:t>Solution</a:t>
            </a:r>
          </a:p>
        </p:txBody>
      </p:sp>
      <p:sp>
        <p:nvSpPr>
          <p:cNvPr id="4" name="Content Placeholder 3">
            <a:extLst>
              <a:ext uri="{FF2B5EF4-FFF2-40B4-BE49-F238E27FC236}">
                <a16:creationId xmlns:a16="http://schemas.microsoft.com/office/drawing/2014/main" id="{6EEC466D-511A-D34E-AAFC-862B6C0A7526}"/>
              </a:ext>
            </a:extLst>
          </p:cNvPr>
          <p:cNvSpPr>
            <a:spLocks noGrp="1"/>
          </p:cNvSpPr>
          <p:nvPr>
            <p:ph sz="quarter" idx="4"/>
          </p:nvPr>
        </p:nvSpPr>
        <p:spPr/>
        <p:txBody>
          <a:bodyPr>
            <a:normAutofit lnSpcReduction="10000"/>
          </a:bodyPr>
          <a:lstStyle/>
          <a:p>
            <a:r>
              <a:rPr lang="en-US" b="1" dirty="0"/>
              <a:t>Follow an agenda and mandate use of the same materials</a:t>
            </a:r>
          </a:p>
          <a:p>
            <a:pPr lvl="1"/>
            <a:r>
              <a:rPr lang="en-US" dirty="0"/>
              <a:t>Create online training where possible. This will minimalize the inconsistency</a:t>
            </a:r>
          </a:p>
          <a:p>
            <a:pPr lvl="1"/>
            <a:r>
              <a:rPr lang="en-US" dirty="0"/>
              <a:t>Create trainer guidelines, briefing ground rules and desire styles, mandate the same lengths, templates</a:t>
            </a:r>
          </a:p>
          <a:p>
            <a:pPr lvl="1"/>
            <a:r>
              <a:rPr lang="en-US" dirty="0"/>
              <a:t>Create trainer checklist</a:t>
            </a:r>
          </a:p>
          <a:p>
            <a:pPr lvl="1"/>
            <a:r>
              <a:rPr lang="en-US" dirty="0"/>
              <a:t>Implement outcome tests on trainees to identify knowledge gap</a:t>
            </a:r>
          </a:p>
          <a:p>
            <a:pPr lvl="1"/>
            <a:endParaRPr lang="en-US" dirty="0"/>
          </a:p>
        </p:txBody>
      </p:sp>
      <p:sp>
        <p:nvSpPr>
          <p:cNvPr id="9" name="Slide Number Placeholder 8">
            <a:extLst>
              <a:ext uri="{FF2B5EF4-FFF2-40B4-BE49-F238E27FC236}">
                <a16:creationId xmlns:a16="http://schemas.microsoft.com/office/drawing/2014/main" id="{A93F238A-AE06-AE4C-B93B-AB9607E950D0}"/>
              </a:ext>
            </a:extLst>
          </p:cNvPr>
          <p:cNvSpPr>
            <a:spLocks noGrp="1"/>
          </p:cNvSpPr>
          <p:nvPr>
            <p:ph type="sldNum" sz="quarter" idx="12"/>
          </p:nvPr>
        </p:nvSpPr>
        <p:spPr/>
        <p:txBody>
          <a:bodyPr/>
          <a:lstStyle/>
          <a:p>
            <a:fld id="{7F0EF399-E56F-4463-91A3-E1C236A27991}" type="slidenum">
              <a:rPr lang="pt-PT" smtClean="0"/>
              <a:t>13</a:t>
            </a:fld>
            <a:endParaRPr lang="pt-PT"/>
          </a:p>
        </p:txBody>
      </p:sp>
    </p:spTree>
    <p:extLst>
      <p:ext uri="{BB962C8B-B14F-4D97-AF65-F5344CB8AC3E}">
        <p14:creationId xmlns:p14="http://schemas.microsoft.com/office/powerpoint/2010/main" val="393458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C44C11-962A-435D-BB7F-FF65F4583C2A}"/>
              </a:ext>
            </a:extLst>
          </p:cNvPr>
          <p:cNvSpPr>
            <a:spLocks noGrp="1"/>
          </p:cNvSpPr>
          <p:nvPr>
            <p:ph type="title"/>
          </p:nvPr>
        </p:nvSpPr>
        <p:spPr/>
        <p:txBody>
          <a:bodyPr/>
          <a:lstStyle/>
          <a:p>
            <a:pPr algn="ctr"/>
            <a:r>
              <a:rPr lang="pt-BR" dirty="0"/>
              <a:t>Conclusion</a:t>
            </a:r>
            <a:endParaRPr lang="pt-PT" dirty="0"/>
          </a:p>
        </p:txBody>
      </p:sp>
      <p:sp>
        <p:nvSpPr>
          <p:cNvPr id="3" name="Marcador de Posição de Conteúdo 2">
            <a:extLst>
              <a:ext uri="{FF2B5EF4-FFF2-40B4-BE49-F238E27FC236}">
                <a16:creationId xmlns:a16="http://schemas.microsoft.com/office/drawing/2014/main" id="{106D0C2B-1E4D-439D-A1F0-4A1FD5416FFF}"/>
              </a:ext>
            </a:extLst>
          </p:cNvPr>
          <p:cNvSpPr>
            <a:spLocks noGrp="1"/>
          </p:cNvSpPr>
          <p:nvPr>
            <p:ph sz="half" idx="1"/>
          </p:nvPr>
        </p:nvSpPr>
        <p:spPr/>
        <p:txBody>
          <a:bodyPr vert="horz" lIns="91440" tIns="45720" rIns="91440" bIns="45720" rtlCol="0" anchor="t">
            <a:normAutofit/>
          </a:bodyPr>
          <a:lstStyle/>
          <a:p>
            <a:pPr marL="0" indent="0">
              <a:buNone/>
            </a:pPr>
            <a:endParaRPr lang="en-US" dirty="0"/>
          </a:p>
          <a:p>
            <a:endParaRPr lang="en-US" dirty="0"/>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60DACE74-70D3-A64F-AA04-FBEFFD449E5F}"/>
              </a:ext>
            </a:extLst>
          </p:cNvPr>
          <p:cNvSpPr>
            <a:spLocks noGrp="1"/>
          </p:cNvSpPr>
          <p:nvPr>
            <p:ph sz="half" idx="2"/>
          </p:nvPr>
        </p:nvSpPr>
        <p:spPr>
          <a:xfrm>
            <a:off x="4071938" y="1492469"/>
            <a:ext cx="5202066" cy="4548893"/>
          </a:xfrm>
        </p:spPr>
        <p:txBody>
          <a:bodyPr>
            <a:normAutofit/>
          </a:bodyPr>
          <a:lstStyle/>
          <a:p>
            <a:r>
              <a:rPr lang="en-US" dirty="0"/>
              <a:t>Onboarding is an </a:t>
            </a:r>
            <a:r>
              <a:rPr lang="en-US" b="1" dirty="0"/>
              <a:t>important process</a:t>
            </a:r>
            <a:r>
              <a:rPr lang="en-US" dirty="0"/>
              <a:t>, yet </a:t>
            </a:r>
            <a:r>
              <a:rPr lang="en-US" b="1" dirty="0"/>
              <a:t>underestimated</a:t>
            </a:r>
            <a:r>
              <a:rPr lang="en-US" dirty="0"/>
              <a:t> in many enterprises</a:t>
            </a:r>
          </a:p>
          <a:p>
            <a:r>
              <a:rPr lang="en-US" dirty="0"/>
              <a:t>Effective onboarding program helps </a:t>
            </a:r>
            <a:r>
              <a:rPr lang="en-US" b="1" dirty="0"/>
              <a:t>increase retention rate, productivity, and cultural integration</a:t>
            </a:r>
          </a:p>
          <a:p>
            <a:r>
              <a:rPr lang="en-US" dirty="0"/>
              <a:t>Currently, there are certain </a:t>
            </a:r>
            <a:r>
              <a:rPr lang="en-US" b="1" dirty="0"/>
              <a:t>weaknesses</a:t>
            </a:r>
            <a:r>
              <a:rPr lang="en-US" dirty="0"/>
              <a:t> in onboarding program that hinder employees from committing to the organization</a:t>
            </a:r>
          </a:p>
          <a:p>
            <a:r>
              <a:rPr lang="en-US" dirty="0"/>
              <a:t>HR should be aware of these problems and be </a:t>
            </a:r>
            <a:r>
              <a:rPr lang="en-US" b="1" dirty="0"/>
              <a:t>creative</a:t>
            </a:r>
            <a:r>
              <a:rPr lang="en-US" dirty="0"/>
              <a:t> when designing onboarding program, </a:t>
            </a:r>
            <a:r>
              <a:rPr lang="en-US" b="1" dirty="0"/>
              <a:t>engaging technology </a:t>
            </a:r>
            <a:r>
              <a:rPr lang="en-US" dirty="0"/>
              <a:t>such as HR software, robot, or AI to reduce burden</a:t>
            </a:r>
          </a:p>
        </p:txBody>
      </p:sp>
      <p:pic>
        <p:nvPicPr>
          <p:cNvPr id="8" name="Graphic 7" descr="Puzzle pieces">
            <a:extLst>
              <a:ext uri="{FF2B5EF4-FFF2-40B4-BE49-F238E27FC236}">
                <a16:creationId xmlns:a16="http://schemas.microsoft.com/office/drawing/2014/main" id="{01C86F6D-7314-0D4A-B6DE-B3BECD1C1B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8050" y="2693099"/>
            <a:ext cx="2147631" cy="2147631"/>
          </a:xfrm>
          <a:prstGeom prst="rect">
            <a:avLst/>
          </a:prstGeom>
        </p:spPr>
      </p:pic>
      <p:pic>
        <p:nvPicPr>
          <p:cNvPr id="10" name="Graphic 9" descr="Lightbulb and gear">
            <a:extLst>
              <a:ext uri="{FF2B5EF4-FFF2-40B4-BE49-F238E27FC236}">
                <a16:creationId xmlns:a16="http://schemas.microsoft.com/office/drawing/2014/main" id="{74E3CFB0-B032-6849-B4BA-4E85DA7BE4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543172">
            <a:off x="1182226" y="1903637"/>
            <a:ext cx="1281885" cy="1281885"/>
          </a:xfrm>
          <a:prstGeom prst="rect">
            <a:avLst/>
          </a:prstGeom>
        </p:spPr>
      </p:pic>
      <p:sp>
        <p:nvSpPr>
          <p:cNvPr id="12" name="Slide Number Placeholder 11">
            <a:extLst>
              <a:ext uri="{FF2B5EF4-FFF2-40B4-BE49-F238E27FC236}">
                <a16:creationId xmlns:a16="http://schemas.microsoft.com/office/drawing/2014/main" id="{AF75E1E8-73E8-734B-8341-DADDFE49DEBA}"/>
              </a:ext>
            </a:extLst>
          </p:cNvPr>
          <p:cNvSpPr>
            <a:spLocks noGrp="1"/>
          </p:cNvSpPr>
          <p:nvPr>
            <p:ph type="sldNum" sz="quarter" idx="12"/>
          </p:nvPr>
        </p:nvSpPr>
        <p:spPr/>
        <p:txBody>
          <a:bodyPr/>
          <a:lstStyle/>
          <a:p>
            <a:fld id="{7F0EF399-E56F-4463-91A3-E1C236A27991}" type="slidenum">
              <a:rPr lang="pt-PT" smtClean="0"/>
              <a:t>14</a:t>
            </a:fld>
            <a:endParaRPr lang="pt-PT"/>
          </a:p>
        </p:txBody>
      </p:sp>
    </p:spTree>
    <p:extLst>
      <p:ext uri="{BB962C8B-B14F-4D97-AF65-F5344CB8AC3E}">
        <p14:creationId xmlns:p14="http://schemas.microsoft.com/office/powerpoint/2010/main" val="3294415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53D1-1981-AA44-999A-FFCDAFD1FF3C}"/>
              </a:ext>
            </a:extLst>
          </p:cNvPr>
          <p:cNvSpPr>
            <a:spLocks noGrp="1"/>
          </p:cNvSpPr>
          <p:nvPr>
            <p:ph type="title"/>
          </p:nvPr>
        </p:nvSpPr>
        <p:spPr/>
        <p:txBody>
          <a:bodyPr/>
          <a:lstStyle/>
          <a:p>
            <a:pPr algn="ctr"/>
            <a:r>
              <a:rPr lang="en-US" dirty="0"/>
              <a:t>THANK YOU!</a:t>
            </a:r>
          </a:p>
        </p:txBody>
      </p:sp>
      <p:sp>
        <p:nvSpPr>
          <p:cNvPr id="5" name="Text Placeholder 4">
            <a:extLst>
              <a:ext uri="{FF2B5EF4-FFF2-40B4-BE49-F238E27FC236}">
                <a16:creationId xmlns:a16="http://schemas.microsoft.com/office/drawing/2014/main" id="{8133B188-74D1-6340-A6DC-9F386F62F4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91E0621-724E-8A47-8B0F-7337B374F0B0}"/>
              </a:ext>
            </a:extLst>
          </p:cNvPr>
          <p:cNvSpPr>
            <a:spLocks noGrp="1"/>
          </p:cNvSpPr>
          <p:nvPr>
            <p:ph type="sldNum" sz="quarter" idx="12"/>
          </p:nvPr>
        </p:nvSpPr>
        <p:spPr/>
        <p:txBody>
          <a:bodyPr/>
          <a:lstStyle/>
          <a:p>
            <a:fld id="{7F0EF399-E56F-4463-91A3-E1C236A27991}" type="slidenum">
              <a:rPr lang="pt-PT" smtClean="0"/>
              <a:t>15</a:t>
            </a:fld>
            <a:endParaRPr lang="pt-PT"/>
          </a:p>
        </p:txBody>
      </p:sp>
    </p:spTree>
    <p:extLst>
      <p:ext uri="{BB962C8B-B14F-4D97-AF65-F5344CB8AC3E}">
        <p14:creationId xmlns:p14="http://schemas.microsoft.com/office/powerpoint/2010/main" val="185615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B0FD579-715E-CB4E-B40C-CE8E70828700}"/>
              </a:ext>
            </a:extLst>
          </p:cNvPr>
          <p:cNvSpPr>
            <a:spLocks noGrp="1"/>
          </p:cNvSpPr>
          <p:nvPr>
            <p:ph type="title"/>
          </p:nvPr>
        </p:nvSpPr>
        <p:spPr/>
        <p:txBody>
          <a:bodyPr/>
          <a:lstStyle/>
          <a:p>
            <a:r>
              <a:rPr lang="en-US" dirty="0"/>
              <a:t>Table of Contents</a:t>
            </a:r>
          </a:p>
        </p:txBody>
      </p:sp>
      <p:sp>
        <p:nvSpPr>
          <p:cNvPr id="9" name="Content Placeholder 8">
            <a:extLst>
              <a:ext uri="{FF2B5EF4-FFF2-40B4-BE49-F238E27FC236}">
                <a16:creationId xmlns:a16="http://schemas.microsoft.com/office/drawing/2014/main" id="{F8140A82-C018-C740-B239-E0FCFEDF81AD}"/>
              </a:ext>
            </a:extLst>
          </p:cNvPr>
          <p:cNvSpPr>
            <a:spLocks noGrp="1"/>
          </p:cNvSpPr>
          <p:nvPr>
            <p:ph idx="1"/>
          </p:nvPr>
        </p:nvSpPr>
        <p:spPr/>
        <p:txBody>
          <a:bodyPr>
            <a:normAutofit/>
          </a:bodyPr>
          <a:lstStyle/>
          <a:p>
            <a:r>
              <a:rPr lang="en-US" b="1" dirty="0"/>
              <a:t>Introduction</a:t>
            </a:r>
          </a:p>
          <a:p>
            <a:pPr lvl="1"/>
            <a:r>
              <a:rPr lang="en-US" dirty="0"/>
              <a:t>Definition of employee onboarding</a:t>
            </a:r>
          </a:p>
          <a:p>
            <a:pPr lvl="1"/>
            <a:r>
              <a:rPr lang="en-US" dirty="0"/>
              <a:t>Importance of employee onboarding</a:t>
            </a:r>
          </a:p>
          <a:p>
            <a:r>
              <a:rPr lang="en-US" b="1" dirty="0"/>
              <a:t>Onboarding Issues</a:t>
            </a:r>
          </a:p>
          <a:p>
            <a:pPr lvl="1"/>
            <a:r>
              <a:rPr lang="en-US" dirty="0"/>
              <a:t>Lack of preparation on first day </a:t>
            </a:r>
          </a:p>
          <a:p>
            <a:pPr lvl="1"/>
            <a:r>
              <a:rPr lang="en-US" dirty="0"/>
              <a:t>Lack of role clarity</a:t>
            </a:r>
          </a:p>
          <a:p>
            <a:pPr lvl="1"/>
            <a:r>
              <a:rPr lang="en-US" dirty="0"/>
              <a:t>Informative isolation</a:t>
            </a:r>
          </a:p>
          <a:p>
            <a:pPr lvl="1"/>
            <a:r>
              <a:rPr lang="en-US" dirty="0"/>
              <a:t>Difficulty in navigating the culture</a:t>
            </a:r>
          </a:p>
          <a:p>
            <a:pPr lvl="1"/>
            <a:r>
              <a:rPr lang="en-US" dirty="0"/>
              <a:t>Unfriendly environment at work</a:t>
            </a:r>
          </a:p>
          <a:p>
            <a:pPr lvl="1"/>
            <a:r>
              <a:rPr lang="en-US" dirty="0"/>
              <a:t>Inefficient training program</a:t>
            </a:r>
          </a:p>
          <a:p>
            <a:r>
              <a:rPr lang="en-US" b="1" dirty="0"/>
              <a:t>Conclusion</a:t>
            </a:r>
          </a:p>
        </p:txBody>
      </p:sp>
      <p:sp>
        <p:nvSpPr>
          <p:cNvPr id="3" name="Slide Number Placeholder 2">
            <a:extLst>
              <a:ext uri="{FF2B5EF4-FFF2-40B4-BE49-F238E27FC236}">
                <a16:creationId xmlns:a16="http://schemas.microsoft.com/office/drawing/2014/main" id="{0CA31756-8E60-BD49-9E2E-584970A77EB0}"/>
              </a:ext>
            </a:extLst>
          </p:cNvPr>
          <p:cNvSpPr>
            <a:spLocks noGrp="1"/>
          </p:cNvSpPr>
          <p:nvPr>
            <p:ph type="sldNum" sz="quarter" idx="12"/>
          </p:nvPr>
        </p:nvSpPr>
        <p:spPr/>
        <p:txBody>
          <a:bodyPr/>
          <a:lstStyle/>
          <a:p>
            <a:fld id="{7F0EF399-E56F-4463-91A3-E1C236A27991}" type="slidenum">
              <a:rPr lang="pt-PT" smtClean="0"/>
              <a:t>2</a:t>
            </a:fld>
            <a:endParaRPr lang="pt-PT"/>
          </a:p>
        </p:txBody>
      </p:sp>
    </p:spTree>
    <p:extLst>
      <p:ext uri="{BB962C8B-B14F-4D97-AF65-F5344CB8AC3E}">
        <p14:creationId xmlns:p14="http://schemas.microsoft.com/office/powerpoint/2010/main" val="107483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F6EEBA-494C-43DE-9137-B1FF2123170A}"/>
              </a:ext>
            </a:extLst>
          </p:cNvPr>
          <p:cNvSpPr>
            <a:spLocks noGrp="1"/>
          </p:cNvSpPr>
          <p:nvPr>
            <p:ph type="title"/>
          </p:nvPr>
        </p:nvSpPr>
        <p:spPr/>
        <p:txBody>
          <a:bodyPr/>
          <a:lstStyle/>
          <a:p>
            <a:r>
              <a:rPr lang="en-US" dirty="0"/>
              <a:t>What is employee onboarding?</a:t>
            </a:r>
          </a:p>
        </p:txBody>
      </p:sp>
      <p:sp>
        <p:nvSpPr>
          <p:cNvPr id="6" name="Content Placeholder 5">
            <a:extLst>
              <a:ext uri="{FF2B5EF4-FFF2-40B4-BE49-F238E27FC236}">
                <a16:creationId xmlns:a16="http://schemas.microsoft.com/office/drawing/2014/main" id="{D0661FEB-E814-E941-98D3-8DF50B0E673B}"/>
              </a:ext>
            </a:extLst>
          </p:cNvPr>
          <p:cNvSpPr>
            <a:spLocks noGrp="1"/>
          </p:cNvSpPr>
          <p:nvPr>
            <p:ph sz="half" idx="2"/>
          </p:nvPr>
        </p:nvSpPr>
        <p:spPr>
          <a:xfrm>
            <a:off x="4071938" y="1492469"/>
            <a:ext cx="5202066" cy="4548893"/>
          </a:xfrm>
        </p:spPr>
        <p:txBody>
          <a:bodyPr/>
          <a:lstStyle/>
          <a:p>
            <a:r>
              <a:rPr lang="en-US" dirty="0"/>
              <a:t>Onboarding is </a:t>
            </a:r>
          </a:p>
          <a:p>
            <a:pPr lvl="1"/>
            <a:r>
              <a:rPr lang="en-US" b="1" dirty="0"/>
              <a:t>the process of introducing a new employee </a:t>
            </a:r>
            <a:r>
              <a:rPr lang="en-US" dirty="0"/>
              <a:t>into his or her new job; </a:t>
            </a:r>
          </a:p>
          <a:p>
            <a:pPr lvl="1"/>
            <a:r>
              <a:rPr lang="en-US" b="1" dirty="0"/>
              <a:t>acquainting</a:t>
            </a:r>
            <a:r>
              <a:rPr lang="en-US" dirty="0"/>
              <a:t> that employee with the organization’s </a:t>
            </a:r>
            <a:r>
              <a:rPr lang="en-US" b="1" dirty="0"/>
              <a:t>goals, values, rules and policies, and processes</a:t>
            </a:r>
            <a:r>
              <a:rPr lang="en-US" dirty="0"/>
              <a:t>; </a:t>
            </a:r>
          </a:p>
          <a:p>
            <a:pPr lvl="1"/>
            <a:r>
              <a:rPr lang="en-US" b="1" dirty="0"/>
              <a:t>socializing </a:t>
            </a:r>
            <a:r>
              <a:rPr lang="en-US" dirty="0"/>
              <a:t>the employee into an </a:t>
            </a:r>
            <a:r>
              <a:rPr lang="en-US" b="1" dirty="0"/>
              <a:t>organizational culture </a:t>
            </a:r>
            <a:r>
              <a:rPr lang="en-US" dirty="0"/>
              <a:t>(Watkins, 2016)</a:t>
            </a:r>
          </a:p>
          <a:p>
            <a:r>
              <a:rPr lang="en-US" dirty="0"/>
              <a:t>Timeframe</a:t>
            </a:r>
          </a:p>
          <a:p>
            <a:pPr lvl="1"/>
            <a:r>
              <a:rPr lang="en-US" dirty="0"/>
              <a:t>From </a:t>
            </a:r>
            <a:r>
              <a:rPr lang="en-US" b="1" dirty="0"/>
              <a:t>accepted offer to end of first year</a:t>
            </a:r>
          </a:p>
          <a:p>
            <a:endParaRPr lang="en-US" dirty="0"/>
          </a:p>
        </p:txBody>
      </p:sp>
      <p:sp>
        <p:nvSpPr>
          <p:cNvPr id="5" name="Slide Number Placeholder 4">
            <a:extLst>
              <a:ext uri="{FF2B5EF4-FFF2-40B4-BE49-F238E27FC236}">
                <a16:creationId xmlns:a16="http://schemas.microsoft.com/office/drawing/2014/main" id="{F0D1FFD8-A26F-A448-BDE7-D35D6C34EBAA}"/>
              </a:ext>
            </a:extLst>
          </p:cNvPr>
          <p:cNvSpPr>
            <a:spLocks noGrp="1"/>
          </p:cNvSpPr>
          <p:nvPr>
            <p:ph type="sldNum" sz="quarter" idx="12"/>
          </p:nvPr>
        </p:nvSpPr>
        <p:spPr/>
        <p:txBody>
          <a:bodyPr/>
          <a:lstStyle/>
          <a:p>
            <a:fld id="{7F0EF399-E56F-4463-91A3-E1C236A27991}" type="slidenum">
              <a:rPr lang="pt-PT" smtClean="0"/>
              <a:t>3</a:t>
            </a:fld>
            <a:endParaRPr lang="pt-PT"/>
          </a:p>
        </p:txBody>
      </p:sp>
      <p:pic>
        <p:nvPicPr>
          <p:cNvPr id="10" name="Graphic 9" descr="Circles with arrows">
            <a:extLst>
              <a:ext uri="{FF2B5EF4-FFF2-40B4-BE49-F238E27FC236}">
                <a16:creationId xmlns:a16="http://schemas.microsoft.com/office/drawing/2014/main" id="{46916442-0630-1741-A858-DABAC03903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9625" y="1847850"/>
            <a:ext cx="3162300" cy="3162300"/>
          </a:xfrm>
          <a:prstGeom prst="rect">
            <a:avLst/>
          </a:prstGeom>
        </p:spPr>
      </p:pic>
      <p:pic>
        <p:nvPicPr>
          <p:cNvPr id="12" name="Graphic 11" descr="Cycle with people">
            <a:extLst>
              <a:ext uri="{FF2B5EF4-FFF2-40B4-BE49-F238E27FC236}">
                <a16:creationId xmlns:a16="http://schemas.microsoft.com/office/drawing/2014/main" id="{415B477D-B50F-DF4D-B2B4-30C0EF7AAB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33575" y="2971800"/>
            <a:ext cx="914400" cy="914400"/>
          </a:xfrm>
          <a:prstGeom prst="rect">
            <a:avLst/>
          </a:prstGeom>
        </p:spPr>
      </p:pic>
    </p:spTree>
    <p:extLst>
      <p:ext uri="{BB962C8B-B14F-4D97-AF65-F5344CB8AC3E}">
        <p14:creationId xmlns:p14="http://schemas.microsoft.com/office/powerpoint/2010/main" val="138092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B55D5-69EB-8B4F-A987-80CCC7D0A2AE}"/>
              </a:ext>
            </a:extLst>
          </p:cNvPr>
          <p:cNvSpPr>
            <a:spLocks noGrp="1"/>
          </p:cNvSpPr>
          <p:nvPr>
            <p:ph type="title"/>
          </p:nvPr>
        </p:nvSpPr>
        <p:spPr/>
        <p:txBody>
          <a:bodyPr/>
          <a:lstStyle/>
          <a:p>
            <a:r>
              <a:rPr lang="en-US" dirty="0"/>
              <a:t>Why onboarding is important?</a:t>
            </a:r>
          </a:p>
        </p:txBody>
      </p:sp>
      <p:sp>
        <p:nvSpPr>
          <p:cNvPr id="9" name="Content Placeholder 8">
            <a:extLst>
              <a:ext uri="{FF2B5EF4-FFF2-40B4-BE49-F238E27FC236}">
                <a16:creationId xmlns:a16="http://schemas.microsoft.com/office/drawing/2014/main" id="{BCE7F6C2-9A91-DE4F-BFC3-A77183368E4D}"/>
              </a:ext>
            </a:extLst>
          </p:cNvPr>
          <p:cNvSpPr>
            <a:spLocks noGrp="1"/>
          </p:cNvSpPr>
          <p:nvPr>
            <p:ph sz="half" idx="2"/>
          </p:nvPr>
        </p:nvSpPr>
        <p:spPr>
          <a:xfrm>
            <a:off x="4071938" y="1492469"/>
            <a:ext cx="5202000" cy="4428000"/>
          </a:xfrm>
        </p:spPr>
        <p:txBody>
          <a:bodyPr>
            <a:normAutofit lnSpcReduction="10000"/>
          </a:bodyPr>
          <a:lstStyle/>
          <a:p>
            <a:r>
              <a:rPr lang="en-US" dirty="0"/>
              <a:t>Up to 20% of staff turnover occurring within the first 45 days of employment (</a:t>
            </a:r>
            <a:r>
              <a:rPr lang="en-US" dirty="0" err="1"/>
              <a:t>Llarena</a:t>
            </a:r>
            <a:r>
              <a:rPr lang="en-US" dirty="0"/>
              <a:t>, 2013) </a:t>
            </a:r>
          </a:p>
          <a:p>
            <a:r>
              <a:rPr lang="en-US" dirty="0"/>
              <a:t>CEOs are concerned about the retention rate, yet </a:t>
            </a:r>
            <a:r>
              <a:rPr lang="en-US" b="1" dirty="0"/>
              <a:t>spent very little time on onboarding</a:t>
            </a:r>
          </a:p>
          <a:p>
            <a:r>
              <a:rPr lang="en-US" dirty="0"/>
              <a:t>The most effective organizations onboard new hires for the duration of their </a:t>
            </a:r>
            <a:r>
              <a:rPr lang="en-US" b="1" i="1" dirty="0"/>
              <a:t>first year</a:t>
            </a:r>
            <a:r>
              <a:rPr lang="en-US" b="1" dirty="0"/>
              <a:t> </a:t>
            </a:r>
            <a:r>
              <a:rPr lang="en-US" dirty="0"/>
              <a:t>— their most vulnerable period (</a:t>
            </a:r>
            <a:r>
              <a:rPr lang="en-US" dirty="0" err="1"/>
              <a:t>Carucci</a:t>
            </a:r>
            <a:r>
              <a:rPr lang="en-US" dirty="0"/>
              <a:t>, 2018)</a:t>
            </a:r>
          </a:p>
          <a:p>
            <a:r>
              <a:rPr lang="en-US" dirty="0"/>
              <a:t>One research suggested that onboarding maybe the most critical process that has long-lasting influence on engagement, performance, and retention (Cable et al, 2013 and </a:t>
            </a:r>
            <a:r>
              <a:rPr lang="en-US" dirty="0" err="1"/>
              <a:t>Cadwell</a:t>
            </a:r>
            <a:r>
              <a:rPr lang="en-US" dirty="0"/>
              <a:t>, 2016)</a:t>
            </a:r>
          </a:p>
          <a:p>
            <a:endParaRPr lang="en-US" dirty="0"/>
          </a:p>
        </p:txBody>
      </p:sp>
      <p:pic>
        <p:nvPicPr>
          <p:cNvPr id="12" name="Graphic 11" descr="Plant">
            <a:extLst>
              <a:ext uri="{FF2B5EF4-FFF2-40B4-BE49-F238E27FC236}">
                <a16:creationId xmlns:a16="http://schemas.microsoft.com/office/drawing/2014/main" id="{5B3E0DEC-B766-7A4F-9BA9-D383F8EF2B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8234" y="2505755"/>
            <a:ext cx="2522319" cy="2522319"/>
          </a:xfrm>
          <a:prstGeom prst="rect">
            <a:avLst/>
          </a:prstGeom>
        </p:spPr>
      </p:pic>
      <p:pic>
        <p:nvPicPr>
          <p:cNvPr id="11" name="Graphic 10" descr="Plant">
            <a:extLst>
              <a:ext uri="{FF2B5EF4-FFF2-40B4-BE49-F238E27FC236}">
                <a16:creationId xmlns:a16="http://schemas.microsoft.com/office/drawing/2014/main" id="{DCEEC97E-46F7-5A4C-9781-235FC95970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8224" y="2505755"/>
            <a:ext cx="2522319" cy="2522319"/>
          </a:xfrm>
          <a:prstGeom prst="rect">
            <a:avLst/>
          </a:prstGeom>
        </p:spPr>
      </p:pic>
      <p:sp>
        <p:nvSpPr>
          <p:cNvPr id="14" name="Slide Number Placeholder 13">
            <a:extLst>
              <a:ext uri="{FF2B5EF4-FFF2-40B4-BE49-F238E27FC236}">
                <a16:creationId xmlns:a16="http://schemas.microsoft.com/office/drawing/2014/main" id="{F395A798-FBBD-B24F-B188-926CDE11DF22}"/>
              </a:ext>
            </a:extLst>
          </p:cNvPr>
          <p:cNvSpPr>
            <a:spLocks noGrp="1"/>
          </p:cNvSpPr>
          <p:nvPr>
            <p:ph type="sldNum" sz="quarter" idx="12"/>
          </p:nvPr>
        </p:nvSpPr>
        <p:spPr/>
        <p:txBody>
          <a:bodyPr/>
          <a:lstStyle/>
          <a:p>
            <a:fld id="{7F0EF399-E56F-4463-91A3-E1C236A27991}" type="slidenum">
              <a:rPr lang="pt-PT" smtClean="0"/>
              <a:t>4</a:t>
            </a:fld>
            <a:endParaRPr lang="pt-PT"/>
          </a:p>
        </p:txBody>
      </p:sp>
    </p:spTree>
    <p:extLst>
      <p:ext uri="{BB962C8B-B14F-4D97-AF65-F5344CB8AC3E}">
        <p14:creationId xmlns:p14="http://schemas.microsoft.com/office/powerpoint/2010/main" val="218965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5019F0-CB58-4044-89A3-2487FAC9E54F}"/>
              </a:ext>
            </a:extLst>
          </p:cNvPr>
          <p:cNvSpPr>
            <a:spLocks noGrp="1"/>
          </p:cNvSpPr>
          <p:nvPr>
            <p:ph type="title"/>
          </p:nvPr>
        </p:nvSpPr>
        <p:spPr/>
        <p:txBody>
          <a:bodyPr/>
          <a:lstStyle/>
          <a:p>
            <a:r>
              <a:rPr lang="en-US" dirty="0"/>
              <a:t>Issues</a:t>
            </a:r>
          </a:p>
        </p:txBody>
      </p:sp>
      <p:graphicFrame>
        <p:nvGraphicFramePr>
          <p:cNvPr id="5" name="Marcador de Posição de Conteúdo 2">
            <a:extLst>
              <a:ext uri="{FF2B5EF4-FFF2-40B4-BE49-F238E27FC236}">
                <a16:creationId xmlns:a16="http://schemas.microsoft.com/office/drawing/2014/main" id="{75B08A28-778F-4DCD-8938-BF73BA647CCD}"/>
              </a:ext>
            </a:extLst>
          </p:cNvPr>
          <p:cNvGraphicFramePr>
            <a:graphicFrameLocks noGrp="1"/>
          </p:cNvGraphicFramePr>
          <p:nvPr>
            <p:ph idx="1"/>
            <p:extLst>
              <p:ext uri="{D42A27DB-BD31-4B8C-83A1-F6EECF244321}">
                <p14:modId xmlns:p14="http://schemas.microsoft.com/office/powerpoint/2010/main" val="2922107884"/>
              </p:ext>
            </p:extLst>
          </p:nvPr>
        </p:nvGraphicFramePr>
        <p:xfrm>
          <a:off x="677863" y="1435100"/>
          <a:ext cx="8596312" cy="4606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3AE8A62B-535D-2445-A4C0-854E50A6E48A}"/>
              </a:ext>
            </a:extLst>
          </p:cNvPr>
          <p:cNvSpPr>
            <a:spLocks noGrp="1"/>
          </p:cNvSpPr>
          <p:nvPr>
            <p:ph type="sldNum" sz="quarter" idx="12"/>
          </p:nvPr>
        </p:nvSpPr>
        <p:spPr/>
        <p:txBody>
          <a:bodyPr/>
          <a:lstStyle/>
          <a:p>
            <a:fld id="{7F0EF399-E56F-4463-91A3-E1C236A27991}" type="slidenum">
              <a:rPr lang="pt-PT" smtClean="0"/>
              <a:t>5</a:t>
            </a:fld>
            <a:endParaRPr lang="pt-PT"/>
          </a:p>
        </p:txBody>
      </p:sp>
    </p:spTree>
    <p:extLst>
      <p:ext uri="{BB962C8B-B14F-4D97-AF65-F5344CB8AC3E}">
        <p14:creationId xmlns:p14="http://schemas.microsoft.com/office/powerpoint/2010/main" val="282118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pPr lvl="0">
              <a:lnSpc>
                <a:spcPct val="100000"/>
              </a:lnSpc>
            </a:pPr>
            <a:r>
              <a:rPr lang="en-US" dirty="0"/>
              <a:t>Lack of preparation on first days</a:t>
            </a:r>
          </a:p>
        </p:txBody>
      </p:sp>
      <p:sp>
        <p:nvSpPr>
          <p:cNvPr id="4" name="Text Placeholder 3">
            <a:extLst>
              <a:ext uri="{FF2B5EF4-FFF2-40B4-BE49-F238E27FC236}">
                <a16:creationId xmlns:a16="http://schemas.microsoft.com/office/drawing/2014/main" id="{BF693161-EAD0-5C4C-BB0C-7A795EF82E16}"/>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vert="horz" lIns="91440" tIns="45720" rIns="91440" bIns="45720" rtlCol="0" anchor="t">
            <a:noAutofit/>
          </a:bodyPr>
          <a:lstStyle/>
          <a:p>
            <a:r>
              <a:rPr lang="en-US" sz="1600" dirty="0">
                <a:ea typeface="+mn-lt"/>
                <a:cs typeface="+mn-lt"/>
              </a:rPr>
              <a:t>New employees could feel totally </a:t>
            </a:r>
            <a:r>
              <a:rPr lang="en-US" sz="1600" b="1" dirty="0">
                <a:ea typeface="+mn-lt"/>
                <a:cs typeface="+mn-lt"/>
              </a:rPr>
              <a:t>disoriented </a:t>
            </a:r>
            <a:r>
              <a:rPr lang="en-US" sz="1600" dirty="0">
                <a:ea typeface="+mn-lt"/>
                <a:cs typeface="+mn-lt"/>
              </a:rPr>
              <a:t>or not being trained to do certain tasks in their first days</a:t>
            </a:r>
            <a:endParaRPr lang="es-ES" sz="1600" dirty="0"/>
          </a:p>
          <a:p>
            <a:r>
              <a:rPr lang="en-US" sz="1600" dirty="0">
                <a:ea typeface="+mn-lt"/>
                <a:cs typeface="+mn-lt"/>
              </a:rPr>
              <a:t>New hires know how important it is to make a </a:t>
            </a:r>
            <a:r>
              <a:rPr lang="en-US" sz="1600" b="1" dirty="0">
                <a:ea typeface="+mn-lt"/>
                <a:cs typeface="+mn-lt"/>
              </a:rPr>
              <a:t>good first impression </a:t>
            </a:r>
            <a:r>
              <a:rPr lang="en-US" sz="1600" dirty="0">
                <a:ea typeface="+mn-lt"/>
                <a:cs typeface="+mn-lt"/>
              </a:rPr>
              <a:t>early in their tenure, but it’s also important for companies to put </a:t>
            </a:r>
            <a:r>
              <a:rPr lang="en-US" sz="1600" b="1" dirty="0">
                <a:ea typeface="+mn-lt"/>
                <a:cs typeface="+mn-lt"/>
              </a:rPr>
              <a:t>their best foot forward for their newest team members</a:t>
            </a:r>
            <a:r>
              <a:rPr lang="en-US" sz="1600" dirty="0">
                <a:ea typeface="+mn-lt"/>
                <a:cs typeface="+mn-lt"/>
              </a:rPr>
              <a:t>. (Lavoie, A. 2014)</a:t>
            </a:r>
            <a:endParaRPr lang="en-US" dirty="0"/>
          </a:p>
          <a:p>
            <a:r>
              <a:rPr lang="en-US" sz="1600" b="1" dirty="0"/>
              <a:t>Consequences</a:t>
            </a:r>
            <a:endParaRPr lang="en-US" dirty="0"/>
          </a:p>
          <a:p>
            <a:pPr lvl="1"/>
            <a:r>
              <a:rPr lang="en-US" sz="1400" dirty="0"/>
              <a:t>Blocked interaction within the company</a:t>
            </a:r>
          </a:p>
          <a:p>
            <a:pPr lvl="1"/>
            <a:r>
              <a:rPr lang="en-US" sz="1400" dirty="0"/>
              <a:t>Mistrust towards the new worker</a:t>
            </a:r>
          </a:p>
          <a:p>
            <a:endParaRPr lang="en-US" sz="1400" dirty="0"/>
          </a:p>
        </p:txBody>
      </p:sp>
      <p:sp>
        <p:nvSpPr>
          <p:cNvPr id="5" name="Text Placeholder 4">
            <a:extLst>
              <a:ext uri="{FF2B5EF4-FFF2-40B4-BE49-F238E27FC236}">
                <a16:creationId xmlns:a16="http://schemas.microsoft.com/office/drawing/2014/main" id="{E99CD86B-F11F-C647-8AF1-078E51499AA8}"/>
              </a:ext>
            </a:extLst>
          </p:cNvPr>
          <p:cNvSpPr>
            <a:spLocks noGrp="1"/>
          </p:cNvSpPr>
          <p:nvPr>
            <p:ph type="body" sz="quarter" idx="3"/>
          </p:nvPr>
        </p:nvSpPr>
        <p:spPr/>
        <p:txBody>
          <a:bodyPr/>
          <a:lstStyle/>
          <a:p>
            <a:r>
              <a:rPr lang="en-US" dirty="0"/>
              <a:t>Solution</a:t>
            </a:r>
          </a:p>
        </p:txBody>
      </p:sp>
      <p:sp>
        <p:nvSpPr>
          <p:cNvPr id="6" name="Content Placeholder 5">
            <a:extLst>
              <a:ext uri="{FF2B5EF4-FFF2-40B4-BE49-F238E27FC236}">
                <a16:creationId xmlns:a16="http://schemas.microsoft.com/office/drawing/2014/main" id="{BE88F1CD-8BCD-4343-85BE-32CBC332C790}"/>
              </a:ext>
            </a:extLst>
          </p:cNvPr>
          <p:cNvSpPr>
            <a:spLocks noGrp="1"/>
          </p:cNvSpPr>
          <p:nvPr>
            <p:ph sz="quarter" idx="4"/>
          </p:nvPr>
        </p:nvSpPr>
        <p:spPr/>
        <p:txBody>
          <a:bodyPr vert="horz" lIns="91440" tIns="45720" rIns="91440" bIns="45720" rtlCol="0" anchor="t">
            <a:normAutofit/>
          </a:bodyPr>
          <a:lstStyle/>
          <a:p>
            <a:r>
              <a:rPr lang="en-US" sz="1600" dirty="0"/>
              <a:t>Companies should generate </a:t>
            </a:r>
            <a:r>
              <a:rPr lang="en-US" sz="1600" b="1" dirty="0"/>
              <a:t>motivation</a:t>
            </a:r>
            <a:r>
              <a:rPr lang="en-US" sz="1600" dirty="0"/>
              <a:t> to the new employee. </a:t>
            </a:r>
          </a:p>
          <a:p>
            <a:pPr lvl="1"/>
            <a:r>
              <a:rPr lang="en-US" sz="1400" dirty="0"/>
              <a:t>For example: a welcome card signed by the Human Resources Manager or deliver a welcome pack with the company policies, code of behavior, and so on</a:t>
            </a:r>
            <a:endParaRPr lang="es-ES" sz="1400" dirty="0"/>
          </a:p>
          <a:p>
            <a:r>
              <a:rPr lang="en" sz="1600" dirty="0">
                <a:ea typeface="+mn-lt"/>
                <a:cs typeface="+mn-lt"/>
              </a:rPr>
              <a:t>The new employee must have </a:t>
            </a:r>
            <a:r>
              <a:rPr lang="en" sz="1600" b="1" dirty="0">
                <a:ea typeface="+mn-lt"/>
                <a:cs typeface="+mn-lt"/>
              </a:rPr>
              <a:t>quick access to work documents</a:t>
            </a:r>
            <a:r>
              <a:rPr lang="en" sz="1600" dirty="0">
                <a:ea typeface="+mn-lt"/>
                <a:cs typeface="+mn-lt"/>
              </a:rPr>
              <a:t>, thus facilitating his task</a:t>
            </a:r>
            <a:endParaRPr lang="en-US" sz="1600" dirty="0"/>
          </a:p>
        </p:txBody>
      </p:sp>
      <p:sp>
        <p:nvSpPr>
          <p:cNvPr id="8" name="Slide Number Placeholder 7">
            <a:extLst>
              <a:ext uri="{FF2B5EF4-FFF2-40B4-BE49-F238E27FC236}">
                <a16:creationId xmlns:a16="http://schemas.microsoft.com/office/drawing/2014/main" id="{8881E85D-8FC1-0F48-9BE8-B47774935631}"/>
              </a:ext>
            </a:extLst>
          </p:cNvPr>
          <p:cNvSpPr>
            <a:spLocks noGrp="1"/>
          </p:cNvSpPr>
          <p:nvPr>
            <p:ph type="sldNum" sz="quarter" idx="12"/>
          </p:nvPr>
        </p:nvSpPr>
        <p:spPr/>
        <p:txBody>
          <a:bodyPr/>
          <a:lstStyle/>
          <a:p>
            <a:fld id="{7F0EF399-E56F-4463-91A3-E1C236A27991}" type="slidenum">
              <a:rPr lang="pt-PT" smtClean="0"/>
              <a:t>6</a:t>
            </a:fld>
            <a:endParaRPr lang="pt-PT"/>
          </a:p>
        </p:txBody>
      </p:sp>
    </p:spTree>
    <p:extLst>
      <p:ext uri="{BB962C8B-B14F-4D97-AF65-F5344CB8AC3E}">
        <p14:creationId xmlns:p14="http://schemas.microsoft.com/office/powerpoint/2010/main" val="333648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pPr lvl="0">
              <a:lnSpc>
                <a:spcPct val="100000"/>
              </a:lnSpc>
            </a:pPr>
            <a:r>
              <a:rPr lang="en-US" dirty="0"/>
              <a:t>Lack of role clarity</a:t>
            </a:r>
          </a:p>
        </p:txBody>
      </p:sp>
      <p:sp>
        <p:nvSpPr>
          <p:cNvPr id="4" name="Text Placeholder 3">
            <a:extLst>
              <a:ext uri="{FF2B5EF4-FFF2-40B4-BE49-F238E27FC236}">
                <a16:creationId xmlns:a16="http://schemas.microsoft.com/office/drawing/2014/main" id="{14D92ECD-AEA3-6A4C-A0FC-2DBF175AE467}"/>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vert="horz" lIns="91440" tIns="45720" rIns="91440" bIns="45720" rtlCol="0" anchor="t">
            <a:normAutofit/>
          </a:bodyPr>
          <a:lstStyle/>
          <a:p>
            <a:r>
              <a:rPr lang="en-US" b="1" dirty="0"/>
              <a:t>Expectations and objectives are not clear to new employees</a:t>
            </a:r>
          </a:p>
          <a:p>
            <a:r>
              <a:rPr lang="en-US" dirty="0"/>
              <a:t>60% of companies report that they do not set short-term goals for new hires (</a:t>
            </a:r>
            <a:r>
              <a:rPr lang="en-US" dirty="0" err="1"/>
              <a:t>Rollag</a:t>
            </a:r>
            <a:r>
              <a:rPr lang="en-US" dirty="0"/>
              <a:t> et al, 2005)</a:t>
            </a:r>
          </a:p>
          <a:p>
            <a:r>
              <a:rPr lang="en-US" b="1" dirty="0">
                <a:ea typeface="+mn-lt"/>
                <a:cs typeface="+mn-lt"/>
              </a:rPr>
              <a:t>Consequences: </a:t>
            </a:r>
            <a:endParaRPr lang="en-US" b="1" dirty="0"/>
          </a:p>
          <a:p>
            <a:pPr lvl="1"/>
            <a:r>
              <a:rPr lang="en-US" dirty="0">
                <a:ea typeface="+mn-lt"/>
                <a:cs typeface="+mn-lt"/>
              </a:rPr>
              <a:t>low productivity</a:t>
            </a:r>
            <a:endParaRPr lang="en-US" dirty="0"/>
          </a:p>
          <a:p>
            <a:pPr lvl="1"/>
            <a:r>
              <a:rPr lang="en-US" dirty="0">
                <a:ea typeface="+mn-lt"/>
                <a:cs typeface="+mn-lt"/>
              </a:rPr>
              <a:t>absenteeism</a:t>
            </a:r>
            <a:endParaRPr lang="en-US" dirty="0"/>
          </a:p>
          <a:p>
            <a:pPr lvl="1"/>
            <a:r>
              <a:rPr lang="en-US" dirty="0">
                <a:ea typeface="+mn-lt"/>
                <a:cs typeface="+mn-lt"/>
              </a:rPr>
              <a:t>poor performance</a:t>
            </a:r>
            <a:endParaRPr lang="en-US" dirty="0"/>
          </a:p>
          <a:p>
            <a:pPr lvl="1"/>
            <a:endParaRPr lang="en-US" dirty="0"/>
          </a:p>
        </p:txBody>
      </p:sp>
      <p:sp>
        <p:nvSpPr>
          <p:cNvPr id="5" name="Text Placeholder 4">
            <a:extLst>
              <a:ext uri="{FF2B5EF4-FFF2-40B4-BE49-F238E27FC236}">
                <a16:creationId xmlns:a16="http://schemas.microsoft.com/office/drawing/2014/main" id="{F2D77704-3864-E847-A1C3-46F4D3C5AD86}"/>
              </a:ext>
            </a:extLst>
          </p:cNvPr>
          <p:cNvSpPr>
            <a:spLocks noGrp="1"/>
          </p:cNvSpPr>
          <p:nvPr>
            <p:ph type="body" sz="quarter" idx="3"/>
          </p:nvPr>
        </p:nvSpPr>
        <p:spPr/>
        <p:txBody>
          <a:bodyPr/>
          <a:lstStyle/>
          <a:p>
            <a:r>
              <a:rPr lang="en-US" dirty="0"/>
              <a:t>Solution</a:t>
            </a:r>
          </a:p>
        </p:txBody>
      </p:sp>
      <p:sp>
        <p:nvSpPr>
          <p:cNvPr id="6" name="Content Placeholder 5">
            <a:extLst>
              <a:ext uri="{FF2B5EF4-FFF2-40B4-BE49-F238E27FC236}">
                <a16:creationId xmlns:a16="http://schemas.microsoft.com/office/drawing/2014/main" id="{BBAD46B5-789F-FB4A-BDFE-34F2EB2FF807}"/>
              </a:ext>
            </a:extLst>
          </p:cNvPr>
          <p:cNvSpPr>
            <a:spLocks noGrp="1"/>
          </p:cNvSpPr>
          <p:nvPr>
            <p:ph sz="quarter" idx="4"/>
          </p:nvPr>
        </p:nvSpPr>
        <p:spPr/>
        <p:txBody>
          <a:bodyPr vert="horz" lIns="91440" tIns="45720" rIns="91440" bIns="45720" rtlCol="0" anchor="t">
            <a:normAutofit/>
          </a:bodyPr>
          <a:lstStyle/>
          <a:p>
            <a:r>
              <a:rPr lang="en-US" b="1" dirty="0">
                <a:ea typeface="+mn-lt"/>
                <a:cs typeface="+mn-lt"/>
              </a:rPr>
              <a:t>Set up early wins</a:t>
            </a:r>
            <a:endParaRPr lang="en-US" b="1" dirty="0"/>
          </a:p>
          <a:p>
            <a:pPr lvl="1"/>
            <a:r>
              <a:rPr lang="en-US" dirty="0"/>
              <a:t>Assign tasks with an expectation that new hires to complete at the </a:t>
            </a:r>
            <a:r>
              <a:rPr lang="en-US" b="1" dirty="0"/>
              <a:t>three, six, and nine-month milestones </a:t>
            </a:r>
            <a:r>
              <a:rPr lang="en-US" dirty="0"/>
              <a:t>(</a:t>
            </a:r>
            <a:r>
              <a:rPr lang="en-US" dirty="0" err="1"/>
              <a:t>Carucci</a:t>
            </a:r>
            <a:r>
              <a:rPr lang="en-US" dirty="0"/>
              <a:t>, 2018)</a:t>
            </a:r>
          </a:p>
          <a:p>
            <a:r>
              <a:rPr lang="en-US" b="1" dirty="0"/>
              <a:t>Gradually increase the level of responsibility </a:t>
            </a:r>
            <a:r>
              <a:rPr lang="en-US" dirty="0"/>
              <a:t>associated with each task</a:t>
            </a:r>
          </a:p>
          <a:p>
            <a:r>
              <a:rPr lang="en-US" b="1" dirty="0"/>
              <a:t>Discuss about the gap </a:t>
            </a:r>
            <a:r>
              <a:rPr lang="en-US" dirty="0"/>
              <a:t>between the expectation and reality</a:t>
            </a:r>
          </a:p>
        </p:txBody>
      </p:sp>
      <p:sp>
        <p:nvSpPr>
          <p:cNvPr id="8" name="Slide Number Placeholder 7">
            <a:extLst>
              <a:ext uri="{FF2B5EF4-FFF2-40B4-BE49-F238E27FC236}">
                <a16:creationId xmlns:a16="http://schemas.microsoft.com/office/drawing/2014/main" id="{4AA55CF8-B32E-864F-90F1-0BA0702FA3C8}"/>
              </a:ext>
            </a:extLst>
          </p:cNvPr>
          <p:cNvSpPr>
            <a:spLocks noGrp="1"/>
          </p:cNvSpPr>
          <p:nvPr>
            <p:ph type="sldNum" sz="quarter" idx="12"/>
          </p:nvPr>
        </p:nvSpPr>
        <p:spPr/>
        <p:txBody>
          <a:bodyPr/>
          <a:lstStyle/>
          <a:p>
            <a:fld id="{7F0EF399-E56F-4463-91A3-E1C236A27991}" type="slidenum">
              <a:rPr lang="pt-PT" smtClean="0"/>
              <a:t>7</a:t>
            </a:fld>
            <a:endParaRPr lang="pt-PT"/>
          </a:p>
        </p:txBody>
      </p:sp>
    </p:spTree>
    <p:extLst>
      <p:ext uri="{BB962C8B-B14F-4D97-AF65-F5344CB8AC3E}">
        <p14:creationId xmlns:p14="http://schemas.microsoft.com/office/powerpoint/2010/main" val="102148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pPr lvl="0">
              <a:lnSpc>
                <a:spcPct val="100000"/>
              </a:lnSpc>
            </a:pPr>
            <a:r>
              <a:rPr lang="en-US" dirty="0"/>
              <a:t>Informative isolation</a:t>
            </a:r>
          </a:p>
        </p:txBody>
      </p:sp>
      <p:sp>
        <p:nvSpPr>
          <p:cNvPr id="6" name="Text Placeholder 5">
            <a:extLst>
              <a:ext uri="{FF2B5EF4-FFF2-40B4-BE49-F238E27FC236}">
                <a16:creationId xmlns:a16="http://schemas.microsoft.com/office/drawing/2014/main" id="{F5996A4C-1225-5B4D-8570-A32AC44CC52C}"/>
              </a:ext>
            </a:extLst>
          </p:cNvPr>
          <p:cNvSpPr>
            <a:spLocks noGrp="1"/>
          </p:cNvSpPr>
          <p:nvPr>
            <p:ph type="body" idx="1"/>
          </p:nvPr>
        </p:nvSpPr>
        <p:spPr/>
        <p:txBody>
          <a:bodyPr/>
          <a:lstStyle/>
          <a:p>
            <a:r>
              <a:rPr lang="en-US" b="1" dirty="0">
                <a:solidFill>
                  <a:schemeClr val="tx1"/>
                </a:solidFill>
              </a:rPr>
              <a:t>Problem</a:t>
            </a:r>
            <a:endParaRPr lang="en-US" dirty="0"/>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vert="horz" lIns="91440" tIns="45720" rIns="91440" bIns="45720" rtlCol="0" anchor="t">
            <a:normAutofit fontScale="92500" lnSpcReduction="10000"/>
          </a:bodyPr>
          <a:lstStyle/>
          <a:p>
            <a:r>
              <a:rPr lang="en-US" dirty="0"/>
              <a:t>When an employee feels like a </a:t>
            </a:r>
            <a:r>
              <a:rPr lang="en-US" b="1" dirty="0"/>
              <a:t>stranger in the team</a:t>
            </a:r>
            <a:r>
              <a:rPr lang="en-US" dirty="0"/>
              <a:t>, because of unfriendly staff, no confidence in newcomer, lack of communication.</a:t>
            </a:r>
          </a:p>
          <a:p>
            <a:pPr lvl="1"/>
            <a:r>
              <a:rPr lang="en-US" dirty="0"/>
              <a:t>Consequence:</a:t>
            </a:r>
            <a:r>
              <a:rPr lang="en-US" dirty="0">
                <a:ea typeface="+mn-lt"/>
                <a:cs typeface="+mn-lt"/>
              </a:rPr>
              <a:t> decreased productivity and negative morale.</a:t>
            </a:r>
            <a:endParaRPr lang="en-US" dirty="0"/>
          </a:p>
          <a:p>
            <a:r>
              <a:rPr lang="en-US" dirty="0">
                <a:ea typeface="+mn-lt"/>
                <a:cs typeface="+mn-lt"/>
              </a:rPr>
              <a:t>Difference between Informative isolation and workplace bullying: Just because someone feels informative isolated doesn’t necessarily mean that bullying is taking place</a:t>
            </a:r>
            <a:endParaRPr lang="en-US" dirty="0">
              <a:solidFill>
                <a:schemeClr val="tx1"/>
              </a:solidFill>
            </a:endParaRPr>
          </a:p>
          <a:p>
            <a:r>
              <a:rPr lang="en-US" dirty="0">
                <a:ea typeface="+mn-lt"/>
                <a:cs typeface="+mn-lt"/>
              </a:rPr>
              <a:t>Employees aren’t getting what they need, their work suffers. </a:t>
            </a:r>
            <a:endParaRPr lang="en-US" dirty="0">
              <a:solidFill>
                <a:srgbClr val="404040"/>
              </a:solidFill>
            </a:endParaRPr>
          </a:p>
          <a:p>
            <a:endParaRPr lang="en-US" dirty="0">
              <a:solidFill>
                <a:srgbClr val="404040"/>
              </a:solidFill>
            </a:endParaRPr>
          </a:p>
          <a:p>
            <a:pPr marL="0" indent="0">
              <a:buNone/>
            </a:pPr>
            <a:endParaRPr lang="en-US" b="1" dirty="0">
              <a:solidFill>
                <a:srgbClr val="404040"/>
              </a:solidFill>
            </a:endParaRPr>
          </a:p>
          <a:p>
            <a:pPr marL="0" indent="0">
              <a:buNone/>
            </a:pPr>
            <a:endParaRPr lang="en-US" b="1" dirty="0">
              <a:solidFill>
                <a:srgbClr val="404040"/>
              </a:solidFill>
            </a:endParaRPr>
          </a:p>
        </p:txBody>
      </p:sp>
      <p:sp>
        <p:nvSpPr>
          <p:cNvPr id="7" name="Text Placeholder 6">
            <a:extLst>
              <a:ext uri="{FF2B5EF4-FFF2-40B4-BE49-F238E27FC236}">
                <a16:creationId xmlns:a16="http://schemas.microsoft.com/office/drawing/2014/main" id="{9D5E5E78-932D-B64A-88F1-FD1E8B856F22}"/>
              </a:ext>
            </a:extLst>
          </p:cNvPr>
          <p:cNvSpPr>
            <a:spLocks noGrp="1"/>
          </p:cNvSpPr>
          <p:nvPr>
            <p:ph type="body" sz="quarter" idx="3"/>
          </p:nvPr>
        </p:nvSpPr>
        <p:spPr/>
        <p:txBody>
          <a:bodyPr/>
          <a:lstStyle/>
          <a:p>
            <a:r>
              <a:rPr lang="en-US" b="1" dirty="0">
                <a:solidFill>
                  <a:srgbClr val="404040"/>
                </a:solidFill>
              </a:rPr>
              <a:t>Solution</a:t>
            </a:r>
            <a:endParaRPr lang="en-US" dirty="0"/>
          </a:p>
        </p:txBody>
      </p:sp>
      <p:sp>
        <p:nvSpPr>
          <p:cNvPr id="8" name="Content Placeholder 7">
            <a:extLst>
              <a:ext uri="{FF2B5EF4-FFF2-40B4-BE49-F238E27FC236}">
                <a16:creationId xmlns:a16="http://schemas.microsoft.com/office/drawing/2014/main" id="{85873F86-5207-2047-B2B4-4BC09F03DD77}"/>
              </a:ext>
            </a:extLst>
          </p:cNvPr>
          <p:cNvSpPr>
            <a:spLocks noGrp="1"/>
          </p:cNvSpPr>
          <p:nvPr>
            <p:ph sz="quarter" idx="4"/>
          </p:nvPr>
        </p:nvSpPr>
        <p:spPr/>
        <p:txBody>
          <a:bodyPr>
            <a:normAutofit fontScale="92500" lnSpcReduction="10000"/>
          </a:bodyPr>
          <a:lstStyle/>
          <a:p>
            <a:r>
              <a:rPr lang="en-US" dirty="0">
                <a:ea typeface="+mn-lt"/>
                <a:cs typeface="+mn-lt"/>
              </a:rPr>
              <a:t>Engage in </a:t>
            </a:r>
            <a:r>
              <a:rPr lang="en-US" b="1" dirty="0">
                <a:ea typeface="+mn-lt"/>
                <a:cs typeface="+mn-lt"/>
              </a:rPr>
              <a:t>face-to-face conversations </a:t>
            </a:r>
            <a:r>
              <a:rPr lang="en-US" dirty="0">
                <a:ea typeface="+mn-lt"/>
                <a:cs typeface="+mn-lt"/>
              </a:rPr>
              <a:t>with your team members throughout the office.</a:t>
            </a:r>
            <a:endParaRPr lang="en-US" dirty="0">
              <a:solidFill>
                <a:srgbClr val="404040"/>
              </a:solidFill>
            </a:endParaRPr>
          </a:p>
          <a:p>
            <a:r>
              <a:rPr lang="en-US" dirty="0">
                <a:solidFill>
                  <a:srgbClr val="404040"/>
                </a:solidFill>
              </a:rPr>
              <a:t>Create a </a:t>
            </a:r>
            <a:r>
              <a:rPr lang="en-US" b="1" dirty="0">
                <a:solidFill>
                  <a:srgbClr val="404040"/>
                </a:solidFill>
              </a:rPr>
              <a:t>common database</a:t>
            </a:r>
            <a:r>
              <a:rPr lang="en-US" dirty="0">
                <a:solidFill>
                  <a:srgbClr val="404040"/>
                </a:solidFill>
              </a:rPr>
              <a:t>.</a:t>
            </a:r>
          </a:p>
          <a:p>
            <a:r>
              <a:rPr lang="en-US" dirty="0">
                <a:solidFill>
                  <a:srgbClr val="404040"/>
                </a:solidFill>
              </a:rPr>
              <a:t>Make a welcoming events for the whole team.</a:t>
            </a:r>
          </a:p>
          <a:p>
            <a:r>
              <a:rPr lang="en-US" dirty="0">
                <a:solidFill>
                  <a:srgbClr val="404040"/>
                </a:solidFill>
              </a:rPr>
              <a:t>Keep in touch with remote workers (</a:t>
            </a:r>
            <a:r>
              <a:rPr lang="en-US" dirty="0">
                <a:solidFill>
                  <a:srgbClr val="404040"/>
                </a:solidFill>
                <a:ea typeface="+mn-lt"/>
                <a:cs typeface="+mn-lt"/>
              </a:rPr>
              <a:t>e</a:t>
            </a:r>
            <a:r>
              <a:rPr lang="en-US" dirty="0">
                <a:ea typeface="+mn-lt"/>
                <a:cs typeface="+mn-lt"/>
              </a:rPr>
              <a:t>mployees who work offsite</a:t>
            </a:r>
            <a:r>
              <a:rPr lang="en-US" dirty="0">
                <a:solidFill>
                  <a:srgbClr val="404040"/>
                </a:solidFill>
              </a:rPr>
              <a:t>).</a:t>
            </a:r>
          </a:p>
          <a:p>
            <a:r>
              <a:rPr lang="en-US" dirty="0">
                <a:solidFill>
                  <a:srgbClr val="404040"/>
                </a:solidFill>
              </a:rPr>
              <a:t>Redesign office, make boards with daily or monthly activities.</a:t>
            </a:r>
          </a:p>
          <a:p>
            <a:endParaRPr lang="en-US" dirty="0"/>
          </a:p>
        </p:txBody>
      </p:sp>
      <p:sp>
        <p:nvSpPr>
          <p:cNvPr id="5" name="Slide Number Placeholder 4">
            <a:extLst>
              <a:ext uri="{FF2B5EF4-FFF2-40B4-BE49-F238E27FC236}">
                <a16:creationId xmlns:a16="http://schemas.microsoft.com/office/drawing/2014/main" id="{45C2C4E0-91C5-8B4D-A229-7AADE94411BB}"/>
              </a:ext>
            </a:extLst>
          </p:cNvPr>
          <p:cNvSpPr>
            <a:spLocks noGrp="1"/>
          </p:cNvSpPr>
          <p:nvPr>
            <p:ph type="sldNum" sz="quarter" idx="12"/>
          </p:nvPr>
        </p:nvSpPr>
        <p:spPr/>
        <p:txBody>
          <a:bodyPr/>
          <a:lstStyle/>
          <a:p>
            <a:fld id="{7F0EF399-E56F-4463-91A3-E1C236A27991}" type="slidenum">
              <a:rPr lang="pt-PT" smtClean="0"/>
              <a:t>8</a:t>
            </a:fld>
            <a:endParaRPr lang="pt-PT"/>
          </a:p>
        </p:txBody>
      </p:sp>
    </p:spTree>
    <p:extLst>
      <p:ext uri="{BB962C8B-B14F-4D97-AF65-F5344CB8AC3E}">
        <p14:creationId xmlns:p14="http://schemas.microsoft.com/office/powerpoint/2010/main" val="8943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BB02-9B62-B741-9133-C723CBA818F8}"/>
              </a:ext>
            </a:extLst>
          </p:cNvPr>
          <p:cNvSpPr>
            <a:spLocks noGrp="1"/>
          </p:cNvSpPr>
          <p:nvPr>
            <p:ph type="title"/>
          </p:nvPr>
        </p:nvSpPr>
        <p:spPr/>
        <p:txBody>
          <a:bodyPr/>
          <a:lstStyle/>
          <a:p>
            <a:r>
              <a:rPr lang="en-US" dirty="0"/>
              <a:t>Difficulty in navigating the culture</a:t>
            </a:r>
          </a:p>
        </p:txBody>
      </p:sp>
      <p:sp>
        <p:nvSpPr>
          <p:cNvPr id="5" name="Text Placeholder 4">
            <a:extLst>
              <a:ext uri="{FF2B5EF4-FFF2-40B4-BE49-F238E27FC236}">
                <a16:creationId xmlns:a16="http://schemas.microsoft.com/office/drawing/2014/main" id="{007CE0A9-0C20-FB4B-AFBA-3B3A86B64238}"/>
              </a:ext>
            </a:extLst>
          </p:cNvPr>
          <p:cNvSpPr>
            <a:spLocks noGrp="1"/>
          </p:cNvSpPr>
          <p:nvPr>
            <p:ph type="body" idx="1"/>
          </p:nvPr>
        </p:nvSpPr>
        <p:spPr/>
        <p:txBody>
          <a:bodyPr/>
          <a:lstStyle/>
          <a:p>
            <a:r>
              <a:rPr lang="en-US" dirty="0"/>
              <a:t>Problem</a:t>
            </a:r>
          </a:p>
        </p:txBody>
      </p:sp>
      <p:sp>
        <p:nvSpPr>
          <p:cNvPr id="3" name="Content Placeholder 2">
            <a:extLst>
              <a:ext uri="{FF2B5EF4-FFF2-40B4-BE49-F238E27FC236}">
                <a16:creationId xmlns:a16="http://schemas.microsoft.com/office/drawing/2014/main" id="{4E7E5BBE-1D58-F040-9D71-4B647919CB15}"/>
              </a:ext>
            </a:extLst>
          </p:cNvPr>
          <p:cNvSpPr>
            <a:spLocks noGrp="1"/>
          </p:cNvSpPr>
          <p:nvPr>
            <p:ph sz="half" idx="2"/>
          </p:nvPr>
        </p:nvSpPr>
        <p:spPr/>
        <p:txBody>
          <a:bodyPr vert="horz" lIns="91440" tIns="45720" rIns="91440" bIns="45720" rtlCol="0" anchor="t">
            <a:normAutofit lnSpcReduction="10000"/>
          </a:bodyPr>
          <a:lstStyle/>
          <a:p>
            <a:r>
              <a:rPr lang="en-US" dirty="0">
                <a:ea typeface="+mn-lt"/>
                <a:cs typeface="+mn-lt"/>
              </a:rPr>
              <a:t>New employees likely fail at their new jobs because of a </a:t>
            </a:r>
            <a:r>
              <a:rPr lang="en-US" b="1" dirty="0">
                <a:ea typeface="+mn-lt"/>
                <a:cs typeface="+mn-lt"/>
              </a:rPr>
              <a:t>poor culture fit.</a:t>
            </a:r>
            <a:endParaRPr lang="en-US" b="1" dirty="0"/>
          </a:p>
          <a:p>
            <a:r>
              <a:rPr lang="en-US" dirty="0">
                <a:ea typeface="+mn-lt"/>
                <a:cs typeface="+mn-lt"/>
              </a:rPr>
              <a:t>"Creating a </a:t>
            </a:r>
            <a:r>
              <a:rPr lang="en-US" b="1" dirty="0">
                <a:ea typeface="+mn-lt"/>
                <a:cs typeface="+mn-lt"/>
              </a:rPr>
              <a:t>cultural onboarding experience </a:t>
            </a:r>
            <a:r>
              <a:rPr lang="en-US" dirty="0">
                <a:ea typeface="+mn-lt"/>
                <a:cs typeface="+mn-lt"/>
              </a:rPr>
              <a:t>helps new employees understand the unique culture they have become a part of and the challenges they will face" (</a:t>
            </a:r>
            <a:r>
              <a:rPr lang="en-US" dirty="0" err="1">
                <a:ea typeface="+mn-lt"/>
                <a:cs typeface="+mn-lt"/>
              </a:rPr>
              <a:t>Hillebregt</a:t>
            </a:r>
            <a:r>
              <a:rPr lang="en-US" dirty="0">
                <a:ea typeface="+mn-lt"/>
                <a:cs typeface="+mn-lt"/>
              </a:rPr>
              <a:t>, 2019).</a:t>
            </a:r>
            <a:endParaRPr lang="en-US" u="sng" dirty="0"/>
          </a:p>
          <a:p>
            <a:r>
              <a:rPr lang="en-US" b="1" dirty="0"/>
              <a:t>Consequences</a:t>
            </a:r>
            <a:r>
              <a:rPr lang="en-US" dirty="0"/>
              <a:t> </a:t>
            </a:r>
          </a:p>
          <a:p>
            <a:pPr lvl="1"/>
            <a:r>
              <a:rPr lang="en-US" dirty="0">
                <a:ea typeface="+mn-lt"/>
                <a:cs typeface="+mn-lt"/>
              </a:rPr>
              <a:t>Not fitting into the company culture</a:t>
            </a:r>
            <a:endParaRPr lang="en-US" dirty="0"/>
          </a:p>
          <a:p>
            <a:pPr>
              <a:buFont typeface="Wingdings" charset="2"/>
              <a:buChar char="Ø"/>
            </a:pPr>
            <a:endParaRPr lang="en-US" dirty="0"/>
          </a:p>
          <a:p>
            <a:endParaRPr lang="en-US" dirty="0"/>
          </a:p>
        </p:txBody>
      </p:sp>
      <p:sp>
        <p:nvSpPr>
          <p:cNvPr id="6" name="Text Placeholder 5">
            <a:extLst>
              <a:ext uri="{FF2B5EF4-FFF2-40B4-BE49-F238E27FC236}">
                <a16:creationId xmlns:a16="http://schemas.microsoft.com/office/drawing/2014/main" id="{7A9B4823-6EF4-4A49-88D1-6EDC07A07027}"/>
              </a:ext>
            </a:extLst>
          </p:cNvPr>
          <p:cNvSpPr>
            <a:spLocks noGrp="1"/>
          </p:cNvSpPr>
          <p:nvPr>
            <p:ph type="body" sz="quarter" idx="3"/>
          </p:nvPr>
        </p:nvSpPr>
        <p:spPr/>
        <p:txBody>
          <a:bodyPr/>
          <a:lstStyle/>
          <a:p>
            <a:r>
              <a:rPr lang="en-US" dirty="0"/>
              <a:t>Solution</a:t>
            </a:r>
          </a:p>
        </p:txBody>
      </p:sp>
      <p:sp>
        <p:nvSpPr>
          <p:cNvPr id="7" name="Content Placeholder 6">
            <a:extLst>
              <a:ext uri="{FF2B5EF4-FFF2-40B4-BE49-F238E27FC236}">
                <a16:creationId xmlns:a16="http://schemas.microsoft.com/office/drawing/2014/main" id="{159A04EC-486B-2447-AD3C-A4B579B27309}"/>
              </a:ext>
            </a:extLst>
          </p:cNvPr>
          <p:cNvSpPr>
            <a:spLocks noGrp="1"/>
          </p:cNvSpPr>
          <p:nvPr>
            <p:ph sz="quarter" idx="4"/>
          </p:nvPr>
        </p:nvSpPr>
        <p:spPr/>
        <p:txBody>
          <a:bodyPr>
            <a:normAutofit lnSpcReduction="10000"/>
          </a:bodyPr>
          <a:lstStyle/>
          <a:p>
            <a:r>
              <a:rPr lang="en-US" b="1" dirty="0">
                <a:ea typeface="+mn-lt"/>
                <a:cs typeface="+mn-lt"/>
              </a:rPr>
              <a:t>Offer assistance</a:t>
            </a:r>
            <a:r>
              <a:rPr lang="en-US" dirty="0">
                <a:ea typeface="+mn-lt"/>
                <a:cs typeface="+mn-lt"/>
              </a:rPr>
              <a:t> to integrate them as quickly as possible - </a:t>
            </a:r>
            <a:r>
              <a:rPr lang="en-US" b="1" dirty="0"/>
              <a:t>Assign a buddy </a:t>
            </a:r>
            <a:r>
              <a:rPr lang="en-US" dirty="0"/>
              <a:t>(Klinghoffer et al, 2019)</a:t>
            </a:r>
            <a:endParaRPr lang="en-US" dirty="0">
              <a:ea typeface="+mn-lt"/>
              <a:cs typeface="+mn-lt"/>
            </a:endParaRPr>
          </a:p>
          <a:p>
            <a:r>
              <a:rPr lang="en-US" b="1" dirty="0">
                <a:ea typeface="+mn-lt"/>
                <a:cs typeface="+mn-lt"/>
              </a:rPr>
              <a:t>Intensive multiple </a:t>
            </a:r>
            <a:r>
              <a:rPr lang="en-US" dirty="0">
                <a:ea typeface="+mn-lt"/>
                <a:cs typeface="+mn-lt"/>
              </a:rPr>
              <a:t>day program</a:t>
            </a:r>
            <a:endParaRPr lang="en-US" dirty="0"/>
          </a:p>
          <a:p>
            <a:r>
              <a:rPr lang="en-US" b="1" dirty="0"/>
              <a:t>Engage </a:t>
            </a:r>
            <a:r>
              <a:rPr lang="en-US" dirty="0"/>
              <a:t>them into activities that captures your company’s culture (team lunches, happy hour, </a:t>
            </a:r>
            <a:r>
              <a:rPr lang="en-US" dirty="0" err="1"/>
              <a:t>etc</a:t>
            </a:r>
            <a:r>
              <a:rPr lang="en-US" dirty="0"/>
              <a:t>) (</a:t>
            </a:r>
            <a:r>
              <a:rPr lang="en-US" dirty="0" err="1"/>
              <a:t>Llarena</a:t>
            </a:r>
            <a:r>
              <a:rPr lang="en-US" dirty="0"/>
              <a:t> 2013)</a:t>
            </a:r>
          </a:p>
        </p:txBody>
      </p:sp>
      <p:sp>
        <p:nvSpPr>
          <p:cNvPr id="8" name="Slide Number Placeholder 7">
            <a:extLst>
              <a:ext uri="{FF2B5EF4-FFF2-40B4-BE49-F238E27FC236}">
                <a16:creationId xmlns:a16="http://schemas.microsoft.com/office/drawing/2014/main" id="{BC41A0F4-F383-4B4F-850B-F993F6ABFDB2}"/>
              </a:ext>
            </a:extLst>
          </p:cNvPr>
          <p:cNvSpPr>
            <a:spLocks noGrp="1"/>
          </p:cNvSpPr>
          <p:nvPr>
            <p:ph type="sldNum" sz="quarter" idx="12"/>
          </p:nvPr>
        </p:nvSpPr>
        <p:spPr/>
        <p:txBody>
          <a:bodyPr/>
          <a:lstStyle/>
          <a:p>
            <a:fld id="{7F0EF399-E56F-4463-91A3-E1C236A27991}" type="slidenum">
              <a:rPr lang="pt-PT" smtClean="0"/>
              <a:t>9</a:t>
            </a:fld>
            <a:endParaRPr lang="pt-PT"/>
          </a:p>
        </p:txBody>
      </p:sp>
    </p:spTree>
    <p:extLst>
      <p:ext uri="{BB962C8B-B14F-4D97-AF65-F5344CB8AC3E}">
        <p14:creationId xmlns:p14="http://schemas.microsoft.com/office/powerpoint/2010/main" val="37045182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{EF851A08-ED97-E644-BBBC-5250ABDF0673}tf10001060</Template>
  <TotalTime>3970</TotalTime>
  <Words>2597</Words>
  <Application>Microsoft Office PowerPoint</Application>
  <PresentationFormat>Panorámica</PresentationFormat>
  <Paragraphs>229</Paragraphs>
  <Slides>15</Slides>
  <Notes>14</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Facet</vt:lpstr>
      <vt:lpstr>EMPLOYEE ONBOARDING Issues and Recommendations</vt:lpstr>
      <vt:lpstr>Table of Contents</vt:lpstr>
      <vt:lpstr>What is employee onboarding?</vt:lpstr>
      <vt:lpstr>Why onboarding is important?</vt:lpstr>
      <vt:lpstr>Issues</vt:lpstr>
      <vt:lpstr>Lack of preparation on first days</vt:lpstr>
      <vt:lpstr>Lack of role clarity</vt:lpstr>
      <vt:lpstr>Informative isolation</vt:lpstr>
      <vt:lpstr>Difficulty in navigating the culture</vt:lpstr>
      <vt:lpstr>Unfriendly/hostile environment at work</vt:lpstr>
      <vt:lpstr>Inefficient training programs</vt:lpstr>
      <vt:lpstr>Example of involvement of robots</vt:lpstr>
      <vt:lpstr>Inefficient training programs</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of enrrolment process</dc:title>
  <dc:creator>nara caroline dos santos silva</dc:creator>
  <cp:lastModifiedBy>Ngoc Vu</cp:lastModifiedBy>
  <cp:revision>260</cp:revision>
  <cp:lastPrinted>2019-11-29T19:28:31Z</cp:lastPrinted>
  <dcterms:created xsi:type="dcterms:W3CDTF">2019-11-19T15:27:51Z</dcterms:created>
  <dcterms:modified xsi:type="dcterms:W3CDTF">2019-12-06T09:08:32Z</dcterms:modified>
</cp:coreProperties>
</file>