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75a25dada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5a25dada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5547bce25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5547bce25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558ae5bc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558ae5bc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5547bce25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5547bce2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558ae5bc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558ae5b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558ae5bc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558ae5bc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58adfc6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58adfc6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5547bce25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5547bce25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59ba1452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59ba1452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5547bce25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5547bce2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596f95904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596f95904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5547bce25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5547bce25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596f95904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596f9590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59ba1452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59ba1452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5547bce2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5547bce2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5a25dada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5a25dada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5a25dada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5a25dada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5a25dada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5a25dad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t>THE USE OF SOCIAL MEDIA IN THE RECRUITMENT PROCESS</a:t>
            </a:r>
            <a:endParaRPr/>
          </a:p>
        </p:txBody>
      </p:sp>
      <p:sp>
        <p:nvSpPr>
          <p:cNvPr id="86" name="Google Shape;86;p13"/>
          <p:cNvSpPr txBox="1"/>
          <p:nvPr>
            <p:ph idx="1" type="subTitle"/>
          </p:nvPr>
        </p:nvSpPr>
        <p:spPr>
          <a:xfrm>
            <a:off x="6931966" y="3586530"/>
            <a:ext cx="2173500" cy="150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000"/>
              <a:t>Maria Giovanna De Rosa, 497459</a:t>
            </a:r>
            <a:endParaRPr sz="1000"/>
          </a:p>
          <a:p>
            <a:pPr indent="0" lvl="0" marL="0" rtl="0" algn="l">
              <a:lnSpc>
                <a:spcPct val="115000"/>
              </a:lnSpc>
              <a:spcBef>
                <a:spcPts val="0"/>
              </a:spcBef>
              <a:spcAft>
                <a:spcPts val="0"/>
              </a:spcAft>
              <a:buNone/>
            </a:pPr>
            <a:r>
              <a:rPr lang="it" sz="1000"/>
              <a:t>Munkhnaran Erdenetsogt, 495725</a:t>
            </a:r>
            <a:endParaRPr sz="1000"/>
          </a:p>
          <a:p>
            <a:pPr indent="0" lvl="0" marL="0" rtl="0" algn="l">
              <a:lnSpc>
                <a:spcPct val="115000"/>
              </a:lnSpc>
              <a:spcBef>
                <a:spcPts val="0"/>
              </a:spcBef>
              <a:spcAft>
                <a:spcPts val="0"/>
              </a:spcAft>
              <a:buNone/>
            </a:pPr>
            <a:r>
              <a:rPr lang="it" sz="1000"/>
              <a:t>Eugenia Onesti, 497645</a:t>
            </a:r>
            <a:endParaRPr sz="1000"/>
          </a:p>
          <a:p>
            <a:pPr indent="0" lvl="0" marL="0" rtl="0" algn="l">
              <a:lnSpc>
                <a:spcPct val="115000"/>
              </a:lnSpc>
              <a:spcBef>
                <a:spcPts val="0"/>
              </a:spcBef>
              <a:spcAft>
                <a:spcPts val="0"/>
              </a:spcAft>
              <a:buNone/>
            </a:pPr>
            <a:r>
              <a:rPr lang="it" sz="1000"/>
              <a:t>Jose Alberto Ramírez Neri, 454200</a:t>
            </a:r>
            <a:endParaRPr sz="1000"/>
          </a:p>
          <a:p>
            <a:pPr indent="0" lvl="0" marL="0" rtl="0" algn="l">
              <a:lnSpc>
                <a:spcPct val="115000"/>
              </a:lnSpc>
              <a:spcBef>
                <a:spcPts val="0"/>
              </a:spcBef>
              <a:spcAft>
                <a:spcPts val="0"/>
              </a:spcAft>
              <a:buNone/>
            </a:pPr>
            <a:r>
              <a:rPr lang="it" sz="1000"/>
              <a:t>Florian Stock, 497729</a:t>
            </a:r>
            <a:endParaRPr sz="1000"/>
          </a:p>
          <a:p>
            <a:pPr indent="0" lvl="0" marL="0" rtl="0" algn="l">
              <a:lnSpc>
                <a:spcPct val="115000"/>
              </a:lnSpc>
              <a:spcBef>
                <a:spcPts val="0"/>
              </a:spcBef>
              <a:spcAft>
                <a:spcPts val="0"/>
              </a:spcAft>
              <a:buNone/>
            </a:pPr>
            <a:r>
              <a:rPr lang="it" sz="1000"/>
              <a:t>Diane Vaillant, 497757</a:t>
            </a:r>
            <a:endParaRPr sz="1000"/>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311700" y="3338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SOCIAL RECRUITING CHANNELS</a:t>
            </a:r>
            <a:endParaRPr u="sng"/>
          </a:p>
          <a:p>
            <a:pPr indent="0" lvl="0" marL="0" rtl="0" algn="l">
              <a:spcBef>
                <a:spcPts val="0"/>
              </a:spcBef>
              <a:spcAft>
                <a:spcPts val="0"/>
              </a:spcAft>
              <a:buNone/>
            </a:pPr>
            <a:r>
              <a:t/>
            </a:r>
            <a:endParaRPr/>
          </a:p>
        </p:txBody>
      </p:sp>
      <p:sp>
        <p:nvSpPr>
          <p:cNvPr id="152" name="Google Shape;152;p22"/>
          <p:cNvSpPr txBox="1"/>
          <p:nvPr>
            <p:ph idx="1" type="body"/>
          </p:nvPr>
        </p:nvSpPr>
        <p:spPr>
          <a:xfrm>
            <a:off x="255600" y="1310450"/>
            <a:ext cx="8888400" cy="33390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it"/>
              <a:t>The only company that </a:t>
            </a:r>
            <a:r>
              <a:rPr lang="it"/>
              <a:t>solely</a:t>
            </a:r>
            <a:r>
              <a:rPr lang="it"/>
              <a:t> focuses on the recruitment area (and the only one that is not part of the Facebook Inc.). Founded in 2002, it is the oldest one among the 4 most used Social Networks Sites (SNS).</a:t>
            </a:r>
            <a:endParaRPr/>
          </a:p>
          <a:p>
            <a:pPr indent="-342900" lvl="0" marL="2286000" rtl="0" algn="l">
              <a:spcBef>
                <a:spcPts val="1600"/>
              </a:spcBef>
              <a:spcAft>
                <a:spcPts val="0"/>
              </a:spcAft>
              <a:buSzPts val="1800"/>
              <a:buChar char="●"/>
            </a:pPr>
            <a:r>
              <a:rPr lang="it"/>
              <a:t>The most used SNS (social network site) by </a:t>
            </a:r>
            <a:r>
              <a:rPr lang="it"/>
              <a:t>recruiters</a:t>
            </a:r>
            <a:r>
              <a:rPr lang="it"/>
              <a:t> (95%)</a:t>
            </a:r>
            <a:endParaRPr/>
          </a:p>
          <a:p>
            <a:pPr indent="-342900" lvl="0" marL="2286000" rtl="0" algn="l">
              <a:spcBef>
                <a:spcPts val="0"/>
              </a:spcBef>
              <a:spcAft>
                <a:spcPts val="0"/>
              </a:spcAft>
              <a:buSzPts val="1800"/>
              <a:buChar char="●"/>
            </a:pPr>
            <a:r>
              <a:rPr lang="it"/>
              <a:t>Over 600 million users worldwide </a:t>
            </a:r>
            <a:endParaRPr/>
          </a:p>
          <a:p>
            <a:pPr indent="-342900" lvl="0" marL="2286000" rtl="0" algn="l">
              <a:spcBef>
                <a:spcPts val="0"/>
              </a:spcBef>
              <a:spcAft>
                <a:spcPts val="0"/>
              </a:spcAft>
              <a:buSzPts val="1800"/>
              <a:buChar char="●"/>
            </a:pPr>
            <a:r>
              <a:rPr lang="it"/>
              <a:t>Extended frame of the possible candidates (CV, Cover letter)</a:t>
            </a:r>
            <a:endParaRPr/>
          </a:p>
        </p:txBody>
      </p:sp>
      <p:pic>
        <p:nvPicPr>
          <p:cNvPr id="153" name="Google Shape;153;p22"/>
          <p:cNvPicPr preferRelativeResize="0"/>
          <p:nvPr/>
        </p:nvPicPr>
        <p:blipFill rotWithShape="1">
          <a:blip r:embed="rId3">
            <a:alphaModFix/>
          </a:blip>
          <a:srcRect b="0" l="0" r="13322" t="0"/>
          <a:stretch/>
        </p:blipFill>
        <p:spPr>
          <a:xfrm>
            <a:off x="-138850" y="519100"/>
            <a:ext cx="2086125" cy="1665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ADVANTAGES</a:t>
            </a:r>
            <a:endParaRPr u="sng"/>
          </a:p>
        </p:txBody>
      </p:sp>
      <p:sp>
        <p:nvSpPr>
          <p:cNvPr id="159" name="Google Shape;159;p23"/>
          <p:cNvSpPr txBox="1"/>
          <p:nvPr>
            <p:ph idx="1" type="body"/>
          </p:nvPr>
        </p:nvSpPr>
        <p:spPr>
          <a:xfrm>
            <a:off x="776375" y="1229875"/>
            <a:ext cx="8055900" cy="3339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it"/>
              <a:t>REDUCE RECRUITING COSTS </a:t>
            </a:r>
            <a:endParaRPr/>
          </a:p>
          <a:p>
            <a:pPr indent="0" lvl="0" marL="457200" rtl="0" algn="l">
              <a:spcBef>
                <a:spcPts val="1600"/>
              </a:spcBef>
              <a:spcAft>
                <a:spcPts val="0"/>
              </a:spcAft>
              <a:buNone/>
            </a:pPr>
            <a:r>
              <a:rPr lang="it"/>
              <a:t>The use of social media allows companies to:</a:t>
            </a:r>
            <a:endParaRPr/>
          </a:p>
          <a:p>
            <a:pPr indent="-342900" lvl="0" marL="457200" rtl="0" algn="l">
              <a:spcBef>
                <a:spcPts val="1600"/>
              </a:spcBef>
              <a:spcAft>
                <a:spcPts val="0"/>
              </a:spcAft>
              <a:buSzPts val="1800"/>
              <a:buChar char="-"/>
            </a:pPr>
            <a:r>
              <a:rPr lang="it"/>
              <a:t>post a job vacancy announcement for free on their social page or pay a minimum amount to use online recruitment sites;</a:t>
            </a:r>
            <a:endParaRPr/>
          </a:p>
          <a:p>
            <a:pPr indent="-342900" lvl="0" marL="457200" rtl="0" algn="l">
              <a:spcBef>
                <a:spcPts val="0"/>
              </a:spcBef>
              <a:spcAft>
                <a:spcPts val="0"/>
              </a:spcAft>
              <a:buSzPts val="1800"/>
              <a:buChar char="-"/>
            </a:pPr>
            <a:r>
              <a:rPr lang="it"/>
              <a:t>save on third-party recruiting fees;</a:t>
            </a:r>
            <a:endParaRPr/>
          </a:p>
          <a:p>
            <a:pPr indent="-342900" lvl="0" marL="457200" rtl="0" algn="l">
              <a:spcBef>
                <a:spcPts val="0"/>
              </a:spcBef>
              <a:spcAft>
                <a:spcPts val="0"/>
              </a:spcAft>
              <a:buSzPts val="1800"/>
              <a:buChar char="-"/>
            </a:pPr>
            <a:r>
              <a:rPr lang="it"/>
              <a:t>reduce the costs associated with transportation, hotels, meals, and other expenses.</a:t>
            </a:r>
            <a:endParaRPr/>
          </a:p>
          <a:p>
            <a:pPr indent="0" lvl="0" marL="0" rtl="0" algn="l">
              <a:spcBef>
                <a:spcPts val="0"/>
              </a:spcBef>
              <a:spcAft>
                <a:spcPts val="0"/>
              </a:spcAft>
              <a:buNone/>
            </a:pPr>
            <a:r>
              <a:t/>
            </a:r>
            <a:endParaRPr/>
          </a:p>
          <a:p>
            <a:pPr indent="0" lvl="0" marL="457200" rtl="0" algn="l">
              <a:spcBef>
                <a:spcPts val="1600"/>
              </a:spcBef>
              <a:spcAft>
                <a:spcPts val="1600"/>
              </a:spcAft>
              <a:buNone/>
            </a:pPr>
            <a:r>
              <a:t/>
            </a:r>
            <a:endParaRPr/>
          </a:p>
        </p:txBody>
      </p:sp>
      <p:pic>
        <p:nvPicPr>
          <p:cNvPr id="160" name="Google Shape;160;p23"/>
          <p:cNvPicPr preferRelativeResize="0"/>
          <p:nvPr/>
        </p:nvPicPr>
        <p:blipFill>
          <a:blip r:embed="rId3">
            <a:alphaModFix/>
          </a:blip>
          <a:stretch>
            <a:fillRect/>
          </a:stretch>
        </p:blipFill>
        <p:spPr>
          <a:xfrm>
            <a:off x="436725" y="1105125"/>
            <a:ext cx="698749" cy="698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ADVANTAGES</a:t>
            </a:r>
            <a:endParaRPr u="sng"/>
          </a:p>
        </p:txBody>
      </p:sp>
      <p:sp>
        <p:nvSpPr>
          <p:cNvPr id="166" name="Google Shape;166;p24"/>
          <p:cNvSpPr txBox="1"/>
          <p:nvPr>
            <p:ph idx="1" type="body"/>
          </p:nvPr>
        </p:nvSpPr>
        <p:spPr>
          <a:xfrm>
            <a:off x="1010425" y="1171650"/>
            <a:ext cx="6976500" cy="3317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it"/>
              <a:t>SHORTEN HIRING TIMES</a:t>
            </a:r>
            <a:endParaRPr/>
          </a:p>
          <a:p>
            <a:pPr indent="0" lvl="0" marL="457200" rtl="0" algn="l">
              <a:spcBef>
                <a:spcPts val="1600"/>
              </a:spcBef>
              <a:spcAft>
                <a:spcPts val="0"/>
              </a:spcAft>
              <a:buNone/>
            </a:pPr>
            <a:r>
              <a:rPr lang="it"/>
              <a:t>Recruitment through social media accelerates the process through an increase in information flow.</a:t>
            </a:r>
            <a:endParaRPr/>
          </a:p>
          <a:p>
            <a:pPr indent="0" lvl="0" marL="457200" rtl="0" algn="l">
              <a:spcBef>
                <a:spcPts val="1600"/>
              </a:spcBef>
              <a:spcAft>
                <a:spcPts val="0"/>
              </a:spcAft>
              <a:buNone/>
            </a:pPr>
            <a:r>
              <a:rPr lang="it"/>
              <a:t>PROMOTE YOUR BRAND</a:t>
            </a:r>
            <a:endParaRPr/>
          </a:p>
          <a:p>
            <a:pPr indent="0" lvl="0" marL="457200" rtl="0" algn="l">
              <a:spcBef>
                <a:spcPts val="1600"/>
              </a:spcBef>
              <a:spcAft>
                <a:spcPts val="0"/>
              </a:spcAft>
              <a:buNone/>
            </a:pPr>
            <a:r>
              <a:rPr lang="it"/>
              <a:t>Online posts of job vacancies generate traffic on the company’s page, increase the overall public awareness of the company, create interest in the firm’s work.</a:t>
            </a:r>
            <a:endParaRPr/>
          </a:p>
          <a:p>
            <a:pPr indent="0" lvl="0" marL="0" rtl="0" algn="l">
              <a:spcBef>
                <a:spcPts val="1600"/>
              </a:spcBef>
              <a:spcAft>
                <a:spcPts val="0"/>
              </a:spcAft>
              <a:buNone/>
            </a:pPr>
            <a:r>
              <a:rPr lang="it"/>
              <a:t> </a:t>
            </a:r>
            <a:endParaRPr/>
          </a:p>
          <a:p>
            <a:pPr indent="0" lvl="0" marL="457200" rtl="0" algn="l">
              <a:spcBef>
                <a:spcPts val="0"/>
              </a:spcBef>
              <a:spcAft>
                <a:spcPts val="1600"/>
              </a:spcAft>
              <a:buNone/>
            </a:pPr>
            <a:r>
              <a:t/>
            </a:r>
            <a:endParaRPr/>
          </a:p>
        </p:txBody>
      </p:sp>
      <p:pic>
        <p:nvPicPr>
          <p:cNvPr id="167" name="Google Shape;167;p24"/>
          <p:cNvPicPr preferRelativeResize="0"/>
          <p:nvPr/>
        </p:nvPicPr>
        <p:blipFill>
          <a:blip r:embed="rId3">
            <a:alphaModFix/>
          </a:blip>
          <a:stretch>
            <a:fillRect/>
          </a:stretch>
        </p:blipFill>
        <p:spPr>
          <a:xfrm>
            <a:off x="737588" y="1114875"/>
            <a:ext cx="704650" cy="704650"/>
          </a:xfrm>
          <a:prstGeom prst="rect">
            <a:avLst/>
          </a:prstGeom>
          <a:noFill/>
          <a:ln>
            <a:noFill/>
          </a:ln>
        </p:spPr>
      </p:pic>
      <p:pic>
        <p:nvPicPr>
          <p:cNvPr id="168" name="Google Shape;168;p24"/>
          <p:cNvPicPr preferRelativeResize="0"/>
          <p:nvPr/>
        </p:nvPicPr>
        <p:blipFill>
          <a:blip r:embed="rId4">
            <a:alphaModFix/>
          </a:blip>
          <a:stretch>
            <a:fillRect/>
          </a:stretch>
        </p:blipFill>
        <p:spPr>
          <a:xfrm>
            <a:off x="776422" y="2431447"/>
            <a:ext cx="626987" cy="607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ADVANTAGES</a:t>
            </a:r>
            <a:endParaRPr u="sng"/>
          </a:p>
        </p:txBody>
      </p:sp>
      <p:sp>
        <p:nvSpPr>
          <p:cNvPr id="174" name="Google Shape;174;p25"/>
          <p:cNvSpPr txBox="1"/>
          <p:nvPr>
            <p:ph idx="1" type="body"/>
          </p:nvPr>
        </p:nvSpPr>
        <p:spPr>
          <a:xfrm>
            <a:off x="1426600" y="1017800"/>
            <a:ext cx="7463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  REACH MORE APPLICANTS</a:t>
            </a:r>
            <a:endParaRPr/>
          </a:p>
          <a:p>
            <a:pPr indent="-342900" lvl="0" marL="457200" rtl="0" algn="l">
              <a:spcBef>
                <a:spcPts val="1600"/>
              </a:spcBef>
              <a:spcAft>
                <a:spcPts val="0"/>
              </a:spcAft>
              <a:buSzPts val="1800"/>
              <a:buChar char="●"/>
            </a:pPr>
            <a:r>
              <a:rPr lang="it"/>
              <a:t>REACH MILLENNIALS GENERATION</a:t>
            </a:r>
            <a:endParaRPr/>
          </a:p>
          <a:p>
            <a:pPr indent="0" lvl="0" marL="457200" rtl="0" algn="l">
              <a:spcBef>
                <a:spcPts val="1600"/>
              </a:spcBef>
              <a:spcAft>
                <a:spcPts val="0"/>
              </a:spcAft>
              <a:buNone/>
            </a:pPr>
            <a:r>
              <a:rPr lang="it"/>
              <a:t>Millennials are always more approachable through social media</a:t>
            </a:r>
            <a:endParaRPr/>
          </a:p>
          <a:p>
            <a:pPr indent="-342900" lvl="0" marL="457200" rtl="0" algn="l">
              <a:spcBef>
                <a:spcPts val="1600"/>
              </a:spcBef>
              <a:spcAft>
                <a:spcPts val="0"/>
              </a:spcAft>
              <a:buSzPts val="1800"/>
              <a:buChar char="●"/>
            </a:pPr>
            <a:r>
              <a:rPr lang="it"/>
              <a:t>REACH PASSIVE CANDIDATES</a:t>
            </a:r>
            <a:endParaRPr/>
          </a:p>
          <a:p>
            <a:pPr indent="0" lvl="0" marL="457200" rtl="0" algn="l">
              <a:spcBef>
                <a:spcPts val="1600"/>
              </a:spcBef>
              <a:spcAft>
                <a:spcPts val="0"/>
              </a:spcAft>
              <a:buNone/>
            </a:pPr>
            <a:r>
              <a:rPr lang="it"/>
              <a:t>Personal-oriented sites are useful to attract passive candidates who are desirable to employers because of their experience. </a:t>
            </a:r>
            <a:endParaRPr/>
          </a:p>
          <a:p>
            <a:pPr indent="0" lvl="0" marL="457200" rtl="0" algn="l">
              <a:spcBef>
                <a:spcPts val="1600"/>
              </a:spcBef>
              <a:spcAft>
                <a:spcPts val="1600"/>
              </a:spcAft>
              <a:buNone/>
            </a:pPr>
            <a:r>
              <a:t/>
            </a:r>
            <a:endParaRPr/>
          </a:p>
        </p:txBody>
      </p:sp>
      <p:pic>
        <p:nvPicPr>
          <p:cNvPr id="175" name="Google Shape;175;p25"/>
          <p:cNvPicPr preferRelativeResize="0"/>
          <p:nvPr/>
        </p:nvPicPr>
        <p:blipFill>
          <a:blip r:embed="rId3">
            <a:alphaModFix/>
          </a:blip>
          <a:stretch>
            <a:fillRect/>
          </a:stretch>
        </p:blipFill>
        <p:spPr>
          <a:xfrm>
            <a:off x="147900" y="787900"/>
            <a:ext cx="1278700" cy="127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ADVANTAGES</a:t>
            </a:r>
            <a:endParaRPr u="sng"/>
          </a:p>
        </p:txBody>
      </p:sp>
      <p:sp>
        <p:nvSpPr>
          <p:cNvPr id="181" name="Google Shape;181;p26"/>
          <p:cNvSpPr txBox="1"/>
          <p:nvPr>
            <p:ph idx="1" type="body"/>
          </p:nvPr>
        </p:nvSpPr>
        <p:spPr>
          <a:xfrm>
            <a:off x="1290725" y="1229875"/>
            <a:ext cx="7541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BETTER PREDICT JOB PERFORMANCE</a:t>
            </a:r>
            <a:endParaRPr/>
          </a:p>
          <a:p>
            <a:pPr indent="0" lvl="0" marL="0" rtl="0" algn="l">
              <a:spcBef>
                <a:spcPts val="1600"/>
              </a:spcBef>
              <a:spcAft>
                <a:spcPts val="0"/>
              </a:spcAft>
              <a:buNone/>
            </a:pPr>
            <a:r>
              <a:rPr lang="it"/>
              <a:t>Social networking sites provide better insight about possible employees’ performance over that of personality tests.</a:t>
            </a:r>
            <a:endParaRPr/>
          </a:p>
          <a:p>
            <a:pPr indent="0" lvl="0" marL="0" rtl="0" algn="l">
              <a:spcBef>
                <a:spcPts val="1600"/>
              </a:spcBef>
              <a:spcAft>
                <a:spcPts val="0"/>
              </a:spcAft>
              <a:buNone/>
            </a:pPr>
            <a:r>
              <a:rPr lang="it"/>
              <a:t>INCREASE THE QUALITY OF CANDIDATES</a:t>
            </a:r>
            <a:endParaRPr/>
          </a:p>
          <a:p>
            <a:pPr indent="0" lvl="0" marL="0" rtl="0" algn="l">
              <a:spcBef>
                <a:spcPts val="1600"/>
              </a:spcBef>
              <a:spcAft>
                <a:spcPts val="1600"/>
              </a:spcAft>
              <a:buNone/>
            </a:pPr>
            <a:r>
              <a:rPr lang="it"/>
              <a:t>The qualifications, experience and overall fit of the candidate match the job description more closely.</a:t>
            </a:r>
            <a:endParaRPr/>
          </a:p>
        </p:txBody>
      </p:sp>
      <p:pic>
        <p:nvPicPr>
          <p:cNvPr id="182" name="Google Shape;182;p26"/>
          <p:cNvPicPr preferRelativeResize="0"/>
          <p:nvPr/>
        </p:nvPicPr>
        <p:blipFill>
          <a:blip r:embed="rId3">
            <a:alphaModFix/>
          </a:blip>
          <a:stretch>
            <a:fillRect/>
          </a:stretch>
        </p:blipFill>
        <p:spPr>
          <a:xfrm>
            <a:off x="417300" y="1017800"/>
            <a:ext cx="815200" cy="81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DISADVANTAGES</a:t>
            </a:r>
            <a:endParaRPr u="sng"/>
          </a:p>
        </p:txBody>
      </p:sp>
      <p:sp>
        <p:nvSpPr>
          <p:cNvPr id="188" name="Google Shape;188;p27"/>
          <p:cNvSpPr txBox="1"/>
          <p:nvPr>
            <p:ph idx="1" type="body"/>
          </p:nvPr>
        </p:nvSpPr>
        <p:spPr>
          <a:xfrm>
            <a:off x="1047100" y="1229875"/>
            <a:ext cx="7785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FRAUD RECRUITMENT ADS</a:t>
            </a:r>
            <a:endParaRPr/>
          </a:p>
          <a:p>
            <a:pPr indent="0" lvl="0" marL="0" rtl="0" algn="l">
              <a:spcBef>
                <a:spcPts val="1600"/>
              </a:spcBef>
              <a:spcAft>
                <a:spcPts val="0"/>
              </a:spcAft>
              <a:buNone/>
            </a:pPr>
            <a:r>
              <a:rPr lang="it"/>
              <a:t>Sometimes the individuals may fall prey to online scams when applying.</a:t>
            </a:r>
            <a:endParaRPr/>
          </a:p>
          <a:p>
            <a:pPr indent="0" lvl="0" marL="0" rtl="0" algn="l">
              <a:spcBef>
                <a:spcPts val="1600"/>
              </a:spcBef>
              <a:spcAft>
                <a:spcPts val="0"/>
              </a:spcAft>
              <a:buNone/>
            </a:pPr>
            <a:r>
              <a:rPr lang="it"/>
              <a:t>A LOT OF UNNECESSARY ONLINE </a:t>
            </a:r>
            <a:r>
              <a:rPr lang="it"/>
              <a:t>TRAFFIC</a:t>
            </a:r>
            <a:endParaRPr/>
          </a:p>
          <a:p>
            <a:pPr indent="0" lvl="0" marL="0" rtl="0" algn="l">
              <a:spcBef>
                <a:spcPts val="1600"/>
              </a:spcBef>
              <a:spcAft>
                <a:spcPts val="0"/>
              </a:spcAft>
              <a:buNone/>
            </a:pPr>
            <a:r>
              <a:rPr lang="it"/>
              <a:t>Unnecessary traffic from those people who are either not willing to work seriously or who do not fulfill the requirements as per the job.</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914400" rtl="0" algn="l">
              <a:spcBef>
                <a:spcPts val="1600"/>
              </a:spcBef>
              <a:spcAft>
                <a:spcPts val="1600"/>
              </a:spcAft>
              <a:buNone/>
            </a:pPr>
            <a:r>
              <a:t/>
            </a:r>
            <a:endParaRPr/>
          </a:p>
        </p:txBody>
      </p:sp>
      <p:pic>
        <p:nvPicPr>
          <p:cNvPr id="189" name="Google Shape;189;p27"/>
          <p:cNvPicPr preferRelativeResize="0"/>
          <p:nvPr/>
        </p:nvPicPr>
        <p:blipFill>
          <a:blip r:embed="rId3">
            <a:alphaModFix/>
          </a:blip>
          <a:stretch>
            <a:fillRect/>
          </a:stretch>
        </p:blipFill>
        <p:spPr>
          <a:xfrm>
            <a:off x="148868" y="1089543"/>
            <a:ext cx="926525" cy="926550"/>
          </a:xfrm>
          <a:prstGeom prst="rect">
            <a:avLst/>
          </a:prstGeom>
          <a:noFill/>
          <a:ln>
            <a:noFill/>
          </a:ln>
        </p:spPr>
      </p:pic>
      <p:pic>
        <p:nvPicPr>
          <p:cNvPr id="190" name="Google Shape;190;p27"/>
          <p:cNvPicPr preferRelativeResize="0"/>
          <p:nvPr/>
        </p:nvPicPr>
        <p:blipFill rotWithShape="1">
          <a:blip r:embed="rId4">
            <a:alphaModFix/>
          </a:blip>
          <a:srcRect b="0" l="24242" r="0" t="41290"/>
          <a:stretch/>
        </p:blipFill>
        <p:spPr>
          <a:xfrm>
            <a:off x="132700" y="2495875"/>
            <a:ext cx="958875" cy="81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DISADVANTAGES</a:t>
            </a:r>
            <a:endParaRPr u="sng"/>
          </a:p>
        </p:txBody>
      </p:sp>
      <p:sp>
        <p:nvSpPr>
          <p:cNvPr id="196" name="Google Shape;196;p28"/>
          <p:cNvSpPr txBox="1"/>
          <p:nvPr>
            <p:ph idx="1" type="body"/>
          </p:nvPr>
        </p:nvSpPr>
        <p:spPr>
          <a:xfrm>
            <a:off x="1047100" y="1229875"/>
            <a:ext cx="77850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NEGATIVE COMMENTS FROM REJECTED </a:t>
            </a:r>
            <a:r>
              <a:rPr lang="it"/>
              <a:t>CANDIDATES</a:t>
            </a:r>
            <a:endParaRPr/>
          </a:p>
          <a:p>
            <a:pPr indent="0" lvl="0" marL="0" rtl="0" algn="l">
              <a:spcBef>
                <a:spcPts val="1600"/>
              </a:spcBef>
              <a:spcAft>
                <a:spcPts val="0"/>
              </a:spcAft>
              <a:buNone/>
            </a:pPr>
            <a:r>
              <a:rPr lang="it"/>
              <a:t>After receiving too many job applications on social media, it is natural to reject a large number of individuals.</a:t>
            </a:r>
            <a:endParaRPr/>
          </a:p>
          <a:p>
            <a:pPr indent="0" lvl="0" marL="0" rtl="0" algn="l">
              <a:spcBef>
                <a:spcPts val="1600"/>
              </a:spcBef>
              <a:spcAft>
                <a:spcPts val="0"/>
              </a:spcAft>
              <a:buNone/>
            </a:pPr>
            <a:r>
              <a:rPr lang="it"/>
              <a:t>A DISADVANTAGE FOR ECONOMICALLY WEAKER CANDIDATES</a:t>
            </a:r>
            <a:endParaRPr/>
          </a:p>
          <a:p>
            <a:pPr indent="0" lvl="0" marL="0" rtl="0" algn="l">
              <a:spcBef>
                <a:spcPts val="1600"/>
              </a:spcBef>
              <a:spcAft>
                <a:spcPts val="0"/>
              </a:spcAft>
              <a:buNone/>
            </a:pPr>
            <a:r>
              <a:rPr lang="it"/>
              <a:t>There are some job seekers who don’t use or don’t have access to social media.</a:t>
            </a:r>
            <a:endParaRPr/>
          </a:p>
          <a:p>
            <a:pPr indent="0" lvl="0" marL="0" rtl="0" algn="l">
              <a:spcBef>
                <a:spcPts val="1600"/>
              </a:spcBef>
              <a:spcAft>
                <a:spcPts val="0"/>
              </a:spcAft>
              <a:buNone/>
            </a:pPr>
            <a:r>
              <a:t/>
            </a:r>
            <a:endParaRPr/>
          </a:p>
          <a:p>
            <a:pPr indent="0" lvl="0" marL="914400" rtl="0" algn="l">
              <a:spcBef>
                <a:spcPts val="1600"/>
              </a:spcBef>
              <a:spcAft>
                <a:spcPts val="1600"/>
              </a:spcAft>
              <a:buNone/>
            </a:pPr>
            <a:r>
              <a:t/>
            </a:r>
            <a:endParaRPr/>
          </a:p>
        </p:txBody>
      </p:sp>
      <p:pic>
        <p:nvPicPr>
          <p:cNvPr id="197" name="Google Shape;197;p28"/>
          <p:cNvPicPr preferRelativeResize="0"/>
          <p:nvPr/>
        </p:nvPicPr>
        <p:blipFill rotWithShape="1">
          <a:blip r:embed="rId3">
            <a:alphaModFix/>
          </a:blip>
          <a:srcRect b="0" l="12834" r="7598" t="0"/>
          <a:stretch/>
        </p:blipFill>
        <p:spPr>
          <a:xfrm>
            <a:off x="136550" y="1352600"/>
            <a:ext cx="978625" cy="764975"/>
          </a:xfrm>
          <a:prstGeom prst="rect">
            <a:avLst/>
          </a:prstGeom>
          <a:noFill/>
          <a:ln>
            <a:noFill/>
          </a:ln>
        </p:spPr>
      </p:pic>
      <p:pic>
        <p:nvPicPr>
          <p:cNvPr id="198" name="Google Shape;198;p28"/>
          <p:cNvPicPr preferRelativeResize="0"/>
          <p:nvPr/>
        </p:nvPicPr>
        <p:blipFill rotWithShape="1">
          <a:blip r:embed="rId4">
            <a:alphaModFix/>
          </a:blip>
          <a:srcRect b="0" l="0" r="9526" t="0"/>
          <a:stretch/>
        </p:blipFill>
        <p:spPr>
          <a:xfrm>
            <a:off x="68475" y="2739525"/>
            <a:ext cx="978625" cy="10816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11700" y="18792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CASE STUDY</a:t>
            </a:r>
            <a:endParaRPr u="sng"/>
          </a:p>
        </p:txBody>
      </p:sp>
      <p:pic>
        <p:nvPicPr>
          <p:cNvPr id="204" name="Google Shape;204;p29"/>
          <p:cNvPicPr preferRelativeResize="0"/>
          <p:nvPr/>
        </p:nvPicPr>
        <p:blipFill>
          <a:blip r:embed="rId3">
            <a:alphaModFix/>
          </a:blip>
          <a:stretch>
            <a:fillRect/>
          </a:stretch>
        </p:blipFill>
        <p:spPr>
          <a:xfrm>
            <a:off x="213125" y="1006725"/>
            <a:ext cx="956650" cy="3830850"/>
          </a:xfrm>
          <a:prstGeom prst="rect">
            <a:avLst/>
          </a:prstGeom>
          <a:noFill/>
          <a:ln>
            <a:noFill/>
          </a:ln>
        </p:spPr>
      </p:pic>
      <p:sp>
        <p:nvSpPr>
          <p:cNvPr id="205" name="Google Shape;205;p29"/>
          <p:cNvSpPr txBox="1"/>
          <p:nvPr/>
        </p:nvSpPr>
        <p:spPr>
          <a:xfrm>
            <a:off x="1114250" y="873475"/>
            <a:ext cx="7245000" cy="263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•Netherlands is one of the most advanced countries in terms of social networking</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•Deloitte has a hiring target of 1000 people in 2 years</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•Only 10% of the workforce is looking for a new job</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•Recruitment as a challenge for successful businesses</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What strategy does Deloitte use to attract workers to their company?</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Deloitte creates a career website to enable</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 Employer Branding</a:t>
            </a:r>
            <a:endParaRPr sz="1800">
              <a:solidFill>
                <a:schemeClr val="dk2"/>
              </a:solidFill>
              <a:latin typeface="Roboto"/>
              <a:ea typeface="Roboto"/>
              <a:cs typeface="Roboto"/>
              <a:sym typeface="Roboto"/>
            </a:endParaRPr>
          </a:p>
          <a:p>
            <a:pPr indent="0" lvl="0" marL="0" rtl="0" algn="l">
              <a:lnSpc>
                <a:spcPct val="115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CASE STUDY</a:t>
            </a:r>
            <a:endParaRPr u="sng"/>
          </a:p>
        </p:txBody>
      </p:sp>
      <p:pic>
        <p:nvPicPr>
          <p:cNvPr id="211" name="Google Shape;211;p30"/>
          <p:cNvPicPr preferRelativeResize="0"/>
          <p:nvPr/>
        </p:nvPicPr>
        <p:blipFill>
          <a:blip r:embed="rId3">
            <a:alphaModFix/>
          </a:blip>
          <a:stretch>
            <a:fillRect/>
          </a:stretch>
        </p:blipFill>
        <p:spPr>
          <a:xfrm>
            <a:off x="174600" y="2104975"/>
            <a:ext cx="3467600" cy="2224500"/>
          </a:xfrm>
          <a:prstGeom prst="rect">
            <a:avLst/>
          </a:prstGeom>
          <a:noFill/>
          <a:ln>
            <a:noFill/>
          </a:ln>
        </p:spPr>
      </p:pic>
      <p:pic>
        <p:nvPicPr>
          <p:cNvPr id="212" name="Google Shape;212;p30"/>
          <p:cNvPicPr preferRelativeResize="0"/>
          <p:nvPr/>
        </p:nvPicPr>
        <p:blipFill>
          <a:blip r:embed="rId4">
            <a:alphaModFix/>
          </a:blip>
          <a:stretch>
            <a:fillRect/>
          </a:stretch>
        </p:blipFill>
        <p:spPr>
          <a:xfrm>
            <a:off x="5071550" y="2104975"/>
            <a:ext cx="3467600" cy="1653423"/>
          </a:xfrm>
          <a:prstGeom prst="rect">
            <a:avLst/>
          </a:prstGeom>
          <a:noFill/>
          <a:ln>
            <a:noFill/>
          </a:ln>
        </p:spPr>
      </p:pic>
      <p:sp>
        <p:nvSpPr>
          <p:cNvPr id="213" name="Google Shape;213;p30"/>
          <p:cNvSpPr txBox="1"/>
          <p:nvPr/>
        </p:nvSpPr>
        <p:spPr>
          <a:xfrm>
            <a:off x="5599125" y="1286775"/>
            <a:ext cx="3589800" cy="137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Deloitte starts its Employer Branding campaign</a:t>
            </a:r>
            <a:endParaRPr sz="1800">
              <a:solidFill>
                <a:schemeClr val="dk2"/>
              </a:solidFill>
              <a:latin typeface="Roboto"/>
              <a:ea typeface="Roboto"/>
              <a:cs typeface="Roboto"/>
              <a:sym typeface="Roboto"/>
            </a:endParaRPr>
          </a:p>
        </p:txBody>
      </p:sp>
      <p:sp>
        <p:nvSpPr>
          <p:cNvPr id="214" name="Google Shape;214;p30"/>
          <p:cNvSpPr txBox="1"/>
          <p:nvPr/>
        </p:nvSpPr>
        <p:spPr>
          <a:xfrm>
            <a:off x="717525" y="1211925"/>
            <a:ext cx="3589800" cy="152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800">
                <a:solidFill>
                  <a:schemeClr val="dk2"/>
                </a:solidFill>
                <a:latin typeface="Roboto"/>
                <a:ea typeface="Roboto"/>
                <a:cs typeface="Roboto"/>
                <a:sym typeface="Roboto"/>
              </a:rPr>
              <a:t>Deloitte creates an independent career website</a:t>
            </a:r>
            <a:endParaRPr sz="1800">
              <a:solidFill>
                <a:schemeClr val="dk2"/>
              </a:solidFill>
              <a:latin typeface="Roboto"/>
              <a:ea typeface="Roboto"/>
              <a:cs typeface="Roboto"/>
              <a:sym typeface="Roboto"/>
            </a:endParaRPr>
          </a:p>
        </p:txBody>
      </p:sp>
      <p:pic>
        <p:nvPicPr>
          <p:cNvPr id="215" name="Google Shape;215;p30"/>
          <p:cNvPicPr preferRelativeResize="0"/>
          <p:nvPr/>
        </p:nvPicPr>
        <p:blipFill>
          <a:blip r:embed="rId5">
            <a:alphaModFix/>
          </a:blip>
          <a:stretch>
            <a:fillRect/>
          </a:stretch>
        </p:blipFill>
        <p:spPr>
          <a:xfrm>
            <a:off x="5009425" y="1361625"/>
            <a:ext cx="533400" cy="533400"/>
          </a:xfrm>
          <a:prstGeom prst="rect">
            <a:avLst/>
          </a:prstGeom>
          <a:noFill/>
          <a:ln>
            <a:noFill/>
          </a:ln>
        </p:spPr>
      </p:pic>
      <p:pic>
        <p:nvPicPr>
          <p:cNvPr id="216" name="Google Shape;216;p30"/>
          <p:cNvPicPr preferRelativeResize="0"/>
          <p:nvPr/>
        </p:nvPicPr>
        <p:blipFill>
          <a:blip r:embed="rId6">
            <a:alphaModFix/>
          </a:blip>
          <a:stretch>
            <a:fillRect/>
          </a:stretch>
        </p:blipFill>
        <p:spPr>
          <a:xfrm>
            <a:off x="174600" y="1211925"/>
            <a:ext cx="542925" cy="533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CONCLUSION</a:t>
            </a:r>
            <a:endParaRPr u="sng"/>
          </a:p>
        </p:txBody>
      </p:sp>
      <p:sp>
        <p:nvSpPr>
          <p:cNvPr id="222" name="Google Shape;222;p31"/>
          <p:cNvSpPr txBox="1"/>
          <p:nvPr>
            <p:ph idx="1" type="body"/>
          </p:nvPr>
        </p:nvSpPr>
        <p:spPr>
          <a:xfrm>
            <a:off x="311700" y="1017800"/>
            <a:ext cx="8520600" cy="3798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it"/>
              <a:t>A distinction is made between social media online for professional and personal audiences:</a:t>
            </a:r>
            <a:endParaRPr/>
          </a:p>
          <a:p>
            <a:pPr indent="-317500" lvl="1" marL="914400" rtl="0" algn="l">
              <a:spcBef>
                <a:spcPts val="0"/>
              </a:spcBef>
              <a:spcAft>
                <a:spcPts val="0"/>
              </a:spcAft>
              <a:buSzPts val="1400"/>
              <a:buChar char="◆"/>
            </a:pPr>
            <a:r>
              <a:rPr lang="it"/>
              <a:t>Facebook, Instagram and Twitter using for personal or only for marketing and </a:t>
            </a:r>
            <a:r>
              <a:rPr lang="it"/>
              <a:t>promotional</a:t>
            </a:r>
            <a:r>
              <a:rPr lang="it"/>
              <a:t> </a:t>
            </a:r>
            <a:r>
              <a:rPr lang="it"/>
              <a:t>activities</a:t>
            </a:r>
            <a:r>
              <a:rPr lang="it"/>
              <a:t> in enterprises</a:t>
            </a:r>
            <a:endParaRPr/>
          </a:p>
          <a:p>
            <a:pPr indent="-317500" lvl="1" marL="914400" rtl="0" algn="l">
              <a:spcBef>
                <a:spcPts val="0"/>
              </a:spcBef>
              <a:spcAft>
                <a:spcPts val="0"/>
              </a:spcAft>
              <a:buSzPts val="1400"/>
              <a:buChar char="◆"/>
            </a:pPr>
            <a:r>
              <a:rPr lang="it"/>
              <a:t>LinkedIn platform using for professional networking and recruitment</a:t>
            </a:r>
            <a:endParaRPr/>
          </a:p>
          <a:p>
            <a:pPr indent="-342900" lvl="0" marL="457200" rtl="0" algn="l">
              <a:spcBef>
                <a:spcPts val="0"/>
              </a:spcBef>
              <a:spcAft>
                <a:spcPts val="0"/>
              </a:spcAft>
              <a:buSzPts val="1800"/>
              <a:buChar char="➔"/>
            </a:pPr>
            <a:r>
              <a:rPr lang="it"/>
              <a:t>Social media online</a:t>
            </a:r>
            <a:r>
              <a:rPr lang="it"/>
              <a:t> are a building block of the brand and attract the interest of many candidates.</a:t>
            </a:r>
            <a:endParaRPr/>
          </a:p>
          <a:p>
            <a:pPr indent="-342900" lvl="0" marL="457200" rtl="0" algn="l">
              <a:spcBef>
                <a:spcPts val="0"/>
              </a:spcBef>
              <a:spcAft>
                <a:spcPts val="0"/>
              </a:spcAft>
              <a:buSzPts val="1800"/>
              <a:buChar char="➔"/>
            </a:pPr>
            <a:r>
              <a:rPr lang="it"/>
              <a:t>They should not be seen as replacing or traditional approaches to HR processes</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OVERVIEW</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it"/>
              <a:t>INTRODUCTION</a:t>
            </a:r>
            <a:endParaRPr/>
          </a:p>
          <a:p>
            <a:pPr indent="-342900" lvl="0" marL="457200" rtl="0" algn="l">
              <a:spcBef>
                <a:spcPts val="0"/>
              </a:spcBef>
              <a:spcAft>
                <a:spcPts val="0"/>
              </a:spcAft>
              <a:buSzPts val="1800"/>
              <a:buAutoNum type="arabicParenR"/>
            </a:pPr>
            <a:r>
              <a:rPr lang="it"/>
              <a:t>SOCIAL MEDIA RECRUITMENT CHANNELS</a:t>
            </a:r>
            <a:endParaRPr/>
          </a:p>
          <a:p>
            <a:pPr indent="-342900" lvl="0" marL="457200" rtl="0" algn="l">
              <a:spcBef>
                <a:spcPts val="0"/>
              </a:spcBef>
              <a:spcAft>
                <a:spcPts val="0"/>
              </a:spcAft>
              <a:buSzPts val="1800"/>
              <a:buAutoNum type="arabicParenR"/>
            </a:pPr>
            <a:r>
              <a:rPr lang="it"/>
              <a:t>ADVANTAGES</a:t>
            </a:r>
            <a:endParaRPr/>
          </a:p>
          <a:p>
            <a:pPr indent="-342900" lvl="0" marL="457200" rtl="0" algn="l">
              <a:spcBef>
                <a:spcPts val="0"/>
              </a:spcBef>
              <a:spcAft>
                <a:spcPts val="0"/>
              </a:spcAft>
              <a:buSzPts val="1800"/>
              <a:buAutoNum type="arabicParenR"/>
            </a:pPr>
            <a:r>
              <a:rPr lang="it"/>
              <a:t>DISADVANTAGES</a:t>
            </a:r>
            <a:endParaRPr/>
          </a:p>
          <a:p>
            <a:pPr indent="-342900" lvl="0" marL="457200" rtl="0" algn="l">
              <a:spcBef>
                <a:spcPts val="0"/>
              </a:spcBef>
              <a:spcAft>
                <a:spcPts val="0"/>
              </a:spcAft>
              <a:buSzPts val="1800"/>
              <a:buAutoNum type="arabicParenR"/>
            </a:pPr>
            <a:r>
              <a:rPr lang="it"/>
              <a:t>CASE STUDY</a:t>
            </a:r>
            <a:endParaRPr/>
          </a:p>
          <a:p>
            <a:pPr indent="-342900" lvl="0" marL="457200" rtl="0" algn="l">
              <a:spcBef>
                <a:spcPts val="0"/>
              </a:spcBef>
              <a:spcAft>
                <a:spcPts val="0"/>
              </a:spcAft>
              <a:buSzPts val="1800"/>
              <a:buAutoNum type="arabicParenR"/>
            </a:pPr>
            <a:r>
              <a:rPr lang="it"/>
              <a:t>CONCLUSION</a:t>
            </a:r>
            <a:endParaRPr/>
          </a:p>
        </p:txBody>
      </p:sp>
      <p:pic>
        <p:nvPicPr>
          <p:cNvPr id="93" name="Google Shape;93;p14"/>
          <p:cNvPicPr preferRelativeResize="0"/>
          <p:nvPr/>
        </p:nvPicPr>
        <p:blipFill>
          <a:blip r:embed="rId3">
            <a:alphaModFix/>
          </a:blip>
          <a:stretch>
            <a:fillRect/>
          </a:stretch>
        </p:blipFill>
        <p:spPr>
          <a:xfrm>
            <a:off x="2446675" y="267753"/>
            <a:ext cx="758625" cy="750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9031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400" u="sng">
                <a:highlight>
                  <a:srgbClr val="FFFFFF"/>
                </a:highlight>
              </a:rPr>
              <a:t>FROM ‘‘TRADITIONAL’’ APPROACH TO ‘‘E-RECRUITMENT’’</a:t>
            </a:r>
            <a:endParaRPr sz="2400" u="sng"/>
          </a:p>
        </p:txBody>
      </p:sp>
      <p:sp>
        <p:nvSpPr>
          <p:cNvPr id="99" name="Google Shape;99;p15"/>
          <p:cNvSpPr txBox="1"/>
          <p:nvPr>
            <p:ph idx="1" type="body"/>
          </p:nvPr>
        </p:nvSpPr>
        <p:spPr>
          <a:xfrm>
            <a:off x="2542975" y="1017800"/>
            <a:ext cx="5976000" cy="33399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it">
                <a:latin typeface="Arial"/>
                <a:ea typeface="Arial"/>
                <a:cs typeface="Arial"/>
                <a:sym typeface="Arial"/>
              </a:rPr>
              <a:t>“The Internet has drastically changed the face of recruitment. Employers must now actively market themselves by instituting a well-implemented e-recruitment program to find better quality candidates and improve hiring decisions, all in less time and at a lower cost.” </a:t>
            </a:r>
            <a:endParaRPr>
              <a:latin typeface="Arial"/>
              <a:ea typeface="Arial"/>
              <a:cs typeface="Arial"/>
              <a:sym typeface="Arial"/>
            </a:endParaRPr>
          </a:p>
          <a:p>
            <a:pPr indent="0" lvl="0" marL="0" rtl="0" algn="just">
              <a:spcBef>
                <a:spcPts val="1200"/>
              </a:spcBef>
              <a:spcAft>
                <a:spcPts val="0"/>
              </a:spcAft>
              <a:buNone/>
            </a:pPr>
            <a:r>
              <a:rPr lang="it">
                <a:latin typeface="Arial"/>
                <a:ea typeface="Arial"/>
                <a:cs typeface="Arial"/>
                <a:sym typeface="Arial"/>
              </a:rPr>
              <a:t>(</a:t>
            </a:r>
            <a:r>
              <a:rPr i="1" lang="it">
                <a:latin typeface="Arial"/>
                <a:ea typeface="Arial"/>
                <a:cs typeface="Arial"/>
                <a:sym typeface="Arial"/>
              </a:rPr>
              <a:t>Smith and Rupp, 2004</a:t>
            </a:r>
            <a:r>
              <a:rPr lang="it">
                <a:latin typeface="Arial"/>
                <a:ea typeface="Arial"/>
                <a:cs typeface="Arial"/>
                <a:sym typeface="Arial"/>
              </a:rPr>
              <a:t>)</a:t>
            </a:r>
            <a:endParaRPr>
              <a:latin typeface="Arial"/>
              <a:ea typeface="Arial"/>
              <a:cs typeface="Arial"/>
              <a:sym typeface="Arial"/>
            </a:endParaRPr>
          </a:p>
          <a:p>
            <a:pPr indent="0" lvl="0" marL="0" rtl="0" algn="l">
              <a:spcBef>
                <a:spcPts val="1200"/>
              </a:spcBef>
              <a:spcAft>
                <a:spcPts val="1600"/>
              </a:spcAft>
              <a:buNone/>
            </a:pPr>
            <a:r>
              <a:t/>
            </a:r>
            <a:endParaRPr sz="1400">
              <a:solidFill>
                <a:srgbClr val="000000"/>
              </a:solidFill>
              <a:latin typeface="Arial"/>
              <a:ea typeface="Arial"/>
              <a:cs typeface="Arial"/>
              <a:sym typeface="Arial"/>
            </a:endParaRPr>
          </a:p>
        </p:txBody>
      </p:sp>
      <p:pic>
        <p:nvPicPr>
          <p:cNvPr id="100" name="Google Shape;100;p15"/>
          <p:cNvPicPr preferRelativeResize="0"/>
          <p:nvPr/>
        </p:nvPicPr>
        <p:blipFill>
          <a:blip r:embed="rId3">
            <a:alphaModFix/>
          </a:blip>
          <a:stretch>
            <a:fillRect/>
          </a:stretch>
        </p:blipFill>
        <p:spPr>
          <a:xfrm>
            <a:off x="83100" y="1170197"/>
            <a:ext cx="2231275" cy="14838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idx="1" type="body"/>
          </p:nvPr>
        </p:nvSpPr>
        <p:spPr>
          <a:xfrm>
            <a:off x="2020875" y="146075"/>
            <a:ext cx="6945300" cy="35544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it"/>
              <a:t>Recruitment has not yet replaced more traditional approaches but rather added to existing HR processes: “</a:t>
            </a:r>
            <a:r>
              <a:rPr lang="it"/>
              <a:t>Social-media tools and techniques as currently used are not a direct replacement for traditional hiring processes, but rather a supplement to them</a:t>
            </a:r>
            <a:r>
              <a:rPr lang="it"/>
              <a:t>”</a:t>
            </a:r>
            <a:r>
              <a:rPr lang="it"/>
              <a:t>.</a:t>
            </a:r>
            <a:endParaRPr/>
          </a:p>
          <a:p>
            <a:pPr indent="0" lvl="0" marL="0" rtl="0" algn="l">
              <a:spcBef>
                <a:spcPts val="1200"/>
              </a:spcBef>
              <a:spcAft>
                <a:spcPts val="0"/>
              </a:spcAft>
              <a:buNone/>
            </a:pPr>
            <a:r>
              <a:rPr lang="it"/>
              <a:t>T</a:t>
            </a:r>
            <a:r>
              <a:rPr lang="it"/>
              <a:t>he massive growth of social media and Internet capacities and capabilities has added numerous other sourcing possibilities and activities:</a:t>
            </a:r>
            <a:endParaRPr/>
          </a:p>
          <a:p>
            <a:pPr indent="-342900" lvl="0" marL="457200" rtl="0" algn="l">
              <a:spcBef>
                <a:spcPts val="1600"/>
              </a:spcBef>
              <a:spcAft>
                <a:spcPts val="0"/>
              </a:spcAft>
              <a:buSzPts val="1800"/>
              <a:buChar char="●"/>
            </a:pPr>
            <a:r>
              <a:rPr lang="it"/>
              <a:t>Internet job boards</a:t>
            </a:r>
            <a:endParaRPr/>
          </a:p>
          <a:p>
            <a:pPr indent="-342900" lvl="0" marL="457200" rtl="0" algn="l">
              <a:spcBef>
                <a:spcPts val="0"/>
              </a:spcBef>
              <a:spcAft>
                <a:spcPts val="0"/>
              </a:spcAft>
              <a:buSzPts val="1800"/>
              <a:buChar char="●"/>
            </a:pPr>
            <a:r>
              <a:rPr lang="it"/>
              <a:t>Internet data mining or flip searching</a:t>
            </a:r>
            <a:endParaRPr/>
          </a:p>
          <a:p>
            <a:pPr indent="-342900" lvl="0" marL="457200" rtl="0" algn="l">
              <a:spcBef>
                <a:spcPts val="0"/>
              </a:spcBef>
              <a:spcAft>
                <a:spcPts val="0"/>
              </a:spcAft>
              <a:buSzPts val="1800"/>
              <a:buChar char="●"/>
            </a:pPr>
            <a:r>
              <a:rPr lang="it"/>
              <a:t>Web crawlers </a:t>
            </a:r>
            <a:endParaRPr/>
          </a:p>
          <a:p>
            <a:pPr indent="-342900" lvl="0" marL="457200" rtl="0" algn="l">
              <a:spcBef>
                <a:spcPts val="0"/>
              </a:spcBef>
              <a:spcAft>
                <a:spcPts val="0"/>
              </a:spcAft>
              <a:buSzPts val="1800"/>
              <a:buChar char="●"/>
            </a:pPr>
            <a:r>
              <a:rPr lang="it"/>
              <a:t>social networks</a:t>
            </a:r>
            <a:endParaRPr/>
          </a:p>
        </p:txBody>
      </p:sp>
      <p:pic>
        <p:nvPicPr>
          <p:cNvPr id="106" name="Google Shape;106;p16"/>
          <p:cNvPicPr preferRelativeResize="0"/>
          <p:nvPr/>
        </p:nvPicPr>
        <p:blipFill>
          <a:blip r:embed="rId3">
            <a:alphaModFix/>
          </a:blip>
          <a:stretch>
            <a:fillRect/>
          </a:stretch>
        </p:blipFill>
        <p:spPr>
          <a:xfrm>
            <a:off x="76200" y="774075"/>
            <a:ext cx="2003099" cy="2003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USE OF SOCIAL MEDIA IN RECRUITMENT</a:t>
            </a:r>
            <a:endParaRPr u="sng"/>
          </a:p>
        </p:txBody>
      </p:sp>
      <p:sp>
        <p:nvSpPr>
          <p:cNvPr id="112" name="Google Shape;112;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latin typeface="Arial"/>
                <a:ea typeface="Arial"/>
                <a:cs typeface="Arial"/>
                <a:sym typeface="Arial"/>
              </a:rPr>
              <a:t>The use of social media in recruitment might also be determined by </a:t>
            </a:r>
            <a:r>
              <a:rPr b="1" lang="it">
                <a:latin typeface="Arial"/>
                <a:ea typeface="Arial"/>
                <a:cs typeface="Arial"/>
                <a:sym typeface="Arial"/>
              </a:rPr>
              <a:t>company-specific characteristics:</a:t>
            </a:r>
            <a:endParaRPr b="1">
              <a:latin typeface="Arial"/>
              <a:ea typeface="Arial"/>
              <a:cs typeface="Arial"/>
              <a:sym typeface="Arial"/>
            </a:endParaRPr>
          </a:p>
          <a:p>
            <a:pPr indent="-342900" lvl="0" marL="457200" rtl="0" algn="l">
              <a:spcBef>
                <a:spcPts val="1600"/>
              </a:spcBef>
              <a:spcAft>
                <a:spcPts val="0"/>
              </a:spcAft>
              <a:buSzPts val="1800"/>
              <a:buFont typeface="Arial"/>
              <a:buChar char="●"/>
            </a:pPr>
            <a:r>
              <a:rPr lang="it">
                <a:latin typeface="Arial"/>
                <a:ea typeface="Arial"/>
                <a:cs typeface="Arial"/>
                <a:sym typeface="Arial"/>
              </a:rPr>
              <a:t>Company size</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it">
                <a:latin typeface="Arial"/>
                <a:ea typeface="Arial"/>
                <a:cs typeface="Arial"/>
                <a:sym typeface="Arial"/>
              </a:rPr>
              <a:t>Industry or activity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it">
                <a:latin typeface="Arial"/>
                <a:ea typeface="Arial"/>
                <a:cs typeface="Arial"/>
                <a:sym typeface="Arial"/>
              </a:rPr>
              <a:t>Stage of business growth</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SOCIAL RECRUITING CHANNELS</a:t>
            </a:r>
            <a:endParaRPr u="sng"/>
          </a:p>
        </p:txBody>
      </p:sp>
      <p:sp>
        <p:nvSpPr>
          <p:cNvPr id="118" name="Google Shape;118;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it" sz="2200">
                <a:latin typeface="Arial"/>
                <a:ea typeface="Arial"/>
                <a:cs typeface="Arial"/>
                <a:sym typeface="Arial"/>
              </a:rPr>
              <a:t>The main social media websites used by the companies are:</a:t>
            </a:r>
            <a:endParaRPr sz="2200">
              <a:latin typeface="Arial"/>
              <a:ea typeface="Arial"/>
              <a:cs typeface="Arial"/>
              <a:sym typeface="Arial"/>
            </a:endParaRPr>
          </a:p>
          <a:p>
            <a:pPr indent="-342900" lvl="0" marL="457200" rtl="0" algn="l">
              <a:spcBef>
                <a:spcPts val="1200"/>
              </a:spcBef>
              <a:spcAft>
                <a:spcPts val="0"/>
              </a:spcAft>
              <a:buSzPts val="1800"/>
              <a:buFont typeface="Arial"/>
              <a:buChar char="●"/>
            </a:pPr>
            <a:r>
              <a:rPr lang="it">
                <a:latin typeface="Arial"/>
                <a:ea typeface="Arial"/>
                <a:cs typeface="Arial"/>
                <a:sym typeface="Arial"/>
              </a:rPr>
              <a:t>Twitter</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it">
                <a:latin typeface="Arial"/>
                <a:ea typeface="Arial"/>
                <a:cs typeface="Arial"/>
                <a:sym typeface="Arial"/>
              </a:rPr>
              <a:t>Instagram </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it">
                <a:latin typeface="Arial"/>
                <a:ea typeface="Arial"/>
                <a:cs typeface="Arial"/>
                <a:sym typeface="Arial"/>
              </a:rPr>
              <a:t>Facebook</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it">
                <a:latin typeface="Arial"/>
                <a:ea typeface="Arial"/>
                <a:cs typeface="Arial"/>
                <a:sym typeface="Arial"/>
              </a:rPr>
              <a:t>LinkedIn</a:t>
            </a:r>
            <a:endParaRPr>
              <a:latin typeface="Arial"/>
              <a:ea typeface="Arial"/>
              <a:cs typeface="Arial"/>
              <a:sym typeface="Arial"/>
            </a:endParaRPr>
          </a:p>
          <a:p>
            <a:pPr indent="0" lvl="0" marL="457200" rtl="0" algn="l">
              <a:spcBef>
                <a:spcPts val="120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pic>
        <p:nvPicPr>
          <p:cNvPr id="119" name="Google Shape;119;p18"/>
          <p:cNvPicPr preferRelativeResize="0"/>
          <p:nvPr/>
        </p:nvPicPr>
        <p:blipFill>
          <a:blip r:embed="rId3">
            <a:alphaModFix/>
          </a:blip>
          <a:stretch>
            <a:fillRect/>
          </a:stretch>
        </p:blipFill>
        <p:spPr>
          <a:xfrm>
            <a:off x="2234700" y="1952325"/>
            <a:ext cx="5621575" cy="176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SOCIAL RECRUITING CHANNELS</a:t>
            </a:r>
            <a:endParaRPr u="sng"/>
          </a:p>
          <a:p>
            <a:pPr indent="0" lvl="0" marL="0" rtl="0" algn="l">
              <a:spcBef>
                <a:spcPts val="0"/>
              </a:spcBef>
              <a:spcAft>
                <a:spcPts val="0"/>
              </a:spcAft>
              <a:buNone/>
            </a:pPr>
            <a:r>
              <a:t/>
            </a:r>
            <a:endParaRPr/>
          </a:p>
        </p:txBody>
      </p:sp>
      <p:sp>
        <p:nvSpPr>
          <p:cNvPr id="125" name="Google Shape;125;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it"/>
              <a:t>Twitter was founded in 2006. Considered as a “microblog”, it became popular among the young generations and also among companies because it’s easy to use and it offers an easy connection with others and it reached more than 500 million users.</a:t>
            </a:r>
            <a:endParaRPr/>
          </a:p>
          <a:p>
            <a:pPr indent="457200" lvl="0" marL="91440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26" name="Google Shape;126;p19"/>
          <p:cNvPicPr preferRelativeResize="0"/>
          <p:nvPr/>
        </p:nvPicPr>
        <p:blipFill>
          <a:blip r:embed="rId3">
            <a:alphaModFix/>
          </a:blip>
          <a:stretch>
            <a:fillRect/>
          </a:stretch>
        </p:blipFill>
        <p:spPr>
          <a:xfrm>
            <a:off x="-550625" y="1224025"/>
            <a:ext cx="2806751" cy="1403376"/>
          </a:xfrm>
          <a:prstGeom prst="rect">
            <a:avLst/>
          </a:prstGeom>
          <a:noFill/>
          <a:ln>
            <a:noFill/>
          </a:ln>
        </p:spPr>
      </p:pic>
      <p:sp>
        <p:nvSpPr>
          <p:cNvPr id="127" name="Google Shape;127;p19"/>
          <p:cNvSpPr txBox="1"/>
          <p:nvPr/>
        </p:nvSpPr>
        <p:spPr>
          <a:xfrm>
            <a:off x="335750" y="2833625"/>
            <a:ext cx="2008500" cy="16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3600">
                <a:solidFill>
                  <a:schemeClr val="dk2"/>
                </a:solidFill>
                <a:latin typeface="Roboto"/>
                <a:ea typeface="Roboto"/>
                <a:cs typeface="Roboto"/>
                <a:sym typeface="Roboto"/>
              </a:rPr>
              <a:t>4</a:t>
            </a:r>
            <a:r>
              <a:rPr lang="it" sz="3600">
                <a:solidFill>
                  <a:schemeClr val="dk2"/>
                </a:solidFill>
                <a:latin typeface="Roboto"/>
                <a:ea typeface="Roboto"/>
                <a:cs typeface="Roboto"/>
                <a:sym typeface="Roboto"/>
              </a:rPr>
              <a:t>0% </a:t>
            </a:r>
            <a:r>
              <a:rPr lang="it" sz="1800">
                <a:solidFill>
                  <a:schemeClr val="dk2"/>
                </a:solidFill>
                <a:latin typeface="Roboto"/>
                <a:ea typeface="Roboto"/>
                <a:cs typeface="Roboto"/>
                <a:sym typeface="Roboto"/>
              </a:rPr>
              <a:t>of job candidates use Twitter</a:t>
            </a:r>
            <a:endParaRPr>
              <a:solidFill>
                <a:schemeClr val="dk2"/>
              </a:solidFill>
              <a:latin typeface="Roboto"/>
              <a:ea typeface="Roboto"/>
              <a:cs typeface="Roboto"/>
              <a:sym typeface="Roboto"/>
            </a:endParaRPr>
          </a:p>
        </p:txBody>
      </p:sp>
      <p:sp>
        <p:nvSpPr>
          <p:cNvPr id="128" name="Google Shape;128;p19"/>
          <p:cNvSpPr txBox="1"/>
          <p:nvPr/>
        </p:nvSpPr>
        <p:spPr>
          <a:xfrm>
            <a:off x="2847075" y="2833625"/>
            <a:ext cx="2008500" cy="16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3600">
                <a:solidFill>
                  <a:schemeClr val="dk2"/>
                </a:solidFill>
                <a:latin typeface="Roboto"/>
                <a:ea typeface="Roboto"/>
                <a:cs typeface="Roboto"/>
                <a:sym typeface="Roboto"/>
              </a:rPr>
              <a:t>70%</a:t>
            </a:r>
            <a:r>
              <a:rPr lang="it">
                <a:solidFill>
                  <a:schemeClr val="dk2"/>
                </a:solidFill>
                <a:latin typeface="Roboto"/>
                <a:ea typeface="Roboto"/>
                <a:cs typeface="Roboto"/>
                <a:sym typeface="Roboto"/>
              </a:rPr>
              <a:t> </a:t>
            </a:r>
            <a:r>
              <a:rPr lang="it" sz="1800">
                <a:solidFill>
                  <a:schemeClr val="dk2"/>
                </a:solidFill>
                <a:latin typeface="Roboto"/>
                <a:ea typeface="Roboto"/>
                <a:cs typeface="Roboto"/>
                <a:sym typeface="Roboto"/>
              </a:rPr>
              <a:t>use  it to  research openings</a:t>
            </a:r>
            <a:endParaRPr sz="1800">
              <a:solidFill>
                <a:schemeClr val="dk2"/>
              </a:solidFill>
              <a:latin typeface="Roboto"/>
              <a:ea typeface="Roboto"/>
              <a:cs typeface="Roboto"/>
              <a:sym typeface="Roboto"/>
            </a:endParaRPr>
          </a:p>
        </p:txBody>
      </p:sp>
      <p:sp>
        <p:nvSpPr>
          <p:cNvPr id="129" name="Google Shape;129;p19"/>
          <p:cNvSpPr txBox="1"/>
          <p:nvPr/>
        </p:nvSpPr>
        <p:spPr>
          <a:xfrm>
            <a:off x="5250950" y="2833625"/>
            <a:ext cx="2008500" cy="16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3600">
                <a:solidFill>
                  <a:schemeClr val="dk2"/>
                </a:solidFill>
                <a:latin typeface="Roboto"/>
                <a:ea typeface="Roboto"/>
                <a:cs typeface="Roboto"/>
                <a:sym typeface="Roboto"/>
              </a:rPr>
              <a:t>58%</a:t>
            </a:r>
            <a:r>
              <a:rPr lang="it">
                <a:solidFill>
                  <a:schemeClr val="dk2"/>
                </a:solidFill>
                <a:latin typeface="Roboto"/>
                <a:ea typeface="Roboto"/>
                <a:cs typeface="Roboto"/>
                <a:sym typeface="Roboto"/>
              </a:rPr>
              <a:t> </a:t>
            </a:r>
            <a:r>
              <a:rPr lang="it" sz="1800">
                <a:solidFill>
                  <a:schemeClr val="dk2"/>
                </a:solidFill>
                <a:latin typeface="Roboto"/>
                <a:ea typeface="Roboto"/>
                <a:cs typeface="Roboto"/>
                <a:sym typeface="Roboto"/>
              </a:rPr>
              <a:t>of users follow companies</a:t>
            </a:r>
            <a:r>
              <a:rPr lang="it" sz="1800">
                <a:latin typeface="Roboto"/>
                <a:ea typeface="Roboto"/>
                <a:cs typeface="Roboto"/>
                <a:sym typeface="Roboto"/>
              </a:rPr>
              <a:t> </a:t>
            </a:r>
            <a:endParaRPr sz="18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SOCIAL RECRUITING CHANNELS</a:t>
            </a:r>
            <a:endParaRPr u="sng"/>
          </a:p>
          <a:p>
            <a:pPr indent="0" lvl="0" marL="0" rtl="0" algn="l">
              <a:spcBef>
                <a:spcPts val="0"/>
              </a:spcBef>
              <a:spcAft>
                <a:spcPts val="0"/>
              </a:spcAft>
              <a:buNone/>
            </a:pPr>
            <a:r>
              <a:t/>
            </a:r>
            <a:endParaRPr/>
          </a:p>
        </p:txBody>
      </p:sp>
      <p:sp>
        <p:nvSpPr>
          <p:cNvPr id="135" name="Google Shape;135;p2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it"/>
              <a:t>Instagram is one of the “new” trending websites to seek for employees. Created in 2010 and then </a:t>
            </a:r>
            <a:r>
              <a:rPr lang="it"/>
              <a:t>acquired by Facebook Inc., it became one of the most fastest-growing social media platforms.</a:t>
            </a:r>
            <a:endParaRPr/>
          </a:p>
          <a:p>
            <a:pPr indent="457200" lvl="0" marL="1371600" rtl="0" algn="l">
              <a:spcBef>
                <a:spcPts val="1600"/>
              </a:spcBef>
              <a:spcAft>
                <a:spcPts val="0"/>
              </a:spcAft>
              <a:buNone/>
            </a:pPr>
            <a:r>
              <a:rPr lang="it"/>
              <a:t>With:</a:t>
            </a:r>
            <a:endParaRPr/>
          </a:p>
          <a:p>
            <a:pPr indent="-342900" lvl="0" marL="2286000" rtl="0" algn="l">
              <a:spcBef>
                <a:spcPts val="1600"/>
              </a:spcBef>
              <a:spcAft>
                <a:spcPts val="0"/>
              </a:spcAft>
              <a:buSzPts val="1800"/>
              <a:buChar char="●"/>
            </a:pPr>
            <a:r>
              <a:rPr lang="it"/>
              <a:t>Over one Billion of active users</a:t>
            </a:r>
            <a:endParaRPr/>
          </a:p>
          <a:p>
            <a:pPr indent="-342900" lvl="0" marL="2286000" rtl="0" algn="l">
              <a:spcBef>
                <a:spcPts val="0"/>
              </a:spcBef>
              <a:spcAft>
                <a:spcPts val="0"/>
              </a:spcAft>
              <a:buSzPts val="1800"/>
              <a:buChar char="●"/>
            </a:pPr>
            <a:r>
              <a:rPr lang="it"/>
              <a:t>More than 500 millions daily users</a:t>
            </a:r>
            <a:endParaRPr/>
          </a:p>
          <a:p>
            <a:pPr indent="-342900" lvl="0" marL="2286000" rtl="0" algn="l">
              <a:spcBef>
                <a:spcPts val="0"/>
              </a:spcBef>
              <a:spcAft>
                <a:spcPts val="0"/>
              </a:spcAft>
              <a:buSzPts val="1800"/>
              <a:buChar char="●"/>
            </a:pPr>
            <a:r>
              <a:rPr lang="it"/>
              <a:t>61% of the users are between 18-34 years old.</a:t>
            </a:r>
            <a:endParaRPr/>
          </a:p>
        </p:txBody>
      </p:sp>
      <p:pic>
        <p:nvPicPr>
          <p:cNvPr id="136" name="Google Shape;136;p20"/>
          <p:cNvPicPr preferRelativeResize="0"/>
          <p:nvPr/>
        </p:nvPicPr>
        <p:blipFill>
          <a:blip r:embed="rId3">
            <a:alphaModFix/>
          </a:blip>
          <a:stretch>
            <a:fillRect/>
          </a:stretch>
        </p:blipFill>
        <p:spPr>
          <a:xfrm>
            <a:off x="311700" y="1229875"/>
            <a:ext cx="1572524" cy="15244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u="sng"/>
              <a:t>SOCIAL RECRUITING CHANNELS</a:t>
            </a:r>
            <a:endParaRPr u="sng"/>
          </a:p>
          <a:p>
            <a:pPr indent="0" lvl="0" marL="0" rtl="0" algn="l">
              <a:spcBef>
                <a:spcPts val="0"/>
              </a:spcBef>
              <a:spcAft>
                <a:spcPts val="0"/>
              </a:spcAft>
              <a:buNone/>
            </a:pPr>
            <a:r>
              <a:t/>
            </a:r>
            <a:endParaRPr/>
          </a:p>
        </p:txBody>
      </p:sp>
      <p:sp>
        <p:nvSpPr>
          <p:cNvPr id="142" name="Google Shape;142;p2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lang="it"/>
              <a:t>Facebook was founded in 2004 by Mark Zuckerberg. It is now </a:t>
            </a:r>
            <a:r>
              <a:rPr lang="it"/>
              <a:t>considered as</a:t>
            </a:r>
            <a:r>
              <a:rPr lang="it"/>
              <a:t> one of the “Big four Ones” technology companies in the planet, along to Google, Amazon and Apple.</a:t>
            </a:r>
            <a:endParaRPr/>
          </a:p>
          <a:p>
            <a:pPr indent="457200" lvl="0" marL="1371600" rtl="0" algn="l">
              <a:spcBef>
                <a:spcPts val="1600"/>
              </a:spcBef>
              <a:spcAft>
                <a:spcPts val="1600"/>
              </a:spcAft>
              <a:buNone/>
            </a:pPr>
            <a:r>
              <a:rPr lang="it"/>
              <a:t>With over 2 billion users is the biggest social network </a:t>
            </a:r>
            <a:endParaRPr/>
          </a:p>
        </p:txBody>
      </p:sp>
      <p:pic>
        <p:nvPicPr>
          <p:cNvPr id="143" name="Google Shape;143;p21"/>
          <p:cNvPicPr preferRelativeResize="0"/>
          <p:nvPr/>
        </p:nvPicPr>
        <p:blipFill>
          <a:blip r:embed="rId3">
            <a:alphaModFix/>
          </a:blip>
          <a:stretch>
            <a:fillRect/>
          </a:stretch>
        </p:blipFill>
        <p:spPr>
          <a:xfrm>
            <a:off x="-76200" y="850450"/>
            <a:ext cx="1905000" cy="1905000"/>
          </a:xfrm>
          <a:prstGeom prst="rect">
            <a:avLst/>
          </a:prstGeom>
          <a:noFill/>
          <a:ln>
            <a:noFill/>
          </a:ln>
        </p:spPr>
      </p:pic>
      <p:sp>
        <p:nvSpPr>
          <p:cNvPr id="144" name="Google Shape;144;p21"/>
          <p:cNvSpPr txBox="1"/>
          <p:nvPr/>
        </p:nvSpPr>
        <p:spPr>
          <a:xfrm>
            <a:off x="335750" y="2833625"/>
            <a:ext cx="2008500" cy="16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3600">
                <a:solidFill>
                  <a:schemeClr val="dk2"/>
                </a:solidFill>
                <a:latin typeface="Roboto"/>
                <a:ea typeface="Roboto"/>
                <a:cs typeface="Roboto"/>
                <a:sym typeface="Roboto"/>
              </a:rPr>
              <a:t>63% </a:t>
            </a:r>
            <a:r>
              <a:rPr lang="it" sz="1800">
                <a:solidFill>
                  <a:schemeClr val="dk2"/>
                </a:solidFill>
                <a:latin typeface="Roboto"/>
                <a:ea typeface="Roboto"/>
                <a:cs typeface="Roboto"/>
                <a:sym typeface="Roboto"/>
              </a:rPr>
              <a:t>of job candidates use Facebook</a:t>
            </a:r>
            <a:endParaRPr>
              <a:solidFill>
                <a:schemeClr val="dk2"/>
              </a:solidFill>
              <a:latin typeface="Roboto"/>
              <a:ea typeface="Roboto"/>
              <a:cs typeface="Roboto"/>
              <a:sym typeface="Roboto"/>
            </a:endParaRPr>
          </a:p>
        </p:txBody>
      </p:sp>
      <p:sp>
        <p:nvSpPr>
          <p:cNvPr id="145" name="Google Shape;145;p21"/>
          <p:cNvSpPr txBox="1"/>
          <p:nvPr/>
        </p:nvSpPr>
        <p:spPr>
          <a:xfrm>
            <a:off x="2563500" y="2833625"/>
            <a:ext cx="2008500" cy="16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3600">
                <a:solidFill>
                  <a:schemeClr val="dk2"/>
                </a:solidFill>
                <a:latin typeface="Roboto"/>
                <a:ea typeface="Roboto"/>
                <a:cs typeface="Roboto"/>
                <a:sym typeface="Roboto"/>
              </a:rPr>
              <a:t>83</a:t>
            </a:r>
            <a:r>
              <a:rPr lang="it" sz="3600">
                <a:solidFill>
                  <a:schemeClr val="dk2"/>
                </a:solidFill>
                <a:latin typeface="Roboto"/>
                <a:ea typeface="Roboto"/>
                <a:cs typeface="Roboto"/>
                <a:sym typeface="Roboto"/>
              </a:rPr>
              <a:t>% </a:t>
            </a:r>
            <a:r>
              <a:rPr lang="it" sz="1800">
                <a:solidFill>
                  <a:schemeClr val="dk2"/>
                </a:solidFill>
                <a:latin typeface="Roboto"/>
                <a:ea typeface="Roboto"/>
                <a:cs typeface="Roboto"/>
                <a:sym typeface="Roboto"/>
              </a:rPr>
              <a:t>of job candidates actives</a:t>
            </a:r>
            <a:endParaRPr>
              <a:solidFill>
                <a:schemeClr val="dk2"/>
              </a:solidFill>
              <a:latin typeface="Roboto"/>
              <a:ea typeface="Roboto"/>
              <a:cs typeface="Roboto"/>
              <a:sym typeface="Roboto"/>
            </a:endParaRPr>
          </a:p>
        </p:txBody>
      </p:sp>
      <p:sp>
        <p:nvSpPr>
          <p:cNvPr id="146" name="Google Shape;146;p21"/>
          <p:cNvSpPr txBox="1"/>
          <p:nvPr/>
        </p:nvSpPr>
        <p:spPr>
          <a:xfrm>
            <a:off x="4915200" y="2833625"/>
            <a:ext cx="2008500" cy="166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800">
                <a:solidFill>
                  <a:schemeClr val="dk2"/>
                </a:solidFill>
                <a:latin typeface="Roboto"/>
                <a:ea typeface="Roboto"/>
                <a:cs typeface="Roboto"/>
                <a:sym typeface="Roboto"/>
              </a:rPr>
              <a:t>Operation over more than </a:t>
            </a:r>
            <a:r>
              <a:rPr lang="it" sz="3600">
                <a:solidFill>
                  <a:schemeClr val="dk2"/>
                </a:solidFill>
                <a:latin typeface="Roboto"/>
                <a:ea typeface="Roboto"/>
                <a:cs typeface="Roboto"/>
                <a:sym typeface="Roboto"/>
              </a:rPr>
              <a:t>200 </a:t>
            </a:r>
            <a:r>
              <a:rPr lang="it" sz="1800">
                <a:solidFill>
                  <a:schemeClr val="dk2"/>
                </a:solidFill>
                <a:latin typeface="Roboto"/>
                <a:ea typeface="Roboto"/>
                <a:cs typeface="Roboto"/>
                <a:sym typeface="Roboto"/>
              </a:rPr>
              <a:t>countries</a:t>
            </a:r>
            <a:endParaRPr sz="18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