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93" r:id="rId3"/>
    <p:sldId id="294" r:id="rId4"/>
    <p:sldId id="295" r:id="rId5"/>
    <p:sldId id="296" r:id="rId6"/>
    <p:sldId id="317" r:id="rId7"/>
    <p:sldId id="318" r:id="rId8"/>
    <p:sldId id="319" r:id="rId9"/>
    <p:sldId id="320" r:id="rId10"/>
    <p:sldId id="297" r:id="rId11"/>
    <p:sldId id="298" r:id="rId12"/>
    <p:sldId id="299" r:id="rId13"/>
    <p:sldId id="300" r:id="rId14"/>
    <p:sldId id="303" r:id="rId15"/>
    <p:sldId id="301" r:id="rId16"/>
    <p:sldId id="304" r:id="rId17"/>
    <p:sldId id="302" r:id="rId18"/>
    <p:sldId id="305" r:id="rId19"/>
    <p:sldId id="306" r:id="rId20"/>
    <p:sldId id="307" r:id="rId21"/>
    <p:sldId id="321" r:id="rId22"/>
    <p:sldId id="308" r:id="rId23"/>
    <p:sldId id="309" r:id="rId24"/>
    <p:sldId id="310" r:id="rId25"/>
    <p:sldId id="322" r:id="rId26"/>
    <p:sldId id="311" r:id="rId27"/>
    <p:sldId id="323" r:id="rId28"/>
    <p:sldId id="325" r:id="rId29"/>
    <p:sldId id="326" r:id="rId30"/>
    <p:sldId id="313" r:id="rId31"/>
    <p:sldId id="314" r:id="rId32"/>
    <p:sldId id="315" r:id="rId33"/>
    <p:sldId id="324" r:id="rId34"/>
    <p:sldId id="316" r:id="rId35"/>
    <p:sldId id="292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88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02.10.2019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02.10.2019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to MS Dynamics NAV  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1600" b="1" dirty="0" smtClean="0">
                <a:solidFill>
                  <a:srgbClr val="0070C0"/>
                </a:solidFill>
              </a:rPr>
              <a:t>Sales example and impacts (Inventory, Customer Ledger Entries and General Ledger)</a:t>
            </a:r>
            <a:br>
              <a:rPr lang="en-US" sz="1600" b="1" dirty="0" smtClean="0">
                <a:solidFill>
                  <a:srgbClr val="0070C0"/>
                </a:solidFill>
              </a:rPr>
            </a:br>
            <a:r>
              <a:rPr lang="en-US" sz="1600" b="1" dirty="0" smtClean="0">
                <a:solidFill>
                  <a:srgbClr val="0070C0"/>
                </a:solidFill>
              </a:rPr>
              <a:t>Assigned to students of courses BPH_EPS1,MPH_AOMA and MPH_A</a:t>
            </a:r>
            <a:r>
              <a:rPr lang="en-GB" sz="1600" b="1" dirty="0" smtClean="0">
                <a:solidFill>
                  <a:srgbClr val="0070C0"/>
                </a:solidFill>
              </a:rPr>
              <a:t>OPR   </a:t>
            </a:r>
            <a:endParaRPr lang="en-GB" sz="1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list (use search window)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94" y="1628800"/>
            <a:ext cx="6403839" cy="4514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45224"/>
            <a:ext cx="1839461" cy="10881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Šipka doprava 3"/>
          <p:cNvSpPr/>
          <p:nvPr/>
        </p:nvSpPr>
        <p:spPr>
          <a:xfrm>
            <a:off x="8316416" y="5517232"/>
            <a:ext cx="432048" cy="1016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64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Card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471613"/>
            <a:ext cx="7780337" cy="3914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ovéPole 3"/>
          <p:cNvSpPr txBox="1"/>
          <p:nvPr/>
        </p:nvSpPr>
        <p:spPr>
          <a:xfrm>
            <a:off x="971600" y="5877272"/>
            <a:ext cx="6396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See basic fields (Inventory, Quantity on Sales and Purchase orders</a:t>
            </a:r>
            <a:r>
              <a:rPr lang="cs-CZ" dirty="0" smtClean="0"/>
              <a:t>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230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80" y="2204864"/>
            <a:ext cx="7627937" cy="2771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99592" y="5404574"/>
            <a:ext cx="6838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Product posting group </a:t>
            </a:r>
            <a:r>
              <a:rPr lang="en-US" dirty="0" smtClean="0"/>
              <a:t>will be explained later (impact to accounting)</a:t>
            </a:r>
          </a:p>
          <a:p>
            <a:r>
              <a:rPr lang="en-US" dirty="0" smtClean="0"/>
              <a:t>Later in this course tutor explain a  Unit cost and use of Assist button </a:t>
            </a:r>
          </a:p>
          <a:p>
            <a:r>
              <a:rPr lang="en-US" dirty="0" smtClean="0"/>
              <a:t>to show you a decomposition of Unit cost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79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" y="1700808"/>
            <a:ext cx="7723187" cy="313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57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6817965" cy="11961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877769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5580112" y="2348880"/>
            <a:ext cx="7200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827584" y="5805264"/>
            <a:ext cx="7143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removing filter value  see other entry  types (purchases, transfers sales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300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Sales</a:t>
            </a:r>
            <a:r>
              <a:rPr lang="en-US" dirty="0" smtClean="0"/>
              <a:t> Order creation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3647957" y="1611288"/>
            <a:ext cx="1656184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647957" y="2708920"/>
            <a:ext cx="165618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647957" y="4422664"/>
            <a:ext cx="1656184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Item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677727" y="3645024"/>
            <a:ext cx="165618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cxnSp>
        <p:nvCxnSpPr>
          <p:cNvPr id="9" name="Přímá spojnice se šipkou 8"/>
          <p:cNvCxnSpPr>
            <a:stCxn id="4" idx="2"/>
            <a:endCxn id="5" idx="0"/>
          </p:cNvCxnSpPr>
          <p:nvPr/>
        </p:nvCxnSpPr>
        <p:spPr>
          <a:xfrm>
            <a:off x="4476049" y="2403376"/>
            <a:ext cx="0" cy="305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779912" y="182266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    </a:t>
            </a:r>
            <a:r>
              <a:rPr lang="cs-CZ" dirty="0" err="1" smtClean="0">
                <a:solidFill>
                  <a:schemeClr val="bg1"/>
                </a:solidFill>
              </a:rPr>
              <a:t>Customer</a:t>
            </a:r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13" name="Přímá spojnice se šipkou 12"/>
          <p:cNvCxnSpPr/>
          <p:nvPr/>
        </p:nvCxnSpPr>
        <p:spPr>
          <a:xfrm flipV="1">
            <a:off x="3923928" y="386104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3677727" y="3645024"/>
            <a:ext cx="504056" cy="2193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7" name="Přímá spojnice se šipkou 16"/>
          <p:cNvCxnSpPr/>
          <p:nvPr/>
        </p:nvCxnSpPr>
        <p:spPr>
          <a:xfrm flipV="1">
            <a:off x="3275856" y="3753036"/>
            <a:ext cx="372101" cy="6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539552" y="3574730"/>
            <a:ext cx="2617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Insert required quantity!</a:t>
            </a:r>
            <a:endParaRPr lang="en-ZA" b="1" dirty="0"/>
          </a:p>
        </p:txBody>
      </p:sp>
      <p:sp>
        <p:nvSpPr>
          <p:cNvPr id="20" name="Obdélník 19"/>
          <p:cNvSpPr/>
          <p:nvPr/>
        </p:nvSpPr>
        <p:spPr>
          <a:xfrm>
            <a:off x="971600" y="2479507"/>
            <a:ext cx="2108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Ctrl-N</a:t>
            </a:r>
            <a:endParaRPr lang="cs-CZ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Pravá složená závorka 20"/>
          <p:cNvSpPr/>
          <p:nvPr/>
        </p:nvSpPr>
        <p:spPr>
          <a:xfrm>
            <a:off x="5580112" y="2708920"/>
            <a:ext cx="216024" cy="10504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5940152" y="3104964"/>
            <a:ext cx="3010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Sales Order (header and lines)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9896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Sales</a:t>
            </a:r>
            <a:r>
              <a:rPr lang="en-US" dirty="0" smtClean="0"/>
              <a:t> Order </a:t>
            </a:r>
            <a:r>
              <a:rPr lang="en-US" dirty="0" err="1" smtClean="0"/>
              <a:t>creatio</a:t>
            </a:r>
            <a:r>
              <a:rPr lang="cs-CZ" dirty="0" smtClean="0"/>
              <a:t>n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476" y="1556792"/>
            <a:ext cx="5819048" cy="3990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3211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List of already existing Sales Orders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17638"/>
            <a:ext cx="8428571" cy="4009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ovéPole 3"/>
          <p:cNvSpPr txBox="1"/>
          <p:nvPr/>
        </p:nvSpPr>
        <p:spPr>
          <a:xfrm flipH="1">
            <a:off x="899592" y="587727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Sales orders have not been posted so far.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1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Sales </a:t>
            </a:r>
            <a:r>
              <a:rPr lang="cs-CZ" dirty="0" err="1" smtClean="0"/>
              <a:t>Order</a:t>
            </a:r>
            <a:r>
              <a:rPr lang="cs-CZ" dirty="0" smtClean="0"/>
              <a:t> (SO) –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513293" y="1417638"/>
            <a:ext cx="254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Double </a:t>
            </a:r>
            <a:r>
              <a:rPr lang="cs-CZ" dirty="0" err="1" smtClean="0"/>
              <a:t>click</a:t>
            </a:r>
            <a:r>
              <a:rPr lang="cs-CZ" dirty="0" smtClean="0"/>
              <a:t> on </a:t>
            </a:r>
            <a:r>
              <a:rPr lang="cs-CZ" dirty="0" err="1" smtClean="0"/>
              <a:t>icon</a:t>
            </a:r>
            <a:r>
              <a:rPr lang="cs-CZ" dirty="0" smtClean="0"/>
              <a:t> New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971600" y="2632047"/>
            <a:ext cx="5420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 form of SO structure -&gt;Enter and find a customer</a:t>
            </a:r>
          </a:p>
          <a:p>
            <a:r>
              <a:rPr lang="en-US" dirty="0" smtClean="0"/>
              <a:t>The new document number is created  automatically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191387"/>
            <a:ext cx="4615771" cy="1191166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633185"/>
            <a:ext cx="6292598" cy="2998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4218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Sales</a:t>
            </a:r>
            <a:r>
              <a:rPr lang="en-US" dirty="0" smtClean="0"/>
              <a:t> </a:t>
            </a:r>
            <a:r>
              <a:rPr lang="cs-CZ" dirty="0" smtClean="0"/>
              <a:t>O</a:t>
            </a:r>
            <a:r>
              <a:rPr lang="en-US" dirty="0" err="1" smtClean="0"/>
              <a:t>rder</a:t>
            </a:r>
            <a:r>
              <a:rPr lang="en-US" dirty="0" smtClean="0"/>
              <a:t> (</a:t>
            </a:r>
            <a:r>
              <a:rPr lang="cs-CZ" dirty="0" smtClean="0"/>
              <a:t>S</a:t>
            </a:r>
            <a:r>
              <a:rPr lang="en-US" dirty="0" smtClean="0"/>
              <a:t>O) – new </a:t>
            </a:r>
            <a:br>
              <a:rPr lang="en-US" dirty="0" smtClean="0"/>
            </a:br>
            <a:r>
              <a:rPr lang="en-US" sz="2700" dirty="0" smtClean="0">
                <a:solidFill>
                  <a:srgbClr val="0070C0"/>
                </a:solidFill>
              </a:rPr>
              <a:t>(To enter data use F4 or mouse) </a:t>
            </a:r>
            <a:endParaRPr lang="en-US" sz="2700" dirty="0">
              <a:solidFill>
                <a:srgbClr val="0070C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75656" y="1766316"/>
            <a:ext cx="6834307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Fields with default data  are marked by orange </a:t>
            </a:r>
            <a:r>
              <a:rPr lang="en-US" sz="4400" b="1" dirty="0" smtClean="0">
                <a:solidFill>
                  <a:srgbClr val="FFC000"/>
                </a:solidFill>
              </a:rPr>
              <a:t>*</a:t>
            </a:r>
            <a:r>
              <a:rPr lang="en-US" sz="3600" b="1" dirty="0" smtClean="0">
                <a:solidFill>
                  <a:srgbClr val="FFC000"/>
                </a:solidFill>
              </a:rPr>
              <a:t> </a:t>
            </a:r>
          </a:p>
          <a:p>
            <a:r>
              <a:rPr lang="en-US" dirty="0" smtClean="0"/>
              <a:t>Enter the chosen Customer and confirm by key ENTER!</a:t>
            </a:r>
          </a:p>
          <a:p>
            <a:r>
              <a:rPr lang="en-US" dirty="0" smtClean="0"/>
              <a:t>Enter type of the Sales Order line (by F4 or mouse) = Item!</a:t>
            </a:r>
          </a:p>
          <a:p>
            <a:r>
              <a:rPr lang="en-US" dirty="0" smtClean="0"/>
              <a:t>Enter the chosen item (Berlin chair 1936-S) and confirm by key ENTER! </a:t>
            </a:r>
          </a:p>
          <a:p>
            <a:r>
              <a:rPr lang="en-US" dirty="0" smtClean="0"/>
              <a:t>Enter quantity ten and Stock location= </a:t>
            </a:r>
            <a:r>
              <a:rPr lang="en-US" b="1" dirty="0" smtClean="0">
                <a:solidFill>
                  <a:srgbClr val="0070C0"/>
                </a:solidFill>
              </a:rPr>
              <a:t>BLUE!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>
            <a:off x="4644008" y="4509120"/>
            <a:ext cx="3312368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63961"/>
            <a:ext cx="2453258" cy="245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5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Customer</a:t>
            </a:r>
            <a:r>
              <a:rPr lang="cs-CZ" dirty="0" smtClean="0"/>
              <a:t>  </a:t>
            </a:r>
            <a:r>
              <a:rPr lang="cs-CZ" dirty="0" err="1" smtClean="0"/>
              <a:t>Card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987824" y="1988840"/>
            <a:ext cx="158417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4788024" y="1895643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788024" y="2192059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4772783" y="2524320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4788024" y="2788510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772783" y="3140968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772783" y="3448397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135344" y="1526311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Mouse </a:t>
            </a:r>
            <a:r>
              <a:rPr lang="cs-CZ" dirty="0" err="1" smtClean="0"/>
              <a:t>click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380312" y="2345170"/>
            <a:ext cx="1153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List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customers</a:t>
            </a:r>
            <a:endParaRPr lang="cs-CZ" dirty="0"/>
          </a:p>
        </p:txBody>
      </p:sp>
      <p:sp>
        <p:nvSpPr>
          <p:cNvPr id="15" name="Šipka doprava 14"/>
          <p:cNvSpPr/>
          <p:nvPr/>
        </p:nvSpPr>
        <p:spPr>
          <a:xfrm>
            <a:off x="4772783" y="3933056"/>
            <a:ext cx="4263713" cy="1728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  <p:sp>
        <p:nvSpPr>
          <p:cNvPr id="16" name="Pravá složená závorka 15"/>
          <p:cNvSpPr/>
          <p:nvPr/>
        </p:nvSpPr>
        <p:spPr>
          <a:xfrm>
            <a:off x="7020272" y="1895643"/>
            <a:ext cx="216024" cy="16247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12" y="1628800"/>
            <a:ext cx="2367904" cy="4133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Přímá spojnice se šipkou 6"/>
          <p:cNvCxnSpPr/>
          <p:nvPr/>
        </p:nvCxnSpPr>
        <p:spPr>
          <a:xfrm flipH="1">
            <a:off x="6156176" y="1268760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6904639" y="879029"/>
            <a:ext cx="2172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One customer record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0914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8" grpId="0"/>
      <p:bldP spid="14" grpId="0"/>
      <p:bldP spid="15" grpId="0" animBg="1"/>
      <p:bldP spid="16" grpId="0" animBg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Sales</a:t>
            </a:r>
            <a:r>
              <a:rPr lang="en-US" dirty="0" smtClean="0"/>
              <a:t> Order (</a:t>
            </a:r>
            <a:r>
              <a:rPr lang="cs-CZ" dirty="0" smtClean="0"/>
              <a:t>S</a:t>
            </a:r>
            <a:r>
              <a:rPr lang="en-US" dirty="0" smtClean="0"/>
              <a:t>O)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204864"/>
            <a:ext cx="4161905" cy="4257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ovéPole 3"/>
          <p:cNvSpPr txBox="1"/>
          <p:nvPr/>
        </p:nvSpPr>
        <p:spPr>
          <a:xfrm>
            <a:off x="1115616" y="1268760"/>
            <a:ext cx="6654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You will get probably a warning message! Will be explained </a:t>
            </a:r>
            <a:r>
              <a:rPr lang="cs-CZ" dirty="0" smtClean="0"/>
              <a:t>by tutor</a:t>
            </a:r>
            <a:r>
              <a:rPr lang="en-GB" dirty="0" smtClean="0"/>
              <a:t>!</a:t>
            </a:r>
          </a:p>
          <a:p>
            <a:r>
              <a:rPr lang="en-GB" dirty="0" smtClean="0"/>
              <a:t>To continue push button YES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189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Sales</a:t>
            </a:r>
            <a:r>
              <a:rPr lang="en-US" dirty="0"/>
              <a:t> Order (</a:t>
            </a:r>
            <a:r>
              <a:rPr lang="cs-CZ" dirty="0"/>
              <a:t>S</a:t>
            </a:r>
            <a:r>
              <a:rPr lang="en-US" dirty="0"/>
              <a:t>O)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2" y="1422912"/>
            <a:ext cx="8316416" cy="4382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1042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 (Preview) 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96752"/>
            <a:ext cx="7483140" cy="1329857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852936"/>
            <a:ext cx="3981751" cy="3582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6572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SO by use of key F9 (or icon)</a:t>
            </a:r>
            <a:endParaRPr lang="en-US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579354" y="2276872"/>
            <a:ext cx="1549815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557401" y="3136107"/>
            <a:ext cx="471045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See Customer Ledger Entries :</a:t>
            </a:r>
          </a:p>
          <a:p>
            <a:endParaRPr lang="en-Z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Search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Customer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Filter to Customer  30000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Icon Ledger Entries –Option Entries or Ctrl-F7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95" y="1380928"/>
            <a:ext cx="1933333" cy="140000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169" y="1341403"/>
            <a:ext cx="1980952" cy="1371429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724" y="5085184"/>
            <a:ext cx="8280920" cy="1424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127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en-US" dirty="0" smtClean="0"/>
              <a:t>Ledger Entries</a:t>
            </a:r>
            <a:endParaRPr lang="en-US" dirty="0"/>
          </a:p>
        </p:txBody>
      </p:sp>
      <p:sp>
        <p:nvSpPr>
          <p:cNvPr id="5" name="Šipka doprava 4"/>
          <p:cNvSpPr/>
          <p:nvPr/>
        </p:nvSpPr>
        <p:spPr>
          <a:xfrm>
            <a:off x="4572000" y="4509120"/>
            <a:ext cx="3312368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4" y="1988840"/>
            <a:ext cx="8280920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988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Item Ledger Entries</a:t>
            </a:r>
            <a:endParaRPr lang="en-ZA" dirty="0"/>
          </a:p>
        </p:txBody>
      </p:sp>
      <p:sp>
        <p:nvSpPr>
          <p:cNvPr id="4" name="TextovéPole 3"/>
          <p:cNvSpPr txBox="1"/>
          <p:nvPr/>
        </p:nvSpPr>
        <p:spPr>
          <a:xfrm>
            <a:off x="5436096" y="5085184"/>
            <a:ext cx="3206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Inventory was decreased by 10!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95" y="1268760"/>
            <a:ext cx="7828571" cy="3666667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176961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Ledger Entries</a:t>
            </a:r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395536" y="134076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See Item Ledger Entries</a:t>
            </a:r>
            <a:r>
              <a:rPr lang="en-ZA" b="1" dirty="0" smtClean="0"/>
              <a:t>:</a:t>
            </a:r>
            <a:endParaRPr lang="en-ZA" b="1" dirty="0"/>
          </a:p>
          <a:p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Search window</a:t>
            </a:r>
            <a:r>
              <a:rPr lang="cs-CZ" dirty="0" smtClean="0"/>
              <a:t> (</a:t>
            </a:r>
            <a:r>
              <a:rPr lang="en-US" dirty="0" smtClean="0"/>
              <a:t>See the previous slide</a:t>
            </a:r>
            <a:r>
              <a:rPr lang="cs-CZ" dirty="0" smtClean="0"/>
              <a:t>)</a:t>
            </a:r>
            <a:endParaRPr lang="en-Z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Item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Filter to Item 1936-S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Find icon Entries </a:t>
            </a:r>
            <a:r>
              <a:rPr lang="cs-CZ" dirty="0" smtClean="0"/>
              <a:t>-&gt;</a:t>
            </a:r>
            <a:r>
              <a:rPr lang="en-ZA" dirty="0" smtClean="0"/>
              <a:t>Option=Entries</a:t>
            </a:r>
            <a:endParaRPr lang="en-ZA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7189787" cy="1019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Šipka doprava 8"/>
          <p:cNvSpPr/>
          <p:nvPr/>
        </p:nvSpPr>
        <p:spPr>
          <a:xfrm>
            <a:off x="4644008" y="4509120"/>
            <a:ext cx="3312368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Ledger Entries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0" y="1449687"/>
            <a:ext cx="8400000" cy="1171429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5" name="Šipka dolů 4"/>
          <p:cNvSpPr/>
          <p:nvPr/>
        </p:nvSpPr>
        <p:spPr>
          <a:xfrm>
            <a:off x="2856587" y="2701583"/>
            <a:ext cx="1728192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Ctrl-F7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01" y="3853711"/>
            <a:ext cx="8666667" cy="2971429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5364088" y="3052747"/>
            <a:ext cx="3206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0070C0"/>
                </a:solidFill>
              </a:rPr>
              <a:t>Inventory was decreased by 10! </a:t>
            </a:r>
            <a:endParaRPr lang="en-Z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6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General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sz="2400" dirty="0" smtClean="0">
                <a:solidFill>
                  <a:srgbClr val="C00000"/>
                </a:solidFill>
              </a:rPr>
              <a:t>(</a:t>
            </a:r>
            <a:r>
              <a:rPr lang="cs-CZ" sz="2400" dirty="0" err="1" smtClean="0">
                <a:solidFill>
                  <a:srgbClr val="C00000"/>
                </a:solidFill>
              </a:rPr>
              <a:t>home</a:t>
            </a:r>
            <a:r>
              <a:rPr lang="cs-CZ" sz="2400" dirty="0" smtClean="0">
                <a:solidFill>
                  <a:srgbClr val="C00000"/>
                </a:solidFill>
              </a:rPr>
              <a:t> study)</a:t>
            </a:r>
            <a:endParaRPr lang="cs-CZ" sz="24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is it?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A </a:t>
            </a:r>
            <a:r>
              <a:rPr lang="en-US" sz="2400" b="1" dirty="0" smtClean="0"/>
              <a:t>general ledger</a:t>
            </a:r>
            <a:r>
              <a:rPr lang="en-US" sz="2400" dirty="0" smtClean="0"/>
              <a:t> contains all the accounts for recording transactions relating to a company's assets, liabilities, owners' equities, revenues, and expenses.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	In modern accounting software or ERP, the general ledger works as a central repository for	accounting data transferred from all sub-ledgers or modules like account payable, account receivable, cash management, fixed assets, purchasing and projects.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	The general ledger is the backbone of any accounting system which holds financial and non-financial data for an organization. The collection of all accounts is known as the general ledger</a:t>
            </a:r>
            <a:r>
              <a:rPr lang="cs-CZ" sz="2400" dirty="0" smtClean="0"/>
              <a:t>.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584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General </a:t>
            </a:r>
            <a:r>
              <a:rPr lang="cs-CZ" dirty="0" err="1"/>
              <a:t>Ledger</a:t>
            </a:r>
            <a:r>
              <a:rPr lang="cs-CZ" dirty="0"/>
              <a:t> </a:t>
            </a:r>
            <a:r>
              <a:rPr lang="cs-CZ" sz="2400" dirty="0">
                <a:solidFill>
                  <a:srgbClr val="C00000"/>
                </a:solidFill>
              </a:rPr>
              <a:t>(</a:t>
            </a:r>
            <a:r>
              <a:rPr lang="cs-CZ" sz="2400" dirty="0" err="1">
                <a:solidFill>
                  <a:srgbClr val="C00000"/>
                </a:solidFill>
              </a:rPr>
              <a:t>home</a:t>
            </a:r>
            <a:r>
              <a:rPr lang="cs-CZ" sz="2400" dirty="0">
                <a:solidFill>
                  <a:srgbClr val="C00000"/>
                </a:solidFill>
              </a:rPr>
              <a:t> study)</a:t>
            </a:r>
            <a:endParaRPr lang="cs-CZ" dirty="0"/>
          </a:p>
        </p:txBody>
      </p:sp>
      <p:pic>
        <p:nvPicPr>
          <p:cNvPr id="2050" name="Picture 2" descr="C:\Users\JSKORK~1\AppData\Local\Temp\SNAGHTML7d326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87" y="2155552"/>
            <a:ext cx="16097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916832"/>
            <a:ext cx="5171429" cy="443809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374" y="1516519"/>
            <a:ext cx="3190476" cy="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3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Customers</a:t>
            </a:r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7504" y="5104792"/>
            <a:ext cx="8252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See balance (calculated field ) and explain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en-GB" dirty="0" smtClean="0"/>
              <a:t>!  See business history and explain </a:t>
            </a:r>
            <a:r>
              <a:rPr lang="cs-CZ" dirty="0" smtClean="0"/>
              <a:t>as </a:t>
            </a:r>
            <a:r>
              <a:rPr lang="cs-CZ" dirty="0" err="1" smtClean="0"/>
              <a:t>well</a:t>
            </a:r>
            <a:r>
              <a:rPr lang="en-GB" dirty="0" smtClean="0"/>
              <a:t>!</a:t>
            </a:r>
          </a:p>
          <a:p>
            <a:r>
              <a:rPr lang="en-GB" dirty="0" smtClean="0"/>
              <a:t>Use Edit </a:t>
            </a:r>
            <a:r>
              <a:rPr lang="cs-CZ" dirty="0" smtClean="0"/>
              <a:t>I</a:t>
            </a:r>
            <a:r>
              <a:rPr lang="en-GB" dirty="0" smtClean="0"/>
              <a:t>con </a:t>
            </a:r>
            <a:r>
              <a:rPr lang="cs-CZ" dirty="0" smtClean="0"/>
              <a:t>to </a:t>
            </a:r>
            <a:r>
              <a:rPr lang="en-GB" dirty="0" smtClean="0"/>
              <a:t>open chosen customer card ! </a:t>
            </a:r>
            <a:endParaRPr lang="en-GB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84" y="1313796"/>
            <a:ext cx="8003232" cy="36871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5751123"/>
            <a:ext cx="5948398" cy="785244"/>
          </a:xfrm>
          <a:prstGeom prst="rect">
            <a:avLst/>
          </a:prstGeom>
        </p:spPr>
      </p:pic>
      <p:sp>
        <p:nvSpPr>
          <p:cNvPr id="7" name="Pravá složená závorka 6"/>
          <p:cNvSpPr/>
          <p:nvPr/>
        </p:nvSpPr>
        <p:spPr>
          <a:xfrm>
            <a:off x="6804248" y="5751123"/>
            <a:ext cx="360040" cy="7742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7352046" y="5854965"/>
            <a:ext cx="1271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 smtClean="0"/>
              <a:t>To open one </a:t>
            </a:r>
          </a:p>
          <a:p>
            <a:r>
              <a:rPr lang="en-ZA" sz="1200" dirty="0" smtClean="0"/>
              <a:t>chosen Customer</a:t>
            </a:r>
          </a:p>
          <a:p>
            <a:r>
              <a:rPr lang="en-ZA" sz="1200" dirty="0" smtClean="0"/>
              <a:t>Card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138899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in General Ledger</a:t>
            </a:r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5490"/>
            <a:ext cx="3638550" cy="1390650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36098"/>
            <a:ext cx="16287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3923928" y="1556792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39552" y="3284984"/>
            <a:ext cx="324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 to the last line of G/L register</a:t>
            </a:r>
            <a:endParaRPr lang="en-US" dirty="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066" y="5551571"/>
            <a:ext cx="22479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457200" y="5729926"/>
            <a:ext cx="2708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 to icon General Ledger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692" y="3652971"/>
            <a:ext cx="6390776" cy="18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5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3240" y="-41180"/>
            <a:ext cx="8229600" cy="1143000"/>
          </a:xfrm>
        </p:spPr>
        <p:txBody>
          <a:bodyPr/>
          <a:lstStyle/>
          <a:p>
            <a:r>
              <a:rPr lang="en-ZA" dirty="0" smtClean="0"/>
              <a:t>Impacts in General Ledger</a:t>
            </a:r>
            <a:endParaRPr lang="en-ZA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755576" y="3717032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5508104" y="3716428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3398602" y="3717032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1367644" y="371703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4010670" y="3716428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6097743" y="371703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539552" y="3084129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/>
              <a:t>Sales Retail </a:t>
            </a:r>
            <a:r>
              <a:rPr lang="cs-CZ" sz="1400" dirty="0" err="1" smtClean="0"/>
              <a:t>Domestic</a:t>
            </a:r>
            <a:endParaRPr lang="cs-CZ" sz="1400" dirty="0" smtClean="0"/>
          </a:p>
          <a:p>
            <a:r>
              <a:rPr lang="cs-CZ" sz="1400" dirty="0"/>
              <a:t> </a:t>
            </a:r>
            <a:r>
              <a:rPr lang="cs-CZ" sz="1400" dirty="0" smtClean="0"/>
              <a:t>             </a:t>
            </a:r>
            <a:r>
              <a:rPr lang="cs-CZ" sz="1400" b="1" dirty="0" smtClean="0"/>
              <a:t>6110</a:t>
            </a:r>
            <a:endParaRPr lang="cs-CZ" sz="14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326594" y="3084129"/>
            <a:ext cx="1605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Sales  VAT 25%</a:t>
            </a:r>
          </a:p>
          <a:p>
            <a:r>
              <a:rPr lang="cs-CZ" sz="1400" dirty="0"/>
              <a:t> </a:t>
            </a:r>
            <a:r>
              <a:rPr lang="cs-CZ" sz="1400" dirty="0" smtClean="0"/>
              <a:t>        </a:t>
            </a:r>
            <a:r>
              <a:rPr lang="cs-CZ" sz="1400" b="1" dirty="0" smtClean="0"/>
              <a:t>5610</a:t>
            </a:r>
            <a:endParaRPr lang="cs-CZ" sz="14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449670" y="3084129"/>
            <a:ext cx="1930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Customer</a:t>
            </a:r>
            <a:r>
              <a:rPr lang="cs-CZ" sz="1400" dirty="0" smtClean="0"/>
              <a:t> </a:t>
            </a:r>
            <a:r>
              <a:rPr lang="cs-CZ" sz="1400" dirty="0" err="1" smtClean="0"/>
              <a:t>Domestic</a:t>
            </a:r>
            <a:r>
              <a:rPr lang="cs-CZ" sz="1400" dirty="0" smtClean="0"/>
              <a:t>  </a:t>
            </a:r>
          </a:p>
          <a:p>
            <a:r>
              <a:rPr lang="cs-CZ" sz="1400" dirty="0"/>
              <a:t> </a:t>
            </a:r>
            <a:r>
              <a:rPr lang="cs-CZ" sz="1400" dirty="0" smtClean="0"/>
              <a:t>           </a:t>
            </a:r>
            <a:r>
              <a:rPr lang="cs-CZ" sz="1400" b="1" dirty="0" smtClean="0"/>
              <a:t>2310</a:t>
            </a:r>
            <a:endParaRPr lang="cs-CZ" sz="14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87" y="926832"/>
            <a:ext cx="8561905" cy="2066667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19" name="TextovéPole 18"/>
          <p:cNvSpPr txBox="1"/>
          <p:nvPr/>
        </p:nvSpPr>
        <p:spPr>
          <a:xfrm>
            <a:off x="6414990" y="4941168"/>
            <a:ext cx="1930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    </a:t>
            </a:r>
            <a:r>
              <a:rPr lang="cs-CZ" sz="1400" dirty="0" err="1" smtClean="0"/>
              <a:t>Discount</a:t>
            </a:r>
            <a:r>
              <a:rPr lang="cs-CZ" sz="1400" dirty="0" smtClean="0"/>
              <a:t> </a:t>
            </a:r>
            <a:r>
              <a:rPr lang="cs-CZ" sz="1400" dirty="0" err="1" smtClean="0"/>
              <a:t>granted</a:t>
            </a:r>
            <a:r>
              <a:rPr lang="cs-CZ" sz="1400" dirty="0" smtClean="0"/>
              <a:t>  </a:t>
            </a:r>
          </a:p>
          <a:p>
            <a:r>
              <a:rPr lang="cs-CZ" sz="1400" dirty="0"/>
              <a:t> </a:t>
            </a:r>
            <a:r>
              <a:rPr lang="cs-CZ" sz="1400" dirty="0" smtClean="0"/>
              <a:t>             </a:t>
            </a:r>
            <a:r>
              <a:rPr lang="cs-CZ" sz="1400" b="1" dirty="0" smtClean="0"/>
              <a:t>6910</a:t>
            </a:r>
            <a:endParaRPr lang="cs-CZ" sz="1400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367644" y="3927584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cs-CZ" dirty="0" smtClean="0">
                <a:solidFill>
                  <a:srgbClr val="C00000"/>
                </a:solidFill>
              </a:rPr>
              <a:t>1439,00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100354" y="3882047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1 708,81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111323" y="3836472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359,75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250157" y="383647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17,99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6443968" y="555823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cs-CZ" dirty="0" smtClean="0">
                <a:solidFill>
                  <a:srgbClr val="0070C0"/>
                </a:solidFill>
              </a:rPr>
              <a:t>71,95</a:t>
            </a:r>
            <a:endParaRPr lang="cs-CZ" dirty="0">
              <a:solidFill>
                <a:srgbClr val="0070C0"/>
              </a:solidFill>
            </a:endParaRPr>
          </a:p>
        </p:txBody>
      </p:sp>
      <p:cxnSp>
        <p:nvCxnSpPr>
          <p:cNvPr id="25" name="Přímá spojnice 24"/>
          <p:cNvCxnSpPr/>
          <p:nvPr/>
        </p:nvCxnSpPr>
        <p:spPr>
          <a:xfrm>
            <a:off x="6646657" y="5463784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7236296" y="5464388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754302"/>
              </p:ext>
            </p:extLst>
          </p:nvPr>
        </p:nvGraphicFramePr>
        <p:xfrm>
          <a:off x="2483768" y="4607772"/>
          <a:ext cx="2138970" cy="14135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9485">
                  <a:extLst>
                    <a:ext uri="{9D8B030D-6E8A-4147-A177-3AD203B41FA5}">
                      <a16:colId xmlns:a16="http://schemas.microsoft.com/office/drawing/2014/main" val="4275111075"/>
                    </a:ext>
                  </a:extLst>
                </a:gridCol>
                <a:gridCol w="1069485">
                  <a:extLst>
                    <a:ext uri="{9D8B030D-6E8A-4147-A177-3AD203B41FA5}">
                      <a16:colId xmlns:a16="http://schemas.microsoft.com/office/drawing/2014/main" val="3546310093"/>
                    </a:ext>
                  </a:extLst>
                </a:gridCol>
              </a:tblGrid>
              <a:tr h="28270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err="1">
                          <a:effectLst/>
                        </a:rPr>
                        <a:t>Debit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Credit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7299435"/>
                  </a:ext>
                </a:extLst>
              </a:tr>
              <a:tr h="28270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17,99</a:t>
                      </a:r>
                      <a:endParaRPr lang="cs-CZ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1439</a:t>
                      </a:r>
                      <a:endParaRPr lang="cs-CZ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0258288"/>
                  </a:ext>
                </a:extLst>
              </a:tr>
              <a:tr h="28270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71,95</a:t>
                      </a:r>
                      <a:endParaRPr lang="cs-CZ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359,75</a:t>
                      </a:r>
                      <a:endParaRPr lang="cs-CZ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5854384"/>
                  </a:ext>
                </a:extLst>
              </a:tr>
              <a:tr h="28270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1708,81</a:t>
                      </a:r>
                      <a:endParaRPr lang="cs-CZ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1798,75</a:t>
                      </a:r>
                      <a:endParaRPr lang="cs-CZ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0394231"/>
                  </a:ext>
                </a:extLst>
              </a:tr>
              <a:tr h="28270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1798,75</a:t>
                      </a:r>
                      <a:endParaRPr lang="cs-CZ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906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02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Use of Navigate</a:t>
            </a:r>
            <a:r>
              <a:rPr lang="cs-CZ" dirty="0" smtClean="0"/>
              <a:t> </a:t>
            </a:r>
            <a:r>
              <a:rPr lang="cs-CZ" dirty="0" err="1" smtClean="0"/>
              <a:t>tool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Icon Customer Ledger Entries </a:t>
            </a:r>
            <a:r>
              <a:rPr lang="en-US" dirty="0" smtClean="0"/>
              <a:t>from </a:t>
            </a:r>
            <a:r>
              <a:rPr lang="en-US" dirty="0" smtClean="0"/>
              <a:t>the same working space (General Ledger)  </a:t>
            </a:r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780928"/>
            <a:ext cx="6390776" cy="1880126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5115249"/>
            <a:ext cx="2247619" cy="1038095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4687423"/>
            <a:ext cx="2780000" cy="203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0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Use of Navigate</a:t>
            </a:r>
            <a:r>
              <a:rPr lang="cs-CZ" dirty="0"/>
              <a:t> </a:t>
            </a:r>
            <a:r>
              <a:rPr lang="cs-CZ" dirty="0" err="1"/>
              <a:t>tool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42" y="1388023"/>
            <a:ext cx="8042715" cy="18959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717032"/>
            <a:ext cx="3456384" cy="270885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3746241"/>
            <a:ext cx="2366392" cy="236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5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of Navigation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96752"/>
            <a:ext cx="7056784" cy="5029373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250479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 of the section  SALES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sz="1600" b="1" dirty="0" smtClean="0">
                <a:solidFill>
                  <a:srgbClr val="0070C0"/>
                </a:solidFill>
              </a:rPr>
              <a:t>Sales example and impacts (Inventory, Customer Ledger Entries and General Ledger)  </a:t>
            </a:r>
            <a:endParaRPr lang="en-US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501106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Customer</a:t>
            </a:r>
            <a:r>
              <a:rPr lang="cs-CZ" dirty="0" smtClean="0"/>
              <a:t>  </a:t>
            </a:r>
            <a:r>
              <a:rPr lang="cs-CZ" dirty="0" err="1" smtClean="0"/>
              <a:t>Card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35269" y="1567620"/>
            <a:ext cx="87087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See following tabs :</a:t>
            </a:r>
            <a:endParaRPr lang="cs-CZ" b="1" dirty="0" smtClean="0"/>
          </a:p>
          <a:p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General  - basic fields (Country (Region, Salesperson, Balance,</a:t>
            </a:r>
            <a:r>
              <a:rPr lang="cs-CZ" dirty="0" smtClean="0"/>
              <a:t> </a:t>
            </a:r>
            <a:r>
              <a:rPr lang="en-US" dirty="0" smtClean="0"/>
              <a:t>Credit limit,...)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Communication – basic fields (e-mail,…)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Invoicing  - basic fields (Posting groups- will part of the accounting section of this course)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Payments – basic fields (Payment terms- enter new one by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use of </a:t>
            </a:r>
            <a:r>
              <a:rPr lang="en-US" b="1" dirty="0" smtClean="0">
                <a:solidFill>
                  <a:srgbClr val="0070C0"/>
                </a:solidFill>
              </a:rPr>
              <a:t>formula date</a:t>
            </a:r>
            <a:r>
              <a:rPr lang="en-US" dirty="0" smtClean="0"/>
              <a:t>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Receiving – basic fields (Location)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Foreign trade – basic fields (Currency code and  Language)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65862"/>
            <a:ext cx="4232920" cy="26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7308304" y="3356992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7020272" y="449164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1D, 2W,1M</a:t>
            </a:r>
            <a:r>
              <a:rPr lang="cs-CZ" dirty="0" smtClean="0"/>
              <a:t>..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90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en-US" dirty="0" smtClean="0"/>
              <a:t> Ledger Entries 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539552" y="1556792"/>
            <a:ext cx="20882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cxnSp>
        <p:nvCxnSpPr>
          <p:cNvPr id="6" name="Přímá spojnice se šipkou 5"/>
          <p:cNvCxnSpPr>
            <a:stCxn id="4" idx="3"/>
          </p:cNvCxnSpPr>
          <p:nvPr/>
        </p:nvCxnSpPr>
        <p:spPr>
          <a:xfrm>
            <a:off x="2627784" y="1988840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40" y="2679521"/>
            <a:ext cx="6906907" cy="8500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V="1">
            <a:off x="6660232" y="2376930"/>
            <a:ext cx="0" cy="3921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4932040" y="1576213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916799" y="1908474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932040" y="2172664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7662483" y="1365731"/>
            <a:ext cx="1146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Customer </a:t>
            </a:r>
          </a:p>
          <a:p>
            <a:r>
              <a:rPr lang="en-US" dirty="0" smtClean="0"/>
              <a:t>Ledger</a:t>
            </a:r>
          </a:p>
          <a:p>
            <a:r>
              <a:rPr lang="en-US" dirty="0" smtClean="0"/>
              <a:t>Entries</a:t>
            </a:r>
            <a:endParaRPr lang="en-US" dirty="0"/>
          </a:p>
        </p:txBody>
      </p:sp>
      <p:sp>
        <p:nvSpPr>
          <p:cNvPr id="9" name="Pravá složená závorka 8"/>
          <p:cNvSpPr/>
          <p:nvPr/>
        </p:nvSpPr>
        <p:spPr>
          <a:xfrm>
            <a:off x="7164288" y="1279797"/>
            <a:ext cx="216024" cy="10092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Přímá spojnice se šipkou 18"/>
          <p:cNvCxnSpPr/>
          <p:nvPr/>
        </p:nvCxnSpPr>
        <p:spPr>
          <a:xfrm flipH="1">
            <a:off x="7452320" y="2376930"/>
            <a:ext cx="576064" cy="29962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9" y="4122167"/>
            <a:ext cx="6620578" cy="2595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ovéPole 13"/>
          <p:cNvSpPr txBox="1"/>
          <p:nvPr/>
        </p:nvSpPr>
        <p:spPr>
          <a:xfrm>
            <a:off x="711724" y="3549206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Customer Ledger Entries were created  due to posted documents </a:t>
            </a:r>
          </a:p>
          <a:p>
            <a:r>
              <a:rPr lang="en-ZA" sz="1400" dirty="0" smtClean="0"/>
              <a:t>such as invoices, credit memos, and payments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64745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5" grpId="0"/>
      <p:bldP spid="9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Working date, Payment condition</a:t>
            </a:r>
            <a:r>
              <a:rPr lang="cs-CZ" sz="2400" dirty="0" smtClean="0"/>
              <a:t>,</a:t>
            </a:r>
            <a:r>
              <a:rPr lang="en-GB" sz="2400" dirty="0" smtClean="0"/>
              <a:t> and </a:t>
            </a:r>
            <a:r>
              <a:rPr lang="en-GB" sz="2400" b="1" dirty="0" smtClean="0">
                <a:solidFill>
                  <a:srgbClr val="FF0000"/>
                </a:solidFill>
              </a:rPr>
              <a:t>red marked </a:t>
            </a:r>
            <a:r>
              <a:rPr lang="en-GB" sz="2400" dirty="0" smtClean="0"/>
              <a:t>Customer Ledger Entries </a:t>
            </a:r>
            <a:endParaRPr lang="en-GB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739" y="1628800"/>
            <a:ext cx="2066667" cy="1447619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28800"/>
            <a:ext cx="2028571" cy="3000000"/>
          </a:xfrm>
          <a:prstGeom prst="rect">
            <a:avLst/>
          </a:prstGeom>
          <a:ln>
            <a:solidFill>
              <a:srgbClr val="FFFFFF"/>
            </a:solidFill>
          </a:ln>
          <a:effectLst>
            <a:softEdge rad="3175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524" y="4900290"/>
            <a:ext cx="4257143" cy="1752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Obdélník 6"/>
          <p:cNvSpPr/>
          <p:nvPr/>
        </p:nvSpPr>
        <p:spPr>
          <a:xfrm>
            <a:off x="2930896" y="3320190"/>
            <a:ext cx="20882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sp>
        <p:nvSpPr>
          <p:cNvPr id="8" name="Pravá složená závorka 7"/>
          <p:cNvSpPr/>
          <p:nvPr/>
        </p:nvSpPr>
        <p:spPr>
          <a:xfrm>
            <a:off x="6660232" y="1556792"/>
            <a:ext cx="360040" cy="48965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7452320" y="3573016"/>
            <a:ext cx="1257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Business</a:t>
            </a:r>
          </a:p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10" name="Šipka dolů 9"/>
          <p:cNvSpPr/>
          <p:nvPr/>
        </p:nvSpPr>
        <p:spPr>
          <a:xfrm>
            <a:off x="2987824" y="4223023"/>
            <a:ext cx="290035" cy="820505"/>
          </a:xfrm>
          <a:prstGeom prst="downArrow">
            <a:avLst>
              <a:gd name="adj1" fmla="val 4393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3293675" y="4921024"/>
            <a:ext cx="2968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Go to Tab Payments o</a:t>
            </a:r>
            <a:r>
              <a:rPr lang="cs-CZ" sz="1400" b="1" dirty="0" smtClean="0">
                <a:solidFill>
                  <a:srgbClr val="FF0000"/>
                </a:solidFill>
              </a:rPr>
              <a:t>f</a:t>
            </a:r>
            <a:r>
              <a:rPr lang="en-GB" sz="1400" b="1" dirty="0" smtClean="0">
                <a:solidFill>
                  <a:srgbClr val="FF0000"/>
                </a:solidFill>
              </a:rPr>
              <a:t> Customer card</a:t>
            </a:r>
            <a:endParaRPr lang="en-GB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63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 smtClean="0"/>
              <a:t>Customer</a:t>
            </a:r>
            <a:r>
              <a:rPr lang="cs-CZ" sz="3200" dirty="0" smtClean="0"/>
              <a:t> </a:t>
            </a:r>
            <a:r>
              <a:rPr lang="cs-CZ" sz="3200" dirty="0" err="1" smtClean="0"/>
              <a:t>Ledger</a:t>
            </a:r>
            <a:r>
              <a:rPr lang="cs-CZ" sz="3200" dirty="0" smtClean="0"/>
              <a:t> </a:t>
            </a:r>
            <a:r>
              <a:rPr lang="cs-CZ" sz="3200" dirty="0" err="1" smtClean="0"/>
              <a:t>Entries</a:t>
            </a:r>
            <a:r>
              <a:rPr lang="cs-CZ" sz="3200" dirty="0" smtClean="0"/>
              <a:t>  </a:t>
            </a:r>
            <a:r>
              <a:rPr lang="cs-CZ" sz="1600" dirty="0" smtClean="0">
                <a:solidFill>
                  <a:srgbClr val="FF0000"/>
                </a:solidFill>
              </a:rPr>
              <a:t>(</a:t>
            </a:r>
            <a:r>
              <a:rPr lang="cs-CZ" sz="1600" dirty="0" err="1" smtClean="0">
                <a:solidFill>
                  <a:srgbClr val="FF0000"/>
                </a:solidFill>
              </a:rPr>
              <a:t>filtered</a:t>
            </a:r>
            <a:r>
              <a:rPr lang="cs-CZ" sz="1600" dirty="0" smtClean="0">
                <a:solidFill>
                  <a:srgbClr val="FF0000"/>
                </a:solidFill>
              </a:rPr>
              <a:t> to </a:t>
            </a:r>
            <a:r>
              <a:rPr lang="cs-CZ" sz="1600" dirty="0" err="1" smtClean="0">
                <a:solidFill>
                  <a:srgbClr val="FF0000"/>
                </a:solidFill>
              </a:rPr>
              <a:t>only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</a:rPr>
              <a:t>one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</a:rPr>
              <a:t>red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</a:rPr>
              <a:t>marked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</a:rPr>
              <a:t>invoice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</a:rPr>
              <a:t>entry</a:t>
            </a:r>
            <a:r>
              <a:rPr lang="cs-CZ" sz="1600" dirty="0" smtClean="0">
                <a:solidFill>
                  <a:srgbClr val="FF0000"/>
                </a:solidFill>
              </a:rPr>
              <a:t>)</a:t>
            </a:r>
            <a:endParaRPr lang="cs-CZ" sz="1600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392" y="1484784"/>
            <a:ext cx="6570187" cy="883849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6" name="Obdélník 5"/>
          <p:cNvSpPr/>
          <p:nvPr/>
        </p:nvSpPr>
        <p:spPr>
          <a:xfrm>
            <a:off x="683568" y="1484784"/>
            <a:ext cx="12961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36912"/>
            <a:ext cx="8158481" cy="1016444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683568" y="3974434"/>
            <a:ext cx="5407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By use of Navigate tool</a:t>
            </a:r>
            <a:r>
              <a:rPr lang="cs-CZ" dirty="0" smtClean="0"/>
              <a:t>,</a:t>
            </a:r>
            <a:r>
              <a:rPr lang="en-ZA" dirty="0" smtClean="0"/>
              <a:t> you can see document (invoice)</a:t>
            </a:r>
            <a:endParaRPr lang="en-ZA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4647340"/>
            <a:ext cx="2933333" cy="1190476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10" name="Šipka doprava 9"/>
          <p:cNvSpPr/>
          <p:nvPr/>
        </p:nvSpPr>
        <p:spPr>
          <a:xfrm>
            <a:off x="4788024" y="4647340"/>
            <a:ext cx="3528392" cy="1445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141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Invoice in question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17638"/>
            <a:ext cx="3933927" cy="330750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196752"/>
            <a:ext cx="5638462" cy="5156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0566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day after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due date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00808"/>
            <a:ext cx="2066667" cy="144761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665920"/>
            <a:ext cx="2556787" cy="4002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Přímá spojnice se šipkou 6"/>
          <p:cNvCxnSpPr/>
          <p:nvPr/>
        </p:nvCxnSpPr>
        <p:spPr>
          <a:xfrm>
            <a:off x="2822243" y="2636912"/>
            <a:ext cx="3333933" cy="259228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81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693</Words>
  <Application>Microsoft Office PowerPoint</Application>
  <PresentationFormat>Předvádění na obrazovce (4:3)</PresentationFormat>
  <Paragraphs>145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8" baseType="lpstr">
      <vt:lpstr>Arial</vt:lpstr>
      <vt:lpstr>Calibri</vt:lpstr>
      <vt:lpstr>Motiv systému Office</vt:lpstr>
      <vt:lpstr>Introduction to MS Dynamics NAV     Sales example and impacts (Inventory, Customer Ledger Entries and General Ledger) Assigned to students of courses BPH_EPS1,MPH_AOMA and MPH_AOPR   </vt:lpstr>
      <vt:lpstr>Customer  Card</vt:lpstr>
      <vt:lpstr>List of Customers</vt:lpstr>
      <vt:lpstr>Customer  Card</vt:lpstr>
      <vt:lpstr>Customer  Ledger Entries </vt:lpstr>
      <vt:lpstr>Working date, Payment condition, and red marked Customer Ledger Entries </vt:lpstr>
      <vt:lpstr>Customer Ledger Entries  (filtered to only one red marked invoice entry)</vt:lpstr>
      <vt:lpstr>Invoice in question</vt:lpstr>
      <vt:lpstr>One day after the due date</vt:lpstr>
      <vt:lpstr>Item list (use search window)</vt:lpstr>
      <vt:lpstr>Item Card</vt:lpstr>
      <vt:lpstr>Item Card</vt:lpstr>
      <vt:lpstr>Item Card</vt:lpstr>
      <vt:lpstr>Item Ledger Entries</vt:lpstr>
      <vt:lpstr>Sales Order creation</vt:lpstr>
      <vt:lpstr>Sales Order creation</vt:lpstr>
      <vt:lpstr>List of already existing Sales Orders</vt:lpstr>
      <vt:lpstr>Sales Order (SO) – new one</vt:lpstr>
      <vt:lpstr>Sales Order (SO) – new  (To enter data use F4 or mouse) </vt:lpstr>
      <vt:lpstr>Sales Order (SO)</vt:lpstr>
      <vt:lpstr>Sales Order (SO)</vt:lpstr>
      <vt:lpstr>Print (Preview) </vt:lpstr>
      <vt:lpstr>Post SO by use of key F9 (or icon)</vt:lpstr>
      <vt:lpstr>Customer Ledger Entries</vt:lpstr>
      <vt:lpstr>Item Ledger Entries</vt:lpstr>
      <vt:lpstr>Item Ledger Entries</vt:lpstr>
      <vt:lpstr>Item Ledger Entries</vt:lpstr>
      <vt:lpstr>General Ledger (home study)</vt:lpstr>
      <vt:lpstr>General Ledger (home study)</vt:lpstr>
      <vt:lpstr>Impacts in General Ledger</vt:lpstr>
      <vt:lpstr>Impacts in General Ledger</vt:lpstr>
      <vt:lpstr>Use of Navigate tool</vt:lpstr>
      <vt:lpstr>Use of Navigate tool</vt:lpstr>
      <vt:lpstr>Result of Navigation</vt:lpstr>
      <vt:lpstr>End of the section  SALES Sales example and impacts (Inventory, Customer Ledger Entries and General Ledger)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Jaromír Skorkovský</cp:lastModifiedBy>
  <cp:revision>150</cp:revision>
  <dcterms:created xsi:type="dcterms:W3CDTF">2014-09-15T11:04:04Z</dcterms:created>
  <dcterms:modified xsi:type="dcterms:W3CDTF">2019-10-02T08:13:28Z</dcterms:modified>
</cp:coreProperties>
</file>