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2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2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4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8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0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6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0273-3E4E-48EF-AD05-9DBDEE8AA5C5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Product</a:t>
            </a:r>
            <a:r>
              <a:rPr lang="cs-CZ" dirty="0"/>
              <a:t> mix and TOC</a:t>
            </a:r>
          </a:p>
        </p:txBody>
      </p:sp>
    </p:spTree>
    <p:extLst>
      <p:ext uri="{BB962C8B-B14F-4D97-AF65-F5344CB8AC3E}">
        <p14:creationId xmlns:p14="http://schemas.microsoft.com/office/powerpoint/2010/main" val="148800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30778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(50)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29345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 (50)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27912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(55)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26479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(52)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30778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(6)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729345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(8)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16082" y="2655915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(10)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17373" y="2624050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(10)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427912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26479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664526" y="3415144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989906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538451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68682" y="4181301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427912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935585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126479" y="3406819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3" name="Přímá spojnice se šipkou 22"/>
          <p:cNvCxnSpPr>
            <a:stCxn id="9" idx="0"/>
            <a:endCxn id="4" idx="2"/>
          </p:cNvCxnSpPr>
          <p:nvPr/>
        </p:nvCxnSpPr>
        <p:spPr>
          <a:xfrm flipV="1">
            <a:off x="1724891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3438698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122025" y="1206732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6820592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916082" y="3406824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1279466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3828011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4717472" y="234280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7225145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6416039" y="306046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2205642" y="3129741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958242" y="3868189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endCxn id="11" idx="2"/>
          </p:cNvCxnSpPr>
          <p:nvPr/>
        </p:nvCxnSpPr>
        <p:spPr>
          <a:xfrm flipH="1" flipV="1">
            <a:off x="2610195" y="3129741"/>
            <a:ext cx="1748444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12" idx="2"/>
          </p:cNvCxnSpPr>
          <p:nvPr/>
        </p:nvCxnSpPr>
        <p:spPr>
          <a:xfrm flipV="1">
            <a:off x="4584468" y="3097876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220564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019597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563291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643751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7623463" y="616093"/>
            <a:ext cx="42504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8 </a:t>
            </a:r>
            <a:r>
              <a:rPr lang="cs-CZ" sz="1600" dirty="0" err="1"/>
              <a:t>hours</a:t>
            </a:r>
            <a:r>
              <a:rPr lang="cs-CZ" sz="1600" dirty="0"/>
              <a:t> /</a:t>
            </a:r>
            <a:r>
              <a:rPr lang="cs-CZ" sz="1600" dirty="0" err="1"/>
              <a:t>day</a:t>
            </a:r>
            <a:r>
              <a:rPr lang="cs-CZ" sz="1600" dirty="0"/>
              <a:t>=480, </a:t>
            </a:r>
            <a:r>
              <a:rPr lang="cs-CZ" sz="1600" dirty="0" err="1"/>
              <a:t>cost</a:t>
            </a:r>
            <a:r>
              <a:rPr lang="cs-CZ" sz="1600" dirty="0"/>
              <a:t>/</a:t>
            </a:r>
            <a:r>
              <a:rPr lang="cs-CZ" sz="1600" dirty="0" err="1"/>
              <a:t>hour</a:t>
            </a:r>
            <a:r>
              <a:rPr lang="cs-CZ" sz="1600" dirty="0"/>
              <a:t>/</a:t>
            </a:r>
            <a:r>
              <a:rPr lang="cs-CZ" sz="1600" dirty="0" err="1"/>
              <a:t>resource</a:t>
            </a:r>
            <a:r>
              <a:rPr lang="cs-CZ" sz="1600" dirty="0"/>
              <a:t>=10 USD</a:t>
            </a:r>
          </a:p>
          <a:p>
            <a:r>
              <a:rPr lang="cs-CZ" sz="1600" dirty="0"/>
              <a:t>To </a:t>
            </a:r>
            <a:r>
              <a:rPr lang="cs-CZ" sz="1600" dirty="0" err="1"/>
              <a:t>produce</a:t>
            </a:r>
            <a:r>
              <a:rPr lang="cs-CZ" sz="1600" dirty="0"/>
              <a:t> P </a:t>
            </a:r>
            <a:r>
              <a:rPr lang="cs-CZ" sz="1600" dirty="0" err="1"/>
              <a:t>or</a:t>
            </a:r>
            <a:r>
              <a:rPr lang="cs-CZ" sz="1600" dirty="0"/>
              <a:t> Q-&gt;20 </a:t>
            </a:r>
            <a:r>
              <a:rPr lang="cs-CZ" sz="1600" dirty="0" err="1"/>
              <a:t>minutes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B (</a:t>
            </a:r>
            <a:r>
              <a:rPr lang="cs-CZ" sz="1600" dirty="0" err="1"/>
              <a:t>bottleneck</a:t>
            </a:r>
            <a:r>
              <a:rPr lang="cs-CZ" sz="1600" dirty="0"/>
              <a:t>)</a:t>
            </a:r>
          </a:p>
          <a:p>
            <a:r>
              <a:rPr lang="cs-CZ" sz="1600" dirty="0"/>
              <a:t>To </a:t>
            </a:r>
            <a:r>
              <a:rPr lang="cs-CZ" sz="1600" dirty="0" err="1"/>
              <a:t>produce</a:t>
            </a:r>
            <a:r>
              <a:rPr lang="cs-CZ" sz="1600" dirty="0"/>
              <a:t> R </a:t>
            </a:r>
            <a:r>
              <a:rPr lang="cs-CZ" sz="1600" dirty="0" err="1"/>
              <a:t>or</a:t>
            </a:r>
            <a:r>
              <a:rPr lang="cs-CZ" sz="1600" dirty="0"/>
              <a:t>  S-&gt;30 </a:t>
            </a:r>
            <a:r>
              <a:rPr lang="cs-CZ" sz="1600" dirty="0" err="1"/>
              <a:t>minutes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B (</a:t>
            </a:r>
            <a:r>
              <a:rPr lang="cs-CZ" sz="1600" dirty="0" err="1"/>
              <a:t>bottleneck</a:t>
            </a:r>
            <a:r>
              <a:rPr lang="cs-CZ" sz="1600" dirty="0"/>
              <a:t>)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3274"/>
              </p:ext>
            </p:extLst>
          </p:nvPr>
        </p:nvGraphicFramePr>
        <p:xfrm>
          <a:off x="5122025" y="4289288"/>
          <a:ext cx="5754370" cy="896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36 min (6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cs-CZ" sz="1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5217583" y="4164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5CA870E-7E45-4DA5-A68E-632088FBB138}"/>
              </a:ext>
            </a:extLst>
          </p:cNvPr>
          <p:cNvSpPr txBox="1"/>
          <p:nvPr/>
        </p:nvSpPr>
        <p:spPr>
          <a:xfrm>
            <a:off x="7145866" y="6241907"/>
            <a:ext cx="4494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/>
              <a:t>Based</a:t>
            </a:r>
            <a:r>
              <a:rPr lang="cs-CZ" sz="1400" b="1" dirty="0"/>
              <a:t> on Prof. James R. Holt, Washington </a:t>
            </a:r>
            <a:r>
              <a:rPr lang="cs-CZ" sz="1400" b="1" dirty="0" err="1"/>
              <a:t>State</a:t>
            </a:r>
            <a:r>
              <a:rPr lang="cs-CZ" sz="1400" b="1" dirty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25660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Four</a:t>
            </a:r>
            <a:r>
              <a:rPr lang="cs-CZ" sz="3600" dirty="0" smtClean="0"/>
              <a:t> </a:t>
            </a:r>
            <a:r>
              <a:rPr lang="cs-CZ" sz="3600" dirty="0" err="1" smtClean="0"/>
              <a:t>different</a:t>
            </a:r>
            <a:r>
              <a:rPr lang="cs-CZ" sz="3600" dirty="0" smtClean="0"/>
              <a:t> </a:t>
            </a:r>
            <a:r>
              <a:rPr lang="cs-CZ" sz="3600" dirty="0" err="1" smtClean="0"/>
              <a:t>approaches</a:t>
            </a:r>
            <a:r>
              <a:rPr lang="cs-CZ" sz="3600" dirty="0" smtClean="0"/>
              <a:t> </a:t>
            </a:r>
            <a:r>
              <a:rPr lang="cs-CZ" sz="3600" dirty="0" err="1" smtClean="0"/>
              <a:t>how</a:t>
            </a:r>
            <a:r>
              <a:rPr lang="cs-CZ" sz="3600" dirty="0" smtClean="0"/>
              <a:t> to </a:t>
            </a:r>
            <a:r>
              <a:rPr lang="cs-CZ" sz="3600" dirty="0" err="1" smtClean="0"/>
              <a:t>solve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product</a:t>
            </a:r>
            <a:r>
              <a:rPr lang="cs-CZ" sz="3600" dirty="0" smtClean="0"/>
              <a:t> mix 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43" y="1614401"/>
            <a:ext cx="2484725" cy="18949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691" y="1614401"/>
            <a:ext cx="2533650" cy="19600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8008" y="3785496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6200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4108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 err="1"/>
              <a:t>Classic</a:t>
            </a:r>
            <a:r>
              <a:rPr lang="cs-CZ" sz="3200" dirty="0"/>
              <a:t> </a:t>
            </a:r>
            <a:r>
              <a:rPr lang="cs-CZ" sz="3200" dirty="0" err="1"/>
              <a:t>approach</a:t>
            </a:r>
            <a:r>
              <a:rPr lang="cs-CZ" sz="3200" dirty="0"/>
              <a:t> – </a:t>
            </a:r>
            <a:r>
              <a:rPr lang="cs-CZ" sz="3200" dirty="0" err="1"/>
              <a:t>highest</a:t>
            </a:r>
            <a:r>
              <a:rPr lang="cs-CZ" sz="3200" dirty="0"/>
              <a:t> </a:t>
            </a:r>
            <a:r>
              <a:rPr lang="cs-CZ" sz="3200" dirty="0" err="1"/>
              <a:t>margin</a:t>
            </a:r>
            <a:r>
              <a:rPr lang="cs-CZ" sz="3200" dirty="0"/>
              <a:t> </a:t>
            </a:r>
            <a:r>
              <a:rPr lang="cs-CZ" sz="3200" dirty="0" smtClean="0"/>
              <a:t>(</a:t>
            </a:r>
            <a:r>
              <a:rPr lang="cs-CZ" sz="3200" dirty="0" err="1" smtClean="0"/>
              <a:t>accounant</a:t>
            </a:r>
            <a:r>
              <a:rPr lang="cs-CZ" sz="3200" dirty="0" smtClean="0"/>
              <a:t>) – </a:t>
            </a:r>
            <a:r>
              <a:rPr lang="cs-CZ" sz="3200" b="1" dirty="0">
                <a:solidFill>
                  <a:srgbClr val="FF0000"/>
                </a:solidFill>
              </a:rPr>
              <a:t>S </a:t>
            </a:r>
            <a:r>
              <a:rPr lang="cs-CZ" sz="3200" b="1" dirty="0" err="1">
                <a:solidFill>
                  <a:srgbClr val="FF0000"/>
                </a:solidFill>
              </a:rPr>
              <a:t>product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52*16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- 20*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352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16</a:t>
            </a:r>
            <a:r>
              <a:rPr lang="cs-CZ" sz="2400" dirty="0"/>
              <a:t>= 480/30=16 = 480/(20+10)</a:t>
            </a:r>
          </a:p>
          <a:p>
            <a:r>
              <a:rPr lang="cs-CZ" sz="2400" dirty="0"/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to </a:t>
            </a:r>
            <a:r>
              <a:rPr lang="cs-CZ" sz="2400" dirty="0" err="1"/>
              <a:t>produce</a:t>
            </a:r>
            <a:r>
              <a:rPr lang="cs-CZ" sz="2400" dirty="0"/>
              <a:t> 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24" y="3594030"/>
            <a:ext cx="2484725" cy="189496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503632" y="2633477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(10)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50785" y="3424571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7770727" y="3107303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14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Marketing </a:t>
            </a:r>
            <a:r>
              <a:rPr lang="cs-CZ" sz="3600" dirty="0" err="1"/>
              <a:t>approach</a:t>
            </a:r>
            <a:r>
              <a:rPr lang="cs-CZ" sz="3600" dirty="0"/>
              <a:t> – </a:t>
            </a:r>
            <a:r>
              <a:rPr lang="cs-CZ" sz="3600" dirty="0" err="1"/>
              <a:t>highest</a:t>
            </a:r>
            <a:r>
              <a:rPr lang="cs-CZ" sz="3600" dirty="0"/>
              <a:t> </a:t>
            </a:r>
            <a:r>
              <a:rPr lang="cs-CZ" sz="3600" dirty="0" err="1"/>
              <a:t>selling</a:t>
            </a:r>
            <a:r>
              <a:rPr lang="cs-CZ" sz="3600" dirty="0"/>
              <a:t> </a:t>
            </a:r>
            <a:r>
              <a:rPr lang="cs-CZ" sz="3600" dirty="0" err="1"/>
              <a:t>price</a:t>
            </a:r>
            <a:r>
              <a:rPr lang="cs-CZ" sz="3600" dirty="0"/>
              <a:t> </a:t>
            </a:r>
            <a:r>
              <a:rPr lang="cs-CZ" sz="3200" b="1" dirty="0">
                <a:solidFill>
                  <a:srgbClr val="7030A0"/>
                </a:solidFill>
              </a:rPr>
              <a:t>R </a:t>
            </a:r>
            <a:r>
              <a:rPr lang="cs-CZ" sz="3200" b="1" dirty="0" err="1">
                <a:solidFill>
                  <a:srgbClr val="7030A0"/>
                </a:solidFill>
              </a:rPr>
              <a:t>product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5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3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20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16= 480/30=16 = 480/(20+10)</a:t>
            </a:r>
          </a:p>
          <a:p>
            <a:r>
              <a:rPr lang="cs-CZ" sz="2400" dirty="0"/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to </a:t>
            </a:r>
            <a:r>
              <a:rPr lang="cs-CZ" sz="2400" dirty="0" err="1"/>
              <a:t>produce</a:t>
            </a:r>
            <a:r>
              <a:rPr lang="cs-CZ" sz="2400" dirty="0"/>
              <a:t> 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915" y="3537469"/>
            <a:ext cx="2533650" cy="196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Production</a:t>
            </a:r>
            <a:r>
              <a:rPr lang="cs-CZ" sz="3200" dirty="0"/>
              <a:t> </a:t>
            </a:r>
            <a:r>
              <a:rPr lang="cs-CZ" sz="3200" dirty="0" err="1"/>
              <a:t>approach</a:t>
            </a:r>
            <a:r>
              <a:rPr lang="cs-CZ" sz="3200" dirty="0"/>
              <a:t> – </a:t>
            </a:r>
            <a:r>
              <a:rPr lang="cs-CZ" sz="3200" dirty="0" err="1"/>
              <a:t>highest</a:t>
            </a:r>
            <a:r>
              <a:rPr lang="cs-CZ" sz="3200" dirty="0"/>
              <a:t> </a:t>
            </a:r>
            <a:r>
              <a:rPr lang="cs-CZ" sz="3200" dirty="0" err="1"/>
              <a:t>machine</a:t>
            </a:r>
            <a:r>
              <a:rPr lang="cs-CZ" sz="3200" dirty="0"/>
              <a:t> </a:t>
            </a:r>
            <a:r>
              <a:rPr lang="cs-CZ" sz="3200" dirty="0" err="1"/>
              <a:t>efficiency</a:t>
            </a:r>
            <a:r>
              <a:rPr lang="cs-CZ" sz="3200" dirty="0"/>
              <a:t> </a:t>
            </a:r>
            <a:r>
              <a:rPr lang="cs-CZ" sz="3200" b="1" dirty="0" smtClean="0">
                <a:solidFill>
                  <a:srgbClr val="FFC000"/>
                </a:solidFill>
              </a:rPr>
              <a:t>Q </a:t>
            </a:r>
            <a:r>
              <a:rPr lang="cs-CZ" sz="3200" b="1" dirty="0" err="1" smtClean="0">
                <a:solidFill>
                  <a:srgbClr val="FFC000"/>
                </a:solidFill>
              </a:rPr>
              <a:t>product</a:t>
            </a:r>
            <a:r>
              <a:rPr lang="cs-CZ" sz="3200" b="1" dirty="0" smtClean="0">
                <a:solidFill>
                  <a:srgbClr val="FFC000"/>
                </a:solidFill>
              </a:rPr>
              <a:t> 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5</a:t>
            </a:r>
            <a:r>
              <a:rPr lang="cs-CZ" altLang="cs-CZ" sz="2400" dirty="0">
                <a:ea typeface="ＭＳ Ｐゴシック" panose="020B0600070205080204" pitchFamily="34" charset="-128"/>
              </a:rPr>
              <a:t>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cs-CZ" altLang="cs-CZ" sz="2400" dirty="0">
                <a:ea typeface="ＭＳ Ｐゴシック" panose="020B0600070205080204" pitchFamily="34" charset="-128"/>
              </a:rPr>
              <a:t>24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cs-CZ" altLang="cs-CZ" sz="2400" dirty="0">
                <a:ea typeface="ＭＳ Ｐゴシック" panose="020B0600070205080204" pitchFamily="34" charset="-128"/>
              </a:rPr>
              <a:t>24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cs-CZ" altLang="cs-CZ" sz="2400" dirty="0">
                <a:ea typeface="ＭＳ Ｐゴシック" panose="020B0600070205080204" pitchFamily="34" charset="-128"/>
              </a:rPr>
              <a:t>440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24= 480/20</a:t>
            </a:r>
          </a:p>
          <a:p>
            <a:r>
              <a:rPr lang="cs-CZ" sz="2400" dirty="0"/>
              <a:t>20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 to </a:t>
            </a:r>
            <a:r>
              <a:rPr lang="cs-CZ" sz="2400" dirty="0" err="1"/>
              <a:t>produce</a:t>
            </a:r>
            <a:r>
              <a:rPr lang="cs-CZ" sz="2400" dirty="0"/>
              <a:t> Q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755758" y="3311670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</p:spTree>
    <p:extLst>
      <p:ext uri="{BB962C8B-B14F-4D97-AF65-F5344CB8AC3E}">
        <p14:creationId xmlns:p14="http://schemas.microsoft.com/office/powerpoint/2010/main" val="10219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TOC </a:t>
            </a:r>
            <a:r>
              <a:rPr lang="cs-CZ" sz="3600" dirty="0" err="1"/>
              <a:t>approach</a:t>
            </a:r>
            <a:r>
              <a:rPr lang="cs-CZ" sz="3600" dirty="0"/>
              <a:t> – </a:t>
            </a:r>
            <a:r>
              <a:rPr lang="cs-CZ" sz="3600" dirty="0" err="1"/>
              <a:t>highest</a:t>
            </a:r>
            <a:r>
              <a:rPr lang="cs-CZ" sz="3600" dirty="0"/>
              <a:t> use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bottleneck</a:t>
            </a:r>
            <a:r>
              <a:rPr lang="cs-CZ" sz="3600" dirty="0"/>
              <a:t>  </a:t>
            </a:r>
            <a:r>
              <a:rPr lang="cs-CZ" sz="3200" b="1" dirty="0"/>
              <a:t>P </a:t>
            </a:r>
            <a:r>
              <a:rPr lang="cs-CZ" sz="3200" b="1" dirty="0" err="1"/>
              <a:t>product</a:t>
            </a:r>
            <a:r>
              <a:rPr lang="cs-CZ" sz="3200" b="1" dirty="0"/>
              <a:t>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5</a:t>
            </a:r>
            <a:r>
              <a:rPr lang="cs-CZ" altLang="cs-CZ" sz="2400" dirty="0">
                <a:ea typeface="ＭＳ Ｐゴシック" panose="020B0600070205080204" pitchFamily="34" charset="-128"/>
              </a:rPr>
              <a:t>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cs-CZ" altLang="cs-CZ" sz="2400" dirty="0">
                <a:ea typeface="ＭＳ Ｐゴシック" panose="020B0600070205080204" pitchFamily="34" charset="-128"/>
              </a:rPr>
              <a:t>24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</a:t>
            </a:r>
            <a:r>
              <a:rPr lang="cs-CZ" altLang="cs-CZ" sz="2400" dirty="0">
                <a:ea typeface="ＭＳ Ｐゴシック" panose="020B0600070205080204" pitchFamily="34" charset="-128"/>
              </a:rPr>
              <a:t>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cs-CZ" altLang="cs-CZ" sz="2400" dirty="0">
                <a:ea typeface="ＭＳ Ｐゴシック" panose="020B0600070205080204" pitchFamily="34" charset="-128"/>
              </a:rPr>
              <a:t>24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cs-CZ" altLang="cs-CZ" sz="2400" dirty="0">
                <a:ea typeface="ＭＳ Ｐゴシック" panose="020B0600070205080204" pitchFamily="34" charset="-128"/>
              </a:rPr>
              <a:t>560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24= 480/20</a:t>
            </a:r>
          </a:p>
          <a:p>
            <a:r>
              <a:rPr lang="cs-CZ" sz="2400" dirty="0"/>
              <a:t>20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to </a:t>
            </a:r>
            <a:r>
              <a:rPr lang="cs-CZ" sz="2400" dirty="0" err="1"/>
              <a:t>produce</a:t>
            </a:r>
            <a:r>
              <a:rPr lang="cs-CZ" sz="2400" dirty="0"/>
              <a:t> P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208" y="3512118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456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9E0B1-5EAE-4203-AD08-30E611B0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99B8D8-A12F-4047-AEF4-B1F8DE6B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Accounting approach 	S	$352		100%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Sales-Higher Sales Price 	R	$320  	  	90%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Production-Efficiency	Q	$440 	 	125%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TOC  approach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$560  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159%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840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365</Words>
  <Application>Microsoft Office PowerPoint</Application>
  <PresentationFormat>Širokoúhlá obrazovka</PresentationFormat>
  <Paragraphs>75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Times New Roman</vt:lpstr>
      <vt:lpstr>Motiv Office</vt:lpstr>
      <vt:lpstr>Product mix and TOC</vt:lpstr>
      <vt:lpstr>Prezentace aplikace PowerPoint</vt:lpstr>
      <vt:lpstr>Four different approaches how to solve the product mix </vt:lpstr>
      <vt:lpstr>Classic approach – highest margin (accounant) – S product</vt:lpstr>
      <vt:lpstr>Marketing approach – highest selling price R product</vt:lpstr>
      <vt:lpstr>Production approach – highest machine efficiency Q product </vt:lpstr>
      <vt:lpstr>TOC approach – highest use of bottleneck  P product </vt:lpstr>
      <vt:lpstr>Results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TOC</dc:title>
  <dc:creator>Jaromír Skorkovský</dc:creator>
  <cp:lastModifiedBy>Jaromír Skorkovský</cp:lastModifiedBy>
  <cp:revision>11</cp:revision>
  <dcterms:created xsi:type="dcterms:W3CDTF">2019-10-02T13:14:43Z</dcterms:created>
  <dcterms:modified xsi:type="dcterms:W3CDTF">2019-10-07T10:29:48Z</dcterms:modified>
</cp:coreProperties>
</file>