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8"/>
  </p:notesMasterIdLst>
  <p:handoutMasterIdLst>
    <p:handoutMasterId r:id="rId69"/>
  </p:handoutMasterIdLst>
  <p:sldIdLst>
    <p:sldId id="256" r:id="rId2"/>
    <p:sldId id="370" r:id="rId3"/>
    <p:sldId id="311" r:id="rId4"/>
    <p:sldId id="366" r:id="rId5"/>
    <p:sldId id="352" r:id="rId6"/>
    <p:sldId id="316" r:id="rId7"/>
    <p:sldId id="261" r:id="rId8"/>
    <p:sldId id="362" r:id="rId9"/>
    <p:sldId id="363" r:id="rId10"/>
    <p:sldId id="364" r:id="rId11"/>
    <p:sldId id="365" r:id="rId12"/>
    <p:sldId id="317" r:id="rId13"/>
    <p:sldId id="371" r:id="rId14"/>
    <p:sldId id="320" r:id="rId15"/>
    <p:sldId id="350" r:id="rId16"/>
    <p:sldId id="307" r:id="rId17"/>
    <p:sldId id="351" r:id="rId18"/>
    <p:sldId id="353" r:id="rId19"/>
    <p:sldId id="258" r:id="rId20"/>
    <p:sldId id="369" r:id="rId21"/>
    <p:sldId id="367" r:id="rId22"/>
    <p:sldId id="328" r:id="rId23"/>
    <p:sldId id="312" r:id="rId24"/>
    <p:sldId id="329" r:id="rId25"/>
    <p:sldId id="357" r:id="rId26"/>
    <p:sldId id="327" r:id="rId27"/>
    <p:sldId id="358" r:id="rId28"/>
    <p:sldId id="359" r:id="rId29"/>
    <p:sldId id="382" r:id="rId30"/>
    <p:sldId id="383" r:id="rId31"/>
    <p:sldId id="372" r:id="rId32"/>
    <p:sldId id="373" r:id="rId33"/>
    <p:sldId id="374" r:id="rId34"/>
    <p:sldId id="375" r:id="rId35"/>
    <p:sldId id="377" r:id="rId36"/>
    <p:sldId id="378" r:id="rId37"/>
    <p:sldId id="379" r:id="rId38"/>
    <p:sldId id="381" r:id="rId39"/>
    <p:sldId id="380" r:id="rId40"/>
    <p:sldId id="376" r:id="rId41"/>
    <p:sldId id="319" r:id="rId42"/>
    <p:sldId id="331" r:id="rId43"/>
    <p:sldId id="334" r:id="rId44"/>
    <p:sldId id="314" r:id="rId45"/>
    <p:sldId id="323" r:id="rId46"/>
    <p:sldId id="324" r:id="rId47"/>
    <p:sldId id="325" r:id="rId48"/>
    <p:sldId id="326" r:id="rId49"/>
    <p:sldId id="335" r:id="rId50"/>
    <p:sldId id="336" r:id="rId51"/>
    <p:sldId id="347" r:id="rId52"/>
    <p:sldId id="346" r:id="rId53"/>
    <p:sldId id="337" r:id="rId54"/>
    <p:sldId id="339" r:id="rId55"/>
    <p:sldId id="344" r:id="rId56"/>
    <p:sldId id="345" r:id="rId57"/>
    <p:sldId id="340" r:id="rId58"/>
    <p:sldId id="341" r:id="rId59"/>
    <p:sldId id="315" r:id="rId60"/>
    <p:sldId id="313" r:id="rId61"/>
    <p:sldId id="343" r:id="rId62"/>
    <p:sldId id="342" r:id="rId63"/>
    <p:sldId id="308" r:id="rId64"/>
    <p:sldId id="384" r:id="rId65"/>
    <p:sldId id="348" r:id="rId66"/>
    <p:sldId id="361" r:id="rId67"/>
  </p:sldIdLst>
  <p:sldSz cx="9144000" cy="6858000" type="screen4x3"/>
  <p:notesSz cx="6662738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D714F-2BCD-40CB-ABB0-6BE22834BBE8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11208-0EC8-46D0-B80F-B5EA28A013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578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9728C-D9C0-4A2A-9678-374CDB836545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3C12F-AA32-456F-9FB7-C8A8CC514B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677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669782-5956-4380-8A92-48616E7A17A6}" type="slidenum">
              <a:rPr lang="cs-CZ"/>
              <a:pPr eaLnBrk="1" hangingPunct="1"/>
              <a:t>3</a:t>
            </a:fld>
            <a:endParaRPr lang="cs-CZ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6D764D-C69C-4C34-894E-CB9B321E7C06}" type="slidenum">
              <a:rPr lang="cs-CZ" altLang="cs-CZ"/>
              <a:pPr eaLnBrk="1" hangingPunct="1"/>
              <a:t>5</a:t>
            </a:fld>
            <a:endParaRPr lang="cs-CZ" altLang="cs-CZ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41363"/>
            <a:ext cx="4943475" cy="37084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365" y="4696197"/>
            <a:ext cx="4886008" cy="4449753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EEB435-A232-4667-9526-2B22D0D8B7EB}" type="slidenum">
              <a:rPr lang="cs-CZ" altLang="cs-CZ"/>
              <a:pPr eaLnBrk="1" hangingPunct="1"/>
              <a:t>17</a:t>
            </a:fld>
            <a:endParaRPr lang="cs-CZ" altLang="cs-CZ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F18DC2-0894-4147-A412-2FB3BDA6BC1B}" type="slidenum">
              <a:rPr lang="cs-CZ" altLang="cs-CZ"/>
              <a:pPr eaLnBrk="1" hangingPunct="1"/>
              <a:t>18</a:t>
            </a:fld>
            <a:endParaRPr lang="cs-CZ" alt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044DB5-A4FD-49A3-907C-7E6798C8739A}" type="slidenum">
              <a:rPr lang="cs-CZ" altLang="cs-CZ"/>
              <a:pPr eaLnBrk="1" hangingPunct="1"/>
              <a:t>27</a:t>
            </a:fld>
            <a:endParaRPr lang="cs-CZ" alt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D72AA-69CA-4F32-9100-891A0483A7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33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4.10.2017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EKRP – </a:t>
            </a:r>
            <a:r>
              <a:rPr lang="cs-CZ" dirty="0" smtClean="0"/>
              <a:t>Projekt Systému Řízení </a:t>
            </a:r>
            <a:r>
              <a:rPr lang="cs-CZ" dirty="0" smtClean="0"/>
              <a:t>Podniku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Zásobovací funkce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94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08"/>
            <a:ext cx="12492880" cy="880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" y="0"/>
            <a:ext cx="9178924" cy="6597352"/>
          </a:xfrm>
        </p:spPr>
      </p:pic>
    </p:spTree>
    <p:extLst>
      <p:ext uri="{BB962C8B-B14F-4D97-AF65-F5344CB8AC3E}">
        <p14:creationId xmlns:p14="http://schemas.microsoft.com/office/powerpoint/2010/main" val="9792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 smtClean="0"/>
              <a:t>Porterův</a:t>
            </a:r>
            <a:r>
              <a:rPr lang="cs-CZ" sz="4000" dirty="0" smtClean="0"/>
              <a:t> model 5 sil - dodavatelé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7"/>
            <a:ext cx="5256584" cy="3566436"/>
          </a:xfr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96807"/>
            <a:ext cx="4318106" cy="513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87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budeme probírat?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67298" y="2273174"/>
            <a:ext cx="7164288" cy="3894292"/>
            <a:chOff x="0" y="754"/>
            <a:chExt cx="5760" cy="3221"/>
          </a:xfrm>
        </p:grpSpPr>
        <p:sp>
          <p:nvSpPr>
            <p:cNvPr id="5" name="Rectangle 3"/>
            <p:cNvSpPr>
              <a:spLocks noChangeAspect="1" noChangeArrowheads="1"/>
            </p:cNvSpPr>
            <p:nvPr/>
          </p:nvSpPr>
          <p:spPr bwMode="auto">
            <a:xfrm>
              <a:off x="1374" y="1888"/>
              <a:ext cx="871" cy="14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800" dirty="0"/>
                <a:t>OPATŘO-VÁNÍ                  - krytí potřeb</a:t>
              </a:r>
            </a:p>
            <a:p>
              <a:pPr algn="ctr"/>
              <a:endParaRPr lang="cs-CZ" sz="1800" dirty="0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spect="1" noChangeArrowheads="1"/>
            </p:cNvSpPr>
            <p:nvPr/>
          </p:nvSpPr>
          <p:spPr bwMode="auto">
            <a:xfrm>
              <a:off x="2447" y="1888"/>
              <a:ext cx="871" cy="14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800" dirty="0"/>
                <a:t>VÝROBA </a:t>
              </a:r>
            </a:p>
            <a:p>
              <a:pPr algn="ctr"/>
              <a:r>
                <a:rPr lang="cs-CZ" sz="1800" dirty="0" smtClean="0"/>
                <a:t>                         </a:t>
              </a:r>
              <a:r>
                <a:rPr lang="cs-CZ" sz="1800" dirty="0"/>
                <a:t>- výkony</a:t>
              </a:r>
            </a:p>
            <a:p>
              <a:pPr algn="ctr"/>
              <a:endParaRPr lang="cs-CZ" sz="1800" dirty="0">
                <a:latin typeface="Arial" charset="0"/>
              </a:endParaRPr>
            </a:p>
            <a:p>
              <a:pPr algn="ctr"/>
              <a:endParaRPr lang="cs-CZ" sz="1800" dirty="0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spect="1" noChangeArrowheads="1"/>
            </p:cNvSpPr>
            <p:nvPr/>
          </p:nvSpPr>
          <p:spPr bwMode="auto">
            <a:xfrm>
              <a:off x="3515" y="1888"/>
              <a:ext cx="871" cy="14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800" dirty="0"/>
                <a:t>ODBYT</a:t>
              </a:r>
            </a:p>
            <a:p>
              <a:pPr algn="ctr"/>
              <a:r>
                <a:rPr lang="cs-CZ" sz="1800" dirty="0" smtClean="0"/>
                <a:t>- </a:t>
              </a:r>
              <a:r>
                <a:rPr lang="cs-CZ" sz="1800" dirty="0"/>
                <a:t>uplatnění výkonů na trhu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474" y="936"/>
              <a:ext cx="2812" cy="4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800"/>
                <a:t>ŘÍZENÍ PODNIKU</a:t>
              </a:r>
            </a:p>
          </p:txBody>
        </p:sp>
        <p:sp>
          <p:nvSpPr>
            <p:cNvPr id="10" name="AutoShape 8"/>
            <p:cNvSpPr>
              <a:spLocks noChangeAspect="1" noChangeArrowheads="1"/>
            </p:cNvSpPr>
            <p:nvPr/>
          </p:nvSpPr>
          <p:spPr bwMode="auto">
            <a:xfrm>
              <a:off x="0" y="1935"/>
              <a:ext cx="979" cy="136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rIns="18000" anchor="ctr"/>
            <a:lstStyle/>
            <a:p>
              <a:pPr algn="ctr"/>
              <a:r>
                <a:rPr lang="cs-CZ" sz="1800" dirty="0"/>
                <a:t>Opatřovací </a:t>
              </a:r>
            </a:p>
            <a:p>
              <a:pPr algn="ctr"/>
              <a:r>
                <a:rPr lang="cs-CZ" sz="1800" dirty="0" smtClean="0"/>
                <a:t>trhy</a:t>
              </a:r>
              <a:endParaRPr lang="cs-CZ" sz="1800" dirty="0"/>
            </a:p>
          </p:txBody>
        </p:sp>
        <p:sp>
          <p:nvSpPr>
            <p:cNvPr id="11" name="AutoShape 9"/>
            <p:cNvSpPr>
              <a:spLocks noChangeAspect="1" noChangeArrowheads="1"/>
            </p:cNvSpPr>
            <p:nvPr/>
          </p:nvSpPr>
          <p:spPr bwMode="auto">
            <a:xfrm>
              <a:off x="4781" y="1935"/>
              <a:ext cx="866" cy="136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rIns="18000" anchor="ctr"/>
            <a:lstStyle/>
            <a:p>
              <a:pPr algn="ctr"/>
              <a:r>
                <a:rPr lang="cs-CZ" sz="1800" dirty="0"/>
                <a:t>Odbytové</a:t>
              </a:r>
            </a:p>
            <a:p>
              <a:pPr algn="ctr"/>
              <a:r>
                <a:rPr lang="cs-CZ" sz="1800" dirty="0" smtClean="0"/>
                <a:t>trhy</a:t>
              </a:r>
              <a:endParaRPr lang="cs-CZ" sz="1800" dirty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0" y="3653"/>
              <a:ext cx="57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sz="1800"/>
                <a:t>Proces výrobního podniku</a:t>
              </a:r>
            </a:p>
          </p:txBody>
        </p:sp>
        <p:cxnSp>
          <p:nvCxnSpPr>
            <p:cNvPr id="13" name="AutoShape 11"/>
            <p:cNvCxnSpPr>
              <a:cxnSpLocks noChangeShapeType="1"/>
              <a:stCxn id="8" idx="2"/>
              <a:endCxn id="5" idx="0"/>
            </p:cNvCxnSpPr>
            <p:nvPr/>
          </p:nvCxnSpPr>
          <p:spPr bwMode="auto">
            <a:xfrm rot="5400000">
              <a:off x="2118" y="1127"/>
              <a:ext cx="453" cy="1070"/>
            </a:xfrm>
            <a:prstGeom prst="bentConnector3">
              <a:avLst>
                <a:gd name="adj1" fmla="val 4988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2"/>
            <p:cNvCxnSpPr>
              <a:cxnSpLocks noChangeShapeType="1"/>
              <a:stCxn id="8" idx="2"/>
              <a:endCxn id="7" idx="0"/>
            </p:cNvCxnSpPr>
            <p:nvPr/>
          </p:nvCxnSpPr>
          <p:spPr bwMode="auto">
            <a:xfrm rot="16200000" flipH="1">
              <a:off x="3189" y="1126"/>
              <a:ext cx="453" cy="1071"/>
            </a:xfrm>
            <a:prstGeom prst="bentConnector3">
              <a:avLst>
                <a:gd name="adj1" fmla="val 4988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3"/>
            <p:cNvCxnSpPr>
              <a:cxnSpLocks noChangeShapeType="1"/>
              <a:stCxn id="8" idx="2"/>
              <a:endCxn id="6" idx="0"/>
            </p:cNvCxnSpPr>
            <p:nvPr/>
          </p:nvCxnSpPr>
          <p:spPr bwMode="auto">
            <a:xfrm>
              <a:off x="2880" y="1435"/>
              <a:ext cx="3" cy="4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4"/>
            <p:cNvCxnSpPr>
              <a:cxnSpLocks noChangeShapeType="1"/>
            </p:cNvCxnSpPr>
            <p:nvPr/>
          </p:nvCxnSpPr>
          <p:spPr bwMode="auto">
            <a:xfrm>
              <a:off x="1178" y="2433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5"/>
            <p:cNvCxnSpPr>
              <a:cxnSpLocks noChangeShapeType="1"/>
              <a:stCxn id="5" idx="3"/>
              <a:endCxn id="6" idx="1"/>
            </p:cNvCxnSpPr>
            <p:nvPr/>
          </p:nvCxnSpPr>
          <p:spPr bwMode="auto">
            <a:xfrm>
              <a:off x="2245" y="2614"/>
              <a:ext cx="2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6"/>
            <p:cNvCxnSpPr>
              <a:cxnSpLocks noChangeShapeType="1"/>
              <a:stCxn id="6" idx="3"/>
              <a:endCxn id="7" idx="1"/>
            </p:cNvCxnSpPr>
            <p:nvPr/>
          </p:nvCxnSpPr>
          <p:spPr bwMode="auto">
            <a:xfrm>
              <a:off x="3318" y="2614"/>
              <a:ext cx="19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7"/>
            <p:cNvCxnSpPr>
              <a:cxnSpLocks noChangeShapeType="1"/>
              <a:stCxn id="10" idx="3"/>
              <a:endCxn id="5" idx="1"/>
            </p:cNvCxnSpPr>
            <p:nvPr/>
          </p:nvCxnSpPr>
          <p:spPr bwMode="auto">
            <a:xfrm flipV="1">
              <a:off x="979" y="2614"/>
              <a:ext cx="39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8"/>
            <p:cNvCxnSpPr>
              <a:cxnSpLocks noChangeShapeType="1"/>
              <a:stCxn id="7" idx="3"/>
              <a:endCxn id="11" idx="1"/>
            </p:cNvCxnSpPr>
            <p:nvPr/>
          </p:nvCxnSpPr>
          <p:spPr bwMode="auto">
            <a:xfrm>
              <a:off x="4386" y="2614"/>
              <a:ext cx="39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178" y="754"/>
              <a:ext cx="3402" cy="32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3" name="Obdélník 22"/>
          <p:cNvSpPr/>
          <p:nvPr/>
        </p:nvSpPr>
        <p:spPr>
          <a:xfrm>
            <a:off x="539552" y="3284984"/>
            <a:ext cx="3045701" cy="24931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1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satMod val="130000"/>
                  </a:schemeClr>
                </a:solidFill>
              </a:rPr>
              <a:t>Pozice v podniku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sz="1400" dirty="0" smtClean="0"/>
          </a:p>
          <a:p>
            <a:pPr eaLnBrk="1" hangingPunct="1">
              <a:spcAft>
                <a:spcPct val="20000"/>
              </a:spcAft>
              <a:buFont typeface="Wingdings" pitchFamily="2" charset="2"/>
              <a:buNone/>
            </a:pPr>
            <a:r>
              <a:rPr lang="cs-CZ" sz="3000" dirty="0" smtClean="0"/>
              <a:t>v každém podniku jsou obvykle 3 místa pořizování  a s funkcemi v těchto odděleních mají nějaký vztah:</a:t>
            </a:r>
          </a:p>
          <a:p>
            <a:pPr eaLnBrk="1" hangingPunct="1"/>
            <a:r>
              <a:rPr lang="cs-CZ" sz="2800" dirty="0" smtClean="0"/>
              <a:t>personální oddělení</a:t>
            </a:r>
          </a:p>
          <a:p>
            <a:pPr eaLnBrk="1" hangingPunct="1"/>
            <a:r>
              <a:rPr lang="cs-CZ" sz="2800" dirty="0" smtClean="0"/>
              <a:t>finanční oddělení</a:t>
            </a:r>
          </a:p>
          <a:p>
            <a:pPr eaLnBrk="1" hangingPunct="1"/>
            <a:r>
              <a:rPr lang="cs-CZ" sz="2800" dirty="0" smtClean="0"/>
              <a:t>nákupní oddělení</a:t>
            </a:r>
          </a:p>
        </p:txBody>
      </p:sp>
    </p:spTree>
    <p:extLst>
      <p:ext uri="{BB962C8B-B14F-4D97-AF65-F5344CB8AC3E}">
        <p14:creationId xmlns:p14="http://schemas.microsoft.com/office/powerpoint/2010/main" val="147591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Pozice v podniku a jiné vztahy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Politika a etika podniku</a:t>
            </a:r>
          </a:p>
          <a:p>
            <a:r>
              <a:rPr lang="cs-CZ" sz="3200" dirty="0"/>
              <a:t>Životní prostředí, </a:t>
            </a:r>
            <a:r>
              <a:rPr lang="cs-CZ" sz="3200" dirty="0" err="1"/>
              <a:t>stakeholdeři</a:t>
            </a:r>
            <a:endParaRPr lang="cs-CZ" sz="3200" dirty="0"/>
          </a:p>
          <a:p>
            <a:r>
              <a:rPr lang="cs-CZ" sz="3200" dirty="0" smtClean="0"/>
              <a:t>Zdroje podniku a dopad na </a:t>
            </a:r>
            <a:r>
              <a:rPr lang="cs-CZ" sz="3200" dirty="0"/>
              <a:t>ně </a:t>
            </a:r>
            <a:r>
              <a:rPr lang="cs-CZ" sz="3200" dirty="0" smtClean="0"/>
              <a:t>(</a:t>
            </a:r>
            <a:r>
              <a:rPr lang="cs-CZ" sz="3200" dirty="0"/>
              <a:t>l</a:t>
            </a:r>
            <a:r>
              <a:rPr lang="cs-CZ" sz="3200" dirty="0" smtClean="0"/>
              <a:t>easing, pronájem, společné </a:t>
            </a:r>
            <a:r>
              <a:rPr lang="cs-CZ" sz="3200" dirty="0"/>
              <a:t>pořizování (účast v nákupní </a:t>
            </a:r>
            <a:r>
              <a:rPr lang="cs-CZ" sz="3200" dirty="0" smtClean="0"/>
              <a:t>alianci, místo nákupu – burza, </a:t>
            </a:r>
            <a:r>
              <a:rPr lang="cs-CZ" sz="3200" dirty="0"/>
              <a:t>aukce, nákupní </a:t>
            </a:r>
            <a:r>
              <a:rPr lang="cs-CZ" sz="3200" dirty="0" smtClean="0"/>
              <a:t>portály)</a:t>
            </a:r>
            <a:endParaRPr lang="cs-CZ" sz="3200" dirty="0"/>
          </a:p>
          <a:p>
            <a:endParaRPr lang="cs-CZ" sz="32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8037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Hodnotový řetězec - Porter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056783" cy="4878001"/>
          </a:xfrm>
        </p:spPr>
      </p:pic>
      <p:sp>
        <p:nvSpPr>
          <p:cNvPr id="5" name="Obdélník 4"/>
          <p:cNvSpPr/>
          <p:nvPr/>
        </p:nvSpPr>
        <p:spPr>
          <a:xfrm>
            <a:off x="1187624" y="3284984"/>
            <a:ext cx="597666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259632" y="4005064"/>
            <a:ext cx="864096" cy="2160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79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7010400" cy="811213"/>
          </a:xfrm>
        </p:spPr>
        <p:txBody>
          <a:bodyPr/>
          <a:lstStyle/>
          <a:p>
            <a:r>
              <a:rPr lang="cs-CZ" altLang="cs-CZ" dirty="0"/>
              <a:t>Hodnotový řetězec</a:t>
            </a:r>
          </a:p>
        </p:txBody>
      </p:sp>
      <p:sp>
        <p:nvSpPr>
          <p:cNvPr id="9219" name="AutoShape 4"/>
          <p:cNvSpPr>
            <a:spLocks noGrp="1" noChangeArrowheads="1"/>
          </p:cNvSpPr>
          <p:nvPr>
            <p:ph type="body" idx="1"/>
          </p:nvPr>
        </p:nvSpPr>
        <p:spPr>
          <a:xfrm>
            <a:off x="467544" y="1640681"/>
            <a:ext cx="7620000" cy="4800600"/>
          </a:xfrm>
          <a:prstGeom prst="homePlate">
            <a:avLst>
              <a:gd name="adj" fmla="val 42593"/>
            </a:avLst>
          </a:pr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/>
              <a:t>                                    </a:t>
            </a:r>
            <a:r>
              <a:rPr lang="cs-CZ" altLang="cs-CZ" sz="1400" b="1" dirty="0" smtClean="0"/>
              <a:t>infrastruktura podniku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b="1" dirty="0" smtClean="0"/>
              <a:t>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b="1" dirty="0" smtClean="0"/>
              <a:t>O</a:t>
            </a:r>
            <a:r>
              <a:rPr lang="cs-CZ" altLang="cs-CZ" sz="1400" dirty="0" smtClean="0"/>
              <a:t>                                 </a:t>
            </a:r>
            <a:r>
              <a:rPr lang="cs-CZ" altLang="cs-CZ" sz="1400" b="1" dirty="0" smtClean="0"/>
              <a:t>řízení pracovních sil</a:t>
            </a:r>
            <a:endParaRPr lang="cs-CZ" altLang="cs-CZ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b="1" dirty="0" smtClean="0"/>
              <a:t>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b="1" dirty="0" smtClean="0"/>
              <a:t>P </a:t>
            </a:r>
            <a:r>
              <a:rPr lang="cs-CZ" altLang="cs-CZ" sz="1400" dirty="0" smtClean="0"/>
              <a:t>                       </a:t>
            </a:r>
            <a:r>
              <a:rPr lang="cs-CZ" altLang="cs-CZ" sz="1400" b="1" dirty="0" smtClean="0"/>
              <a:t>technologický rozvoj</a:t>
            </a:r>
            <a:r>
              <a:rPr lang="cs-CZ" altLang="cs-CZ" sz="1400" dirty="0" smtClean="0"/>
              <a:t> (tj. obecně know-how, výrobní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b="1" dirty="0" smtClean="0"/>
              <a:t>Ů </a:t>
            </a:r>
            <a:r>
              <a:rPr lang="cs-CZ" altLang="cs-CZ" sz="1400" dirty="0" smtClean="0"/>
              <a:t>                                                            postupy, resp.  technologie)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b="1" dirty="0" smtClean="0"/>
              <a:t>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b="1" dirty="0" smtClean="0"/>
              <a:t>N</a:t>
            </a:r>
            <a:r>
              <a:rPr lang="cs-CZ" altLang="cs-CZ" sz="1400" dirty="0" smtClean="0">
                <a:solidFill>
                  <a:srgbClr val="FF0000"/>
                </a:solidFill>
              </a:rPr>
              <a:t>                        </a:t>
            </a:r>
            <a:r>
              <a:rPr lang="cs-CZ" altLang="cs-CZ" sz="1400" b="1" dirty="0" smtClean="0">
                <a:solidFill>
                  <a:srgbClr val="FF0000"/>
                </a:solidFill>
              </a:rPr>
              <a:t>opatřovací činnost</a:t>
            </a:r>
            <a:r>
              <a:rPr lang="cs-CZ" altLang="cs-CZ" sz="1400" dirty="0" smtClean="0">
                <a:solidFill>
                  <a:srgbClr val="FF0000"/>
                </a:solidFill>
              </a:rPr>
              <a:t> (nákup vstupů jako funkce, tj.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b="1" dirty="0" smtClean="0"/>
              <a:t>É </a:t>
            </a:r>
            <a:r>
              <a:rPr lang="cs-CZ" altLang="cs-CZ" sz="1400" dirty="0" smtClean="0">
                <a:solidFill>
                  <a:srgbClr val="FF0000"/>
                </a:solidFill>
              </a:rPr>
              <a:t>                                                          i jako technologie, tj. např. způsoby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>
                <a:solidFill>
                  <a:srgbClr val="FF0000"/>
                </a:solidFill>
              </a:rPr>
              <a:t>                                          jednání s partnery, ICT, pravidla hodnocení…)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/>
              <a:t>č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/>
              <a:t>i  </a:t>
            </a:r>
            <a:r>
              <a:rPr lang="cs-CZ" altLang="cs-CZ" sz="1400" b="1" dirty="0" smtClean="0"/>
              <a:t>      </a:t>
            </a:r>
            <a:r>
              <a:rPr lang="cs-CZ" altLang="cs-CZ" sz="1600" b="1" dirty="0" smtClean="0">
                <a:solidFill>
                  <a:srgbClr val="FF0000"/>
                </a:solidFill>
              </a:rPr>
              <a:t>řízení</a:t>
            </a:r>
            <a:r>
              <a:rPr lang="cs-CZ" altLang="cs-CZ" sz="1400" b="1" dirty="0" smtClean="0"/>
              <a:t>              výroba           řízení               marketing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/>
              <a:t>n</a:t>
            </a:r>
            <a:r>
              <a:rPr lang="cs-CZ" altLang="cs-CZ" sz="1400" b="1" dirty="0" smtClean="0"/>
              <a:t>      </a:t>
            </a:r>
            <a:r>
              <a:rPr lang="cs-CZ" altLang="cs-CZ" sz="1400" b="1" dirty="0" smtClean="0">
                <a:solidFill>
                  <a:srgbClr val="FF0000"/>
                </a:solidFill>
              </a:rPr>
              <a:t>vstupných</a:t>
            </a:r>
            <a:r>
              <a:rPr lang="cs-CZ" altLang="cs-CZ" sz="1400" b="1" dirty="0" smtClean="0"/>
              <a:t>           a                výstupných           a            servis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/>
              <a:t>n</a:t>
            </a:r>
            <a:r>
              <a:rPr lang="cs-CZ" altLang="cs-CZ" sz="1400" b="1" dirty="0" smtClean="0"/>
              <a:t>       </a:t>
            </a:r>
            <a:r>
              <a:rPr lang="cs-CZ" altLang="cs-CZ" sz="1400" b="1" dirty="0" smtClean="0">
                <a:solidFill>
                  <a:srgbClr val="FF0000"/>
                </a:solidFill>
              </a:rPr>
              <a:t>operací</a:t>
            </a:r>
            <a:r>
              <a:rPr lang="cs-CZ" altLang="cs-CZ" sz="1400" b="1" dirty="0" smtClean="0"/>
              <a:t>           provoz           operací              odbyt</a:t>
            </a:r>
            <a:endParaRPr lang="cs-CZ" altLang="cs-CZ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/>
              <a:t>o</a:t>
            </a:r>
            <a:r>
              <a:rPr lang="cs-CZ" altLang="cs-CZ" sz="1400" b="1" dirty="0" smtClean="0"/>
              <a:t>    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/>
              <a:t>s</a:t>
            </a:r>
            <a:r>
              <a:rPr lang="cs-CZ" altLang="cs-CZ" sz="1400" b="1" dirty="0" smtClean="0"/>
              <a:t>  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dirty="0" smtClean="0"/>
              <a:t>t</a:t>
            </a:r>
            <a:r>
              <a:rPr lang="cs-CZ" altLang="cs-CZ" sz="1400" b="1" dirty="0" smtClean="0"/>
              <a:t>                                         P R I M Á R N Í činnosti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200" dirty="0" smtClean="0"/>
              <a:t>i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8604250" y="2852738"/>
            <a:ext cx="358775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cs-CZ" altLang="cs-CZ" dirty="0">
                <a:latin typeface="Times New Roman" pitchFamily="18" charset="0"/>
              </a:rPr>
              <a:t>m</a:t>
            </a:r>
          </a:p>
          <a:p>
            <a:pPr eaLnBrk="1" hangingPunct="1">
              <a:spcBef>
                <a:spcPct val="50000"/>
              </a:spcBef>
            </a:pPr>
            <a:r>
              <a:rPr kumimoji="1" lang="cs-CZ" altLang="cs-CZ" dirty="0">
                <a:latin typeface="Times New Roman" pitchFamily="18" charset="0"/>
              </a:rPr>
              <a:t>a</a:t>
            </a:r>
          </a:p>
          <a:p>
            <a:pPr eaLnBrk="1" hangingPunct="1">
              <a:spcBef>
                <a:spcPct val="50000"/>
              </a:spcBef>
            </a:pPr>
            <a:r>
              <a:rPr kumimoji="1" lang="cs-CZ" altLang="cs-CZ" dirty="0">
                <a:latin typeface="Times New Roman" pitchFamily="18" charset="0"/>
              </a:rPr>
              <a:t>r</a:t>
            </a:r>
          </a:p>
          <a:p>
            <a:pPr eaLnBrk="1" hangingPunct="1">
              <a:spcBef>
                <a:spcPct val="50000"/>
              </a:spcBef>
            </a:pPr>
            <a:r>
              <a:rPr kumimoji="1" lang="cs-CZ" altLang="cs-CZ" dirty="0">
                <a:latin typeface="Times New Roman" pitchFamily="18" charset="0"/>
              </a:rPr>
              <a:t>ž</a:t>
            </a:r>
          </a:p>
          <a:p>
            <a:pPr eaLnBrk="1" hangingPunct="1">
              <a:spcBef>
                <a:spcPct val="50000"/>
              </a:spcBef>
            </a:pPr>
            <a:r>
              <a:rPr kumimoji="1" lang="cs-CZ" altLang="cs-CZ" dirty="0">
                <a:latin typeface="Times New Roman" pitchFamily="18" charset="0"/>
              </a:rPr>
              <a:t>e</a:t>
            </a:r>
            <a:endParaRPr kumimoji="1" lang="en-GB" altLang="cs-CZ" dirty="0">
              <a:latin typeface="Times New Roman" pitchFamily="18" charset="0"/>
            </a:endParaRPr>
          </a:p>
        </p:txBody>
      </p:sp>
      <p:sp>
        <p:nvSpPr>
          <p:cNvPr id="9221" name="Line 8"/>
          <p:cNvSpPr>
            <a:spLocks noChangeShapeType="1"/>
          </p:cNvSpPr>
          <p:nvPr/>
        </p:nvSpPr>
        <p:spPr bwMode="auto">
          <a:xfrm flipV="1">
            <a:off x="1189038" y="3644900"/>
            <a:ext cx="1079500" cy="792163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489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Nákup, zásobování, pořizování a  </a:t>
            </a:r>
            <a:r>
              <a:rPr lang="cs-CZ" altLang="cs-CZ" dirty="0" smtClean="0"/>
              <a:t>hodnotový </a:t>
            </a:r>
            <a:r>
              <a:rPr lang="cs-CZ" altLang="cs-CZ" dirty="0"/>
              <a:t>řetězec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019300"/>
            <a:ext cx="34290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008000"/>
                </a:solidFill>
              </a:rPr>
              <a:t>VSTUPNÍ  LOGISTIKA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008000"/>
                </a:solidFill>
              </a:rPr>
              <a:t>(fyzická manipulace, resp. fyzické vstupy)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008000"/>
                </a:solidFill>
              </a:rPr>
              <a:t> </a:t>
            </a:r>
            <a:r>
              <a:rPr kumimoji="1" lang="cs-CZ" altLang="cs-CZ" sz="2000" b="1" dirty="0" smtClean="0">
                <a:solidFill>
                  <a:srgbClr val="000000"/>
                </a:solidFill>
              </a:rPr>
              <a:t>přijetí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000000"/>
                </a:solidFill>
              </a:rPr>
              <a:t> distribuce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000000"/>
                </a:solidFill>
              </a:rPr>
              <a:t> uskladnění, zařazení,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000000"/>
                </a:solidFill>
              </a:rPr>
              <a:t> přiřazení, začlenění…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000000"/>
                </a:solidFill>
              </a:rPr>
              <a:t> skladování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000000"/>
                </a:solidFill>
              </a:rPr>
              <a:t> ošetřování  vstupů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000000"/>
                </a:solidFill>
              </a:rPr>
              <a:t> …………………….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1878806"/>
            <a:ext cx="3827462" cy="43957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>
                <a:solidFill>
                  <a:srgbClr val="990000"/>
                </a:solidFill>
              </a:rPr>
              <a:t>O</a:t>
            </a:r>
            <a:r>
              <a:rPr kumimoji="1" lang="cs-CZ" altLang="cs-CZ" sz="2000" b="1" dirty="0" smtClean="0">
                <a:solidFill>
                  <a:srgbClr val="990000"/>
                </a:solidFill>
              </a:rPr>
              <a:t>patřovací činnost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990000"/>
                </a:solidFill>
              </a:rPr>
              <a:t>plánování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990000"/>
                </a:solidFill>
              </a:rPr>
              <a:t>organizování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990000"/>
                </a:solidFill>
              </a:rPr>
              <a:t>přikazování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990000"/>
                </a:solidFill>
              </a:rPr>
              <a:t>koordinaci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990000"/>
                </a:solidFill>
              </a:rPr>
              <a:t>motivování (tj. vedení lidí)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990000"/>
                </a:solidFill>
              </a:rPr>
              <a:t>evidence</a:t>
            </a:r>
            <a:endParaRPr kumimoji="1" lang="cs-CZ" altLang="cs-CZ" sz="2000" dirty="0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990000"/>
                </a:solidFill>
              </a:rPr>
              <a:t>kontrola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 smtClean="0">
                <a:solidFill>
                  <a:srgbClr val="990000"/>
                </a:solidFill>
              </a:rPr>
              <a:t>…</a:t>
            </a:r>
            <a:r>
              <a:rPr kumimoji="1" lang="cs-CZ" altLang="cs-CZ" sz="2000" b="1" dirty="0" smtClean="0">
                <a:solidFill>
                  <a:srgbClr val="FF6600"/>
                </a:solidFill>
              </a:rPr>
              <a:t>metody, techniky, nástroje a způsoby jednání…pro činnosti ve vstupní logistice a obstaravatelské činnosti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dirty="0" smtClean="0">
              <a:solidFill>
                <a:srgbClr val="FF6600"/>
              </a:solidFill>
            </a:endParaRPr>
          </a:p>
        </p:txBody>
      </p:sp>
      <p:sp>
        <p:nvSpPr>
          <p:cNvPr id="10245" name="AutoShape 6"/>
          <p:cNvSpPr>
            <a:spLocks noChangeArrowheads="1"/>
          </p:cNvSpPr>
          <p:nvPr/>
        </p:nvSpPr>
        <p:spPr bwMode="auto">
          <a:xfrm>
            <a:off x="3181050" y="3322501"/>
            <a:ext cx="792162" cy="719137"/>
          </a:xfrm>
          <a:prstGeom prst="leftRightArrow">
            <a:avLst>
              <a:gd name="adj1" fmla="val 50000"/>
              <a:gd name="adj2" fmla="val 220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5600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všechno opatřujeme?</a:t>
            </a:r>
            <a:endParaRPr lang="cs-CZ" dirty="0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536575" y="1630740"/>
            <a:ext cx="7760907" cy="4897059"/>
            <a:chOff x="385" y="831"/>
            <a:chExt cx="4627" cy="2962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088" y="831"/>
              <a:ext cx="3538" cy="3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rIns="18000" anchor="ctr"/>
            <a:lstStyle/>
            <a:p>
              <a:pPr algn="ctr"/>
              <a:r>
                <a:rPr lang="cs-CZ" sz="1800" dirty="0"/>
                <a:t>Všeobecné objekty opatřování</a:t>
              </a: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2381" y="1525"/>
              <a:ext cx="953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600" dirty="0"/>
                <a:t>Hmotné statky (zboží)</a:t>
              </a: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975" y="1525"/>
              <a:ext cx="953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600"/>
                <a:t>Finanční prostředky</a:t>
              </a: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3832" y="1525"/>
              <a:ext cx="953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600"/>
                <a:t>Personál</a:t>
              </a:r>
            </a:p>
          </p:txBody>
        </p:sp>
        <p:sp>
          <p:nvSpPr>
            <p:cNvPr id="14" name="Rectangle 8"/>
            <p:cNvSpPr>
              <a:spLocks noChangeAspect="1" noChangeArrowheads="1"/>
            </p:cNvSpPr>
            <p:nvPr/>
          </p:nvSpPr>
          <p:spPr bwMode="auto">
            <a:xfrm>
              <a:off x="521" y="2184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400"/>
                <a:t>peníze</a:t>
              </a:r>
            </a:p>
          </p:txBody>
        </p:sp>
        <p:sp>
          <p:nvSpPr>
            <p:cNvPr id="15" name="Rectangle 9"/>
            <p:cNvSpPr>
              <a:spLocks noChangeAspect="1" noChangeArrowheads="1"/>
            </p:cNvSpPr>
            <p:nvPr/>
          </p:nvSpPr>
          <p:spPr bwMode="auto">
            <a:xfrm>
              <a:off x="1565" y="2184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400"/>
                <a:t>úvěry</a:t>
              </a:r>
            </a:p>
          </p:txBody>
        </p:sp>
        <p:sp>
          <p:nvSpPr>
            <p:cNvPr id="16" name="Rectangle 10"/>
            <p:cNvSpPr>
              <a:spLocks noChangeAspect="1" noChangeArrowheads="1"/>
            </p:cNvSpPr>
            <p:nvPr/>
          </p:nvSpPr>
          <p:spPr bwMode="auto">
            <a:xfrm>
              <a:off x="2881" y="2184"/>
              <a:ext cx="1134" cy="4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400" dirty="0"/>
                <a:t>Dispoziční/dispozitivní/řídící práce</a:t>
              </a:r>
            </a:p>
          </p:txBody>
        </p:sp>
        <p:sp>
          <p:nvSpPr>
            <p:cNvPr id="17" name="Rectangle 11"/>
            <p:cNvSpPr>
              <a:spLocks noChangeAspect="1" noChangeArrowheads="1"/>
            </p:cNvSpPr>
            <p:nvPr/>
          </p:nvSpPr>
          <p:spPr bwMode="auto">
            <a:xfrm>
              <a:off x="4060" y="2185"/>
              <a:ext cx="952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400"/>
                <a:t>Prováděcí/výkonná práce</a:t>
              </a:r>
            </a:p>
          </p:txBody>
        </p:sp>
        <p:sp>
          <p:nvSpPr>
            <p:cNvPr id="18" name="Rectangle 12"/>
            <p:cNvSpPr>
              <a:spLocks noChangeAspect="1" noChangeArrowheads="1"/>
            </p:cNvSpPr>
            <p:nvPr/>
          </p:nvSpPr>
          <p:spPr bwMode="auto">
            <a:xfrm>
              <a:off x="703" y="2886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200" b="1"/>
                <a:t>provozní prostředky (HIM)</a:t>
              </a:r>
            </a:p>
          </p:txBody>
        </p:sp>
        <p:sp>
          <p:nvSpPr>
            <p:cNvPr id="19" name="Rectangle 13"/>
            <p:cNvSpPr>
              <a:spLocks noChangeAspect="1" noChangeArrowheads="1"/>
            </p:cNvSpPr>
            <p:nvPr/>
          </p:nvSpPr>
          <p:spPr bwMode="auto">
            <a:xfrm>
              <a:off x="1882" y="2886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400"/>
                <a:t>materiál</a:t>
              </a:r>
            </a:p>
          </p:txBody>
        </p:sp>
        <p:sp>
          <p:nvSpPr>
            <p:cNvPr id="20" name="Rectangle 14"/>
            <p:cNvSpPr>
              <a:spLocks noChangeAspect="1" noChangeArrowheads="1"/>
            </p:cNvSpPr>
            <p:nvPr/>
          </p:nvSpPr>
          <p:spPr bwMode="auto">
            <a:xfrm>
              <a:off x="3061" y="2886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400"/>
                <a:t>cizí služby</a:t>
              </a:r>
            </a:p>
          </p:txBody>
        </p:sp>
        <p:sp>
          <p:nvSpPr>
            <p:cNvPr id="21" name="Rectangle 15"/>
            <p:cNvSpPr>
              <a:spLocks noChangeAspect="1" noChangeArrowheads="1"/>
            </p:cNvSpPr>
            <p:nvPr/>
          </p:nvSpPr>
          <p:spPr bwMode="auto">
            <a:xfrm>
              <a:off x="4241" y="2886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400"/>
                <a:t>obchodní zboží</a:t>
              </a:r>
            </a:p>
          </p:txBody>
        </p:sp>
        <p:sp>
          <p:nvSpPr>
            <p:cNvPr id="22" name="Rectangle 16"/>
            <p:cNvSpPr>
              <a:spLocks noChangeAspect="1" noChangeArrowheads="1"/>
            </p:cNvSpPr>
            <p:nvPr/>
          </p:nvSpPr>
          <p:spPr bwMode="auto">
            <a:xfrm>
              <a:off x="3379" y="3500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400"/>
                <a:t>polotovary</a:t>
              </a:r>
            </a:p>
          </p:txBody>
        </p:sp>
        <p:sp>
          <p:nvSpPr>
            <p:cNvPr id="23" name="Rectangle 17"/>
            <p:cNvSpPr>
              <a:spLocks noChangeAspect="1" noChangeArrowheads="1"/>
            </p:cNvSpPr>
            <p:nvPr/>
          </p:nvSpPr>
          <p:spPr bwMode="auto">
            <a:xfrm>
              <a:off x="2381" y="3500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400"/>
                <a:t>provozní materiál</a:t>
              </a:r>
            </a:p>
          </p:txBody>
        </p:sp>
        <p:sp>
          <p:nvSpPr>
            <p:cNvPr id="24" name="Rectangle 18"/>
            <p:cNvSpPr>
              <a:spLocks noChangeAspect="1" noChangeArrowheads="1"/>
            </p:cNvSpPr>
            <p:nvPr/>
          </p:nvSpPr>
          <p:spPr bwMode="auto">
            <a:xfrm>
              <a:off x="1382" y="3500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/>
            <a:lstStyle/>
            <a:p>
              <a:pPr algn="ctr"/>
              <a:r>
                <a:rPr lang="cs-CZ" sz="1400"/>
                <a:t>pomocný materiál</a:t>
              </a:r>
            </a:p>
          </p:txBody>
        </p:sp>
        <p:sp>
          <p:nvSpPr>
            <p:cNvPr id="25" name="Rectangle 19"/>
            <p:cNvSpPr>
              <a:spLocks noChangeAspect="1" noChangeArrowheads="1"/>
            </p:cNvSpPr>
            <p:nvPr/>
          </p:nvSpPr>
          <p:spPr bwMode="auto">
            <a:xfrm>
              <a:off x="385" y="3500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400"/>
                <a:t>základní materiál</a:t>
              </a:r>
            </a:p>
          </p:txBody>
        </p:sp>
        <p:cxnSp>
          <p:nvCxnSpPr>
            <p:cNvPr id="26" name="AutoShape 20"/>
            <p:cNvCxnSpPr>
              <a:cxnSpLocks noChangeShapeType="1"/>
              <a:stCxn id="10" idx="2"/>
              <a:endCxn id="12" idx="0"/>
            </p:cNvCxnSpPr>
            <p:nvPr/>
          </p:nvCxnSpPr>
          <p:spPr bwMode="auto">
            <a:xfrm rot="5400000">
              <a:off x="1973" y="641"/>
              <a:ext cx="363" cy="140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21"/>
            <p:cNvCxnSpPr>
              <a:cxnSpLocks noChangeShapeType="1"/>
              <a:stCxn id="10" idx="2"/>
              <a:endCxn id="13" idx="0"/>
            </p:cNvCxnSpPr>
            <p:nvPr/>
          </p:nvCxnSpPr>
          <p:spPr bwMode="auto">
            <a:xfrm rot="16200000" flipH="1">
              <a:off x="3401" y="618"/>
              <a:ext cx="363" cy="145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22"/>
            <p:cNvCxnSpPr>
              <a:cxnSpLocks noChangeShapeType="1"/>
              <a:stCxn id="10" idx="2"/>
              <a:endCxn id="11" idx="0"/>
            </p:cNvCxnSpPr>
            <p:nvPr/>
          </p:nvCxnSpPr>
          <p:spPr bwMode="auto">
            <a:xfrm>
              <a:off x="2857" y="1162"/>
              <a:ext cx="1" cy="3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23"/>
            <p:cNvCxnSpPr>
              <a:cxnSpLocks noChangeShapeType="1"/>
              <a:stCxn id="11" idx="2"/>
              <a:endCxn id="18" idx="0"/>
            </p:cNvCxnSpPr>
            <p:nvPr/>
          </p:nvCxnSpPr>
          <p:spPr bwMode="auto">
            <a:xfrm rot="5400000">
              <a:off x="1475" y="1502"/>
              <a:ext cx="998" cy="1769"/>
            </a:xfrm>
            <a:prstGeom prst="bentConnector3">
              <a:avLst>
                <a:gd name="adj1" fmla="val 76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24"/>
            <p:cNvCxnSpPr>
              <a:cxnSpLocks noChangeShapeType="1"/>
              <a:stCxn id="11" idx="2"/>
              <a:endCxn id="19" idx="0"/>
            </p:cNvCxnSpPr>
            <p:nvPr/>
          </p:nvCxnSpPr>
          <p:spPr bwMode="auto">
            <a:xfrm rot="5400000">
              <a:off x="2064" y="2092"/>
              <a:ext cx="998" cy="590"/>
            </a:xfrm>
            <a:prstGeom prst="bentConnector3">
              <a:avLst>
                <a:gd name="adj1" fmla="val 7665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25"/>
            <p:cNvCxnSpPr>
              <a:cxnSpLocks noChangeShapeType="1"/>
              <a:stCxn id="11" idx="2"/>
              <a:endCxn id="20" idx="0"/>
            </p:cNvCxnSpPr>
            <p:nvPr/>
          </p:nvCxnSpPr>
          <p:spPr bwMode="auto">
            <a:xfrm rot="16200000" flipH="1">
              <a:off x="2654" y="2092"/>
              <a:ext cx="998" cy="589"/>
            </a:xfrm>
            <a:prstGeom prst="bentConnector3">
              <a:avLst>
                <a:gd name="adj1" fmla="val 76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26"/>
            <p:cNvCxnSpPr>
              <a:cxnSpLocks noChangeShapeType="1"/>
              <a:stCxn id="11" idx="2"/>
              <a:endCxn id="21" idx="0"/>
            </p:cNvCxnSpPr>
            <p:nvPr/>
          </p:nvCxnSpPr>
          <p:spPr bwMode="auto">
            <a:xfrm rot="16200000" flipH="1">
              <a:off x="3244" y="1502"/>
              <a:ext cx="998" cy="1769"/>
            </a:xfrm>
            <a:prstGeom prst="bentConnector3">
              <a:avLst>
                <a:gd name="adj1" fmla="val 76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27"/>
            <p:cNvCxnSpPr>
              <a:cxnSpLocks noChangeShapeType="1"/>
              <a:stCxn id="12" idx="2"/>
              <a:endCxn id="14" idx="0"/>
            </p:cNvCxnSpPr>
            <p:nvPr/>
          </p:nvCxnSpPr>
          <p:spPr bwMode="auto">
            <a:xfrm rot="5400000">
              <a:off x="1032" y="1763"/>
              <a:ext cx="296" cy="545"/>
            </a:xfrm>
            <a:prstGeom prst="bentConnector3">
              <a:avLst>
                <a:gd name="adj1" fmla="val 4966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28"/>
            <p:cNvCxnSpPr>
              <a:cxnSpLocks noChangeShapeType="1"/>
              <a:stCxn id="12" idx="2"/>
              <a:endCxn id="15" idx="0"/>
            </p:cNvCxnSpPr>
            <p:nvPr/>
          </p:nvCxnSpPr>
          <p:spPr bwMode="auto">
            <a:xfrm rot="16200000" flipH="1">
              <a:off x="1554" y="1786"/>
              <a:ext cx="296" cy="499"/>
            </a:xfrm>
            <a:prstGeom prst="bentConnector3">
              <a:avLst>
                <a:gd name="adj1" fmla="val 4966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29"/>
            <p:cNvCxnSpPr>
              <a:cxnSpLocks noChangeShapeType="1"/>
              <a:stCxn id="13" idx="2"/>
              <a:endCxn id="16" idx="0"/>
            </p:cNvCxnSpPr>
            <p:nvPr/>
          </p:nvCxnSpPr>
          <p:spPr bwMode="auto">
            <a:xfrm rot="5400000">
              <a:off x="3730" y="1606"/>
              <a:ext cx="296" cy="86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30"/>
            <p:cNvCxnSpPr>
              <a:cxnSpLocks noChangeShapeType="1"/>
              <a:stCxn id="13" idx="2"/>
              <a:endCxn id="17" idx="0"/>
            </p:cNvCxnSpPr>
            <p:nvPr/>
          </p:nvCxnSpPr>
          <p:spPr bwMode="auto">
            <a:xfrm rot="16200000" flipH="1">
              <a:off x="4274" y="1923"/>
              <a:ext cx="297" cy="22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31"/>
            <p:cNvCxnSpPr>
              <a:cxnSpLocks noChangeShapeType="1"/>
              <a:stCxn id="19" idx="2"/>
              <a:endCxn id="24" idx="0"/>
            </p:cNvCxnSpPr>
            <p:nvPr/>
          </p:nvCxnSpPr>
          <p:spPr bwMode="auto">
            <a:xfrm rot="5400000">
              <a:off x="1857" y="3090"/>
              <a:ext cx="321" cy="500"/>
            </a:xfrm>
            <a:prstGeom prst="bentConnector3">
              <a:avLst>
                <a:gd name="adj1" fmla="val 498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32"/>
            <p:cNvCxnSpPr>
              <a:cxnSpLocks noChangeShapeType="1"/>
              <a:stCxn id="19" idx="2"/>
              <a:endCxn id="25" idx="0"/>
            </p:cNvCxnSpPr>
            <p:nvPr/>
          </p:nvCxnSpPr>
          <p:spPr bwMode="auto">
            <a:xfrm rot="5400000">
              <a:off x="1359" y="2591"/>
              <a:ext cx="321" cy="1497"/>
            </a:xfrm>
            <a:prstGeom prst="bentConnector3">
              <a:avLst>
                <a:gd name="adj1" fmla="val 498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33"/>
            <p:cNvCxnSpPr>
              <a:cxnSpLocks noChangeShapeType="1"/>
              <a:stCxn id="19" idx="2"/>
              <a:endCxn id="23" idx="0"/>
            </p:cNvCxnSpPr>
            <p:nvPr/>
          </p:nvCxnSpPr>
          <p:spPr bwMode="auto">
            <a:xfrm rot="16200000" flipH="1">
              <a:off x="2357" y="3090"/>
              <a:ext cx="321" cy="499"/>
            </a:xfrm>
            <a:prstGeom prst="bentConnector3">
              <a:avLst>
                <a:gd name="adj1" fmla="val 498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34"/>
            <p:cNvCxnSpPr>
              <a:cxnSpLocks noChangeShapeType="1"/>
              <a:stCxn id="19" idx="2"/>
              <a:endCxn id="22" idx="0"/>
            </p:cNvCxnSpPr>
            <p:nvPr/>
          </p:nvCxnSpPr>
          <p:spPr bwMode="auto">
            <a:xfrm rot="16200000" flipH="1">
              <a:off x="2856" y="2591"/>
              <a:ext cx="321" cy="1497"/>
            </a:xfrm>
            <a:prstGeom prst="bentConnector3">
              <a:avLst>
                <a:gd name="adj1" fmla="val 498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871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Pojmy zásobování všeobecně a v projektu</a:t>
            </a:r>
          </a:p>
          <a:p>
            <a:r>
              <a:rPr lang="cs-CZ" dirty="0" smtClean="0"/>
              <a:t>Cíl zásobování</a:t>
            </a:r>
          </a:p>
          <a:p>
            <a:r>
              <a:rPr lang="cs-CZ" dirty="0" smtClean="0"/>
              <a:t>Pozice zásobování (atd.) z pohledu trhu a okolí</a:t>
            </a:r>
          </a:p>
          <a:p>
            <a:r>
              <a:rPr lang="cs-CZ" dirty="0" smtClean="0"/>
              <a:t>Pozice zásobování z pohledu podniku</a:t>
            </a:r>
          </a:p>
          <a:p>
            <a:r>
              <a:rPr lang="cs-CZ" dirty="0" smtClean="0"/>
              <a:t>Co opatřujeme?</a:t>
            </a:r>
          </a:p>
          <a:p>
            <a:r>
              <a:rPr lang="cs-CZ" dirty="0" smtClean="0"/>
              <a:t>S-T-O nákup zásobování atd.</a:t>
            </a:r>
          </a:p>
          <a:p>
            <a:r>
              <a:rPr lang="cs-CZ" dirty="0" smtClean="0"/>
              <a:t>Organizace</a:t>
            </a:r>
          </a:p>
          <a:p>
            <a:r>
              <a:rPr lang="cs-CZ" dirty="0" smtClean="0"/>
              <a:t>Dodavatelé a Riziko</a:t>
            </a:r>
          </a:p>
          <a:p>
            <a:r>
              <a:rPr lang="cs-CZ" dirty="0" smtClean="0"/>
              <a:t>Sklady a řízení lhůt a množství – logika a logistika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717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Neboli…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cs-CZ" b="1" dirty="0"/>
              <a:t>suroviny</a:t>
            </a:r>
            <a:endParaRPr lang="cs-CZ" dirty="0"/>
          </a:p>
          <a:p>
            <a:pPr fontAlgn="base"/>
            <a:r>
              <a:rPr lang="cs-CZ" b="1" dirty="0"/>
              <a:t>materiál a </a:t>
            </a:r>
            <a:r>
              <a:rPr lang="cs-CZ" b="1" dirty="0" smtClean="0"/>
              <a:t>polotovary</a:t>
            </a:r>
            <a:endParaRPr lang="cs-CZ" dirty="0"/>
          </a:p>
          <a:p>
            <a:pPr fontAlgn="base"/>
            <a:r>
              <a:rPr lang="cs-CZ" b="1" dirty="0"/>
              <a:t>doplňkový pomocný režijní materiál</a:t>
            </a:r>
            <a:endParaRPr lang="cs-CZ" dirty="0"/>
          </a:p>
          <a:p>
            <a:pPr fontAlgn="base"/>
            <a:r>
              <a:rPr lang="cs-CZ" b="1" dirty="0"/>
              <a:t>komponenty, díly, polotovary</a:t>
            </a:r>
            <a:r>
              <a:rPr lang="cs-CZ" dirty="0"/>
              <a:t> </a:t>
            </a:r>
          </a:p>
          <a:p>
            <a:pPr fontAlgn="base"/>
            <a:r>
              <a:rPr lang="cs-CZ" b="1" dirty="0"/>
              <a:t>obaly</a:t>
            </a:r>
            <a:endParaRPr lang="cs-CZ" dirty="0"/>
          </a:p>
          <a:p>
            <a:pPr fontAlgn="base"/>
            <a:r>
              <a:rPr lang="cs-CZ" b="1" dirty="0"/>
              <a:t>produkty</a:t>
            </a:r>
            <a:endParaRPr lang="cs-CZ" dirty="0"/>
          </a:p>
          <a:p>
            <a:pPr fontAlgn="base"/>
            <a:r>
              <a:rPr lang="cs-CZ" b="1" dirty="0"/>
              <a:t>zařízení</a:t>
            </a:r>
            <a:r>
              <a:rPr lang="cs-CZ" dirty="0"/>
              <a:t> </a:t>
            </a:r>
          </a:p>
          <a:p>
            <a:pPr fontAlgn="base"/>
            <a:r>
              <a:rPr lang="cs-CZ" b="1" dirty="0"/>
              <a:t>systémy</a:t>
            </a:r>
            <a:r>
              <a:rPr lang="cs-CZ" dirty="0"/>
              <a:t> </a:t>
            </a:r>
          </a:p>
          <a:p>
            <a:pPr fontAlgn="base"/>
            <a:r>
              <a:rPr lang="cs-CZ" b="1" dirty="0"/>
              <a:t>služby</a:t>
            </a:r>
            <a:endParaRPr lang="cs-CZ" dirty="0"/>
          </a:p>
          <a:p>
            <a:pPr fontAlgn="base"/>
            <a:r>
              <a:rPr lang="cs-CZ" b="1" dirty="0"/>
              <a:t>nemovitosti</a:t>
            </a:r>
            <a:endParaRPr lang="cs-CZ" dirty="0"/>
          </a:p>
          <a:p>
            <a:pPr fontAlgn="base"/>
            <a:r>
              <a:rPr lang="cs-CZ" b="1" dirty="0"/>
              <a:t>zaměstnanci</a:t>
            </a:r>
            <a:endParaRPr lang="cs-CZ" dirty="0"/>
          </a:p>
          <a:p>
            <a:pPr fontAlgn="base"/>
            <a:r>
              <a:rPr lang="cs-CZ" b="1" dirty="0"/>
              <a:t>informace</a:t>
            </a:r>
            <a:endParaRPr lang="cs-CZ" dirty="0"/>
          </a:p>
          <a:p>
            <a:pPr fontAlgn="base"/>
            <a:r>
              <a:rPr lang="cs-CZ" b="1" dirty="0"/>
              <a:t>cizí kapitál</a:t>
            </a:r>
            <a:endParaRPr lang="cs-CZ" dirty="0"/>
          </a:p>
          <a:p>
            <a:endParaRPr lang="cs-CZ" dirty="0"/>
          </a:p>
        </p:txBody>
      </p:sp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004048" y="271538"/>
            <a:ext cx="3505200" cy="6292552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kumimoji="1" lang="cs-CZ" altLang="cs-CZ" sz="2000" b="1" dirty="0">
              <a:solidFill>
                <a:srgbClr val="00CC00"/>
              </a:solidFill>
              <a:latin typeface="Times New Roman" pitchFamily="18" charset="0"/>
            </a:endParaRPr>
          </a:p>
          <a:p>
            <a:pPr algn="ctr" eaLnBrk="1" hangingPunct="1"/>
            <a:endParaRPr kumimoji="1" lang="cs-CZ" altLang="cs-CZ" sz="2000" b="1" dirty="0">
              <a:solidFill>
                <a:srgbClr val="990000"/>
              </a:solidFill>
              <a:latin typeface="Times New Roman" pitchFamily="18" charset="0"/>
            </a:endParaRPr>
          </a:p>
          <a:p>
            <a:pPr algn="ctr" eaLnBrk="1" hangingPunct="1"/>
            <a:r>
              <a:rPr kumimoji="1" lang="cs-CZ" altLang="cs-CZ" sz="2000" b="1" dirty="0">
                <a:latin typeface="Times New Roman" pitchFamily="18" charset="0"/>
              </a:rPr>
              <a:t>charakteristiky, parametry – 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užitná hodnota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kvalita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množství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způsob použití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cena (+ náklady)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balení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dodací podmínky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rychlost dodání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vzácnost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doprovodné služby</a:t>
            </a:r>
          </a:p>
          <a:p>
            <a:pPr algn="ctr" eaLnBrk="1" hangingPunct="1">
              <a:buFontTx/>
              <a:buChar char="-"/>
            </a:pPr>
            <a:r>
              <a:rPr kumimoji="1" lang="cs-CZ" altLang="cs-CZ" sz="2000" b="1" dirty="0">
                <a:latin typeface="Times New Roman" pitchFamily="18" charset="0"/>
              </a:rPr>
              <a:t>………..</a:t>
            </a:r>
          </a:p>
          <a:p>
            <a:pPr algn="ctr" eaLnBrk="1" hangingPunct="1"/>
            <a:r>
              <a:rPr kumimoji="1" lang="cs-CZ" altLang="cs-CZ" b="1" dirty="0">
                <a:solidFill>
                  <a:srgbClr val="990000"/>
                </a:solidFill>
              </a:rPr>
              <a:t>PRACNOST</a:t>
            </a:r>
          </a:p>
          <a:p>
            <a:pPr algn="ctr" eaLnBrk="1" hangingPunct="1"/>
            <a:r>
              <a:rPr kumimoji="1" lang="cs-CZ" altLang="cs-CZ" b="1" dirty="0">
                <a:solidFill>
                  <a:srgbClr val="990000"/>
                </a:solidFill>
              </a:rPr>
              <a:t>- </a:t>
            </a:r>
            <a:r>
              <a:rPr kumimoji="1" lang="cs-CZ" altLang="cs-CZ" b="1" dirty="0" smtClean="0">
                <a:solidFill>
                  <a:srgbClr val="990000"/>
                </a:solidFill>
              </a:rPr>
              <a:t>složitost </a:t>
            </a:r>
            <a:endParaRPr kumimoji="1" lang="cs-CZ" altLang="cs-CZ" b="1" dirty="0">
              <a:solidFill>
                <a:srgbClr val="990000"/>
              </a:solidFill>
            </a:endParaRPr>
          </a:p>
          <a:p>
            <a:pPr algn="ctr" eaLnBrk="1" hangingPunct="1"/>
            <a:r>
              <a:rPr kumimoji="1" lang="cs-CZ" altLang="cs-CZ" b="1" dirty="0">
                <a:solidFill>
                  <a:srgbClr val="990000"/>
                </a:solidFill>
              </a:rPr>
              <a:t>         frekvence dodávek</a:t>
            </a:r>
          </a:p>
          <a:p>
            <a:pPr algn="ctr" eaLnBrk="1" hangingPunct="1"/>
            <a:r>
              <a:rPr kumimoji="1" lang="cs-CZ" altLang="cs-CZ" b="1" dirty="0">
                <a:solidFill>
                  <a:srgbClr val="990000"/>
                </a:solidFill>
              </a:rPr>
              <a:t>        velikost dodávek</a:t>
            </a:r>
          </a:p>
          <a:p>
            <a:pPr algn="ctr" eaLnBrk="1" hangingPunct="1"/>
            <a:r>
              <a:rPr kumimoji="1" lang="cs-CZ" altLang="cs-CZ" b="1" dirty="0">
                <a:solidFill>
                  <a:srgbClr val="990000"/>
                </a:solidFill>
              </a:rPr>
              <a:t>- </a:t>
            </a:r>
            <a:r>
              <a:rPr kumimoji="1" lang="cs-CZ" altLang="cs-CZ" b="1" dirty="0" smtClean="0">
                <a:solidFill>
                  <a:srgbClr val="990000"/>
                </a:solidFill>
              </a:rPr>
              <a:t>doba spotřeby(trvanlivosti)</a:t>
            </a:r>
            <a:endParaRPr kumimoji="1" lang="cs-CZ" altLang="cs-CZ" b="1" dirty="0">
              <a:solidFill>
                <a:srgbClr val="990000"/>
              </a:solidFill>
            </a:endParaRPr>
          </a:p>
          <a:p>
            <a:pPr algn="ctr" eaLnBrk="1" hangingPunct="1"/>
            <a:r>
              <a:rPr kumimoji="1" lang="cs-CZ" altLang="cs-CZ" b="1" dirty="0">
                <a:solidFill>
                  <a:srgbClr val="990000"/>
                </a:solidFill>
              </a:rPr>
              <a:t>fyzické vlastnosti –     </a:t>
            </a:r>
            <a:endParaRPr kumimoji="1" lang="cs-CZ" altLang="cs-CZ" b="1" dirty="0" smtClean="0">
              <a:solidFill>
                <a:srgbClr val="990000"/>
              </a:solidFill>
            </a:endParaRPr>
          </a:p>
          <a:p>
            <a:pPr algn="ctr" eaLnBrk="1" hangingPunct="1"/>
            <a:r>
              <a:rPr kumimoji="1" lang="cs-CZ" altLang="cs-CZ" b="1" dirty="0" smtClean="0">
                <a:solidFill>
                  <a:srgbClr val="990000"/>
                </a:solidFill>
              </a:rPr>
              <a:t>nároky </a:t>
            </a:r>
            <a:r>
              <a:rPr kumimoji="1" lang="cs-CZ" altLang="cs-CZ" b="1" dirty="0">
                <a:solidFill>
                  <a:srgbClr val="990000"/>
                </a:solidFill>
              </a:rPr>
              <a:t>na uložení, ošetřování, </a:t>
            </a:r>
          </a:p>
          <a:p>
            <a:pPr algn="ctr" eaLnBrk="1" hangingPunct="1"/>
            <a:r>
              <a:rPr kumimoji="1" lang="cs-CZ" altLang="cs-CZ" b="1" dirty="0">
                <a:solidFill>
                  <a:srgbClr val="990000"/>
                </a:solidFill>
              </a:rPr>
              <a:t>manipulaci </a:t>
            </a:r>
          </a:p>
          <a:p>
            <a:pPr algn="ctr" eaLnBrk="1" hangingPunct="1">
              <a:buFontTx/>
              <a:buChar char="-"/>
            </a:pPr>
            <a:endParaRPr kumimoji="1" lang="cs-CZ" altLang="cs-CZ" sz="2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Char char="-"/>
            </a:pPr>
            <a:endParaRPr kumimoji="1" lang="cs-CZ" altLang="cs-CZ" sz="2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Char char="-"/>
            </a:pPr>
            <a:endParaRPr kumimoji="1" lang="cs-CZ" altLang="cs-CZ" sz="20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507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směry zásobovací logistiky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orientace na trh-výzkum nákupního trhu</a:t>
            </a:r>
            <a:r>
              <a:rPr lang="cs-CZ" sz="3200" dirty="0" smtClean="0"/>
              <a:t>, výběr dodavatele</a:t>
            </a:r>
            <a:endParaRPr lang="cs-CZ" sz="3200" dirty="0"/>
          </a:p>
          <a:p>
            <a:pPr lvl="1"/>
            <a:r>
              <a:rPr lang="cs-CZ" sz="2800" dirty="0"/>
              <a:t>s</a:t>
            </a:r>
            <a:r>
              <a:rPr lang="cs-CZ" sz="2800" dirty="0" smtClean="0"/>
              <a:t>trategická sekce podniku</a:t>
            </a:r>
            <a:endParaRPr lang="cs-CZ" sz="2800" dirty="0"/>
          </a:p>
          <a:p>
            <a:endParaRPr lang="cs-CZ" sz="3200" dirty="0" smtClean="0"/>
          </a:p>
          <a:p>
            <a:r>
              <a:rPr lang="cs-CZ" sz="3200" dirty="0" smtClean="0"/>
              <a:t>orientace </a:t>
            </a:r>
            <a:r>
              <a:rPr lang="cs-CZ" sz="3200" dirty="0"/>
              <a:t>na správu a fyzické úkoly spojené s toky materiálů a zboží</a:t>
            </a:r>
          </a:p>
          <a:p>
            <a:pPr lvl="1"/>
            <a:r>
              <a:rPr lang="cs-CZ" sz="2800" dirty="0"/>
              <a:t>s</a:t>
            </a:r>
            <a:r>
              <a:rPr lang="cs-CZ" sz="2800" dirty="0" smtClean="0"/>
              <a:t>píše taktická a operativní sekce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82972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Úrovně nákupu a řízení zásobování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Strategický nákup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Taktický nákup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Operativní nákup</a:t>
            </a:r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28800"/>
            <a:ext cx="4189356" cy="44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267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Strategický nákup a jeho úkoly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Strategické </a:t>
            </a:r>
            <a:r>
              <a:rPr lang="cs-CZ" dirty="0"/>
              <a:t>cíle podniku  </a:t>
            </a:r>
            <a:r>
              <a:rPr lang="cs-CZ" dirty="0" smtClean="0"/>
              <a:t>= </a:t>
            </a:r>
            <a:r>
              <a:rPr lang="cs-CZ" dirty="0"/>
              <a:t>strategické cíle nakupování</a:t>
            </a:r>
          </a:p>
          <a:p>
            <a:r>
              <a:rPr lang="cs-CZ" dirty="0" smtClean="0"/>
              <a:t>SNIŽOVÁNÍ </a:t>
            </a:r>
            <a:r>
              <a:rPr lang="cs-CZ" dirty="0"/>
              <a:t>NÁKLADŮ, ZVYŠOVÁNÍ VÝKONŮ, DIFERENCIACE, ZACHOVÁNÍ AUTONOMIE</a:t>
            </a:r>
            <a:r>
              <a:rPr lang="cs-CZ" dirty="0" smtClean="0"/>
              <a:t>…    </a:t>
            </a:r>
            <a:endParaRPr lang="cs-CZ" dirty="0"/>
          </a:p>
          <a:p>
            <a:pPr marL="114300" indent="0">
              <a:buNone/>
            </a:pPr>
            <a:r>
              <a:rPr lang="cs-CZ" dirty="0" smtClean="0"/>
              <a:t>                        make-</a:t>
            </a:r>
            <a:r>
              <a:rPr lang="cs-CZ" dirty="0" err="1" smtClean="0"/>
              <a:t>or</a:t>
            </a:r>
            <a:r>
              <a:rPr lang="cs-CZ" dirty="0" smtClean="0"/>
              <a:t>-</a:t>
            </a:r>
            <a:r>
              <a:rPr lang="cs-CZ" dirty="0" err="1" smtClean="0"/>
              <a:t>buy</a:t>
            </a:r>
            <a:r>
              <a:rPr lang="cs-CZ" dirty="0" smtClean="0"/>
              <a:t>              </a:t>
            </a:r>
            <a:r>
              <a:rPr lang="cs-CZ" dirty="0" err="1"/>
              <a:t>outsource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Strategické </a:t>
            </a:r>
            <a:r>
              <a:rPr lang="cs-CZ" dirty="0"/>
              <a:t>cíle na funkční úrovni – strategické cíle </a:t>
            </a:r>
            <a:r>
              <a:rPr lang="cs-CZ" dirty="0" smtClean="0"/>
              <a:t>nakupování   </a:t>
            </a:r>
            <a:r>
              <a:rPr lang="cs-CZ" dirty="0"/>
              <a:t>VÝVOJ </a:t>
            </a:r>
            <a:r>
              <a:rPr lang="cs-CZ" dirty="0" smtClean="0"/>
              <a:t>NOVÉHO</a:t>
            </a:r>
            <a:r>
              <a:rPr lang="cs-CZ" dirty="0"/>
              <a:t>PRODUKTU, ZLEPŠENÍ IMAGE…</a:t>
            </a:r>
          </a:p>
          <a:p>
            <a:endParaRPr lang="cs-CZ" dirty="0" smtClean="0"/>
          </a:p>
          <a:p>
            <a:r>
              <a:rPr lang="cs-CZ" dirty="0"/>
              <a:t>Počet a struktura dodavatelů</a:t>
            </a:r>
          </a:p>
          <a:p>
            <a:r>
              <a:rPr lang="cs-CZ" dirty="0"/>
              <a:t>Náklady celkem </a:t>
            </a:r>
            <a:r>
              <a:rPr lang="cs-CZ" dirty="0" smtClean="0"/>
              <a:t>+ </a:t>
            </a:r>
            <a:r>
              <a:rPr lang="cs-CZ" dirty="0" err="1"/>
              <a:t>Paretovo</a:t>
            </a:r>
            <a:r>
              <a:rPr lang="cs-CZ" dirty="0"/>
              <a:t> </a:t>
            </a:r>
            <a:r>
              <a:rPr lang="cs-CZ" dirty="0" smtClean="0"/>
              <a:t>pravidlo (ABC XYZ)</a:t>
            </a:r>
            <a:endParaRPr lang="cs-CZ" dirty="0"/>
          </a:p>
          <a:p>
            <a:r>
              <a:rPr lang="cs-CZ" dirty="0"/>
              <a:t>Kritické položky nákupu – kritické faktory?</a:t>
            </a:r>
          </a:p>
          <a:p>
            <a:r>
              <a:rPr lang="cs-CZ" dirty="0"/>
              <a:t>Síla dodavatelů</a:t>
            </a:r>
          </a:p>
          <a:p>
            <a:r>
              <a:rPr lang="cs-CZ" dirty="0"/>
              <a:t>Potřeba kontroly</a:t>
            </a:r>
          </a:p>
          <a:p>
            <a:r>
              <a:rPr lang="cs-CZ" dirty="0"/>
              <a:t>Single versus </a:t>
            </a:r>
            <a:r>
              <a:rPr lang="cs-CZ" dirty="0" err="1"/>
              <a:t>multiple</a:t>
            </a:r>
            <a:r>
              <a:rPr lang="cs-CZ" dirty="0"/>
              <a:t> </a:t>
            </a:r>
            <a:r>
              <a:rPr lang="cs-CZ" dirty="0" err="1" smtClean="0"/>
              <a:t>sourcing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667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Strategický nákup a jeho úkoly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Vytváření a vydávání provozních řádů, postupů a popisů činností, které se týkají nákupního oddělení, </a:t>
            </a:r>
          </a:p>
          <a:p>
            <a:r>
              <a:rPr lang="cs-CZ" dirty="0" smtClean="0"/>
              <a:t>Vytváření </a:t>
            </a:r>
            <a:r>
              <a:rPr lang="cs-CZ" dirty="0"/>
              <a:t>a zavádění nástrojů pro monitorování a zlepšení nákupních výkonů, </a:t>
            </a:r>
          </a:p>
          <a:p>
            <a:r>
              <a:rPr lang="cs-CZ" dirty="0" smtClean="0"/>
              <a:t>Rozhodování </a:t>
            </a:r>
            <a:r>
              <a:rPr lang="cs-CZ" dirty="0"/>
              <a:t>o tom, které činnosti dosud prováděné podnikovými zaměstnanci je lepší </a:t>
            </a:r>
            <a:r>
              <a:rPr lang="cs-CZ" dirty="0" err="1"/>
              <a:t>outsourcovat</a:t>
            </a:r>
            <a:r>
              <a:rPr lang="cs-CZ" dirty="0"/>
              <a:t>. </a:t>
            </a:r>
          </a:p>
          <a:p>
            <a:r>
              <a:rPr lang="cs-CZ" dirty="0" smtClean="0"/>
              <a:t>Zajišťování </a:t>
            </a:r>
            <a:r>
              <a:rPr lang="cs-CZ" dirty="0"/>
              <a:t>dlouhodobých smluv a vztahů s vybranými dodavateli,</a:t>
            </a:r>
          </a:p>
          <a:p>
            <a:r>
              <a:rPr lang="cs-CZ" dirty="0" smtClean="0"/>
              <a:t>Rozhodování </a:t>
            </a:r>
            <a:r>
              <a:rPr lang="cs-CZ" dirty="0"/>
              <a:t>týkající se výběru počtu dodavatelů (koncentrace poptávky/rozdělení rizik),</a:t>
            </a:r>
          </a:p>
          <a:p>
            <a:r>
              <a:rPr lang="cs-CZ" dirty="0"/>
              <a:t>Rozhodování o zásadních investicích </a:t>
            </a:r>
            <a:r>
              <a:rPr lang="cs-CZ" dirty="0" smtClean="0"/>
              <a:t>podniku</a:t>
            </a:r>
          </a:p>
          <a:p>
            <a:pPr>
              <a:spcBef>
                <a:spcPct val="70000"/>
              </a:spcBef>
              <a:buNone/>
            </a:pPr>
            <a:r>
              <a:rPr lang="cs-CZ" altLang="cs-CZ" sz="2000" b="1" dirty="0"/>
              <a:t>Druhy nákupu</a:t>
            </a:r>
            <a:r>
              <a:rPr lang="cs-CZ" altLang="cs-CZ" sz="2000" dirty="0"/>
              <a:t>:</a:t>
            </a:r>
          </a:p>
          <a:p>
            <a:r>
              <a:rPr lang="cs-CZ" altLang="cs-CZ" sz="2000" dirty="0"/>
              <a:t>příležitostný nákup,</a:t>
            </a:r>
          </a:p>
          <a:p>
            <a:r>
              <a:rPr lang="cs-CZ" altLang="cs-CZ" sz="2000" dirty="0"/>
              <a:t>výrobně synchronizovaný nákup,</a:t>
            </a:r>
          </a:p>
          <a:p>
            <a:r>
              <a:rPr lang="cs-CZ" altLang="cs-CZ" sz="2000" dirty="0"/>
              <a:t>nákup do zásoby.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9332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Taktický a operativní nákup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Některé činnosti podobné jako u S</a:t>
            </a:r>
          </a:p>
          <a:p>
            <a:pPr marL="114300" indent="0">
              <a:buNone/>
            </a:pPr>
            <a:r>
              <a:rPr lang="cs-CZ" dirty="0"/>
              <a:t>Převaha „zásobování“ – individuální </a:t>
            </a:r>
            <a:r>
              <a:rPr lang="cs-CZ" dirty="0" smtClean="0"/>
              <a:t>v </a:t>
            </a:r>
            <a:r>
              <a:rPr lang="cs-CZ" dirty="0"/>
              <a:t>případě potřeby, pořizování zásob, zásobování synchronní se spotřebou/výrobou</a:t>
            </a:r>
          </a:p>
          <a:p>
            <a:endParaRPr lang="cs-CZ" dirty="0" smtClean="0"/>
          </a:p>
          <a:p>
            <a:pPr marL="114300" indent="0">
              <a:buNone/>
            </a:pPr>
            <a:r>
              <a:rPr lang="cs-CZ" dirty="0" smtClean="0"/>
              <a:t>Odvolávka </a:t>
            </a:r>
            <a:r>
              <a:rPr lang="cs-CZ" dirty="0"/>
              <a:t>dodávky, rozpisy dodávek, dodací listy, </a:t>
            </a:r>
            <a:r>
              <a:rPr lang="cs-CZ" dirty="0" smtClean="0"/>
              <a:t>fakturace, </a:t>
            </a:r>
            <a:r>
              <a:rPr lang="cs-CZ" dirty="0"/>
              <a:t>specifikace objednávek, zjištění kontroly kvality, </a:t>
            </a:r>
            <a:r>
              <a:rPr lang="cs-CZ" dirty="0" smtClean="0"/>
              <a:t>reklamace, příjem</a:t>
            </a:r>
            <a:r>
              <a:rPr lang="cs-CZ" dirty="0"/>
              <a:t>,  vykládka,  vybalování,  </a:t>
            </a:r>
            <a:r>
              <a:rPr lang="cs-CZ" dirty="0" smtClean="0"/>
              <a:t>kontrola, sklad/výroba  </a:t>
            </a:r>
            <a:r>
              <a:rPr lang="cs-CZ" dirty="0"/>
              <a:t>zpětné </a:t>
            </a:r>
            <a:r>
              <a:rPr lang="cs-CZ" dirty="0" smtClean="0"/>
              <a:t>toky</a:t>
            </a:r>
          </a:p>
          <a:p>
            <a:pPr>
              <a:spcBef>
                <a:spcPct val="70000"/>
              </a:spcBef>
              <a:buNone/>
            </a:pPr>
            <a:r>
              <a:rPr lang="cs-CZ" altLang="cs-CZ" sz="2000" b="1" dirty="0"/>
              <a:t>Druhy nákupu</a:t>
            </a:r>
            <a:r>
              <a:rPr lang="cs-CZ" altLang="cs-CZ" sz="2000" dirty="0"/>
              <a:t>:</a:t>
            </a:r>
          </a:p>
          <a:p>
            <a:r>
              <a:rPr lang="cs-CZ" altLang="cs-CZ" sz="2000" dirty="0"/>
              <a:t>příležitostný nákup,</a:t>
            </a:r>
          </a:p>
          <a:p>
            <a:r>
              <a:rPr lang="cs-CZ" altLang="cs-CZ" sz="2000" dirty="0"/>
              <a:t>výrobně synchronizovaný nákup,</a:t>
            </a:r>
          </a:p>
          <a:p>
            <a:r>
              <a:rPr lang="cs-CZ" altLang="cs-CZ" sz="2000" dirty="0"/>
              <a:t>nákup do zásoby.</a:t>
            </a: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337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Taktický a operativní nákup a jeho úkoly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s-CZ" b="1" dirty="0" smtClean="0"/>
              <a:t>na </a:t>
            </a:r>
            <a:r>
              <a:rPr lang="cs-CZ" b="1" dirty="0"/>
              <a:t>taktické úrovni: </a:t>
            </a:r>
          </a:p>
          <a:p>
            <a:r>
              <a:rPr lang="cs-CZ" dirty="0" smtClean="0"/>
              <a:t>administrativa </a:t>
            </a:r>
            <a:r>
              <a:rPr lang="cs-CZ" dirty="0"/>
              <a:t>celoročních smluv s </a:t>
            </a:r>
            <a:r>
              <a:rPr lang="cs-CZ" dirty="0" smtClean="0"/>
              <a:t>dodavateli</a:t>
            </a:r>
            <a:endParaRPr lang="cs-CZ" dirty="0"/>
          </a:p>
          <a:p>
            <a:r>
              <a:rPr lang="cs-CZ" dirty="0" smtClean="0"/>
              <a:t>hodnocení </a:t>
            </a:r>
            <a:r>
              <a:rPr lang="cs-CZ" dirty="0"/>
              <a:t>stávajících dodavatelů</a:t>
            </a:r>
          </a:p>
          <a:p>
            <a:r>
              <a:rPr lang="cs-CZ" dirty="0" smtClean="0"/>
              <a:t>příprava </a:t>
            </a:r>
            <a:r>
              <a:rPr lang="cs-CZ" dirty="0"/>
              <a:t>podkladů pro výběr nových </a:t>
            </a:r>
            <a:r>
              <a:rPr lang="cs-CZ" dirty="0" smtClean="0"/>
              <a:t>dodavatelů</a:t>
            </a:r>
            <a:endParaRPr lang="cs-CZ" dirty="0"/>
          </a:p>
          <a:p>
            <a:pPr marL="114300" indent="0">
              <a:buNone/>
            </a:pPr>
            <a:r>
              <a:rPr lang="cs-CZ" b="1" dirty="0" smtClean="0"/>
              <a:t>na </a:t>
            </a:r>
            <a:r>
              <a:rPr lang="cs-CZ" b="1" dirty="0"/>
              <a:t>operativní úrovni:</a:t>
            </a:r>
          </a:p>
          <a:p>
            <a:r>
              <a:rPr lang="cs-CZ" dirty="0" smtClean="0"/>
              <a:t>monitoring </a:t>
            </a:r>
            <a:r>
              <a:rPr lang="cs-CZ" dirty="0"/>
              <a:t>dodávek</a:t>
            </a:r>
          </a:p>
          <a:p>
            <a:r>
              <a:rPr lang="cs-CZ" dirty="0" smtClean="0"/>
              <a:t>tvorba </a:t>
            </a:r>
            <a:r>
              <a:rPr lang="cs-CZ" dirty="0"/>
              <a:t>objednávek</a:t>
            </a:r>
          </a:p>
          <a:p>
            <a:r>
              <a:rPr lang="cs-CZ" dirty="0" smtClean="0"/>
              <a:t>sledování a vyřizování objednávek</a:t>
            </a:r>
          </a:p>
          <a:p>
            <a:r>
              <a:rPr lang="cs-CZ" dirty="0" smtClean="0"/>
              <a:t>příjem</a:t>
            </a:r>
            <a:r>
              <a:rPr lang="cs-CZ" dirty="0"/>
              <a:t>,  vykládka,  vybalování,  kontrola </a:t>
            </a:r>
            <a:endParaRPr lang="cs-CZ" dirty="0" smtClean="0"/>
          </a:p>
          <a:p>
            <a:pPr marL="114300" indent="0">
              <a:buNone/>
            </a:pPr>
            <a:endParaRPr lang="cs-CZ" b="1" dirty="0" smtClean="0"/>
          </a:p>
          <a:p>
            <a:pPr marL="114300" indent="0">
              <a:buNone/>
            </a:pPr>
            <a:r>
              <a:rPr lang="cs-CZ" b="1" dirty="0" smtClean="0"/>
              <a:t>Často se řeší centralizace správy a činností.</a:t>
            </a:r>
            <a:endParaRPr lang="cs-CZ" b="1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7856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76672"/>
            <a:ext cx="7010400" cy="595313"/>
          </a:xfrm>
        </p:spPr>
        <p:txBody>
          <a:bodyPr/>
          <a:lstStyle/>
          <a:p>
            <a:r>
              <a:rPr lang="cs-CZ" altLang="cs-CZ" sz="3600" dirty="0"/>
              <a:t>Organizace a řízení nákupu….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268760"/>
            <a:ext cx="7010400" cy="4899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000" dirty="0" smtClean="0"/>
              <a:t>Schopnosti a kompetence, potřeby a zdroje, charakter předmětů nakupování – strategický (S), taktický(T) a operativní (O)</a:t>
            </a:r>
          </a:p>
          <a:p>
            <a:pPr>
              <a:lnSpc>
                <a:spcPct val="80000"/>
              </a:lnSpc>
            </a:pPr>
            <a:endParaRPr lang="cs-CZ" altLang="cs-CZ" sz="2000" dirty="0" smtClean="0"/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Začlenění do podnikové  struktury, vymezení úkolů, vymezení postupů a procesů, vymezení kompetencí, pravidla informačních a dokladových toků…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altLang="cs-CZ" sz="2000" dirty="0" smtClean="0"/>
              <a:t>Centralizace strategického?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altLang="cs-CZ" sz="2000" dirty="0" smtClean="0"/>
              <a:t>Centralizace S-T-O?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altLang="cs-CZ" sz="2000" dirty="0" smtClean="0"/>
              <a:t>Centralizace </a:t>
            </a:r>
            <a:r>
              <a:rPr lang="cs-CZ" altLang="cs-CZ" sz="2000" dirty="0" err="1" smtClean="0"/>
              <a:t>vs</a:t>
            </a:r>
            <a:r>
              <a:rPr lang="cs-CZ" altLang="cs-CZ" sz="2000" dirty="0" smtClean="0"/>
              <a:t> decentralizace jednotlivých procesů a činností nákupu (např. vstup, kontrola, evidence, sklad…)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altLang="cs-CZ" sz="2000" dirty="0" smtClean="0"/>
              <a:t>Teritoriální, komoditní (produktové), projektové, charakter dodavatelů, dle fází nákupního procesu…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cs-CZ" altLang="cs-CZ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348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500" dirty="0" smtClean="0"/>
              <a:t>Organizace nákupu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916832"/>
            <a:ext cx="72008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Nákupní centrum? (uživatelé, </a:t>
            </a:r>
            <a:r>
              <a:rPr lang="cs-CZ" altLang="cs-CZ" sz="2400" dirty="0" err="1" smtClean="0"/>
              <a:t>ovlivňovatelé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rozhodovatelé</a:t>
            </a:r>
            <a:r>
              <a:rPr lang="cs-CZ" altLang="cs-CZ" sz="2400" dirty="0" smtClean="0"/>
              <a:t>, schvalovatelé, nákupčí)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Sloučení nákupu a prodeje? OBCHOD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Sloučení nákupu a výroby?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Sloučení nákupu s logistikou?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Rozdělení nákupu na několik útvarů? podle: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800" dirty="0" smtClean="0"/>
              <a:t>Hierarchie plánování a řízení (viz předchozí </a:t>
            </a:r>
            <a:r>
              <a:rPr lang="cs-CZ" altLang="cs-CZ" sz="1800" dirty="0" err="1" smtClean="0"/>
              <a:t>slide</a:t>
            </a:r>
            <a:r>
              <a:rPr lang="cs-CZ" altLang="cs-CZ" sz="1800" dirty="0" smtClean="0"/>
              <a:t>)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800" dirty="0" smtClean="0"/>
              <a:t>Geograficky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800" dirty="0" smtClean="0"/>
              <a:t>Zákazníka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800" dirty="0" smtClean="0"/>
              <a:t>Dodavatele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800" dirty="0" smtClean="0"/>
              <a:t>Produktu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800" dirty="0" smtClean="0"/>
              <a:t>Hodnoty produktu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800" dirty="0" smtClean="0"/>
              <a:t>Nákupčích a jejich znalostí</a:t>
            </a:r>
          </a:p>
          <a:p>
            <a:pPr lvl="3" eaLnBrk="1" hangingPunct="1">
              <a:lnSpc>
                <a:spcPct val="90000"/>
              </a:lnSpc>
            </a:pPr>
            <a:endParaRPr lang="cs-CZ" altLang="cs-CZ" sz="1800" dirty="0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400" dirty="0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400" dirty="0" smtClean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87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Strategický nákup - dodavatelé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 smtClean="0"/>
              <a:t>Nejprve je nezbytné provést analýzu trhu nákupu: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 smtClean="0"/>
              <a:t>POROVNÁVÁ </a:t>
            </a:r>
            <a:r>
              <a:rPr lang="cs-CZ" altLang="cs-CZ" sz="2400" b="1" dirty="0"/>
              <a:t>SE VYJEDNÁVACÍ SÍLA: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cs-CZ" altLang="cs-CZ" sz="2400" b="1" dirty="0"/>
              <a:t> NA STRANĚ PODNIKU 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cs-CZ" altLang="cs-CZ" sz="2400" b="1" dirty="0"/>
              <a:t> NA STRANĚ DODAVATELE. </a:t>
            </a:r>
          </a:p>
          <a:p>
            <a:pPr marL="114300" indent="0">
              <a:lnSpc>
                <a:spcPct val="90000"/>
              </a:lnSpc>
              <a:spcBef>
                <a:spcPct val="50000"/>
              </a:spcBef>
              <a:buClrTx/>
              <a:buNone/>
            </a:pPr>
            <a:r>
              <a:rPr lang="cs-CZ" altLang="cs-CZ" sz="2400" b="1" dirty="0"/>
              <a:t>HODNOTÍ SE: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cs-CZ" altLang="cs-CZ" sz="2800" b="1" dirty="0"/>
              <a:t>Vztah velikosti trhu  v poměru ke kapacitám dodavatele.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cs-CZ" altLang="cs-CZ" sz="2800" b="1" dirty="0"/>
              <a:t>Růst nabídky proti růstu poptávky.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cs-CZ" altLang="cs-CZ" sz="2800" b="1" dirty="0"/>
              <a:t>Využívání kapacit.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cs-CZ" altLang="cs-CZ" sz="2800" b="1" dirty="0"/>
              <a:t>Konkurenční situace u dodavatelů a vlastního podniku</a:t>
            </a:r>
          </a:p>
          <a:p>
            <a:endParaRPr lang="cs-CZ" altLang="cs-CZ" dirty="0"/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6748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Zásobování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Pořizování, obstarávání - získávání vstupů různého charakteru pro různé potřeby podniku a podnikových procesů a aktivit (v celém podniku/projektu)</a:t>
            </a:r>
          </a:p>
          <a:p>
            <a:pPr lvl="1">
              <a:lnSpc>
                <a:spcPct val="80000"/>
              </a:lnSpc>
            </a:pPr>
            <a:r>
              <a:rPr lang="cs-CZ" sz="1800" dirty="0" smtClean="0"/>
              <a:t>Přesněji pořizování je nadřazeno pojmu nákupu.</a:t>
            </a:r>
          </a:p>
          <a:p>
            <a:pPr eaLnBrk="1" hangingPunct="1">
              <a:lnSpc>
                <a:spcPct val="80000"/>
              </a:lnSpc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Nákup – proces získávání zboží, komodit, materiálů a služeb pro jejich další využití a naplnění podnikových cílů (účel: opětovný následný prodej; pro spotřebu nebo přepracování) (až - 80% tržeb) (většina textu v zásobovací funkci)</a:t>
            </a:r>
          </a:p>
          <a:p>
            <a:pPr eaLnBrk="1" hangingPunct="1">
              <a:lnSpc>
                <a:spcPct val="80000"/>
              </a:lnSpc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Zásobování – procesy spojené s manipulací se vstupy materiální povahy („materiálový management“) u vstupu do podniku a v vnitropodnikových podnikových tocích) (zásobovací </a:t>
            </a:r>
            <a:r>
              <a:rPr lang="cs-CZ" sz="2000" dirty="0" err="1" smtClean="0"/>
              <a:t>fce</a:t>
            </a:r>
            <a:r>
              <a:rPr lang="cs-CZ" sz="2000" dirty="0" smtClean="0"/>
              <a:t>, výroba a odbyt)</a:t>
            </a:r>
          </a:p>
          <a:p>
            <a:pPr eaLnBrk="1" hangingPunct="1">
              <a:lnSpc>
                <a:spcPct val="80000"/>
              </a:lnSpc>
            </a:pPr>
            <a:endParaRPr lang="cs-CZ" sz="2000" dirty="0"/>
          </a:p>
          <a:p>
            <a:pPr marL="114300" indent="0" eaLnBrk="1" hangingPunct="1">
              <a:lnSpc>
                <a:spcPct val="80000"/>
              </a:lnSpc>
              <a:buNone/>
            </a:pPr>
            <a:r>
              <a:rPr lang="cs-CZ" sz="2000" dirty="0" smtClean="0"/>
              <a:t>Doprava vs. přeprava</a:t>
            </a:r>
          </a:p>
          <a:p>
            <a:pPr algn="just">
              <a:lnSpc>
                <a:spcPct val="80000"/>
              </a:lnSpc>
            </a:pPr>
            <a:r>
              <a:rPr lang="cs-CZ" sz="2000" dirty="0"/>
              <a:t>Přeprava je pojem pro cílevědomé přemístění osob, nákladu či zvířat dopravními prostředky z místa A do místa B po dopravních komunikacích za účelem zisku. Je produktem dopravy. Vykonavatelem přepravy je dopravce, objednavatel se nazývá přepravce. Ten s dopravcem uzavírá přepravní smlouvu</a:t>
            </a:r>
            <a:r>
              <a:rPr lang="cs-CZ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6717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Tx/>
              <a:buAutoNum type="arabicPeriod" startAt="5"/>
            </a:pPr>
            <a:r>
              <a:rPr lang="cs-CZ" altLang="cs-CZ" sz="2800" b="1" dirty="0"/>
              <a:t>Ziskové</a:t>
            </a:r>
            <a:r>
              <a:rPr lang="cs-CZ" altLang="cs-CZ" sz="2800" b="1" dirty="0" smtClean="0"/>
              <a:t>, cenové </a:t>
            </a:r>
            <a:r>
              <a:rPr lang="cs-CZ" altLang="cs-CZ" sz="2800" b="1" dirty="0"/>
              <a:t>a nákladové poměry</a:t>
            </a:r>
          </a:p>
          <a:p>
            <a:pPr marL="609600" indent="-60960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Tx/>
              <a:buAutoNum type="arabicPeriod" startAt="5"/>
            </a:pPr>
            <a:r>
              <a:rPr lang="cs-CZ" altLang="cs-CZ" sz="2800" b="1" dirty="0"/>
              <a:t>Vstupní bariéry na straně dodavatele</a:t>
            </a:r>
          </a:p>
          <a:p>
            <a:pPr marL="609600" indent="-60960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Tx/>
              <a:buAutoNum type="arabicPeriod" startAt="5"/>
            </a:pPr>
            <a:r>
              <a:rPr lang="cs-CZ" altLang="cs-CZ" b="1" dirty="0"/>
              <a:t>Atraktivnost předmětu nákupu</a:t>
            </a:r>
          </a:p>
          <a:p>
            <a:pPr marL="609600" indent="-60960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Tx/>
              <a:buAutoNum type="arabicPeriod" startAt="5"/>
            </a:pPr>
            <a:r>
              <a:rPr lang="cs-CZ" altLang="cs-CZ" b="1" dirty="0"/>
              <a:t>Zajímavý objem dodávek</a:t>
            </a:r>
          </a:p>
          <a:p>
            <a:pPr marL="609600" indent="-60960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Tx/>
              <a:buAutoNum type="arabicPeriod" startAt="5"/>
            </a:pPr>
            <a:r>
              <a:rPr lang="cs-CZ" altLang="cs-CZ" b="1" dirty="0"/>
              <a:t>Stanovené podmínky a kritéria</a:t>
            </a:r>
          </a:p>
          <a:p>
            <a:pPr marL="609600" indent="-60960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Tx/>
              <a:buAutoNum type="arabicPeriod" startAt="5"/>
            </a:pPr>
            <a:r>
              <a:rPr lang="cs-CZ" altLang="cs-CZ" b="1" dirty="0"/>
              <a:t>Počet a kvalita poptávaných dodavatelů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129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Strategický nákup - dodavatelé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Cílem výběru je snižování nákladů a zvyšování kvality produkce.</a:t>
            </a:r>
          </a:p>
          <a:p>
            <a:r>
              <a:rPr lang="cs-CZ" altLang="cs-CZ" dirty="0" smtClean="0"/>
              <a:t>Využívá se metod </a:t>
            </a:r>
            <a:r>
              <a:rPr lang="cs-CZ" altLang="cs-CZ" dirty="0"/>
              <a:t>váhového a bodového </a:t>
            </a:r>
            <a:r>
              <a:rPr lang="cs-CZ" altLang="cs-CZ" dirty="0" smtClean="0"/>
              <a:t>hodnocení.</a:t>
            </a:r>
          </a:p>
          <a:p>
            <a:r>
              <a:rPr lang="cs-CZ" altLang="cs-CZ" dirty="0"/>
              <a:t>Cena</a:t>
            </a:r>
            <a:r>
              <a:rPr lang="cs-CZ" altLang="cs-CZ" dirty="0" smtClean="0"/>
              <a:t>, dodací </a:t>
            </a:r>
            <a:r>
              <a:rPr lang="cs-CZ" altLang="cs-CZ" dirty="0"/>
              <a:t>lhůta a jakost výrobků nemohou být jediným kritériem. </a:t>
            </a:r>
          </a:p>
          <a:p>
            <a:r>
              <a:rPr lang="cs-CZ" altLang="cs-CZ" dirty="0"/>
              <a:t>Nutno je třeba přihlížet k:</a:t>
            </a:r>
          </a:p>
          <a:p>
            <a:pPr lvl="1"/>
            <a:r>
              <a:rPr lang="cs-CZ" altLang="cs-CZ" dirty="0"/>
              <a:t>dodacím podmínkám, </a:t>
            </a:r>
          </a:p>
          <a:p>
            <a:pPr lvl="1"/>
            <a:r>
              <a:rPr lang="cs-CZ" altLang="cs-CZ" dirty="0"/>
              <a:t>spolehlivosti dodacích lhůt</a:t>
            </a:r>
          </a:p>
          <a:p>
            <a:pPr lvl="1"/>
            <a:r>
              <a:rPr lang="cs-CZ" altLang="cs-CZ" dirty="0"/>
              <a:t>dodacích kapacitách</a:t>
            </a:r>
          </a:p>
          <a:p>
            <a:pPr lvl="1"/>
            <a:r>
              <a:rPr lang="cs-CZ" altLang="cs-CZ" dirty="0"/>
              <a:t>druzích obalů</a:t>
            </a:r>
          </a:p>
          <a:p>
            <a:pPr lvl="1"/>
            <a:r>
              <a:rPr lang="cs-CZ" altLang="cs-CZ" dirty="0"/>
              <a:t>jednotkách balení</a:t>
            </a:r>
          </a:p>
          <a:p>
            <a:pPr lvl="1"/>
            <a:r>
              <a:rPr lang="cs-CZ" altLang="cs-CZ" dirty="0"/>
              <a:t>geografických vzdálenostech atd.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3967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554966"/>
              </p:ext>
            </p:extLst>
          </p:nvPr>
        </p:nvGraphicFramePr>
        <p:xfrm>
          <a:off x="107504" y="116632"/>
          <a:ext cx="828092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dokument" r:id="rId3" imgW="6068568" imgH="6854952" progId="Word.Document.8">
                  <p:embed/>
                </p:oleObj>
              </mc:Choice>
              <mc:Fallback>
                <p:oleObj name="dokument" r:id="rId3" imgW="6068568" imgH="6854952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280920" cy="65532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7187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ANALÝZA DODAVATELŮ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153400" cy="4724400"/>
          </a:xfrm>
        </p:spPr>
        <p:txBody>
          <a:bodyPr/>
          <a:lstStyle/>
          <a:p>
            <a:pPr eaLnBrk="1" hangingPunct="1"/>
            <a:r>
              <a:rPr lang="cs-CZ" altLang="cs-CZ" smtClean="0">
                <a:cs typeface="Times New Roman" charset="0"/>
              </a:rPr>
              <a:t>Hodnocení způsobilosti dodavatele</a:t>
            </a:r>
            <a:r>
              <a:rPr lang="cs-CZ" altLang="cs-CZ" smtClean="0"/>
              <a:t> </a:t>
            </a:r>
          </a:p>
          <a:p>
            <a:pPr lvl="1" eaLnBrk="1" hangingPunct="1"/>
            <a:r>
              <a:rPr lang="cs-CZ" altLang="cs-CZ" smtClean="0"/>
              <a:t>Audit systému</a:t>
            </a:r>
          </a:p>
          <a:p>
            <a:pPr lvl="1" eaLnBrk="1" hangingPunct="1"/>
            <a:r>
              <a:rPr lang="cs-CZ" altLang="cs-CZ" smtClean="0"/>
              <a:t>Audit procesů</a:t>
            </a:r>
          </a:p>
          <a:p>
            <a:pPr lvl="1" eaLnBrk="1" hangingPunct="1"/>
            <a:r>
              <a:rPr lang="cs-CZ" altLang="cs-CZ" smtClean="0"/>
              <a:t>Audit výrobků</a:t>
            </a:r>
          </a:p>
          <a:p>
            <a:pPr eaLnBrk="1" hangingPunct="1"/>
            <a:r>
              <a:rPr lang="cs-CZ" altLang="cs-CZ" smtClean="0"/>
              <a:t>Provádí externí firma</a:t>
            </a:r>
          </a:p>
          <a:p>
            <a:pPr eaLnBrk="1" hangingPunct="1"/>
            <a:r>
              <a:rPr lang="cs-CZ" altLang="cs-CZ" smtClean="0">
                <a:cs typeface="Times New Roman" charset="0"/>
              </a:rPr>
              <a:t>Výsledkem hodnocení je zařazení dodavatele do jedné ze tří kvalitativních kategorií A, B, C. </a:t>
            </a:r>
          </a:p>
        </p:txBody>
      </p:sp>
    </p:spTree>
    <p:extLst>
      <p:ext uri="{BB962C8B-B14F-4D97-AF65-F5344CB8AC3E}">
        <p14:creationId xmlns:p14="http://schemas.microsoft.com/office/powerpoint/2010/main" val="20985291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381000"/>
            <a:ext cx="7558608" cy="571500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cs typeface="Times New Roman" charset="0"/>
              </a:rPr>
              <a:t>Toto zařazení je založeno na procentuálním skóre plnění požadavků daných odběratelem. </a:t>
            </a:r>
            <a:endParaRPr lang="cs-CZ" altLang="cs-CZ" dirty="0" smtClean="0"/>
          </a:p>
          <a:p>
            <a:pPr algn="just" eaLnBrk="1" hangingPunct="1"/>
            <a:r>
              <a:rPr lang="cs-CZ" altLang="cs-CZ" dirty="0" smtClean="0">
                <a:cs typeface="Times New Roman" charset="0"/>
              </a:rPr>
              <a:t>Výsledné zařazení dodavatele do skupiny je závislé na nejnižším dosaženém skóre v rámci hodnocených oblastí.</a:t>
            </a:r>
            <a:endParaRPr lang="cs-CZ" altLang="cs-CZ" dirty="0" smtClean="0"/>
          </a:p>
          <a:p>
            <a:pPr algn="just" eaLnBrk="1" hangingPunct="1"/>
            <a:endParaRPr lang="en-US" altLang="cs-CZ" dirty="0" smtClean="0"/>
          </a:p>
          <a:p>
            <a:pPr algn="just" eaLnBrk="1" hangingPunct="1"/>
            <a:r>
              <a:rPr lang="en-US" altLang="cs-CZ" dirty="0" smtClean="0">
                <a:cs typeface="Times New Roman" charset="0"/>
              </a:rPr>
              <a:t>90 – 100% 	</a:t>
            </a:r>
            <a:r>
              <a:rPr lang="en-US" altLang="cs-CZ" dirty="0" err="1" smtClean="0">
                <a:cs typeface="Times New Roman" charset="0"/>
              </a:rPr>
              <a:t>Špičkový</a:t>
            </a:r>
            <a:r>
              <a:rPr lang="en-US" altLang="cs-CZ" dirty="0" smtClean="0">
                <a:cs typeface="Times New Roman" charset="0"/>
              </a:rPr>
              <a:t> </a:t>
            </a:r>
            <a:r>
              <a:rPr lang="en-US" altLang="cs-CZ" dirty="0" err="1" smtClean="0">
                <a:cs typeface="Times New Roman" charset="0"/>
              </a:rPr>
              <a:t>dodavatel</a:t>
            </a:r>
            <a:r>
              <a:rPr lang="en-US" altLang="cs-CZ" dirty="0" smtClean="0">
                <a:cs typeface="Times New Roman" charset="0"/>
              </a:rPr>
              <a:t> </a:t>
            </a:r>
            <a:r>
              <a:rPr lang="en-US" altLang="cs-CZ" b="1" dirty="0" smtClean="0">
                <a:cs typeface="Times New Roman" charset="0"/>
              </a:rPr>
              <a:t>A</a:t>
            </a:r>
            <a:endParaRPr lang="en-US" altLang="cs-CZ" dirty="0" smtClean="0">
              <a:cs typeface="Times New Roman" charset="0"/>
            </a:endParaRPr>
          </a:p>
          <a:p>
            <a:pPr algn="just" eaLnBrk="1" hangingPunct="1"/>
            <a:r>
              <a:rPr lang="en-US" altLang="cs-CZ" dirty="0" smtClean="0">
                <a:cs typeface="Times New Roman" charset="0"/>
              </a:rPr>
              <a:t>80% – 89% 	</a:t>
            </a:r>
            <a:r>
              <a:rPr lang="en-US" altLang="cs-CZ" dirty="0" err="1" smtClean="0">
                <a:cs typeface="Times New Roman" charset="0"/>
              </a:rPr>
              <a:t>Vyhovující</a:t>
            </a:r>
            <a:r>
              <a:rPr lang="en-US" altLang="cs-CZ" dirty="0" smtClean="0">
                <a:cs typeface="Times New Roman" charset="0"/>
              </a:rPr>
              <a:t> </a:t>
            </a:r>
            <a:r>
              <a:rPr lang="en-US" altLang="cs-CZ" dirty="0" err="1" smtClean="0">
                <a:cs typeface="Times New Roman" charset="0"/>
              </a:rPr>
              <a:t>dodavatel</a:t>
            </a:r>
            <a:r>
              <a:rPr lang="en-US" altLang="cs-CZ" dirty="0" smtClean="0">
                <a:cs typeface="Times New Roman" charset="0"/>
              </a:rPr>
              <a:t> </a:t>
            </a:r>
            <a:r>
              <a:rPr lang="en-US" altLang="cs-CZ" b="1" dirty="0" smtClean="0">
                <a:cs typeface="Times New Roman" charset="0"/>
              </a:rPr>
              <a:t>B</a:t>
            </a:r>
            <a:endParaRPr lang="en-US" altLang="cs-CZ" dirty="0" smtClean="0">
              <a:cs typeface="Times New Roman" charset="0"/>
            </a:endParaRPr>
          </a:p>
          <a:p>
            <a:pPr algn="just" eaLnBrk="1" hangingPunct="1"/>
            <a:r>
              <a:rPr lang="en-US" altLang="cs-CZ" dirty="0" smtClean="0">
                <a:cs typeface="Times New Roman" charset="0"/>
              </a:rPr>
              <a:t>0 – 79% </a:t>
            </a:r>
            <a:r>
              <a:rPr lang="cs-CZ" altLang="cs-CZ" dirty="0" smtClean="0"/>
              <a:t> </a:t>
            </a:r>
            <a:r>
              <a:rPr lang="en-US" altLang="cs-CZ" dirty="0" smtClean="0">
                <a:cs typeface="Times New Roman" charset="0"/>
              </a:rPr>
              <a:t>	</a:t>
            </a:r>
            <a:r>
              <a:rPr lang="en-US" altLang="cs-CZ" dirty="0" err="1" smtClean="0">
                <a:cs typeface="Times New Roman" charset="0"/>
              </a:rPr>
              <a:t>Nevyhovující</a:t>
            </a:r>
            <a:r>
              <a:rPr lang="en-US" altLang="cs-CZ" dirty="0" smtClean="0">
                <a:cs typeface="Times New Roman" charset="0"/>
              </a:rPr>
              <a:t> </a:t>
            </a:r>
            <a:r>
              <a:rPr lang="en-US" altLang="cs-CZ" dirty="0" err="1" smtClean="0">
                <a:cs typeface="Times New Roman" charset="0"/>
              </a:rPr>
              <a:t>dodavatel</a:t>
            </a:r>
            <a:r>
              <a:rPr lang="en-US" altLang="cs-CZ" dirty="0" smtClean="0">
                <a:cs typeface="Times New Roman" charset="0"/>
              </a:rPr>
              <a:t> </a:t>
            </a:r>
            <a:r>
              <a:rPr lang="en-US" altLang="cs-CZ" b="1" dirty="0" smtClean="0">
                <a:cs typeface="Times New Roman" charset="0"/>
              </a:rPr>
              <a:t>C</a:t>
            </a:r>
            <a:endParaRPr lang="en-US" altLang="cs-CZ" dirty="0" smtClean="0">
              <a:cs typeface="Times New Roman" charset="0"/>
            </a:endParaRPr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4412460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Strategie – řízení rizika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Tržní </a:t>
            </a:r>
            <a:r>
              <a:rPr lang="cs-CZ" dirty="0"/>
              <a:t>(výpadek dodavatele, výkonu, ceny)</a:t>
            </a:r>
          </a:p>
          <a:p>
            <a:r>
              <a:rPr lang="cs-CZ" dirty="0">
                <a:solidFill>
                  <a:srgbClr val="0070C0"/>
                </a:solidFill>
              </a:rPr>
              <a:t>Podniková</a:t>
            </a:r>
            <a:r>
              <a:rPr lang="cs-CZ" dirty="0"/>
              <a:t> (materiálového hospodářství, výroby, prodeje, finanční, výzkumu a vývoje..)</a:t>
            </a:r>
          </a:p>
          <a:p>
            <a:r>
              <a:rPr lang="cs-CZ" dirty="0">
                <a:solidFill>
                  <a:srgbClr val="92D050"/>
                </a:solidFill>
              </a:rPr>
              <a:t>Potřeba </a:t>
            </a:r>
            <a:r>
              <a:rPr lang="cs-CZ" dirty="0"/>
              <a:t>– kontinuální, nepravidelná, prvotní, jednorázová…</a:t>
            </a:r>
          </a:p>
          <a:p>
            <a:pPr>
              <a:spcBef>
                <a:spcPct val="5000"/>
              </a:spcBef>
              <a:spcAft>
                <a:spcPct val="15000"/>
              </a:spcAft>
            </a:pPr>
            <a:r>
              <a:rPr lang="cs-CZ" altLang="cs-CZ" sz="1400" dirty="0"/>
              <a:t>Velikost měsíčního odbytu je konstantní (pekárny)</a:t>
            </a:r>
          </a:p>
          <a:p>
            <a:pPr>
              <a:spcBef>
                <a:spcPct val="5000"/>
              </a:spcBef>
            </a:pPr>
            <a:r>
              <a:rPr lang="cs-CZ" altLang="cs-CZ" sz="1400" dirty="0"/>
              <a:t>Odbytové množství pravidelně sezónně kolísá (zmrzlina, nápoje, jízdní kola) </a:t>
            </a:r>
            <a:r>
              <a:rPr lang="cs-CZ" altLang="cs-CZ" sz="1400" dirty="0">
                <a:sym typeface="Wingdings" pitchFamily="2" charset="2"/>
              </a:rPr>
              <a:t>:</a:t>
            </a:r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200" dirty="0"/>
              <a:t>výrobní množství se přizpůsobí výkyvům odbytu (najímání a propouštění sezónních dělníků) + zaměstnanci na částečný úvazek</a:t>
            </a:r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200" dirty="0"/>
              <a:t>zvyšování nebo snižování počtu pracovních dnů (Škoda auto)</a:t>
            </a:r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200" dirty="0"/>
              <a:t>udržuje se konstantní výroba (využití skladů pro vyrovnání nepravidelností poptávky)</a:t>
            </a:r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200" dirty="0"/>
              <a:t>udržování zdrojů pro období vysoké poptávky (zdroj – materiál – levnější a likvidnější)</a:t>
            </a:r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200" dirty="0"/>
              <a:t>do výrobního programu se zařadí výrobky, jejichž sezónní odbytové výkyvy jsou vůči původním výrobkům fázově posunuty,</a:t>
            </a:r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200" dirty="0"/>
              <a:t>možnost v době útlumu odbytu vyrábět pro jiné podniky nebo naopak v sezónní špičce zadávat práci jiným podnikům – práce ve mzdě</a:t>
            </a:r>
            <a:endParaRPr lang="cs-CZ" altLang="cs-CZ" sz="1400" dirty="0"/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cs-CZ" altLang="cs-CZ" sz="1400" dirty="0"/>
              <a:t>Při nákupu se vyskytují sezónní výkyvy (cukrovary) – sklady, dodávky ze zahraničí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cs-CZ" altLang="cs-CZ" sz="1400" dirty="0"/>
              <a:t>Konjunkturální výkyvy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4565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materiálů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u="sng" dirty="0"/>
              <a:t>PROVÁDÍ SE PODLE :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cs-CZ" altLang="cs-CZ" sz="2400" b="1" dirty="0"/>
              <a:t>Významu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cs-CZ" altLang="cs-CZ" sz="2400" b="1" dirty="0"/>
              <a:t>Zásobovacího rizika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u="sng" dirty="0"/>
              <a:t>VÝZNAMEM  MATERIÁLŮ(SUROVIN,DÍLŮ)</a:t>
            </a:r>
            <a:r>
              <a:rPr lang="cs-CZ" altLang="cs-CZ" sz="2400" b="1" dirty="0"/>
              <a:t>  SE ROZUMÍ: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cs-CZ" altLang="cs-CZ" sz="2400" b="1" dirty="0"/>
              <a:t> JEHO PODÍL NA CELKOVÝCH POŘIZOVACÍCH NÁKLADECH (NA HODNOTOVÉ STRUKTUŘE SPOTŘEBY).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15423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533400"/>
            <a:ext cx="7772400" cy="53340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b="1" u="sng" dirty="0" smtClean="0"/>
              <a:t>ZÁSOBOVACÍ RIZIKO</a:t>
            </a:r>
            <a:r>
              <a:rPr lang="cs-CZ" altLang="cs-CZ" sz="2400" b="1" dirty="0" smtClean="0"/>
              <a:t> – SE VYJADŘUJE PROSTŘEDNICTVÍM DOSTUPNOSTI:</a:t>
            </a:r>
          </a:p>
          <a:p>
            <a:pPr lvl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cs-CZ" altLang="cs-CZ" sz="2400" b="1" dirty="0" smtClean="0"/>
              <a:t>POŘIZOVANÝCH DRUHŮ POLOŽEK MATERIÁLŮ</a:t>
            </a:r>
          </a:p>
          <a:p>
            <a:pPr lvl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cs-CZ" altLang="cs-CZ" sz="2400" b="1" dirty="0" smtClean="0"/>
              <a:t>POČTU NAKUPUJÍCÍCH(KONKURENTŮ PŘI NÁKUPU) A JEJICH TRŽNÍ SÍLY</a:t>
            </a:r>
          </a:p>
          <a:p>
            <a:pPr lvl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cs-CZ" altLang="cs-CZ" sz="2400" b="1" dirty="0" smtClean="0"/>
              <a:t>MOŽNOSTI VLASTNÍ VÝROBY JAKO ALTERNATIVA K DODÁVKÁM</a:t>
            </a:r>
          </a:p>
          <a:p>
            <a:pPr lvl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cs-CZ" altLang="cs-CZ" sz="2400" b="1" dirty="0" smtClean="0"/>
              <a:t>RIZIK SKLADOVÁNÍ</a:t>
            </a:r>
          </a:p>
          <a:p>
            <a:pPr lvl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cs-CZ" altLang="cs-CZ" sz="2400" b="1" dirty="0" smtClean="0"/>
              <a:t>SUBSTITUČNÍ MOŽNOSTI</a:t>
            </a:r>
          </a:p>
          <a:p>
            <a:pPr eaLnBrk="1" hangingPunct="1"/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617370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Strategie(i taktika) – charakter nákupu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rutinní </a:t>
            </a:r>
            <a:r>
              <a:rPr lang="cs-CZ" dirty="0"/>
              <a:t>/nerutinní obstarávání</a:t>
            </a:r>
          </a:p>
          <a:p>
            <a:r>
              <a:rPr lang="cs-CZ" dirty="0"/>
              <a:t>ojedinělý/náhodný/ málo častý nákup</a:t>
            </a:r>
          </a:p>
          <a:p>
            <a:r>
              <a:rPr lang="cs-CZ" dirty="0"/>
              <a:t>strategicky důležitý nákup </a:t>
            </a:r>
          </a:p>
          <a:p>
            <a:r>
              <a:rPr lang="cs-CZ" dirty="0"/>
              <a:t>(strategická příležitost, spekulativní nákup…)</a:t>
            </a:r>
          </a:p>
          <a:p>
            <a:r>
              <a:rPr lang="cs-CZ" dirty="0"/>
              <a:t>problémový nákup (velké riziko)</a:t>
            </a:r>
          </a:p>
          <a:p>
            <a:r>
              <a:rPr lang="cs-CZ" dirty="0"/>
              <a:t>+ termínový nákup (forward </a:t>
            </a:r>
            <a:r>
              <a:rPr lang="cs-CZ" dirty="0" err="1"/>
              <a:t>buying</a:t>
            </a:r>
            <a:r>
              <a:rPr lang="cs-CZ" dirty="0"/>
              <a:t>), </a:t>
            </a:r>
          </a:p>
          <a:p>
            <a:r>
              <a:rPr lang="cs-CZ" dirty="0"/>
              <a:t>+ objemové obchody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50659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nákupů (a i materiálů)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Strategický - </a:t>
            </a:r>
            <a:r>
              <a:rPr lang="cs-CZ" altLang="cs-CZ" sz="2400" dirty="0"/>
              <a:t>s rozhodujícím podílem na pořizovacích nákladech resp</a:t>
            </a:r>
            <a:r>
              <a:rPr lang="cs-CZ" altLang="cs-CZ" sz="2400" dirty="0" smtClean="0"/>
              <a:t>. spotřebě </a:t>
            </a:r>
            <a:r>
              <a:rPr lang="cs-CZ" altLang="cs-CZ" sz="2400" dirty="0"/>
              <a:t>a s velkým zásobovacím rizikem.</a:t>
            </a:r>
            <a:endParaRPr lang="cs-CZ" sz="2400" dirty="0" smtClean="0"/>
          </a:p>
          <a:p>
            <a:pPr>
              <a:lnSpc>
                <a:spcPct val="110000"/>
              </a:lnSpc>
            </a:pPr>
            <a:r>
              <a:rPr lang="cs-CZ" sz="2400" dirty="0"/>
              <a:t>Problémový - </a:t>
            </a:r>
            <a:r>
              <a:rPr lang="cs-CZ" altLang="cs-CZ" sz="2400" dirty="0"/>
              <a:t>většinou se jedná o nedostatkový materiál (malý počet výrobců, slabý vliv na konečný výsledek, velké zásobovací riziko apod.)</a:t>
            </a:r>
          </a:p>
          <a:p>
            <a:r>
              <a:rPr lang="cs-CZ" altLang="cs-CZ" sz="2400" dirty="0" smtClean="0"/>
              <a:t>Substituční materiál</a:t>
            </a:r>
          </a:p>
          <a:p>
            <a:r>
              <a:rPr lang="cs-CZ" altLang="cs-CZ" sz="2400" dirty="0" smtClean="0"/>
              <a:t>Bezproblémový materiál – řízení skladových zásob</a:t>
            </a:r>
            <a:endParaRPr lang="cs-CZ" sz="24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9494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V rámci projektu – zásobovací </a:t>
            </a:r>
            <a:r>
              <a:rPr lang="cs-CZ" sz="4000" dirty="0" err="1" smtClean="0"/>
              <a:t>fce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ejednoznačnost  (překlady a výklady CZE, GER, ENG) se liší. </a:t>
            </a:r>
          </a:p>
          <a:p>
            <a:r>
              <a:rPr lang="cs-CZ" dirty="0" smtClean="0"/>
              <a:t>Někdy uváděno jako zásobovací logistika a někdy je zásobování chápáno jako užší pojem (manipulace), někdy jako nákup. </a:t>
            </a:r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Ve vašem projektu se jedná o koncept systému zásobovací logistiky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9667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Provázanost strategického nákupu a dalších oblastí podniku</a:t>
            </a:r>
          </a:p>
          <a:p>
            <a:r>
              <a:rPr lang="cs-CZ" dirty="0" smtClean="0"/>
              <a:t>(finanční možnosti, charakter výroby, organizační typ, výrobní typ aj.)</a:t>
            </a:r>
          </a:p>
          <a:p>
            <a:r>
              <a:rPr lang="cs-CZ" dirty="0" smtClean="0"/>
              <a:t>Ve skladech lze nalézt veškeré úrovně plánování.</a:t>
            </a:r>
          </a:p>
          <a:p>
            <a:pPr>
              <a:spcBef>
                <a:spcPct val="70000"/>
              </a:spcBef>
              <a:buNone/>
            </a:pPr>
            <a:endParaRPr lang="cs-CZ" altLang="cs-CZ" sz="2000" b="1" dirty="0" smtClean="0"/>
          </a:p>
          <a:p>
            <a:pPr>
              <a:spcBef>
                <a:spcPct val="70000"/>
              </a:spcBef>
              <a:buNone/>
            </a:pPr>
            <a:r>
              <a:rPr lang="cs-CZ" altLang="cs-CZ" sz="2000" b="1" dirty="0" smtClean="0"/>
              <a:t>Druhy </a:t>
            </a:r>
            <a:r>
              <a:rPr lang="cs-CZ" altLang="cs-CZ" sz="2000" b="1" dirty="0"/>
              <a:t>nákupu</a:t>
            </a:r>
            <a:r>
              <a:rPr lang="cs-CZ" altLang="cs-CZ" sz="2000" dirty="0"/>
              <a:t>:</a:t>
            </a:r>
          </a:p>
          <a:p>
            <a:r>
              <a:rPr lang="cs-CZ" altLang="cs-CZ" sz="2000" dirty="0"/>
              <a:t>příležitostný nákup,</a:t>
            </a:r>
          </a:p>
          <a:p>
            <a:r>
              <a:rPr lang="cs-CZ" altLang="cs-CZ" sz="2000" dirty="0"/>
              <a:t>výrobně synchronizovaný nákup,</a:t>
            </a:r>
          </a:p>
          <a:p>
            <a:r>
              <a:rPr lang="cs-CZ" altLang="cs-CZ" sz="4000" dirty="0"/>
              <a:t>nákup do zásoby.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208965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Plánování skladů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Skladování plní primárně </a:t>
            </a:r>
            <a:r>
              <a:rPr lang="cs-CZ" dirty="0"/>
              <a:t>funkce:</a:t>
            </a:r>
          </a:p>
          <a:p>
            <a:r>
              <a:rPr lang="cs-CZ" dirty="0" smtClean="0"/>
              <a:t>vyrovnávací</a:t>
            </a:r>
            <a:endParaRPr lang="cs-CZ" dirty="0"/>
          </a:p>
          <a:p>
            <a:r>
              <a:rPr lang="cs-CZ" dirty="0"/>
              <a:t>zabezpečovací.</a:t>
            </a:r>
          </a:p>
          <a:p>
            <a:endParaRPr lang="cs-CZ" dirty="0"/>
          </a:p>
          <a:p>
            <a:r>
              <a:rPr lang="cs-CZ" dirty="0"/>
              <a:t>Skladování může být:</a:t>
            </a:r>
          </a:p>
          <a:p>
            <a:r>
              <a:rPr lang="cs-CZ" dirty="0"/>
              <a:t>spekulativního charakteru,</a:t>
            </a:r>
          </a:p>
          <a:p>
            <a:r>
              <a:rPr lang="cs-CZ" dirty="0"/>
              <a:t>součást výrobního </a:t>
            </a:r>
            <a:r>
              <a:rPr lang="cs-CZ" dirty="0" smtClean="0"/>
              <a:t>procesu – výrobní skald, není typickým skladem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71179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Plánování spotřeby a nákupu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dirty="0" smtClean="0"/>
              <a:t>Plánování spotřeby</a:t>
            </a:r>
            <a:r>
              <a:rPr lang="cs-CZ" altLang="cs-CZ" sz="2400" dirty="0" smtClean="0"/>
              <a:t> je zjišťování: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400" dirty="0" smtClean="0"/>
              <a:t>druhu,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400" dirty="0" smtClean="0"/>
              <a:t>množství 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cs-CZ" altLang="cs-CZ" sz="2400" dirty="0" smtClean="0"/>
              <a:t>okamžiku spotřeby požadovaných materiálů.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4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dirty="0" smtClean="0"/>
              <a:t>Plánování nákupu</a:t>
            </a:r>
            <a:r>
              <a:rPr lang="cs-CZ" altLang="cs-CZ" sz="2400" dirty="0" smtClean="0"/>
              <a:t> má za úkol stanovit v souladu s plánem spotřeby: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400" dirty="0" smtClean="0"/>
              <a:t>objednací množství,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400" dirty="0" smtClean="0"/>
              <a:t>objednací dobu 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400" dirty="0" smtClean="0"/>
              <a:t>výběr dodavatele materiálů.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400" dirty="0" smtClean="0"/>
              <a:t>Dochází ke konfliktu cílů – potřeba co nejpřesnější a nejobsáhlejší plánování – roste ale nákladovost.</a:t>
            </a:r>
          </a:p>
        </p:txBody>
      </p:sp>
    </p:spTree>
    <p:extLst>
      <p:ext uri="{BB962C8B-B14F-4D97-AF65-F5344CB8AC3E}">
        <p14:creationId xmlns:p14="http://schemas.microsoft.com/office/powerpoint/2010/main" val="12310721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Plánování spotřeby a nákupu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3000" b="1" smtClean="0"/>
              <a:t>Rozpiska</a:t>
            </a:r>
            <a:r>
              <a:rPr lang="cs-CZ" altLang="cs-CZ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smtClean="0"/>
              <a:t>= ústřední zdroj dat v materiálovém hospodářství podniku.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smtClean="0"/>
              <a:t>= seznam veškerých</a:t>
            </a:r>
          </a:p>
          <a:p>
            <a:pPr lvl="1" eaLnBrk="1" hangingPunct="1"/>
            <a:r>
              <a:rPr lang="cs-CZ" altLang="cs-CZ" smtClean="0"/>
              <a:t>surovin,</a:t>
            </a:r>
          </a:p>
          <a:p>
            <a:pPr lvl="1" eaLnBrk="1" hangingPunct="1"/>
            <a:r>
              <a:rPr lang="cs-CZ" altLang="cs-CZ" smtClean="0"/>
              <a:t>součástí a</a:t>
            </a:r>
          </a:p>
          <a:p>
            <a:pPr lvl="1" eaLnBrk="1" hangingPunct="1"/>
            <a:r>
              <a:rPr lang="cs-CZ" altLang="cs-CZ" smtClean="0"/>
              <a:t>sestav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cs-CZ" altLang="cs-CZ" smtClean="0"/>
              <a:t>potřebných pro výrobu určitého výrobku. </a:t>
            </a:r>
            <a:endParaRPr lang="cs-CZ" altLang="cs-CZ" sz="2400" smtClean="0"/>
          </a:p>
        </p:txBody>
      </p:sp>
    </p:spTree>
    <p:extLst>
      <p:ext uri="{BB962C8B-B14F-4D97-AF65-F5344CB8AC3E}">
        <p14:creationId xmlns:p14="http://schemas.microsoft.com/office/powerpoint/2010/main" val="20087379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Product</a:t>
            </a:r>
            <a:r>
              <a:rPr lang="cs-CZ" dirty="0" smtClean="0"/>
              <a:t> </a:t>
            </a:r>
            <a:r>
              <a:rPr lang="cs-CZ" dirty="0" err="1" smtClean="0"/>
              <a:t>breakdown</a:t>
            </a:r>
            <a:r>
              <a:rPr lang="cs-CZ" dirty="0" smtClean="0"/>
              <a:t> </a:t>
            </a:r>
            <a:r>
              <a:rPr lang="cs-CZ" dirty="0" err="1" smtClean="0"/>
              <a:t>structure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53" y="1628800"/>
            <a:ext cx="7952018" cy="4752528"/>
          </a:xfrm>
        </p:spPr>
      </p:pic>
    </p:spTree>
    <p:extLst>
      <p:ext uri="{BB962C8B-B14F-4D97-AF65-F5344CB8AC3E}">
        <p14:creationId xmlns:p14="http://schemas.microsoft.com/office/powerpoint/2010/main" val="23551193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Exploded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 </a:t>
            </a:r>
            <a:r>
              <a:rPr lang="cs-CZ" dirty="0" err="1"/>
              <a:t>drawing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2524125" cy="3267075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38619"/>
            <a:ext cx="5092452" cy="508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657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954"/>
            <a:ext cx="5994538" cy="4248158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805" y="2036812"/>
            <a:ext cx="5819465" cy="4800600"/>
          </a:xfrm>
        </p:spPr>
      </p:pic>
    </p:spTree>
    <p:extLst>
      <p:ext uri="{BB962C8B-B14F-4D97-AF65-F5344CB8AC3E}">
        <p14:creationId xmlns:p14="http://schemas.microsoft.com/office/powerpoint/2010/main" val="38443697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Exploded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 </a:t>
            </a:r>
            <a:r>
              <a:rPr lang="cs-CZ" dirty="0" err="1"/>
              <a:t>drawing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5850358" cy="365842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437092"/>
            <a:ext cx="4953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704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Product</a:t>
            </a:r>
            <a:r>
              <a:rPr lang="cs-CZ" dirty="0" smtClean="0"/>
              <a:t> </a:t>
            </a:r>
            <a:r>
              <a:rPr lang="cs-CZ" dirty="0" err="1"/>
              <a:t>Flow</a:t>
            </a:r>
            <a:r>
              <a:rPr lang="cs-CZ" dirty="0"/>
              <a:t> </a:t>
            </a:r>
            <a:r>
              <a:rPr lang="cs-CZ" dirty="0" smtClean="0"/>
              <a:t>Diagram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007765" cy="4342403"/>
          </a:xfrm>
        </p:spPr>
      </p:pic>
    </p:spTree>
    <p:extLst>
      <p:ext uri="{BB962C8B-B14F-4D97-AF65-F5344CB8AC3E}">
        <p14:creationId xmlns:p14="http://schemas.microsoft.com/office/powerpoint/2010/main" val="31304889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ABC analýza – pro plánování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995936" y="1656995"/>
            <a:ext cx="3888432" cy="1728192"/>
            <a:chOff x="385" y="1385"/>
            <a:chExt cx="4989" cy="1954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3710" y="2860"/>
              <a:ext cx="1664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 dirty="0"/>
                <a:t>ca 70 %</a:t>
              </a: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049" y="2860"/>
              <a:ext cx="1661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ca 5 %</a:t>
              </a: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85" y="2860"/>
              <a:ext cx="1664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C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710" y="2382"/>
              <a:ext cx="1664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ca 20 %</a:t>
              </a: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049" y="2382"/>
              <a:ext cx="1661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ca 15 %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85" y="2382"/>
              <a:ext cx="1664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B</a:t>
              </a: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710" y="1903"/>
              <a:ext cx="1664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ca 10 %</a:t>
              </a: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049" y="1903"/>
              <a:ext cx="1661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 dirty="0"/>
                <a:t>ca 80 % </a:t>
              </a: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85" y="1903"/>
              <a:ext cx="1664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A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710" y="1385"/>
              <a:ext cx="166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Kvantitativní podíl (v %)</a:t>
              </a: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049" y="1385"/>
              <a:ext cx="166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Hodnotový podíl (v %)</a:t>
              </a: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85" y="1385"/>
              <a:ext cx="166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Skupina</a:t>
              </a: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385" y="1385"/>
              <a:ext cx="498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385" y="1903"/>
              <a:ext cx="49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385" y="2382"/>
              <a:ext cx="49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385" y="2860"/>
              <a:ext cx="49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385" y="3339"/>
              <a:ext cx="498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385" y="1385"/>
              <a:ext cx="0" cy="195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2049" y="1385"/>
              <a:ext cx="0" cy="19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3710" y="1385"/>
              <a:ext cx="0" cy="19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5374" y="1385"/>
              <a:ext cx="0" cy="195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</p:grpSp>
      <p:pic>
        <p:nvPicPr>
          <p:cNvPr id="28" name="obrázek 1" descr="A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85" y="3501008"/>
            <a:ext cx="4459872" cy="292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40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09600" y="3657600"/>
            <a:ext cx="1447800" cy="533400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000" b="1">
                <a:solidFill>
                  <a:schemeClr val="bg2"/>
                </a:solidFill>
                <a:latin typeface="Times New Roman" pitchFamily="18" charset="0"/>
              </a:rPr>
              <a:t>dodavatel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239000" y="3581400"/>
            <a:ext cx="1600200" cy="533400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400" b="1">
                <a:solidFill>
                  <a:schemeClr val="bg2"/>
                </a:solidFill>
                <a:latin typeface="Times New Roman" pitchFamily="18" charset="0"/>
              </a:rPr>
              <a:t>zákazník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051050" y="1628775"/>
            <a:ext cx="1295400" cy="533400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000" b="1" dirty="0">
                <a:solidFill>
                  <a:schemeClr val="bg2"/>
                </a:solidFill>
                <a:latin typeface="Times New Roman" pitchFamily="18" charset="0"/>
              </a:rPr>
              <a:t>dopravce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914400" y="5486400"/>
            <a:ext cx="1676400" cy="5334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000" b="1">
                <a:solidFill>
                  <a:srgbClr val="660066"/>
                </a:solidFill>
                <a:latin typeface="Times New Roman" pitchFamily="18" charset="0"/>
              </a:rPr>
              <a:t>konkurent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267200" y="1524000"/>
            <a:ext cx="1066800" cy="533400"/>
          </a:xfrm>
          <a:prstGeom prst="rect">
            <a:avLst/>
          </a:prstGeom>
          <a:solidFill>
            <a:srgbClr val="66FFFF"/>
          </a:solidFill>
          <a:ln w="1270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000" b="1" dirty="0">
                <a:solidFill>
                  <a:srgbClr val="0000FF"/>
                </a:solidFill>
                <a:latin typeface="Times New Roman" pitchFamily="18" charset="0"/>
              </a:rPr>
              <a:t>vláda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4495800" y="5943600"/>
            <a:ext cx="1600200" cy="457200"/>
          </a:xfrm>
          <a:prstGeom prst="rect">
            <a:avLst/>
          </a:prstGeom>
          <a:solidFill>
            <a:srgbClr val="66FFFF"/>
          </a:solidFill>
          <a:ln w="1270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000" b="1">
                <a:solidFill>
                  <a:srgbClr val="0000FF"/>
                </a:solidFill>
                <a:latin typeface="Times New Roman" pitchFamily="18" charset="0"/>
              </a:rPr>
              <a:t>společnost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6629400" y="1752600"/>
            <a:ext cx="1600200" cy="533400"/>
          </a:xfrm>
          <a:prstGeom prst="rect">
            <a:avLst/>
          </a:prstGeom>
          <a:solidFill>
            <a:srgbClr val="66FFFF"/>
          </a:solidFill>
          <a:ln w="1270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000" b="1">
                <a:solidFill>
                  <a:srgbClr val="0000FF"/>
                </a:solidFill>
                <a:latin typeface="Times New Roman" pitchFamily="18" charset="0"/>
              </a:rPr>
              <a:t>technologie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7315200" y="5105400"/>
            <a:ext cx="1600200" cy="457200"/>
          </a:xfrm>
          <a:prstGeom prst="rect">
            <a:avLst/>
          </a:prstGeom>
          <a:solidFill>
            <a:srgbClr val="66FFFF"/>
          </a:solidFill>
          <a:ln w="1270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000" b="1">
                <a:solidFill>
                  <a:srgbClr val="0000FF"/>
                </a:solidFill>
                <a:latin typeface="Times New Roman" pitchFamily="18" charset="0"/>
              </a:rPr>
              <a:t>ekonomika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7010400" y="6172200"/>
            <a:ext cx="1600200" cy="381000"/>
          </a:xfrm>
          <a:prstGeom prst="rect">
            <a:avLst/>
          </a:prstGeom>
          <a:solidFill>
            <a:srgbClr val="66FFFF"/>
          </a:solidFill>
          <a:ln w="1270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400" b="1">
                <a:solidFill>
                  <a:srgbClr val="0000FF"/>
                </a:solidFill>
                <a:latin typeface="Times New Roman" pitchFamily="18" charset="0"/>
              </a:rPr>
              <a:t>---------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381000" y="2362200"/>
            <a:ext cx="2133600" cy="838200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000" b="1">
                <a:solidFill>
                  <a:srgbClr val="006666"/>
                </a:solidFill>
                <a:latin typeface="Times New Roman" pitchFamily="18" charset="0"/>
              </a:rPr>
              <a:t>kooper. podniky </a:t>
            </a:r>
          </a:p>
          <a:p>
            <a:pPr algn="ctr" eaLnBrk="1" hangingPunct="1"/>
            <a:r>
              <a:rPr kumimoji="1" lang="cs-CZ" altLang="cs-CZ" sz="2000" b="1">
                <a:solidFill>
                  <a:srgbClr val="006666"/>
                </a:solidFill>
                <a:latin typeface="Times New Roman" pitchFamily="18" charset="0"/>
              </a:rPr>
              <a:t>a organizace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838200" y="4724400"/>
            <a:ext cx="1447800" cy="381000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400">
                <a:solidFill>
                  <a:srgbClr val="006666"/>
                </a:solidFill>
                <a:latin typeface="Times New Roman" pitchFamily="18" charset="0"/>
              </a:rPr>
              <a:t>----------</a:t>
            </a:r>
          </a:p>
        </p:txBody>
      </p:sp>
      <p:sp>
        <p:nvSpPr>
          <p:cNvPr id="7184" name="Oval 16"/>
          <p:cNvSpPr>
            <a:spLocks noChangeArrowheads="1"/>
          </p:cNvSpPr>
          <p:nvPr/>
        </p:nvSpPr>
        <p:spPr bwMode="auto">
          <a:xfrm>
            <a:off x="3352800" y="2743200"/>
            <a:ext cx="2971800" cy="2590800"/>
          </a:xfrm>
          <a:prstGeom prst="ellipse">
            <a:avLst/>
          </a:prstGeom>
          <a:solidFill>
            <a:srgbClr val="99FF99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400" b="1" dirty="0" smtClean="0">
                <a:solidFill>
                  <a:srgbClr val="990000"/>
                </a:solidFill>
                <a:latin typeface="Times New Roman" pitchFamily="18" charset="0"/>
              </a:rPr>
              <a:t>pořizování</a:t>
            </a:r>
            <a:endParaRPr kumimoji="1" lang="cs-CZ" altLang="cs-CZ" sz="24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4098925" y="2936875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kumimoji="1" lang="cs-CZ" altLang="cs-CZ" sz="2400">
              <a:latin typeface="Times New Roman" pitchFamily="18" charset="0"/>
            </a:endParaRP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4191000" y="3048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cs-CZ" altLang="cs-CZ" sz="2400" dirty="0">
                <a:solidFill>
                  <a:schemeClr val="accent1"/>
                </a:solidFill>
                <a:latin typeface="Times New Roman" pitchFamily="18" charset="0"/>
              </a:rPr>
              <a:t>  podnik</a:t>
            </a:r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2843213" y="2133600"/>
            <a:ext cx="1008062" cy="936625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>
            <a:off x="6156325" y="2349500"/>
            <a:ext cx="936625" cy="5746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2555875" y="4652963"/>
            <a:ext cx="720725" cy="215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 flipV="1">
            <a:off x="2916238" y="5084763"/>
            <a:ext cx="647700" cy="5048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V="1">
            <a:off x="5076825" y="5445125"/>
            <a:ext cx="0" cy="360363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6227763" y="4941888"/>
            <a:ext cx="720725" cy="28733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2411413" y="3933825"/>
            <a:ext cx="685800" cy="0"/>
          </a:xfrm>
          <a:prstGeom prst="line">
            <a:avLst/>
          </a:prstGeom>
          <a:noFill/>
          <a:ln w="57150" cap="sq">
            <a:solidFill>
              <a:srgbClr val="000000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6443663" y="3860800"/>
            <a:ext cx="685800" cy="0"/>
          </a:xfrm>
          <a:prstGeom prst="line">
            <a:avLst/>
          </a:prstGeom>
          <a:noFill/>
          <a:ln w="57150" cap="sq">
            <a:solidFill>
              <a:srgbClr val="000000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2700338" y="2924175"/>
            <a:ext cx="720725" cy="287338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>
            <a:off x="4787900" y="2133600"/>
            <a:ext cx="0" cy="503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>
            <a:off x="5867400" y="5229225"/>
            <a:ext cx="1009650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47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ABC XYZ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ABC zobrazuje hodnotový podíl na obratu zásob</a:t>
            </a:r>
          </a:p>
          <a:p>
            <a:r>
              <a:rPr lang="cs-CZ" dirty="0" smtClean="0"/>
              <a:t>XYZ představuje četnost(pravidelnost) využití ve výrobě</a:t>
            </a:r>
          </a:p>
          <a:p>
            <a:endParaRPr lang="cs-CZ" dirty="0"/>
          </a:p>
          <a:p>
            <a:r>
              <a:rPr lang="cs-CZ" i="1" dirty="0"/>
              <a:t>X</a:t>
            </a:r>
            <a:r>
              <a:rPr lang="cs-CZ" dirty="0"/>
              <a:t> – skupiny položek s konstantní spotřebou (pouze příležitostné výkyvy) a tedy s vysokou predikční schopností</a:t>
            </a:r>
          </a:p>
          <a:p>
            <a:r>
              <a:rPr lang="cs-CZ" i="1" dirty="0"/>
              <a:t>Y </a:t>
            </a:r>
            <a:r>
              <a:rPr lang="cs-CZ" dirty="0"/>
              <a:t>– skupiny položek se silnějšími výkyvy ve spotřebě (střední predikční schopnost)</a:t>
            </a:r>
          </a:p>
          <a:p>
            <a:r>
              <a:rPr lang="cs-CZ" i="1" dirty="0"/>
              <a:t>Z </a:t>
            </a:r>
            <a:r>
              <a:rPr lang="cs-CZ" dirty="0"/>
              <a:t>– položky se zcela nepravidelnou spotřebou (vysoký stupeň nejistoty)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69044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7121728" cy="2808311"/>
          </a:xfrm>
        </p:spPr>
      </p:pic>
      <p:sp>
        <p:nvSpPr>
          <p:cNvPr id="5" name="TextovéPole 4"/>
          <p:cNvSpPr txBox="1"/>
          <p:nvPr/>
        </p:nvSpPr>
        <p:spPr>
          <a:xfrm>
            <a:off x="5724128" y="19888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Řízení spotřebou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03648" y="59492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Řízení poptávkou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220072" y="580526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Zúžení sortimentu, ladění zásob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34494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0" y="980728"/>
            <a:ext cx="9148680" cy="540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0926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Plánování nákupu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altLang="cs-CZ" sz="1400" dirty="0" smtClean="0"/>
          </a:p>
          <a:p>
            <a:pPr eaLnBrk="1" hangingPunct="1">
              <a:buFont typeface="Wingdings" pitchFamily="2" charset="2"/>
              <a:buNone/>
            </a:pPr>
            <a:r>
              <a:rPr lang="cs-CZ" altLang="cs-CZ" sz="2400" dirty="0" smtClean="0"/>
              <a:t>= přesné stanovení (u daného druhu materiálu):</a:t>
            </a:r>
          </a:p>
          <a:p>
            <a:pPr lvl="1" eaLnBrk="1" hangingPunct="1"/>
            <a:r>
              <a:rPr lang="cs-CZ" altLang="cs-CZ" sz="2400" dirty="0" smtClean="0"/>
              <a:t>dodacích lhůt,</a:t>
            </a:r>
          </a:p>
          <a:p>
            <a:pPr lvl="1" eaLnBrk="1" hangingPunct="1"/>
            <a:r>
              <a:rPr lang="cs-CZ" altLang="cs-CZ" sz="2400" dirty="0" smtClean="0"/>
              <a:t>dodacího množství,</a:t>
            </a:r>
          </a:p>
          <a:p>
            <a:pPr lvl="1" eaLnBrk="1" hangingPunct="1"/>
            <a:r>
              <a:rPr lang="cs-CZ" altLang="cs-CZ" sz="2400" dirty="0" smtClean="0"/>
              <a:t>příslušných dodavatelů.</a:t>
            </a:r>
          </a:p>
          <a:p>
            <a:pPr eaLnBrk="1" hangingPunct="1">
              <a:spcBef>
                <a:spcPct val="70000"/>
              </a:spcBef>
              <a:buFont typeface="Wingdings" pitchFamily="2" charset="2"/>
              <a:buNone/>
            </a:pPr>
            <a:r>
              <a:rPr lang="cs-CZ" altLang="cs-CZ" sz="2400" b="1" dirty="0" smtClean="0"/>
              <a:t>Druhy nákupu</a:t>
            </a:r>
            <a:r>
              <a:rPr lang="cs-CZ" altLang="cs-CZ" sz="2400" dirty="0" smtClean="0"/>
              <a:t>:</a:t>
            </a:r>
          </a:p>
          <a:p>
            <a:pPr eaLnBrk="1" hangingPunct="1"/>
            <a:r>
              <a:rPr lang="cs-CZ" altLang="cs-CZ" sz="2400" dirty="0" smtClean="0"/>
              <a:t>příležitostný nákup,</a:t>
            </a:r>
          </a:p>
          <a:p>
            <a:pPr eaLnBrk="1" hangingPunct="1"/>
            <a:r>
              <a:rPr lang="cs-CZ" altLang="cs-CZ" sz="2400" dirty="0" smtClean="0"/>
              <a:t>výrobně synchronizovaný nákup,</a:t>
            </a:r>
          </a:p>
          <a:p>
            <a:pPr eaLnBrk="1" hangingPunct="1"/>
            <a:r>
              <a:rPr lang="cs-CZ" altLang="cs-CZ" sz="2400" dirty="0" smtClean="0"/>
              <a:t>nákup do zásoby.</a:t>
            </a:r>
          </a:p>
        </p:txBody>
      </p:sp>
    </p:spTree>
    <p:extLst>
      <p:ext uri="{BB962C8B-B14F-4D97-AF65-F5344CB8AC3E}">
        <p14:creationId xmlns:p14="http://schemas.microsoft.com/office/powerpoint/2010/main" val="11067981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Plánování skladového hospodářství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smtClean="0"/>
              <a:t>Rozhodnutí o skladování: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dlouhodobé,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krátkodobé.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smtClean="0"/>
              <a:t>Uspořádání skladu: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centrální sklad,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několik menších skladů na různých místech.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smtClean="0"/>
              <a:t>Centralizace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smtClean="0"/>
              <a:t>Decentralizace</a:t>
            </a:r>
          </a:p>
        </p:txBody>
      </p:sp>
    </p:spTree>
    <p:extLst>
      <p:ext uri="{BB962C8B-B14F-4D97-AF65-F5344CB8AC3E}">
        <p14:creationId xmlns:p14="http://schemas.microsoft.com/office/powerpoint/2010/main" val="5719464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Logika zásobování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678137"/>
              </p:ext>
            </p:extLst>
          </p:nvPr>
        </p:nvGraphicFramePr>
        <p:xfrm>
          <a:off x="395536" y="1844824"/>
          <a:ext cx="7920881" cy="38884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85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6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9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8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Pevné objednací množství „Q“</a:t>
                      </a:r>
                      <a:endParaRPr lang="cs-CZ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Proměnné objednací množství doplňované do výše „S“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49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Objednávání v proměnných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okamžicích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Systém B, Q: proměnný okamžik objednávky, pevné objednací množství „Q“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Systém B, S: proměnný okamžik objednávky, objednávání do cílové úrovně „S“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49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Objednávání v pevných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okamžicích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Systém s, Q: pevný okamžik objednávky, pevné objednací množství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Systém s, S: pevný okamžik objednávky, doplňování do cílové úrovně „S“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9217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Japonsko vs. západ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6386" name="Obrázek 3" descr="funkce_zasob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2074"/>
            <a:ext cx="823114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6804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Plánování skladového hospodářství </a:t>
            </a:r>
            <a:br>
              <a:rPr lang="cs-CZ" sz="320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– vytížení skladu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3000" smtClean="0"/>
              <a:t>Nejdůležitější </a:t>
            </a:r>
            <a:r>
              <a:rPr lang="cs-CZ" altLang="cs-CZ" sz="3000" b="1" smtClean="0"/>
              <a:t>systémy realizace nákupu</a:t>
            </a:r>
            <a:r>
              <a:rPr lang="cs-CZ" altLang="cs-CZ" sz="3000" smtClean="0"/>
              <a:t>:</a:t>
            </a:r>
          </a:p>
          <a:p>
            <a:pPr eaLnBrk="1" hangingPunct="1"/>
            <a:r>
              <a:rPr lang="cs-CZ" altLang="cs-CZ" sz="2800" smtClean="0"/>
              <a:t>systém signální hladiny zásob</a:t>
            </a:r>
          </a:p>
          <a:p>
            <a:pPr lvl="1" eaLnBrk="1" hangingPunct="1"/>
            <a:r>
              <a:rPr lang="cs-CZ" altLang="cs-CZ" sz="2400" smtClean="0"/>
              <a:t>stanoví se:</a:t>
            </a:r>
          </a:p>
          <a:p>
            <a:pPr lvl="2" eaLnBrk="1" hangingPunct="1"/>
            <a:r>
              <a:rPr lang="cs-CZ" altLang="cs-CZ" sz="2000" smtClean="0"/>
              <a:t>optimální objednací množství (pevné)</a:t>
            </a:r>
          </a:p>
          <a:p>
            <a:pPr lvl="2" eaLnBrk="1" hangingPunct="1"/>
            <a:r>
              <a:rPr lang="cs-CZ" altLang="cs-CZ" sz="2000" smtClean="0"/>
              <a:t>signální stav zásob na plánovací období</a:t>
            </a:r>
          </a:p>
          <a:p>
            <a:pPr lvl="1" eaLnBrk="1" hangingPunct="1"/>
            <a:r>
              <a:rPr lang="cs-CZ" altLang="cs-CZ" sz="2400" smtClean="0"/>
              <a:t>objednávkové intervaly jsou variabilní</a:t>
            </a:r>
          </a:p>
          <a:p>
            <a:pPr eaLnBrk="1" hangingPunct="1"/>
            <a:r>
              <a:rPr lang="cs-CZ" altLang="cs-CZ" sz="2800" smtClean="0"/>
              <a:t>systém dodávkového cyklu</a:t>
            </a:r>
          </a:p>
          <a:p>
            <a:pPr lvl="1" eaLnBrk="1" hangingPunct="1"/>
            <a:r>
              <a:rPr lang="cs-CZ" altLang="cs-CZ" sz="2400" smtClean="0"/>
              <a:t>stanoví se konstantní dodávkové intervaly</a:t>
            </a:r>
            <a:endParaRPr lang="cs-CZ" altLang="cs-CZ" sz="1000" smtClean="0"/>
          </a:p>
          <a:p>
            <a:pPr lvl="1" eaLnBrk="1" hangingPunct="1"/>
            <a:r>
              <a:rPr lang="cs-CZ" altLang="cs-CZ" sz="2400" smtClean="0"/>
              <a:t>objednací množství je proměnlivé</a:t>
            </a:r>
          </a:p>
        </p:txBody>
      </p:sp>
    </p:spTree>
    <p:extLst>
      <p:ext uri="{BB962C8B-B14F-4D97-AF65-F5344CB8AC3E}">
        <p14:creationId xmlns:p14="http://schemas.microsoft.com/office/powerpoint/2010/main" val="17563077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ovéPole 7"/>
          <p:cNvSpPr txBox="1">
            <a:spLocks noChangeArrowheads="1"/>
          </p:cNvSpPr>
          <p:nvPr/>
        </p:nvSpPr>
        <p:spPr bwMode="auto">
          <a:xfrm>
            <a:off x="428625" y="214313"/>
            <a:ext cx="7500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cs-CZ"/>
              <a:t>Pilový diagram – systém dodávkového cyklu</a:t>
            </a:r>
          </a:p>
        </p:txBody>
      </p:sp>
      <p:sp>
        <p:nvSpPr>
          <p:cNvPr id="22531" name="TextovéPole 8"/>
          <p:cNvSpPr txBox="1">
            <a:spLocks noChangeArrowheads="1"/>
          </p:cNvSpPr>
          <p:nvPr/>
        </p:nvSpPr>
        <p:spPr bwMode="auto">
          <a:xfrm>
            <a:off x="500063" y="3429000"/>
            <a:ext cx="7500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cs-CZ"/>
              <a:t>Pilový diagram – systém signální hladiny</a:t>
            </a:r>
          </a:p>
        </p:txBody>
      </p:sp>
      <p:pic>
        <p:nvPicPr>
          <p:cNvPr id="22532" name="Obrázek 9" descr="system signalni hladina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29063"/>
            <a:ext cx="6786563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Obrázek 10" descr="system dodavkovy cyklus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28688"/>
            <a:ext cx="6786563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0671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Plánování skladového hospodářství </a:t>
            </a:r>
            <a:br>
              <a:rPr lang="cs-CZ" sz="320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cs-CZ" sz="3000" smtClean="0">
                <a:solidFill>
                  <a:schemeClr val="tx2">
                    <a:satMod val="130000"/>
                  </a:schemeClr>
                </a:solidFill>
              </a:rPr>
              <a:t>– zjištění optimálního objednacího množství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sz="800" b="1" smtClean="0"/>
          </a:p>
          <a:p>
            <a:pPr eaLnBrk="1" hangingPunct="1">
              <a:buFont typeface="Wingdings" pitchFamily="2" charset="2"/>
              <a:buNone/>
            </a:pPr>
            <a:r>
              <a:rPr lang="cs-CZ" sz="3000" b="1" smtClean="0"/>
              <a:t>Celkové náklady nákupu</a:t>
            </a:r>
            <a:r>
              <a:rPr lang="cs-CZ" sz="3000" smtClean="0"/>
              <a:t> se skládají z:</a:t>
            </a:r>
          </a:p>
          <a:p>
            <a:pPr eaLnBrk="1" hangingPunct="1"/>
            <a:r>
              <a:rPr lang="cs-CZ" sz="3000" smtClean="0"/>
              <a:t>pořizovacích nákladů v užším smyslu,</a:t>
            </a:r>
          </a:p>
          <a:p>
            <a:pPr eaLnBrk="1" hangingPunct="1"/>
            <a:r>
              <a:rPr lang="cs-CZ" sz="3000" smtClean="0"/>
              <a:t>skladovacích nákladů a</a:t>
            </a:r>
          </a:p>
          <a:p>
            <a:pPr eaLnBrk="1" hangingPunct="1"/>
            <a:r>
              <a:rPr lang="cs-CZ" sz="3000" smtClean="0"/>
              <a:t>nákladů předčasného vyčerpání zásob.</a:t>
            </a:r>
          </a:p>
          <a:p>
            <a:pPr eaLnBrk="1" hangingPunct="1">
              <a:buFont typeface="Wingdings" pitchFamily="2" charset="2"/>
              <a:buNone/>
            </a:pPr>
            <a:endParaRPr lang="cs-CZ" sz="3000" smtClean="0"/>
          </a:p>
        </p:txBody>
      </p:sp>
    </p:spTree>
    <p:extLst>
      <p:ext uri="{BB962C8B-B14F-4D97-AF65-F5344CB8AC3E}">
        <p14:creationId xmlns:p14="http://schemas.microsoft.com/office/powerpoint/2010/main" val="77950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Cíl zásobování a vašeho systému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7620000" cy="4051920"/>
          </a:xfrm>
        </p:spPr>
        <p:txBody>
          <a:bodyPr>
            <a:normAutofit/>
          </a:bodyPr>
          <a:lstStyle/>
          <a:p>
            <a:r>
              <a:rPr lang="cs-CZ" dirty="0" smtClean="0"/>
              <a:t>Udržet při životě výrobu při současné minimalizaci nákladů</a:t>
            </a:r>
          </a:p>
          <a:p>
            <a:r>
              <a:rPr lang="cs-CZ" dirty="0" smtClean="0"/>
              <a:t>Jedná se o odvozeninu strategických cílů (podporují vrcholové cíle) – zajištění zásobovacích toků</a:t>
            </a:r>
          </a:p>
          <a:p>
            <a:pPr marL="990600" lvl="1" indent="-533400">
              <a:spcBef>
                <a:spcPct val="50000"/>
              </a:spcBef>
            </a:pPr>
            <a:r>
              <a:rPr lang="cs-CZ" altLang="cs-CZ" b="1" dirty="0" smtClean="0"/>
              <a:t>zlepšením </a:t>
            </a:r>
            <a:r>
              <a:rPr lang="cs-CZ" altLang="cs-CZ" b="1" dirty="0"/>
              <a:t>informačních </a:t>
            </a:r>
            <a:r>
              <a:rPr lang="cs-CZ" altLang="cs-CZ" b="1" dirty="0" smtClean="0"/>
              <a:t>toků</a:t>
            </a:r>
            <a:endParaRPr lang="cs-CZ" altLang="cs-CZ" b="1" dirty="0"/>
          </a:p>
          <a:p>
            <a:pPr marL="990600" lvl="1" indent="-533400">
              <a:spcBef>
                <a:spcPct val="50000"/>
              </a:spcBef>
            </a:pPr>
            <a:r>
              <a:rPr lang="cs-CZ" altLang="cs-CZ" b="1" dirty="0"/>
              <a:t>snížením závislosti na </a:t>
            </a:r>
            <a:r>
              <a:rPr lang="cs-CZ" altLang="cs-CZ" b="1" dirty="0" smtClean="0"/>
              <a:t>dodavatelích</a:t>
            </a:r>
            <a:endParaRPr lang="cs-CZ" altLang="cs-CZ" b="1" dirty="0"/>
          </a:p>
          <a:p>
            <a:pPr marL="990600" lvl="1" indent="-533400">
              <a:spcBef>
                <a:spcPct val="50000"/>
              </a:spcBef>
            </a:pPr>
            <a:r>
              <a:rPr lang="cs-CZ" altLang="cs-CZ" b="1" dirty="0" smtClean="0"/>
              <a:t>zabezpečením </a:t>
            </a:r>
            <a:r>
              <a:rPr lang="cs-CZ" altLang="cs-CZ" b="1" dirty="0"/>
              <a:t>jakosti apod</a:t>
            </a:r>
            <a:r>
              <a:rPr lang="cs-CZ" altLang="cs-CZ" b="1" dirty="0" smtClean="0"/>
              <a:t>.</a:t>
            </a:r>
          </a:p>
          <a:p>
            <a:pPr marL="160020" indent="0">
              <a:spcBef>
                <a:spcPct val="50000"/>
              </a:spcBef>
              <a:buNone/>
            </a:pPr>
            <a:r>
              <a:rPr lang="cs-CZ" b="1" dirty="0" smtClean="0"/>
              <a:t>Za podmínek:</a:t>
            </a:r>
          </a:p>
          <a:p>
            <a:pPr marL="990600" lvl="1" indent="-533400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cs-CZ" altLang="cs-CZ" b="1" dirty="0"/>
              <a:t>snižování nákladů</a:t>
            </a:r>
          </a:p>
          <a:p>
            <a:pPr marL="990600" lvl="1" indent="-533400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cs-CZ" altLang="cs-CZ" b="1" dirty="0"/>
              <a:t>zlepšování výkonů</a:t>
            </a:r>
          </a:p>
          <a:p>
            <a:pPr marL="990600" lvl="1" indent="-533400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cs-CZ" altLang="cs-CZ" b="1" dirty="0"/>
              <a:t>zlepšování služeb </a:t>
            </a:r>
            <a:r>
              <a:rPr lang="cs-CZ" altLang="cs-CZ" b="1" dirty="0" smtClean="0"/>
              <a:t>zákazníkům</a:t>
            </a:r>
            <a:endParaRPr lang="cs-CZ" alt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157103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PODPORA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6396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79512" y="533400"/>
            <a:ext cx="8181975" cy="5610225"/>
            <a:chOff x="318" y="336"/>
            <a:chExt cx="5154" cy="3534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318" y="336"/>
              <a:ext cx="513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b="1" dirty="0"/>
                <a:t>Celkové pořizovací náklady</a:t>
              </a:r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318" y="1056"/>
              <a:ext cx="155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46800" rIns="18000" bIns="46800" anchor="ctr"/>
            <a:lstStyle/>
            <a:p>
              <a:pPr algn="ctr"/>
              <a:r>
                <a:rPr lang="cs-CZ" sz="1800"/>
                <a:t>Pořizovací náklady                v užším smyslu</a:t>
              </a:r>
            </a:p>
          </p:txBody>
        </p:sp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2112" y="1056"/>
              <a:ext cx="155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sz="1800"/>
                <a:t>Skladovací náklady</a:t>
              </a:r>
            </a:p>
          </p:txBody>
        </p:sp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3897" y="1056"/>
              <a:ext cx="155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46800" rIns="18000" bIns="46800" anchor="ctr"/>
            <a:lstStyle/>
            <a:p>
              <a:pPr algn="ctr"/>
              <a:r>
                <a:rPr lang="cs-CZ" sz="1800" dirty="0"/>
                <a:t>Náklady z předčasného vyčerpání zásob</a:t>
              </a:r>
            </a:p>
          </p:txBody>
        </p:sp>
        <p:sp>
          <p:nvSpPr>
            <p:cNvPr id="32775" name="Rectangle 7"/>
            <p:cNvSpPr>
              <a:spLocks noChangeArrowheads="1"/>
            </p:cNvSpPr>
            <p:nvPr/>
          </p:nvSpPr>
          <p:spPr bwMode="auto">
            <a:xfrm>
              <a:off x="528" y="1662"/>
              <a:ext cx="1344" cy="8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46800" rIns="18000" bIns="46800" anchor="ctr"/>
            <a:lstStyle/>
            <a:p>
              <a:pPr algn="ctr"/>
              <a:r>
                <a:rPr lang="cs-CZ" sz="1800"/>
                <a:t>Přímé pořizovací náklady (množství     x pořizovací cena</a:t>
              </a:r>
            </a:p>
          </p:txBody>
        </p:sp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2316" y="1662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sz="1800"/>
                <a:t>Prostorové náklady</a:t>
              </a:r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2322" y="2265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46800" rIns="18000" bIns="46800" anchor="ctr"/>
            <a:lstStyle/>
            <a:p>
              <a:pPr algn="ctr"/>
              <a:r>
                <a:rPr lang="cs-CZ" sz="1800"/>
                <a:t>Náklady na udržování zásob</a:t>
              </a:r>
            </a:p>
          </p:txBody>
        </p:sp>
        <p:sp>
          <p:nvSpPr>
            <p:cNvPr id="32778" name="Rectangle 10"/>
            <p:cNvSpPr>
              <a:spLocks noChangeArrowheads="1"/>
            </p:cNvSpPr>
            <p:nvPr/>
          </p:nvSpPr>
          <p:spPr bwMode="auto">
            <a:xfrm>
              <a:off x="2322" y="2871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sz="1800"/>
                <a:t>Úrokové náklady</a:t>
              </a:r>
            </a:p>
          </p:txBody>
        </p:sp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>
              <a:off x="2322" y="3486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sz="1800"/>
                <a:t>Ostatní náklady</a:t>
              </a:r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>
              <a:off x="4128" y="1665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sz="1800"/>
                <a:t>Cenové rozdíly</a:t>
              </a:r>
            </a:p>
          </p:txBody>
        </p:sp>
        <p:sp>
          <p:nvSpPr>
            <p:cNvPr id="32781" name="Rectangle 13"/>
            <p:cNvSpPr>
              <a:spLocks noChangeArrowheads="1"/>
            </p:cNvSpPr>
            <p:nvPr/>
          </p:nvSpPr>
          <p:spPr bwMode="auto">
            <a:xfrm>
              <a:off x="4128" y="2274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sz="1800"/>
                <a:t>Smluvní pokuty</a:t>
              </a:r>
            </a:p>
          </p:txBody>
        </p:sp>
        <p:sp>
          <p:nvSpPr>
            <p:cNvPr id="32782" name="Rectangle 14"/>
            <p:cNvSpPr>
              <a:spLocks noChangeArrowheads="1"/>
            </p:cNvSpPr>
            <p:nvPr/>
          </p:nvSpPr>
          <p:spPr bwMode="auto">
            <a:xfrm>
              <a:off x="4128" y="2880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46800" rIns="18000" bIns="46800" anchor="ctr"/>
            <a:lstStyle/>
            <a:p>
              <a:pPr algn="ctr"/>
              <a:r>
                <a:rPr lang="cs-CZ" sz="1800"/>
                <a:t>Ostatní náklady (ušlý zisk)</a:t>
              </a:r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528" y="2775"/>
              <a:ext cx="1344" cy="8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46800" rIns="18000" bIns="46800" anchor="ctr"/>
            <a:lstStyle/>
            <a:p>
              <a:pPr algn="ctr"/>
              <a:r>
                <a:rPr lang="cs-CZ" sz="1800"/>
                <a:t>Nepřímé pořizovací náklady </a:t>
              </a:r>
            </a:p>
            <a:p>
              <a:pPr algn="ctr"/>
              <a:r>
                <a:rPr lang="cs-CZ" sz="1800"/>
                <a:t>(fixní náklady objednávky)</a:t>
              </a:r>
            </a:p>
          </p:txBody>
        </p:sp>
        <p:sp>
          <p:nvSpPr>
            <p:cNvPr id="32784" name="Line 16"/>
            <p:cNvSpPr>
              <a:spLocks noChangeShapeType="1"/>
            </p:cNvSpPr>
            <p:nvPr/>
          </p:nvSpPr>
          <p:spPr bwMode="auto">
            <a:xfrm rot="10800000" flipV="1">
              <a:off x="1104" y="72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/>
            </a:p>
          </p:txBody>
        </p:sp>
        <p:sp>
          <p:nvSpPr>
            <p:cNvPr id="32785" name="Line 17"/>
            <p:cNvSpPr>
              <a:spLocks noChangeShapeType="1"/>
            </p:cNvSpPr>
            <p:nvPr/>
          </p:nvSpPr>
          <p:spPr bwMode="auto">
            <a:xfrm rot="10800000" flipV="1">
              <a:off x="4668" y="72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/>
            </a:p>
          </p:txBody>
        </p:sp>
        <p:cxnSp>
          <p:nvCxnSpPr>
            <p:cNvPr id="32786" name="AutoShape 18"/>
            <p:cNvCxnSpPr>
              <a:cxnSpLocks noChangeShapeType="1"/>
              <a:stCxn id="32772" idx="2"/>
              <a:endCxn id="32783" idx="1"/>
            </p:cNvCxnSpPr>
            <p:nvPr/>
          </p:nvCxnSpPr>
          <p:spPr bwMode="auto">
            <a:xfrm rot="5400000">
              <a:off x="-74" y="2042"/>
              <a:ext cx="1772" cy="567"/>
            </a:xfrm>
            <a:prstGeom prst="bentConnector4">
              <a:avLst>
                <a:gd name="adj1" fmla="val 222"/>
                <a:gd name="adj2" fmla="val 12539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7" name="AutoShape 19"/>
            <p:cNvCxnSpPr>
              <a:cxnSpLocks noChangeShapeType="1"/>
              <a:stCxn id="32772" idx="2"/>
              <a:endCxn id="32775" idx="1"/>
            </p:cNvCxnSpPr>
            <p:nvPr/>
          </p:nvCxnSpPr>
          <p:spPr bwMode="auto">
            <a:xfrm rot="5400000">
              <a:off x="480" y="1488"/>
              <a:ext cx="663" cy="567"/>
            </a:xfrm>
            <a:prstGeom prst="bentConnector4">
              <a:avLst>
                <a:gd name="adj1" fmla="val 449"/>
                <a:gd name="adj2" fmla="val 12539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8" name="AutoShape 20"/>
            <p:cNvCxnSpPr>
              <a:cxnSpLocks noChangeShapeType="1"/>
              <a:stCxn id="32773" idx="2"/>
              <a:endCxn id="32776" idx="1"/>
            </p:cNvCxnSpPr>
            <p:nvPr/>
          </p:nvCxnSpPr>
          <p:spPr bwMode="auto">
            <a:xfrm rot="5400000">
              <a:off x="2396" y="1360"/>
              <a:ext cx="414" cy="573"/>
            </a:xfrm>
            <a:prstGeom prst="bentConnector4">
              <a:avLst>
                <a:gd name="adj1" fmla="val 722"/>
                <a:gd name="adj2" fmla="val 12513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9" name="AutoShape 21"/>
            <p:cNvCxnSpPr>
              <a:cxnSpLocks noChangeShapeType="1"/>
            </p:cNvCxnSpPr>
            <p:nvPr/>
          </p:nvCxnSpPr>
          <p:spPr bwMode="auto">
            <a:xfrm rot="5400000">
              <a:off x="2106" y="1665"/>
              <a:ext cx="1017" cy="567"/>
            </a:xfrm>
            <a:prstGeom prst="bentConnector4">
              <a:avLst>
                <a:gd name="adj1" fmla="val -199"/>
                <a:gd name="adj2" fmla="val 12804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0" name="AutoShape 22"/>
            <p:cNvCxnSpPr>
              <a:cxnSpLocks noChangeShapeType="1"/>
            </p:cNvCxnSpPr>
            <p:nvPr/>
          </p:nvCxnSpPr>
          <p:spPr bwMode="auto">
            <a:xfrm rot="5400000">
              <a:off x="1803" y="1968"/>
              <a:ext cx="1623" cy="567"/>
            </a:xfrm>
            <a:prstGeom prst="bentConnector4">
              <a:avLst>
                <a:gd name="adj1" fmla="val -250"/>
                <a:gd name="adj2" fmla="val 12839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1" name="AutoShape 23"/>
            <p:cNvCxnSpPr>
              <a:cxnSpLocks noChangeShapeType="1"/>
            </p:cNvCxnSpPr>
            <p:nvPr/>
          </p:nvCxnSpPr>
          <p:spPr bwMode="auto">
            <a:xfrm rot="5400000">
              <a:off x="1478" y="2275"/>
              <a:ext cx="2238" cy="567"/>
            </a:xfrm>
            <a:prstGeom prst="bentConnector4">
              <a:avLst>
                <a:gd name="adj1" fmla="val -134"/>
                <a:gd name="adj2" fmla="val 12539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2" name="AutoShape 24"/>
            <p:cNvCxnSpPr>
              <a:cxnSpLocks noChangeShapeType="1"/>
              <a:stCxn id="32774" idx="2"/>
              <a:endCxn id="32780" idx="1"/>
            </p:cNvCxnSpPr>
            <p:nvPr/>
          </p:nvCxnSpPr>
          <p:spPr bwMode="auto">
            <a:xfrm rot="5400000">
              <a:off x="4192" y="1376"/>
              <a:ext cx="417" cy="546"/>
            </a:xfrm>
            <a:prstGeom prst="bentConnector4">
              <a:avLst>
                <a:gd name="adj1" fmla="val 477"/>
                <a:gd name="adj2" fmla="val 12637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3" name="AutoShape 25"/>
            <p:cNvCxnSpPr>
              <a:cxnSpLocks noChangeShapeType="1"/>
              <a:stCxn id="32774" idx="2"/>
              <a:endCxn id="32781" idx="1"/>
            </p:cNvCxnSpPr>
            <p:nvPr/>
          </p:nvCxnSpPr>
          <p:spPr bwMode="auto">
            <a:xfrm rot="5400000">
              <a:off x="3888" y="1680"/>
              <a:ext cx="1026" cy="546"/>
            </a:xfrm>
            <a:prstGeom prst="bentConnector4">
              <a:avLst>
                <a:gd name="adj1" fmla="val 292"/>
                <a:gd name="adj2" fmla="val 12637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4" name="AutoShape 26"/>
            <p:cNvCxnSpPr>
              <a:cxnSpLocks noChangeShapeType="1"/>
              <a:stCxn id="32774" idx="2"/>
              <a:endCxn id="32782" idx="1"/>
            </p:cNvCxnSpPr>
            <p:nvPr/>
          </p:nvCxnSpPr>
          <p:spPr bwMode="auto">
            <a:xfrm rot="5400000">
              <a:off x="3585" y="1983"/>
              <a:ext cx="1632" cy="546"/>
            </a:xfrm>
            <a:prstGeom prst="bentConnector4">
              <a:avLst>
                <a:gd name="adj1" fmla="val -245"/>
                <a:gd name="adj2" fmla="val 12637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95" name="Line 27"/>
            <p:cNvSpPr>
              <a:spLocks noChangeShapeType="1"/>
            </p:cNvSpPr>
            <p:nvPr/>
          </p:nvSpPr>
          <p:spPr bwMode="auto">
            <a:xfrm>
              <a:off x="2880" y="72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7907261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Diagram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992"/>
          <a:stretch>
            <a:fillRect/>
          </a:stretch>
        </p:blipFill>
        <p:spPr bwMode="auto">
          <a:xfrm>
            <a:off x="539552" y="188640"/>
            <a:ext cx="770485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4137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Obrázek 1" descr="EOQ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7920337" cy="48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3063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Optimální objednací množství (EOQ)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EOQ</a:t>
                </a:r>
              </a:p>
              <a:p>
                <a:r>
                  <a:rPr lang="cs-CZ" sz="1600" dirty="0" smtClean="0"/>
                  <a:t>c = náklady na výrobu nebo nákup jednotky (20Kč za kilo rýže)</a:t>
                </a:r>
              </a:p>
              <a:p>
                <a:r>
                  <a:rPr lang="cs-CZ" sz="1600" dirty="0" smtClean="0"/>
                  <a:t>Q = objednací množství</a:t>
                </a:r>
              </a:p>
              <a:p>
                <a:r>
                  <a:rPr lang="cs-CZ" sz="1600" dirty="0" smtClean="0"/>
                  <a:t>Q* = optimální objednací množství</a:t>
                </a:r>
              </a:p>
              <a:p>
                <a:r>
                  <a:rPr lang="cs-CZ" sz="1600" dirty="0" smtClean="0"/>
                  <a:t>D = spotřeba za jednotku času (rok)</a:t>
                </a:r>
              </a:p>
              <a:p>
                <a:r>
                  <a:rPr lang="cs-CZ" sz="1600" dirty="0" smtClean="0"/>
                  <a:t>K = náklady na objednání/seřízení dodávky (benzín do </a:t>
                </a:r>
                <a:r>
                  <a:rPr lang="cs-CZ" sz="1600" dirty="0" err="1" smtClean="0"/>
                  <a:t>rýžokamionu</a:t>
                </a:r>
                <a:r>
                  <a:rPr lang="cs-CZ" sz="1600" dirty="0" smtClean="0"/>
                  <a:t>)</a:t>
                </a:r>
              </a:p>
              <a:p>
                <a:r>
                  <a:rPr lang="cs-CZ" sz="1600" dirty="0" smtClean="0"/>
                  <a:t>h = náklady na držení 1 kila rýže (sklad, alternativní náklady, chlazení, pojištění)</a:t>
                </a:r>
              </a:p>
              <a:p>
                <a:r>
                  <a:rPr lang="cs-CZ" dirty="0" smtClean="0"/>
                  <a:t>TC = c*D + D*K/Q + h*Q/2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2×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𝐷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den>
                        </m:f>
                      </m:e>
                    </m:rad>
                  </m:oMath>
                </a14:m>
                <a:endParaRPr lang="cs-CZ" dirty="0" smtClean="0"/>
              </a:p>
              <a:p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3919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Specifické problémy zásobování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Order</a:t>
            </a:r>
            <a:r>
              <a:rPr lang="cs-CZ" dirty="0" smtClean="0"/>
              <a:t> </a:t>
            </a:r>
            <a:r>
              <a:rPr lang="cs-CZ" dirty="0" err="1" smtClean="0"/>
              <a:t>penetration</a:t>
            </a:r>
            <a:r>
              <a:rPr lang="cs-CZ" dirty="0" smtClean="0"/>
              <a:t> point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37691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Order</a:t>
            </a:r>
            <a:r>
              <a:rPr lang="cs-CZ" dirty="0" smtClean="0"/>
              <a:t> </a:t>
            </a:r>
            <a:r>
              <a:rPr lang="cs-CZ" dirty="0" err="1" smtClean="0"/>
              <a:t>penetration</a:t>
            </a:r>
            <a:r>
              <a:rPr lang="cs-CZ" dirty="0" smtClean="0"/>
              <a:t> point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3029869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penetration</a:t>
            </a:r>
            <a:r>
              <a:rPr lang="cs-CZ" dirty="0"/>
              <a:t> point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51" y="1628800"/>
            <a:ext cx="7219311" cy="4680520"/>
          </a:xfrm>
        </p:spPr>
      </p:pic>
    </p:spTree>
    <p:extLst>
      <p:ext uri="{BB962C8B-B14F-4D97-AF65-F5344CB8AC3E}">
        <p14:creationId xmlns:p14="http://schemas.microsoft.com/office/powerpoint/2010/main" val="104629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budeme probírat?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67298" y="2273174"/>
            <a:ext cx="7164288" cy="3894292"/>
            <a:chOff x="0" y="754"/>
            <a:chExt cx="5760" cy="3221"/>
          </a:xfrm>
        </p:grpSpPr>
        <p:sp>
          <p:nvSpPr>
            <p:cNvPr id="5" name="Rectangle 3"/>
            <p:cNvSpPr>
              <a:spLocks noChangeAspect="1" noChangeArrowheads="1"/>
            </p:cNvSpPr>
            <p:nvPr/>
          </p:nvSpPr>
          <p:spPr bwMode="auto">
            <a:xfrm>
              <a:off x="1374" y="1888"/>
              <a:ext cx="871" cy="14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800" dirty="0"/>
                <a:t>OPATŘO-VÁNÍ                  - krytí potřeb</a:t>
              </a:r>
            </a:p>
            <a:p>
              <a:pPr algn="ctr"/>
              <a:endParaRPr lang="cs-CZ" sz="1800" dirty="0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spect="1" noChangeArrowheads="1"/>
            </p:cNvSpPr>
            <p:nvPr/>
          </p:nvSpPr>
          <p:spPr bwMode="auto">
            <a:xfrm>
              <a:off x="2447" y="1888"/>
              <a:ext cx="871" cy="14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800" dirty="0"/>
                <a:t>VÝROBA </a:t>
              </a:r>
            </a:p>
            <a:p>
              <a:pPr algn="ctr"/>
              <a:r>
                <a:rPr lang="cs-CZ" sz="1800" dirty="0" smtClean="0"/>
                <a:t>                         </a:t>
              </a:r>
              <a:r>
                <a:rPr lang="cs-CZ" sz="1800" dirty="0"/>
                <a:t>- výkony</a:t>
              </a:r>
            </a:p>
            <a:p>
              <a:pPr algn="ctr"/>
              <a:endParaRPr lang="cs-CZ" sz="1800" dirty="0">
                <a:latin typeface="Arial" charset="0"/>
              </a:endParaRPr>
            </a:p>
            <a:p>
              <a:pPr algn="ctr"/>
              <a:endParaRPr lang="cs-CZ" sz="1800" dirty="0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spect="1" noChangeArrowheads="1"/>
            </p:cNvSpPr>
            <p:nvPr/>
          </p:nvSpPr>
          <p:spPr bwMode="auto">
            <a:xfrm>
              <a:off x="3515" y="1888"/>
              <a:ext cx="871" cy="14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800" dirty="0"/>
                <a:t>ODBYT</a:t>
              </a:r>
            </a:p>
            <a:p>
              <a:pPr algn="ctr"/>
              <a:r>
                <a:rPr lang="cs-CZ" sz="1800" dirty="0" smtClean="0"/>
                <a:t>- </a:t>
              </a:r>
              <a:r>
                <a:rPr lang="cs-CZ" sz="1800" dirty="0"/>
                <a:t>uplatnění výkonů na trhu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474" y="936"/>
              <a:ext cx="2812" cy="4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800"/>
                <a:t>ŘÍZENÍ PODNIKU</a:t>
              </a:r>
            </a:p>
          </p:txBody>
        </p:sp>
        <p:sp>
          <p:nvSpPr>
            <p:cNvPr id="10" name="AutoShape 8"/>
            <p:cNvSpPr>
              <a:spLocks noChangeAspect="1" noChangeArrowheads="1"/>
            </p:cNvSpPr>
            <p:nvPr/>
          </p:nvSpPr>
          <p:spPr bwMode="auto">
            <a:xfrm>
              <a:off x="0" y="1935"/>
              <a:ext cx="979" cy="136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rIns="18000" anchor="ctr"/>
            <a:lstStyle/>
            <a:p>
              <a:pPr algn="ctr"/>
              <a:r>
                <a:rPr lang="cs-CZ" sz="1800" dirty="0"/>
                <a:t>Opatřovací </a:t>
              </a:r>
            </a:p>
            <a:p>
              <a:pPr algn="ctr"/>
              <a:r>
                <a:rPr lang="cs-CZ" sz="1800" dirty="0" smtClean="0"/>
                <a:t>trhy</a:t>
              </a:r>
              <a:endParaRPr lang="cs-CZ" sz="1800" dirty="0"/>
            </a:p>
          </p:txBody>
        </p:sp>
        <p:sp>
          <p:nvSpPr>
            <p:cNvPr id="11" name="AutoShape 9"/>
            <p:cNvSpPr>
              <a:spLocks noChangeAspect="1" noChangeArrowheads="1"/>
            </p:cNvSpPr>
            <p:nvPr/>
          </p:nvSpPr>
          <p:spPr bwMode="auto">
            <a:xfrm>
              <a:off x="4781" y="1935"/>
              <a:ext cx="866" cy="136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rIns="18000" anchor="ctr"/>
            <a:lstStyle/>
            <a:p>
              <a:pPr algn="ctr"/>
              <a:r>
                <a:rPr lang="cs-CZ" sz="1800" dirty="0"/>
                <a:t>Odbytové</a:t>
              </a:r>
            </a:p>
            <a:p>
              <a:pPr algn="ctr"/>
              <a:r>
                <a:rPr lang="cs-CZ" sz="1800" dirty="0" smtClean="0"/>
                <a:t>trhy</a:t>
              </a:r>
              <a:endParaRPr lang="cs-CZ" sz="1800" dirty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0" y="3653"/>
              <a:ext cx="57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sz="1800"/>
                <a:t>Proces výrobního podniku</a:t>
              </a:r>
            </a:p>
          </p:txBody>
        </p:sp>
        <p:cxnSp>
          <p:nvCxnSpPr>
            <p:cNvPr id="13" name="AutoShape 11"/>
            <p:cNvCxnSpPr>
              <a:cxnSpLocks noChangeShapeType="1"/>
              <a:stCxn id="8" idx="2"/>
              <a:endCxn id="5" idx="0"/>
            </p:cNvCxnSpPr>
            <p:nvPr/>
          </p:nvCxnSpPr>
          <p:spPr bwMode="auto">
            <a:xfrm rot="5400000">
              <a:off x="2118" y="1127"/>
              <a:ext cx="453" cy="1070"/>
            </a:xfrm>
            <a:prstGeom prst="bentConnector3">
              <a:avLst>
                <a:gd name="adj1" fmla="val 4988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2"/>
            <p:cNvCxnSpPr>
              <a:cxnSpLocks noChangeShapeType="1"/>
              <a:stCxn id="8" idx="2"/>
              <a:endCxn id="7" idx="0"/>
            </p:cNvCxnSpPr>
            <p:nvPr/>
          </p:nvCxnSpPr>
          <p:spPr bwMode="auto">
            <a:xfrm rot="16200000" flipH="1">
              <a:off x="3189" y="1126"/>
              <a:ext cx="453" cy="1071"/>
            </a:xfrm>
            <a:prstGeom prst="bentConnector3">
              <a:avLst>
                <a:gd name="adj1" fmla="val 4988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3"/>
            <p:cNvCxnSpPr>
              <a:cxnSpLocks noChangeShapeType="1"/>
              <a:stCxn id="8" idx="2"/>
              <a:endCxn id="6" idx="0"/>
            </p:cNvCxnSpPr>
            <p:nvPr/>
          </p:nvCxnSpPr>
          <p:spPr bwMode="auto">
            <a:xfrm>
              <a:off x="2880" y="1435"/>
              <a:ext cx="3" cy="4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4"/>
            <p:cNvCxnSpPr>
              <a:cxnSpLocks noChangeShapeType="1"/>
            </p:cNvCxnSpPr>
            <p:nvPr/>
          </p:nvCxnSpPr>
          <p:spPr bwMode="auto">
            <a:xfrm>
              <a:off x="1178" y="2433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5"/>
            <p:cNvCxnSpPr>
              <a:cxnSpLocks noChangeShapeType="1"/>
              <a:stCxn id="5" idx="3"/>
              <a:endCxn id="6" idx="1"/>
            </p:cNvCxnSpPr>
            <p:nvPr/>
          </p:nvCxnSpPr>
          <p:spPr bwMode="auto">
            <a:xfrm>
              <a:off x="2245" y="2614"/>
              <a:ext cx="2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6"/>
            <p:cNvCxnSpPr>
              <a:cxnSpLocks noChangeShapeType="1"/>
              <a:stCxn id="6" idx="3"/>
              <a:endCxn id="7" idx="1"/>
            </p:cNvCxnSpPr>
            <p:nvPr/>
          </p:nvCxnSpPr>
          <p:spPr bwMode="auto">
            <a:xfrm>
              <a:off x="3318" y="2614"/>
              <a:ext cx="19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7"/>
            <p:cNvCxnSpPr>
              <a:cxnSpLocks noChangeShapeType="1"/>
              <a:stCxn id="10" idx="3"/>
              <a:endCxn id="5" idx="1"/>
            </p:cNvCxnSpPr>
            <p:nvPr/>
          </p:nvCxnSpPr>
          <p:spPr bwMode="auto">
            <a:xfrm flipV="1">
              <a:off x="979" y="2614"/>
              <a:ext cx="39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8"/>
            <p:cNvCxnSpPr>
              <a:cxnSpLocks noChangeShapeType="1"/>
              <a:stCxn id="7" idx="3"/>
              <a:endCxn id="11" idx="1"/>
            </p:cNvCxnSpPr>
            <p:nvPr/>
          </p:nvCxnSpPr>
          <p:spPr bwMode="auto">
            <a:xfrm>
              <a:off x="4386" y="2614"/>
              <a:ext cx="39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178" y="754"/>
              <a:ext cx="3402" cy="32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3" name="Obdélník 22"/>
          <p:cNvSpPr/>
          <p:nvPr/>
        </p:nvSpPr>
        <p:spPr>
          <a:xfrm>
            <a:off x="539552" y="3284984"/>
            <a:ext cx="3045701" cy="24931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57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Logistika - INCOTERMS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http://www.iccwbo.org/products-and-services/trade-facilitation/incoterms-2010/</a:t>
            </a:r>
          </a:p>
        </p:txBody>
      </p:sp>
      <p:pic>
        <p:nvPicPr>
          <p:cNvPr id="9" name="Zástupný symbol pro obsa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4" b="68098"/>
          <a:stretch/>
        </p:blipFill>
        <p:spPr>
          <a:xfrm>
            <a:off x="1835696" y="2924944"/>
            <a:ext cx="4608512" cy="270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6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INCOTERMS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222020" cy="4824536"/>
          </a:xfrm>
        </p:spPr>
      </p:pic>
    </p:spTree>
    <p:extLst>
      <p:ext uri="{BB962C8B-B14F-4D97-AF65-F5344CB8AC3E}">
        <p14:creationId xmlns:p14="http://schemas.microsoft.com/office/powerpoint/2010/main" val="177575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2295</Words>
  <Application>Microsoft Office PowerPoint</Application>
  <PresentationFormat>Předvádění na obrazovce (4:3)</PresentationFormat>
  <Paragraphs>501</Paragraphs>
  <Slides>66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75" baseType="lpstr">
      <vt:lpstr>Arial</vt:lpstr>
      <vt:lpstr>Calibri</vt:lpstr>
      <vt:lpstr>Cambria</vt:lpstr>
      <vt:lpstr>Cambria Math</vt:lpstr>
      <vt:lpstr>Tahoma</vt:lpstr>
      <vt:lpstr>Times New Roman</vt:lpstr>
      <vt:lpstr>Wingdings</vt:lpstr>
      <vt:lpstr>Sousedství</vt:lpstr>
      <vt:lpstr>dokument</vt:lpstr>
      <vt:lpstr>EKRP – Projekt Systému Řízení Podniku</vt:lpstr>
      <vt:lpstr>Obsah přednášky</vt:lpstr>
      <vt:lpstr>Zásobování</vt:lpstr>
      <vt:lpstr>V rámci projektu – zásobovací fce</vt:lpstr>
      <vt:lpstr>Prezentace aplikace PowerPoint</vt:lpstr>
      <vt:lpstr>Cíl zásobování a vašeho systému</vt:lpstr>
      <vt:lpstr>Co budeme probírat?</vt:lpstr>
      <vt:lpstr>Logistika - INCOTERMS</vt:lpstr>
      <vt:lpstr>INCOTERMS</vt:lpstr>
      <vt:lpstr>Prezentace aplikace PowerPoint</vt:lpstr>
      <vt:lpstr>Prezentace aplikace PowerPoint</vt:lpstr>
      <vt:lpstr>Porterův model 5 sil - dodavatelé</vt:lpstr>
      <vt:lpstr>Co budeme probírat?</vt:lpstr>
      <vt:lpstr>Pozice v podniku</vt:lpstr>
      <vt:lpstr>Pozice v podniku a jiné vztahy</vt:lpstr>
      <vt:lpstr>Hodnotový řetězec - Porter</vt:lpstr>
      <vt:lpstr>Hodnotový řetězec</vt:lpstr>
      <vt:lpstr>Nákup, zásobování, pořizování a  hodnotový řetězec</vt:lpstr>
      <vt:lpstr>Co všechno opatřujeme?</vt:lpstr>
      <vt:lpstr>Neboli…</vt:lpstr>
      <vt:lpstr>2. směry zásobovací logistiky</vt:lpstr>
      <vt:lpstr>Úrovně nákupu a řízení zásobování</vt:lpstr>
      <vt:lpstr>Strategický nákup a jeho úkoly</vt:lpstr>
      <vt:lpstr>Strategický nákup a jeho úkoly</vt:lpstr>
      <vt:lpstr>Taktický a operativní nákup</vt:lpstr>
      <vt:lpstr>Taktický a operativní nákup a jeho úkoly</vt:lpstr>
      <vt:lpstr>Organizace a řízení nákupu….</vt:lpstr>
      <vt:lpstr>Organizace nákupu</vt:lpstr>
      <vt:lpstr>Strategický nákup - dodavatelé</vt:lpstr>
      <vt:lpstr>Prezentace aplikace PowerPoint</vt:lpstr>
      <vt:lpstr>Strategický nákup - dodavatelé</vt:lpstr>
      <vt:lpstr>Prezentace aplikace PowerPoint</vt:lpstr>
      <vt:lpstr>ANALÝZA DODAVATELŮ</vt:lpstr>
      <vt:lpstr>Prezentace aplikace PowerPoint</vt:lpstr>
      <vt:lpstr>Strategie – řízení rizika</vt:lpstr>
      <vt:lpstr>Klasifikace materiálů</vt:lpstr>
      <vt:lpstr>Prezentace aplikace PowerPoint</vt:lpstr>
      <vt:lpstr>Strategie(i taktika) – charakter nákupu</vt:lpstr>
      <vt:lpstr>Klasifikace nákupů (a i materiálů)</vt:lpstr>
      <vt:lpstr>Sklad</vt:lpstr>
      <vt:lpstr>Plánování skladů</vt:lpstr>
      <vt:lpstr>Plánování spotřeby a nákupu</vt:lpstr>
      <vt:lpstr>Plánování spotřeby a nákupu</vt:lpstr>
      <vt:lpstr>Product breakdown structure</vt:lpstr>
      <vt:lpstr>Exploded view drawing</vt:lpstr>
      <vt:lpstr>Prezentace aplikace PowerPoint</vt:lpstr>
      <vt:lpstr>Exploded view drawing</vt:lpstr>
      <vt:lpstr>Product Flow Diagram</vt:lpstr>
      <vt:lpstr>ABC analýza – pro plánování</vt:lpstr>
      <vt:lpstr>ABC XYZ analýza</vt:lpstr>
      <vt:lpstr>Prezentace aplikace PowerPoint</vt:lpstr>
      <vt:lpstr>Prezentace aplikace PowerPoint</vt:lpstr>
      <vt:lpstr>Plánování nákupu</vt:lpstr>
      <vt:lpstr>Plánování skladového hospodářství</vt:lpstr>
      <vt:lpstr>Logika zásobování</vt:lpstr>
      <vt:lpstr>Japonsko vs. západ</vt:lpstr>
      <vt:lpstr>Plánování skladového hospodářství  – vytížení skladu</vt:lpstr>
      <vt:lpstr>Prezentace aplikace PowerPoint</vt:lpstr>
      <vt:lpstr>Plánování skladového hospodářství  – zjištění optimálního objednacího množství</vt:lpstr>
      <vt:lpstr>Prezentace aplikace PowerPoint</vt:lpstr>
      <vt:lpstr>Prezentace aplikace PowerPoint</vt:lpstr>
      <vt:lpstr>Prezentace aplikace PowerPoint</vt:lpstr>
      <vt:lpstr>Optimální objednací množství (EOQ)</vt:lpstr>
      <vt:lpstr>Specifické problémy zásobování</vt:lpstr>
      <vt:lpstr>Order penetration point</vt:lpstr>
      <vt:lpstr>Order penetration 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Nauka o podniku</dc:title>
  <dc:creator>Mikuš Petr</dc:creator>
  <cp:lastModifiedBy>Mikuš Petr</cp:lastModifiedBy>
  <cp:revision>64</cp:revision>
  <cp:lastPrinted>2014-09-30T19:42:39Z</cp:lastPrinted>
  <dcterms:modified xsi:type="dcterms:W3CDTF">2017-10-04T16:07:36Z</dcterms:modified>
</cp:coreProperties>
</file>