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6"/>
  </p:notesMasterIdLst>
  <p:handoutMasterIdLst>
    <p:handoutMasterId r:id="rId37"/>
  </p:handoutMasterIdLst>
  <p:sldIdLst>
    <p:sldId id="256" r:id="rId2"/>
    <p:sldId id="338" r:id="rId3"/>
    <p:sldId id="339" r:id="rId4"/>
    <p:sldId id="353" r:id="rId5"/>
    <p:sldId id="360" r:id="rId6"/>
    <p:sldId id="361" r:id="rId7"/>
    <p:sldId id="340" r:id="rId8"/>
    <p:sldId id="341" r:id="rId9"/>
    <p:sldId id="302" r:id="rId10"/>
    <p:sldId id="376" r:id="rId11"/>
    <p:sldId id="285" r:id="rId12"/>
    <p:sldId id="362" r:id="rId13"/>
    <p:sldId id="363" r:id="rId14"/>
    <p:sldId id="342" r:id="rId15"/>
    <p:sldId id="343" r:id="rId16"/>
    <p:sldId id="344" r:id="rId17"/>
    <p:sldId id="335" r:id="rId18"/>
    <p:sldId id="345" r:id="rId19"/>
    <p:sldId id="354" r:id="rId20"/>
    <p:sldId id="355" r:id="rId21"/>
    <p:sldId id="346" r:id="rId22"/>
    <p:sldId id="331" r:id="rId23"/>
    <p:sldId id="348" r:id="rId24"/>
    <p:sldId id="347" r:id="rId25"/>
    <p:sldId id="371" r:id="rId26"/>
    <p:sldId id="366" r:id="rId27"/>
    <p:sldId id="370" r:id="rId28"/>
    <p:sldId id="368" r:id="rId29"/>
    <p:sldId id="349" r:id="rId30"/>
    <p:sldId id="374" r:id="rId31"/>
    <p:sldId id="372" r:id="rId32"/>
    <p:sldId id="373" r:id="rId33"/>
    <p:sldId id="300" r:id="rId34"/>
    <p:sldId id="369" r:id="rId35"/>
  </p:sldIdLst>
  <p:sldSz cx="9144000" cy="6858000" type="screen4x3"/>
  <p:notesSz cx="6877050" cy="10001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4118" autoAdjust="0"/>
  </p:normalViewPr>
  <p:slideViewPr>
    <p:cSldViewPr>
      <p:cViewPr>
        <p:scale>
          <a:sx n="75" d="100"/>
          <a:sy n="75" d="100"/>
        </p:scale>
        <p:origin x="-99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19.xml"/><Relationship Id="rId18" Type="http://schemas.openxmlformats.org/officeDocument/2006/relationships/slide" Target="slides/slide24.xml"/><Relationship Id="rId26" Type="http://schemas.openxmlformats.org/officeDocument/2006/relationships/slide" Target="slides/slide34.xml"/><Relationship Id="rId3" Type="http://schemas.openxmlformats.org/officeDocument/2006/relationships/slide" Target="slides/slide4.xml"/><Relationship Id="rId21" Type="http://schemas.openxmlformats.org/officeDocument/2006/relationships/slide" Target="slides/slide28.xml"/><Relationship Id="rId7" Type="http://schemas.openxmlformats.org/officeDocument/2006/relationships/slide" Target="slides/slide11.xml"/><Relationship Id="rId12" Type="http://schemas.openxmlformats.org/officeDocument/2006/relationships/slide" Target="slides/slide18.xml"/><Relationship Id="rId17" Type="http://schemas.openxmlformats.org/officeDocument/2006/relationships/slide" Target="slides/slide23.xml"/><Relationship Id="rId25" Type="http://schemas.openxmlformats.org/officeDocument/2006/relationships/slide" Target="slides/slide33.xml"/><Relationship Id="rId2" Type="http://schemas.openxmlformats.org/officeDocument/2006/relationships/slide" Target="slides/slide2.xml"/><Relationship Id="rId16" Type="http://schemas.openxmlformats.org/officeDocument/2006/relationships/slide" Target="slides/slide22.xml"/><Relationship Id="rId20" Type="http://schemas.openxmlformats.org/officeDocument/2006/relationships/slide" Target="slides/slide27.xml"/><Relationship Id="rId1" Type="http://schemas.openxmlformats.org/officeDocument/2006/relationships/slide" Target="slides/slide1.xml"/><Relationship Id="rId6" Type="http://schemas.openxmlformats.org/officeDocument/2006/relationships/slide" Target="slides/slide10.xml"/><Relationship Id="rId11" Type="http://schemas.openxmlformats.org/officeDocument/2006/relationships/slide" Target="slides/slide17.xml"/><Relationship Id="rId24" Type="http://schemas.openxmlformats.org/officeDocument/2006/relationships/slide" Target="slides/slide32.xml"/><Relationship Id="rId5" Type="http://schemas.openxmlformats.org/officeDocument/2006/relationships/slide" Target="slides/slide9.xml"/><Relationship Id="rId15" Type="http://schemas.openxmlformats.org/officeDocument/2006/relationships/slide" Target="slides/slide21.xml"/><Relationship Id="rId23" Type="http://schemas.openxmlformats.org/officeDocument/2006/relationships/slide" Target="slides/slide31.xml"/><Relationship Id="rId10" Type="http://schemas.openxmlformats.org/officeDocument/2006/relationships/slide" Target="slides/slide15.xml"/><Relationship Id="rId19" Type="http://schemas.openxmlformats.org/officeDocument/2006/relationships/slide" Target="slides/slide25.xml"/><Relationship Id="rId4" Type="http://schemas.openxmlformats.org/officeDocument/2006/relationships/slide" Target="slides/slide8.xml"/><Relationship Id="rId9" Type="http://schemas.openxmlformats.org/officeDocument/2006/relationships/slide" Target="slides/slide13.xml"/><Relationship Id="rId14" Type="http://schemas.openxmlformats.org/officeDocument/2006/relationships/slide" Target="slides/slide20.xml"/><Relationship Id="rId22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188"/>
            <a:ext cx="297973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9501188"/>
            <a:ext cx="2979737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502BD418-E95D-4584-A143-F1D61D41C9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595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2663" y="784225"/>
            <a:ext cx="4910137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81550"/>
            <a:ext cx="50419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3725"/>
            <a:ext cx="297973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9483725"/>
            <a:ext cx="29797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AA898570-3ACD-4278-9D83-6FC3B599BE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538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3EE876A-9D2D-4489-8560-AB0D044F35A5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9800" y="750888"/>
            <a:ext cx="4999038" cy="3749675"/>
          </a:xfrm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751388"/>
            <a:ext cx="5041900" cy="4500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442" tIns="48221" rIns="96442" bIns="48221"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C12DFA0-E4D6-4DEA-9B46-A901E511AD2F}" type="slidenum">
              <a:rPr lang="cs-CZ" altLang="cs-CZ" smtClean="0"/>
              <a:pPr/>
              <a:t>30</a:t>
            </a:fld>
            <a:endParaRPr lang="cs-CZ" altLang="cs-CZ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F2AA5D8-5857-450C-954E-E12E0450C137}" type="slidenum">
              <a:rPr lang="cs-CZ" altLang="cs-CZ" smtClean="0"/>
              <a:pPr/>
              <a:t>34</a:t>
            </a:fld>
            <a:endParaRPr lang="cs-CZ" altLang="cs-CZ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50888"/>
            <a:ext cx="5000625" cy="3749675"/>
          </a:xfrm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751388"/>
            <a:ext cx="5041900" cy="44989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784" tIns="46392" rIns="92784" bIns="46392"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7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38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0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2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3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4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5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6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7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8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9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0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1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2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3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4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5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6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7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8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9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0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6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7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8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9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140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7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2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0A12F-9DE3-43BF-AFC7-B8BE3EC3F6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7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ABEAC-9792-4A66-91CF-BFEC614B9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51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37591-DB75-411B-9679-2EEB6D9E95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86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750D8-7A57-4ABA-B957-91E90E9320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650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FBBE7-0F8A-48C9-9DBA-CFCC762C50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17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54E50-8310-4E71-952D-26A30CB011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3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F7F41-1CD3-4755-B66A-398A8AAF12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5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13BB9-F002-4F43-BB5C-B45DEE3BF8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15C55-CFBB-409A-AD09-1D857C177E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0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8A3C7-9784-4092-BD98-AF0B2EF0EA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09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E493A-4D8F-4549-A839-37781B1CBF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11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8229600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39268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9269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9270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968EBAD8-64EE-43D4-9720-6E1DD4690E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Line 1031"/>
          <p:cNvSpPr>
            <a:spLocks noChangeShapeType="1"/>
          </p:cNvSpPr>
          <p:nvPr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Ekonomická funkce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Projekt systému řízení podniku</a:t>
            </a:r>
          </a:p>
          <a:p>
            <a:pPr eaLnBrk="1" hangingPunct="1"/>
            <a:r>
              <a:rPr lang="cs-CZ" altLang="cs-CZ" sz="2800" dirty="0" smtClean="0"/>
              <a:t> </a:t>
            </a:r>
            <a:r>
              <a:rPr lang="cs-CZ" altLang="cs-CZ" sz="2800" dirty="0" smtClean="0"/>
              <a:t>2019/2020</a:t>
            </a:r>
            <a:endParaRPr lang="cs-CZ" altLang="cs-CZ" sz="2800" dirty="0" smtClean="0"/>
          </a:p>
          <a:p>
            <a:pPr eaLnBrk="1" hangingPunct="1"/>
            <a:r>
              <a:rPr lang="cs-CZ" altLang="cs-CZ" sz="2400" dirty="0" smtClean="0">
                <a:solidFill>
                  <a:srgbClr val="CC0000"/>
                </a:solidFill>
              </a:rPr>
              <a:t>Podklady pro přednášku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JUDr. Martin Landa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postup při tvorbě finančních plánů/rozpočtů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Přehled hlavních kroků v plánovacím procesu:</a:t>
            </a:r>
          </a:p>
          <a:p>
            <a:pPr lvl="1" eaLnBrk="1" hangingPunct="1"/>
            <a:r>
              <a:rPr lang="cs-CZ" altLang="cs-CZ" sz="2200" smtClean="0"/>
              <a:t>konkretizace záměrů vyplývajících pro danou oblast plánování z nadřazených záměrů podniku</a:t>
            </a:r>
          </a:p>
          <a:p>
            <a:pPr lvl="1" eaLnBrk="1" hangingPunct="1"/>
            <a:r>
              <a:rPr lang="cs-CZ" altLang="cs-CZ" sz="2200" smtClean="0"/>
              <a:t>zabezpečení nezbytných informačních zdrojů pro tvorbu plánu (oblast strategická, taktická a operativní)</a:t>
            </a:r>
          </a:p>
          <a:p>
            <a:pPr lvl="1" eaLnBrk="1" hangingPunct="1"/>
            <a:r>
              <a:rPr lang="cs-CZ" altLang="cs-CZ" sz="2200" smtClean="0"/>
              <a:t>vypracování návrhu plánu</a:t>
            </a:r>
          </a:p>
          <a:p>
            <a:pPr lvl="1" eaLnBrk="1" hangingPunct="1"/>
            <a:r>
              <a:rPr lang="cs-CZ" altLang="cs-CZ" sz="2200" smtClean="0"/>
              <a:t>seznámení dotčených útvarů podniku s návrhem plánu</a:t>
            </a:r>
          </a:p>
          <a:p>
            <a:pPr lvl="1" eaLnBrk="1" hangingPunct="1"/>
            <a:r>
              <a:rPr lang="cs-CZ" altLang="cs-CZ" sz="2200" smtClean="0"/>
              <a:t>projednání stanovisek dotčených útvarů k návrhu plánu</a:t>
            </a:r>
          </a:p>
          <a:p>
            <a:pPr lvl="1" eaLnBrk="1" hangingPunct="1"/>
            <a:r>
              <a:rPr lang="cs-CZ" altLang="cs-CZ" sz="2200" smtClean="0"/>
              <a:t>případné korekce návrhu plánu v souladu s připomínkami dotčených útvarů</a:t>
            </a:r>
          </a:p>
          <a:p>
            <a:pPr lvl="1" eaLnBrk="1" hangingPunct="1"/>
            <a:r>
              <a:rPr lang="cs-CZ" altLang="cs-CZ" sz="2200" smtClean="0"/>
              <a:t>schválení a vydání definitivní podoby plánu</a:t>
            </a:r>
          </a:p>
          <a:p>
            <a:pPr eaLnBrk="1" hangingPunct="1"/>
            <a:r>
              <a:rPr lang="cs-CZ" altLang="cs-CZ" sz="2800" smtClean="0"/>
              <a:t>Jak bude rozpočtový proces organizačně řešen?</a:t>
            </a:r>
          </a:p>
          <a:p>
            <a:pPr lvl="1" eaLnBrk="1" hangingPunct="1"/>
            <a:endParaRPr lang="cs-CZ" altLang="cs-CZ" sz="2200" smtClean="0"/>
          </a:p>
        </p:txBody>
      </p:sp>
    </p:spTree>
    <p:extLst>
      <p:ext uri="{BB962C8B-B14F-4D97-AF65-F5344CB8AC3E}">
        <p14:creationId xmlns:p14="http://schemas.microsoft.com/office/powerpoint/2010/main" val="5113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Hodnocení výkonnosti a kontrola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nástroje: finanční analýza a vnitropodnikový reporting</a:t>
            </a:r>
          </a:p>
          <a:p>
            <a:pPr eaLnBrk="1" hangingPunct="1"/>
            <a:r>
              <a:rPr lang="cs-CZ" altLang="cs-CZ" smtClean="0"/>
              <a:t>Jaké základní finanční ukazatele bude podnik používat pro hodnocení finanční/ekonomické výkonnosti na úrovni:</a:t>
            </a:r>
          </a:p>
          <a:p>
            <a:pPr lvl="1" eaLnBrk="1" hangingPunct="1"/>
            <a:r>
              <a:rPr lang="cs-CZ" altLang="cs-CZ" smtClean="0"/>
              <a:t>strategické, taktické a operativní</a:t>
            </a:r>
          </a:p>
          <a:p>
            <a:pPr eaLnBrk="1" hangingPunct="1"/>
            <a:r>
              <a:rPr lang="cs-CZ" altLang="cs-CZ" smtClean="0"/>
              <a:t>Nástroje hodnocení</a:t>
            </a:r>
          </a:p>
          <a:p>
            <a:pPr lvl="1" eaLnBrk="1" hangingPunct="1"/>
            <a:r>
              <a:rPr lang="cs-CZ" altLang="cs-CZ" smtClean="0"/>
              <a:t>návrh soustavy ekonomických reportů</a:t>
            </a:r>
          </a:p>
          <a:p>
            <a:pPr eaLnBrk="1" hangingPunct="1"/>
            <a:r>
              <a:rPr lang="cs-CZ" altLang="cs-CZ" smtClean="0"/>
              <a:t>Organizační, resp. útvarové zabezpečení.</a:t>
            </a:r>
          </a:p>
        </p:txBody>
      </p:sp>
      <p:pic>
        <p:nvPicPr>
          <p:cNvPr id="1434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Typy finančních ukazatelů a technik jejich zpracování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Základní typy finančních ukazatelů: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extenzivní (stavové, rozdílové a tokové) – např. bilanční suma, hodnota vlastního kapitálu, čistý pracovní kapitál, provozní výsledek hospodaření, cash-</a:t>
            </a:r>
            <a:r>
              <a:rPr lang="cs-CZ" altLang="cs-CZ" sz="2200" dirty="0" err="1" smtClean="0"/>
              <a:t>flow</a:t>
            </a:r>
            <a:r>
              <a:rPr lang="cs-CZ" altLang="cs-CZ" sz="22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intenzivní (poměrové) – např. ukazatele likvidity, rentability kapitálu a finanční stability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Analytické techniky: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horizontální a vertikální analýza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poměrové ukazatele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soustavy </a:t>
            </a:r>
            <a:r>
              <a:rPr lang="cs-CZ" altLang="cs-CZ" sz="2200" dirty="0" smtClean="0"/>
              <a:t>ukazatelů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pyramidové rozklady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Specifické typy ukazatelů: zejména pro oblast hodnocení ekonomické hodnoty a investic.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Nástroje hodnocení/kontroly finanční výkonnosti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Návrh koncepce </a:t>
            </a:r>
            <a:r>
              <a:rPr lang="cs-CZ" altLang="cs-CZ" sz="2600" dirty="0" smtClean="0"/>
              <a:t>vnitropodnikového finančního/ ekonomického reportingu</a:t>
            </a:r>
          </a:p>
          <a:p>
            <a:pPr eaLnBrk="1" hangingPunct="1"/>
            <a:r>
              <a:rPr lang="cs-CZ" altLang="cs-CZ" sz="2600" dirty="0" smtClean="0"/>
              <a:t>Základní problémy, které by měly být řešeny v projektu – jakou soustavu reportů pro podnik navrhujete z hlediska:</a:t>
            </a:r>
          </a:p>
          <a:p>
            <a:pPr lvl="1" eaLnBrk="1" hangingPunct="1"/>
            <a:r>
              <a:rPr lang="cs-CZ" altLang="cs-CZ" sz="2200" dirty="0" smtClean="0"/>
              <a:t>časového – reporty denní, týdenní, měsíční, čtvrtletní, roční a víceleté</a:t>
            </a:r>
          </a:p>
          <a:p>
            <a:pPr lvl="1" eaLnBrk="1" hangingPunct="1"/>
            <a:r>
              <a:rPr lang="cs-CZ" altLang="cs-CZ" sz="2200" dirty="0" smtClean="0"/>
              <a:t>obsahového – jaký bude základní obsah reportu vzhledem k časovému období</a:t>
            </a:r>
          </a:p>
          <a:p>
            <a:pPr lvl="1" eaLnBrk="1" hangingPunct="1"/>
            <a:r>
              <a:rPr lang="cs-CZ" altLang="cs-CZ" sz="2200" dirty="0" smtClean="0"/>
              <a:t>který podnikový útvar bude odpovědný za jejich zpracování a pro který orgán (v rámci organizační struktury) je daný report určen.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Řízení vnějších a vnitřních finančně-ekonomických </a:t>
            </a:r>
            <a:r>
              <a:rPr lang="cs-CZ" altLang="cs-CZ" dirty="0" smtClean="0"/>
              <a:t>vztahů – základní oblasti</a:t>
            </a:r>
            <a:endParaRPr lang="cs-CZ" altLang="cs-CZ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Stanovení forem financování podnikových aktivit: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řízení kapitálové struktury (volba zdrojů financování a jejich poměru)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Řízení vybraných složek pracovního kapitálu: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řízení zásob (materiálu, zboží, nedokončené výroby, výrobků)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řízení obchodních pohledávek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Analýzy investičních projektů: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v jakých případech bude podnik hodnotit efektivnost investic a jaké metody při tom použije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Operativní a strategické řízení nákladů a zisku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„Dividendová“ politika podniku.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8077200" y="228600"/>
            <a:ext cx="838200" cy="762000"/>
          </a:xfrm>
          <a:prstGeom prst="ellipse">
            <a:avLst/>
          </a:prstGeom>
          <a:noFill/>
          <a:ln w="25400">
            <a:solidFill>
              <a:srgbClr val="00008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305800" y="381000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800" b="1">
                <a:solidFill>
                  <a:srgbClr val="FF99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Stanovení forem financování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Jaká je finanční strategie podniku z hlediska kapitálové struktury (z hlediska preference využívání zdrojů financování)?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Vlastní kapitál (vlastní zdroje):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vlastní kapitál (základní kapitál, tvorba fondů, rozhodování o použití nerozděleného zisku)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Cizí kapitál (cizí zdroje):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cizí kapitál dlouhodobý (obligace, dlouhodobé zápůjčky a úvěry)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cizí kapitál krátkodobý (obchodní závazky, překlenovací a krátkodobé úvěry)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Alternativní zdroje – leasing (operativní a finanční), pacht podniku.</a:t>
            </a:r>
          </a:p>
        </p:txBody>
      </p:sp>
      <p:pic>
        <p:nvPicPr>
          <p:cNvPr id="18436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Struktura pasiv ve vybraných odvětvích (preference zdrojů financování)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533400" y="6093296"/>
            <a:ext cx="8153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49688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9688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688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688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688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400" dirty="0"/>
              <a:t>Zdroj: </a:t>
            </a:r>
            <a:r>
              <a:rPr lang="cs-CZ" altLang="cs-CZ" sz="1400" dirty="0"/>
              <a:t>https://www.mpo.cz/cz/rozcestnik/analyticke-materialy-a-statistiky/analyticke-materialy/financni-analyza-podnikove-sfery-za-rok-2017--237570/</a:t>
            </a:r>
            <a:endParaRPr lang="cs-CZ" altLang="cs-CZ" sz="14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136904" cy="456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Klíčové faktory při volbě zdrojů financování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413625" cy="4759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V oblasti vlastních zdrojů: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ochota vlastníků investovat do základního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zákonné požadavky (základní kapitál, fondy)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schopnost tvorby zisku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dividendová politika podniku (rozdělování zisku)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V oblasti cizích zdrojů: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dlouhodobé závazky: vztahy mateřská - dceřiná společnost (zápůjčky), možnost aplikace dluhopisů a podobných zdrojů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krátkodobé závazky: parametry standardních obchodních vztahů (zejména vztah mezi dobou splatnosti obchodních pohledávek a závazků)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úvěrové závazky: bonita podniku při získávání krátkodobých a dlouhodobých úvěrů + cena úvěru.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Řízení složek pracovního kapitálu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Pracovní kapitál = součet tří hlavních složek: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zásoby (materiál, výrobky, polotovary, nedokončená výroba, zboží)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krátkodobé pohledávky (obchodní, daňové ...)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krátkodobý finanční majetek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V projektu je nutné se (výběrově) změřit na oblast řízení (z finančního hlediska):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zásob a obchodních pohledávek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Při řešení těchto oblastí je nutné respektovat souvislosti: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u zásob vazbu na zásobovací funkci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u obchodních pohledávek na odbytovou funkci.</a:t>
            </a:r>
          </a:p>
        </p:txBody>
      </p:sp>
      <p:pic>
        <p:nvPicPr>
          <p:cNvPr id="21508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Řízení zásob z finančního hlediska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Hlavní finanční pravidla v případě zásob: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nemít žádné zásoby na skladě (metoda Just-in-time)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pokud to není možné, je nutné aplikovat vybrané metody z pohledu </a:t>
            </a:r>
            <a:r>
              <a:rPr lang="cs-CZ" altLang="cs-CZ" u="sng" smtClean="0"/>
              <a:t>provozního</a:t>
            </a:r>
            <a:r>
              <a:rPr lang="cs-CZ" altLang="cs-CZ" smtClean="0"/>
              <a:t> a </a:t>
            </a:r>
            <a:r>
              <a:rPr lang="cs-CZ" altLang="cs-CZ" u="sng" smtClean="0"/>
              <a:t>finančního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Finanční nástroje řízení zásob: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absolutní ukazatele a jejich vztah k celku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poměrové ukazatele typu </a:t>
            </a:r>
            <a:r>
              <a:rPr lang="cs-CZ" altLang="cs-CZ" i="1" smtClean="0"/>
              <a:t>Doba obratu zásob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Při formulaci návrhů je nezbytná spolupráce autorů Zásobovací a Ekonomické funkce.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6096000"/>
            <a:ext cx="81534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49688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9688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688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688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688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400"/>
              <a:t>Blíže viz např. Kislingerová, E. a kol. Manažerské finance. 2 vydání. C. H. Beck, 2007.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Ekonomická funkce v projektu řízení podniku</a:t>
            </a:r>
            <a:endParaRPr lang="cs-CZ" altLang="cs-CZ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b="1" dirty="0">
                <a:solidFill>
                  <a:srgbClr val="0070C0"/>
                </a:solidFill>
              </a:rPr>
              <a:t>Soubor procesů a aktivit zajišťujících fungování podniku z finančního hlediska</a:t>
            </a:r>
            <a:endParaRPr lang="cs-CZ" altLang="cs-CZ" sz="2600" b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Finanční </a:t>
            </a:r>
            <a:r>
              <a:rPr lang="cs-CZ" altLang="cs-CZ" sz="2600" dirty="0" smtClean="0"/>
              <a:t>plánování a kontrola: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sestavení finanční strategie a definování finančních cílů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dlouhodobé a krátkodobé finanční plánování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hodnocení výkonnosti a kontrola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Řízení vnějších a vnitřních finančních vztahů: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stanovení forem financování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finanční řízení složek pracovního kapitálu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analýzy investičních projektů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„dividendová“ politika podniku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operativní a strategické řízení nákladů a zisku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Koncepce podnikového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Řízení obchodních pohledávek z finančního hlediska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Hlavní finanční pravidla v případě obchodních pohledávek: </a:t>
            </a:r>
          </a:p>
          <a:p>
            <a:pPr lvl="1" eaLnBrk="1" hangingPunct="1"/>
            <a:r>
              <a:rPr lang="cs-CZ" altLang="cs-CZ" sz="2200" smtClean="0"/>
              <a:t>nemít žádné obchodní pohledávky</a:t>
            </a:r>
          </a:p>
          <a:p>
            <a:pPr lvl="1" eaLnBrk="1" hangingPunct="1"/>
            <a:r>
              <a:rPr lang="cs-CZ" altLang="cs-CZ" sz="2200" smtClean="0"/>
              <a:t>pokud to není možné, je nutné aplikovat vybrané metody z pohledu </a:t>
            </a:r>
            <a:r>
              <a:rPr lang="cs-CZ" altLang="cs-CZ" sz="2200" u="sng" smtClean="0"/>
              <a:t>smluvního</a:t>
            </a:r>
            <a:r>
              <a:rPr lang="cs-CZ" altLang="cs-CZ" sz="2200" smtClean="0"/>
              <a:t> a </a:t>
            </a:r>
            <a:r>
              <a:rPr lang="cs-CZ" altLang="cs-CZ" sz="2200" u="sng" smtClean="0"/>
              <a:t>finančního</a:t>
            </a:r>
          </a:p>
          <a:p>
            <a:pPr eaLnBrk="1" hangingPunct="1"/>
            <a:r>
              <a:rPr lang="cs-CZ" altLang="cs-CZ" sz="2600" smtClean="0"/>
              <a:t>Obecné nástroje řízení obchodního pohledávek:</a:t>
            </a:r>
          </a:p>
          <a:p>
            <a:pPr lvl="1" eaLnBrk="1" hangingPunct="1"/>
            <a:r>
              <a:rPr lang="cs-CZ" altLang="cs-CZ" sz="2200" smtClean="0"/>
              <a:t>smluvní proces a prevence neuhrazení pohledávek</a:t>
            </a:r>
          </a:p>
          <a:p>
            <a:pPr lvl="1" eaLnBrk="1" hangingPunct="1"/>
            <a:r>
              <a:rPr lang="cs-CZ" altLang="cs-CZ" sz="2200" smtClean="0"/>
              <a:t>upomínkové a vymáhací procesy</a:t>
            </a:r>
          </a:p>
          <a:p>
            <a:pPr lvl="1" eaLnBrk="1" hangingPunct="1"/>
            <a:r>
              <a:rPr lang="cs-CZ" altLang="cs-CZ" sz="2200" smtClean="0"/>
              <a:t>poměrové ukazatele např. typu </a:t>
            </a:r>
            <a:r>
              <a:rPr lang="cs-CZ" altLang="cs-CZ" sz="2200" i="1" smtClean="0"/>
              <a:t>Doba obratu pohledávek</a:t>
            </a:r>
          </a:p>
          <a:p>
            <a:pPr eaLnBrk="1" hangingPunct="1"/>
            <a:r>
              <a:rPr lang="cs-CZ" altLang="cs-CZ" sz="2600" smtClean="0"/>
              <a:t>Při formulaci návrhů je nezbytná spolupráce autorů Odbytové a Ekonomické funkce.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33400" y="6096000"/>
            <a:ext cx="81534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49688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9688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9688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9688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9688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400"/>
              <a:t>Blíže viz např. Kislingerová, E. a kol. Manažerské finance. 2 vydání. C. H. Beck, 2007.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Analýzy investičních projektů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Nástroj hodnocení ekonomické efektivnosti investičního projektu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Jaká kritéria bude podnik používat - základem hodnocení může být výše nákladů, zisku nebo peněžních toků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Hlavní metody analýzy: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statické metody: nákladové/výdajové kritérium, rentabilita (ziskovost), doba návratnosti měřená na základě zisku nebo cash flow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dynamické metody typu čistá současná hodnota a míra výnosnosti.</a:t>
            </a:r>
          </a:p>
        </p:txBody>
      </p:sp>
      <p:pic>
        <p:nvPicPr>
          <p:cNvPr id="2458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Standardní kritéria hodnocení investičních projektů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Statické metody:</a:t>
            </a:r>
          </a:p>
          <a:p>
            <a:pPr lvl="1" eaLnBrk="1" hangingPunct="1"/>
            <a:r>
              <a:rPr lang="cs-CZ" altLang="cs-CZ" sz="2200" smtClean="0"/>
              <a:t>nákladová kritéria (u finančně nenáročných, resp. krátkodobých projektů) – např. porovnání nabídek více dodavatelů</a:t>
            </a:r>
          </a:p>
          <a:p>
            <a:pPr lvl="1" eaLnBrk="1" hangingPunct="1"/>
            <a:r>
              <a:rPr lang="cs-CZ" altLang="cs-CZ" sz="2200" smtClean="0"/>
              <a:t>zisková kritéria – např. porovnání průměrného/celkového zisku s hodnotou investice</a:t>
            </a:r>
          </a:p>
          <a:p>
            <a:pPr lvl="1" eaLnBrk="1" hangingPunct="1"/>
            <a:r>
              <a:rPr lang="cs-CZ" altLang="cs-CZ" sz="2200" smtClean="0"/>
              <a:t>doba návratnosti investice počítaná buď z upraveného zisku nebo z provozního cash flow</a:t>
            </a:r>
          </a:p>
          <a:p>
            <a:pPr eaLnBrk="1" hangingPunct="1"/>
            <a:r>
              <a:rPr lang="cs-CZ" altLang="cs-CZ" sz="2600" smtClean="0"/>
              <a:t>Dynamické metody založené na cash flow při zohlednění času a rizika:</a:t>
            </a:r>
          </a:p>
          <a:p>
            <a:pPr lvl="1" eaLnBrk="1" hangingPunct="1"/>
            <a:r>
              <a:rPr lang="cs-CZ" altLang="cs-CZ" sz="2200" smtClean="0"/>
              <a:t>vnitřní míra výnosnosti (Internal Rate of Return)</a:t>
            </a:r>
          </a:p>
          <a:p>
            <a:pPr lvl="1" eaLnBrk="1" hangingPunct="1"/>
            <a:r>
              <a:rPr lang="cs-CZ" altLang="cs-CZ" sz="2200" smtClean="0"/>
              <a:t>čistá současná hodnota (Net Present Value).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„Dividendová“ politika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Významnou složkou finanční strategie je politika při rozdělování výsledku hospodaření (zisku nebo ztráty)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O způsobech tohoto rozdělování rozhoduje nejvyšší orgán společnosti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Základní faktory: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cíle a zájmy vlastníků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míra samostatnosti řešeného podniku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Vazba na jiné části projektu: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ekonomická funkce: volba zdrojů financování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správní funkce: koncepce vlastníků a vrcholových orgánů a analýza jejich zájmů.</a:t>
            </a:r>
          </a:p>
        </p:txBody>
      </p:sp>
      <p:pic>
        <p:nvPicPr>
          <p:cNvPr id="27652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Operativní a strategické řízení nákladů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Operativní řízení nákladů zejména zahrnuje:</a:t>
            </a:r>
          </a:p>
          <a:p>
            <a:pPr lvl="1" eaLnBrk="1" hangingPunct="1"/>
            <a:r>
              <a:rPr lang="cs-CZ" altLang="cs-CZ" sz="2200" smtClean="0"/>
              <a:t>klasifikaci a identifikaci nákladů (jednicové - režijní/přímé - nepřímé/variabilní - fixní …)</a:t>
            </a:r>
          </a:p>
          <a:p>
            <a:pPr lvl="1" eaLnBrk="1" hangingPunct="1"/>
            <a:r>
              <a:rPr lang="cs-CZ" altLang="cs-CZ" sz="2200" smtClean="0"/>
              <a:t>definování nositelů nákladů (organizační útvar, produkt, zákazníci, proces …)</a:t>
            </a:r>
          </a:p>
          <a:p>
            <a:pPr lvl="1" eaLnBrk="1" hangingPunct="1"/>
            <a:r>
              <a:rPr lang="cs-CZ" altLang="cs-CZ" sz="2200" smtClean="0"/>
              <a:t>způsoby alokace nákladů na jejich nositele (kalkulační vzorce a metody, sestavení a kontrola vnitropodnikových rozpočtů)</a:t>
            </a:r>
          </a:p>
          <a:p>
            <a:pPr eaLnBrk="1" hangingPunct="1"/>
            <a:r>
              <a:rPr lang="cs-CZ" altLang="cs-CZ" sz="2600" smtClean="0"/>
              <a:t>Strategické řízení nákladů zahrnuje aplikaci vybraných ekonomických metod - např.</a:t>
            </a:r>
          </a:p>
          <a:p>
            <a:pPr lvl="1" eaLnBrk="1" hangingPunct="1"/>
            <a:r>
              <a:rPr lang="cs-CZ" altLang="cs-CZ" sz="2200" smtClean="0"/>
              <a:t>kalkulace cílových nákladů</a:t>
            </a:r>
          </a:p>
          <a:p>
            <a:pPr lvl="1" eaLnBrk="1" hangingPunct="1"/>
            <a:r>
              <a:rPr lang="cs-CZ" altLang="cs-CZ" sz="2200" smtClean="0"/>
              <a:t>kalkulace životního cyklu produktu.</a:t>
            </a:r>
          </a:p>
        </p:txBody>
      </p:sp>
      <p:pic>
        <p:nvPicPr>
          <p:cNvPr id="28676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Hlavní typy nákladů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600" smtClean="0">
                <a:solidFill>
                  <a:srgbClr val="CC3300"/>
                </a:solidFill>
              </a:rPr>
              <a:t>Druhové členění: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>
                <a:solidFill>
                  <a:srgbClr val="CC3300"/>
                </a:solidFill>
              </a:rPr>
              <a:t>spotřeba materiálu a zboží, služby, osobní náklady atd.</a:t>
            </a:r>
            <a:r>
              <a:rPr lang="cs-CZ" altLang="cs-CZ" sz="2200" smtClean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600" smtClean="0"/>
              <a:t>Účelové a kalkulační členění: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/>
              <a:t>náklady přímé a nepřímé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/>
              <a:t>náklady jednicové a režijní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/>
              <a:t>náklady vlastní a úplné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/>
              <a:t>náklady technologické a náklady na obsluhu a řízení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/>
              <a:t>náklady prvotní a druhotné</a:t>
            </a:r>
          </a:p>
          <a:p>
            <a:pPr>
              <a:lnSpc>
                <a:spcPct val="90000"/>
              </a:lnSpc>
            </a:pPr>
            <a:r>
              <a:rPr lang="cs-CZ" altLang="cs-CZ" sz="2600" smtClean="0"/>
              <a:t>Podle závislosti na změnu rozsahu produkce: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/>
              <a:t>náklady variabilní a fixní</a:t>
            </a:r>
          </a:p>
          <a:p>
            <a:pPr>
              <a:lnSpc>
                <a:spcPct val="90000"/>
              </a:lnSpc>
            </a:pPr>
            <a:r>
              <a:rPr lang="cs-CZ" altLang="cs-CZ" sz="2600" smtClean="0"/>
              <a:t>Jiné typy nákladů:</a:t>
            </a:r>
          </a:p>
          <a:p>
            <a:pPr lvl="1">
              <a:lnSpc>
                <a:spcPct val="90000"/>
              </a:lnSpc>
            </a:pPr>
            <a:r>
              <a:rPr lang="cs-CZ" altLang="cs-CZ" sz="2200" smtClean="0"/>
              <a:t>náklady účetní a alternativní náklady kapitálu.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Typy kalkulací (kalkulační systém)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533400" y="1887066"/>
            <a:ext cx="7848600" cy="406400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Kalkulace</a:t>
            </a:r>
            <a:endParaRPr lang="en-US" altLang="cs-CZ" sz="2000" b="1">
              <a:solidFill>
                <a:srgbClr val="000000"/>
              </a:solidFill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571750" y="2953866"/>
            <a:ext cx="1543050" cy="346075"/>
          </a:xfrm>
          <a:prstGeom prst="rect">
            <a:avLst/>
          </a:prstGeom>
          <a:solidFill>
            <a:srgbClr val="33CCCC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600" b="1">
                <a:solidFill>
                  <a:srgbClr val="000000"/>
                </a:solidFill>
              </a:rPr>
              <a:t>Nákladů</a:t>
            </a:r>
            <a:endParaRPr lang="en-US" altLang="cs-CZ" sz="1600" b="1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705350" y="2953866"/>
            <a:ext cx="1543050" cy="346075"/>
          </a:xfrm>
          <a:prstGeom prst="rect">
            <a:avLst/>
          </a:prstGeom>
          <a:solidFill>
            <a:srgbClr val="33CCCC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600" b="1">
                <a:solidFill>
                  <a:srgbClr val="000000"/>
                </a:solidFill>
              </a:rPr>
              <a:t>Ceny</a:t>
            </a:r>
            <a:endParaRPr lang="en-US" altLang="cs-CZ" sz="1600" b="1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504950" y="3944466"/>
            <a:ext cx="1543050" cy="3460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600" b="1">
                <a:solidFill>
                  <a:srgbClr val="000000"/>
                </a:solidFill>
              </a:rPr>
              <a:t>Předběžná</a:t>
            </a:r>
            <a:endParaRPr lang="en-US" altLang="cs-CZ" sz="1600" b="1">
              <a:solidFill>
                <a:srgbClr val="000000"/>
              </a:solidFill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714750" y="3944466"/>
            <a:ext cx="1543050" cy="346075"/>
          </a:xfrm>
          <a:prstGeom prst="rect">
            <a:avLst/>
          </a:prstGeom>
          <a:solidFill>
            <a:schemeClr val="fol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600" b="1">
                <a:solidFill>
                  <a:srgbClr val="000000"/>
                </a:solidFill>
              </a:rPr>
              <a:t>Výsledná</a:t>
            </a:r>
            <a:endParaRPr lang="en-US" altLang="cs-CZ" sz="1600" b="1">
              <a:solidFill>
                <a:srgbClr val="000000"/>
              </a:solidFill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895350" y="4935066"/>
            <a:ext cx="1543050" cy="346075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600" b="1">
                <a:solidFill>
                  <a:srgbClr val="000000"/>
                </a:solidFill>
              </a:rPr>
              <a:t>Propočtová</a:t>
            </a:r>
            <a:endParaRPr lang="en-US" altLang="cs-CZ" sz="1600" b="1">
              <a:solidFill>
                <a:srgbClr val="000000"/>
              </a:solidFill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705100" y="4935066"/>
            <a:ext cx="1543050" cy="346075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600" b="1">
                <a:solidFill>
                  <a:srgbClr val="000000"/>
                </a:solidFill>
              </a:rPr>
              <a:t>Plánová</a:t>
            </a:r>
            <a:endParaRPr lang="en-US" altLang="cs-CZ" sz="1600" b="1">
              <a:solidFill>
                <a:srgbClr val="000000"/>
              </a:solidFill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4533900" y="4935066"/>
            <a:ext cx="1543050" cy="346075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600" b="1">
                <a:solidFill>
                  <a:srgbClr val="000000"/>
                </a:solidFill>
              </a:rPr>
              <a:t>Operativní</a:t>
            </a:r>
            <a:endParaRPr lang="en-US" altLang="cs-CZ" sz="1600" b="1">
              <a:solidFill>
                <a:srgbClr val="000000"/>
              </a:solidFill>
            </a:endParaRPr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333750" y="2649066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4400550" y="2344266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3333750" y="2649066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5543550" y="2649066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3333750" y="3334866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2266950" y="3639666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476750" y="3639666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2266950" y="3639666"/>
            <a:ext cx="220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2266950" y="4325466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1657350" y="4630266"/>
            <a:ext cx="365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1657350" y="4630266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3486150" y="4630266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5314950" y="4630266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0750" name="AutoShape 30"/>
          <p:cNvSpPr>
            <a:spLocks noChangeArrowheads="1"/>
          </p:cNvSpPr>
          <p:nvPr/>
        </p:nvSpPr>
        <p:spPr bwMode="auto">
          <a:xfrm>
            <a:off x="7086600" y="3087216"/>
            <a:ext cx="1828800" cy="2286000"/>
          </a:xfrm>
          <a:prstGeom prst="wedgeRoundRectCallout">
            <a:avLst>
              <a:gd name="adj1" fmla="val -27866"/>
              <a:gd name="adj2" fmla="val -16458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1600" b="1"/>
              <a:t>Volbu typu kalkulace je nutné přizpůsobit úloze řešené s pomocí kalkulačního systému!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Typy kalkulačních vzorců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Pojem „kalkulační vzorec“ označuje uspořádání jednotlivých typů nákladů připadajících na příslušný výkon (kalkulační jednici). Protože kalkulace slouží pro celou řadu účelů a používají se při řadě evidenčních nebo rozhodovacích úloh, byla vyvinuta i řada kalkulačních vzorců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Základní typy kalkulačních vzorců: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typový kalkulační vzorec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retrográdní kalkulační vzorec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kalkulační vzorec oddělující fixní a variabilní náklady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dynamická kalkulace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kalkulace se stupňovým rozvrstvením fixních (režijních) nákladů.</a:t>
            </a:r>
          </a:p>
          <a:p>
            <a:pPr eaLnBrk="1" hangingPunct="1">
              <a:lnSpc>
                <a:spcPct val="90000"/>
              </a:lnSpc>
            </a:pPr>
            <a:endParaRPr lang="cs-CZ" altLang="cs-CZ" sz="2600" smtClean="0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533400" y="6248400"/>
            <a:ext cx="792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200"/>
              <a:t>Zdroj: Landa, M., Polák, M. Ekonomické řízení podniku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metody alokace nákladů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Přímé (jednicové) náklady: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přímá identifikace vynaložených nákladů (materiál, externí služby, osobní náklady, odpisy DM …)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kalkulace dělením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kalkulace dělením s poměrovými čísly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Nepřímé (režijní) náklady: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kalkulace dělením s poměrovými čísly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přirážková metoda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Alternativní </a:t>
            </a:r>
            <a:r>
              <a:rPr lang="cs-CZ" altLang="cs-CZ" sz="2600" dirty="0" smtClean="0"/>
              <a:t>metoda: rozvrhování podle aktivit (</a:t>
            </a:r>
            <a:r>
              <a:rPr lang="cs-CZ" altLang="cs-CZ" sz="2600" dirty="0" err="1" smtClean="0"/>
              <a:t>Activity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Based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Costing</a:t>
            </a:r>
            <a:r>
              <a:rPr lang="cs-CZ" altLang="cs-CZ" sz="26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Specifický nástroj: vnitropodnikové ceny výkonů.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Koncepce podnikového účetnictví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Účetnictví: proces poznávání, měření, evidence a zprostředkování ekonomických informací umožňujících rozhodování uživatelů těchto informací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Podnikové účetnictví zahrnuje dvě základní části: finanční účetnictví a manažerské/nákladové/ vnitropodnikové účetnictví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U obou částí podnikového účetnictví je nutné v projektu řešit tyto základní oblasti: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koncepce finančního účetnictví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koncepce manažerského účetnictví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organizační zabezpečení obou složek podnikového účetnictví.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8077200" y="228600"/>
            <a:ext cx="838200" cy="762000"/>
          </a:xfrm>
          <a:prstGeom prst="ellipse">
            <a:avLst/>
          </a:prstGeom>
          <a:noFill/>
          <a:ln w="25400">
            <a:solidFill>
              <a:srgbClr val="00008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8305800" y="381000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800" b="1">
                <a:solidFill>
                  <a:srgbClr val="FF99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924800" cy="1096962"/>
          </a:xfrm>
        </p:spPr>
        <p:txBody>
          <a:bodyPr/>
          <a:lstStyle/>
          <a:p>
            <a:pPr eaLnBrk="1" hangingPunct="1"/>
            <a:r>
              <a:rPr lang="cs-CZ" altLang="cs-CZ" smtClean="0"/>
              <a:t>Procesy finančního plánování a kontroly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Volba koncepce </a:t>
            </a:r>
            <a:r>
              <a:rPr lang="cs-CZ" altLang="cs-CZ" dirty="0" smtClean="0"/>
              <a:t>finanční </a:t>
            </a:r>
            <a:r>
              <a:rPr lang="cs-CZ" altLang="cs-CZ" dirty="0" smtClean="0"/>
              <a:t>strategie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Jak definovat finanční </a:t>
            </a:r>
            <a:r>
              <a:rPr lang="cs-CZ" altLang="cs-CZ" dirty="0" smtClean="0"/>
              <a:t>cíle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Návrh koncepce finančních </a:t>
            </a:r>
            <a:r>
              <a:rPr lang="cs-CZ" altLang="cs-CZ" dirty="0" smtClean="0"/>
              <a:t>plánů/rozpočtů 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Jak </a:t>
            </a:r>
            <a:r>
              <a:rPr lang="cs-CZ" altLang="cs-CZ" dirty="0" smtClean="0"/>
              <a:t>probíhají procesy sestavení </a:t>
            </a:r>
            <a:r>
              <a:rPr lang="cs-CZ" altLang="cs-CZ" smtClean="0"/>
              <a:t>finančních </a:t>
            </a:r>
            <a:r>
              <a:rPr lang="cs-CZ" altLang="cs-CZ" smtClean="0"/>
              <a:t>plánů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Návrh koncepce kontrolních procesů </a:t>
            </a:r>
            <a:r>
              <a:rPr lang="cs-CZ" altLang="cs-CZ" dirty="0" smtClean="0"/>
              <a:t>(vnitropodnikový ekonomický reporting</a:t>
            </a:r>
            <a:r>
              <a:rPr lang="cs-CZ" altLang="cs-CZ" dirty="0" smtClean="0"/>
              <a:t>)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Organizační řešení realizace procesů </a:t>
            </a:r>
            <a:r>
              <a:rPr lang="cs-CZ" altLang="cs-CZ" dirty="0" smtClean="0"/>
              <a:t>tvorby a kontroly finančních plánů </a:t>
            </a:r>
            <a:r>
              <a:rPr lang="cs-CZ" altLang="cs-CZ" dirty="0" smtClean="0"/>
              <a:t>podílejí.</a:t>
            </a:r>
            <a:endParaRPr lang="cs-CZ" altLang="cs-CZ" dirty="0" smtClean="0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8077200" y="228600"/>
            <a:ext cx="838200" cy="762000"/>
          </a:xfrm>
          <a:prstGeom prst="ellipse">
            <a:avLst/>
          </a:prstGeom>
          <a:noFill/>
          <a:ln w="25400">
            <a:solidFill>
              <a:srgbClr val="00008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305800" y="381000"/>
            <a:ext cx="381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2800" b="1">
                <a:solidFill>
                  <a:srgbClr val="FF99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Řešení problémů u podnikového účetnictví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Při návrhu koncepce podnikového účetnictví je nutné z hlediska projektu vyřešit tyto klíčové otázky:</a:t>
            </a:r>
          </a:p>
          <a:p>
            <a:pPr lvl="1" eaLnBrk="1" hangingPunct="1"/>
            <a:r>
              <a:rPr lang="cs-CZ" altLang="cs-CZ" sz="2200" dirty="0" smtClean="0"/>
              <a:t>finanční účetnictví:</a:t>
            </a:r>
          </a:p>
          <a:p>
            <a:pPr lvl="2" eaLnBrk="1" hangingPunct="1"/>
            <a:r>
              <a:rPr lang="cs-CZ" altLang="cs-CZ" sz="2100" dirty="0" smtClean="0"/>
              <a:t>volba účetní soustavy a rozsahu vedení účetnictví</a:t>
            </a:r>
          </a:p>
          <a:p>
            <a:pPr lvl="2" eaLnBrk="1" hangingPunct="1"/>
            <a:r>
              <a:rPr lang="cs-CZ" altLang="cs-CZ" sz="2100" dirty="0" smtClean="0"/>
              <a:t>určení struktury účetní závěrky a pravidel auditu, resp. zveřejnění účetní závěrky</a:t>
            </a:r>
          </a:p>
          <a:p>
            <a:pPr lvl="1" eaLnBrk="1" hangingPunct="1"/>
            <a:r>
              <a:rPr lang="cs-CZ" altLang="cs-CZ" sz="2200" dirty="0" smtClean="0"/>
              <a:t>manažerské/vnitropodnikové účetnictví:</a:t>
            </a:r>
          </a:p>
          <a:p>
            <a:pPr lvl="2" eaLnBrk="1" hangingPunct="1"/>
            <a:r>
              <a:rPr lang="cs-CZ" altLang="cs-CZ" sz="2100" dirty="0" smtClean="0"/>
              <a:t>ekonomická struktura společnosti</a:t>
            </a:r>
          </a:p>
          <a:p>
            <a:pPr lvl="2" eaLnBrk="1" hangingPunct="1"/>
            <a:r>
              <a:rPr lang="cs-CZ" altLang="cs-CZ" sz="2100" dirty="0" smtClean="0"/>
              <a:t>koncepce rozpočtového a kalkulačního systému</a:t>
            </a:r>
          </a:p>
          <a:p>
            <a:pPr lvl="2" eaLnBrk="1" hangingPunct="1"/>
            <a:r>
              <a:rPr lang="cs-CZ" altLang="cs-CZ" sz="2100" dirty="0" smtClean="0"/>
              <a:t>techniky vedení vnitropodnikového účetnictví</a:t>
            </a:r>
          </a:p>
          <a:p>
            <a:pPr lvl="1" eaLnBrk="1" hangingPunct="1"/>
            <a:r>
              <a:rPr lang="cs-CZ" altLang="cs-CZ" sz="2200" dirty="0" smtClean="0"/>
              <a:t>centralizace/decentralizace výkonu účetních agend.</a:t>
            </a:r>
          </a:p>
        </p:txBody>
      </p:sp>
      <p:pic>
        <p:nvPicPr>
          <p:cNvPr id="3482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parametry finančního účetnictví </a:t>
            </a:r>
            <a:endParaRPr lang="cs-CZ" altLang="cs-CZ" smtClean="0">
              <a:solidFill>
                <a:srgbClr val="CC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Účetní soustava</a:t>
            </a:r>
            <a:r>
              <a:rPr lang="cs-CZ" altLang="cs-CZ" sz="2000" smtClean="0"/>
              <a:t>: účetnictví (podvojné) vzhledem k právní formě podniku; rozsah vedení účetnictví: účetnictví je vedeno v plném rozsahu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Určení </a:t>
            </a:r>
            <a:r>
              <a:rPr lang="cs-CZ" altLang="cs-CZ" sz="2000" b="1" smtClean="0"/>
              <a:t>účetních metod a postupů </a:t>
            </a:r>
            <a:r>
              <a:rPr lang="cs-CZ" altLang="cs-CZ" sz="2000" smtClean="0"/>
              <a:t>je realizováno: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plněním zákonných povinností podle zákona o účetnictví a prováděcí vyhlášky pro podnikatele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sestavením a realizací vnitropodnikových postupů (viz účetní dokumentace podniku)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Stanovení pravidel sestavení a auditu </a:t>
            </a:r>
            <a:r>
              <a:rPr lang="cs-CZ" altLang="cs-CZ" sz="2000" b="1" smtClean="0"/>
              <a:t>účetní závěrky</a:t>
            </a:r>
            <a:r>
              <a:rPr lang="cs-CZ" altLang="cs-CZ" sz="20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základní pravidla a postupy sestavení účetní závěrky jsou převzata do vnitřní normotvorby podniku (interní směrnice)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účetní závěrku tvoří: rozvaha a výkaz zisku a ztráty (v plném rozsahu), přehled o peněžních tocích a přehled o změnách vlastního kapitálu a příloha; podnik splňuje zákonná kritéria povinného auditu a sestavuje výroční zprávu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Určení </a:t>
            </a:r>
            <a:r>
              <a:rPr lang="cs-CZ" altLang="cs-CZ" sz="2000" b="1" smtClean="0"/>
              <a:t>základní odpovědnosti </a:t>
            </a:r>
            <a:r>
              <a:rPr lang="cs-CZ" altLang="cs-CZ" sz="2000" smtClean="0"/>
              <a:t>za kvalitu účetnictví a jeho výstupů v rámci organizační struktury podniku.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parametry vnitropodnikového účetnictví</a:t>
            </a:r>
            <a:endParaRPr lang="cs-CZ" altLang="cs-CZ" smtClean="0">
              <a:solidFill>
                <a:srgbClr val="CC0000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Řešení </a:t>
            </a:r>
            <a:r>
              <a:rPr lang="cs-CZ" altLang="cs-CZ" sz="2000" b="1" smtClean="0"/>
              <a:t>ekonomické struktury </a:t>
            </a:r>
            <a:r>
              <a:rPr lang="cs-CZ" altLang="cs-CZ" sz="2000" smtClean="0"/>
              <a:t>podniku: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řešení má zejména význam pro aplikaci ekonomických nástrojů vnitropodnikového řízení, ale rovněž i pro rozpočtový/kalkulační systém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Rozpočtový systém </a:t>
            </a:r>
            <a:r>
              <a:rPr lang="cs-CZ" altLang="cs-CZ" sz="2000" smtClean="0"/>
              <a:t>– v projektu je řešen v rámci kap. o finančním plánování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Kalkulační systém</a:t>
            </a:r>
            <a:r>
              <a:rPr lang="cs-CZ" altLang="cs-CZ" sz="20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jaké typy kalkulačních vzorců bude podnik používat a jaké typy nákladů budou tyto vzorce obsahovat?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jaké základní metody rozvrhování zvolených typů nákladů bude podnik používat ve vztahu ke kalkulační jednici?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Volba </a:t>
            </a:r>
            <a:r>
              <a:rPr lang="cs-CZ" altLang="cs-CZ" sz="2000" b="1" smtClean="0"/>
              <a:t>techniky vnitropodnikového účetnictví</a:t>
            </a:r>
            <a:r>
              <a:rPr lang="cs-CZ" altLang="cs-CZ" sz="200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řešení volby mezi jednookruhovým a dvouokruhovým účetnictvím včetně určení technické podpory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Určení </a:t>
            </a:r>
            <a:r>
              <a:rPr lang="cs-CZ" altLang="cs-CZ" sz="2000" b="1" smtClean="0"/>
              <a:t>základní odpovědnosti </a:t>
            </a:r>
            <a:r>
              <a:rPr lang="cs-CZ" altLang="cs-CZ" sz="2000" smtClean="0"/>
              <a:t>za kvalitu VPÚ a jeho výstupů v rámci organizační struktury podniku.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Organizační versus ekonomická struktura podniku</a:t>
            </a:r>
          </a:p>
        </p:txBody>
      </p:sp>
      <p:sp>
        <p:nvSpPr>
          <p:cNvPr id="91145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Organizační struktura:</a:t>
            </a:r>
          </a:p>
          <a:p>
            <a:pPr lvl="1" eaLnBrk="1" hangingPunct="1"/>
            <a:r>
              <a:rPr lang="cs-CZ" altLang="cs-CZ" sz="2200" smtClean="0"/>
              <a:t>liniová</a:t>
            </a:r>
          </a:p>
          <a:p>
            <a:pPr lvl="1" eaLnBrk="1" hangingPunct="1"/>
            <a:r>
              <a:rPr lang="cs-CZ" altLang="cs-CZ" sz="2200" smtClean="0"/>
              <a:t>liniově štábní</a:t>
            </a:r>
          </a:p>
          <a:p>
            <a:pPr lvl="1" eaLnBrk="1" hangingPunct="1"/>
            <a:r>
              <a:rPr lang="cs-CZ" altLang="cs-CZ" sz="2200" smtClean="0"/>
              <a:t>maticová</a:t>
            </a:r>
          </a:p>
          <a:p>
            <a:pPr lvl="1" eaLnBrk="1" hangingPunct="1"/>
            <a:r>
              <a:rPr lang="cs-CZ" altLang="cs-CZ" sz="2200" smtClean="0"/>
              <a:t>divizionální ...</a:t>
            </a:r>
          </a:p>
          <a:p>
            <a:pPr eaLnBrk="1" hangingPunct="1"/>
            <a:r>
              <a:rPr lang="cs-CZ" altLang="cs-CZ" sz="2600" smtClean="0"/>
              <a:t>Výsledkem je organizační uspořádání podniku (z hlediska řízení)</a:t>
            </a:r>
          </a:p>
        </p:txBody>
      </p:sp>
      <p:sp>
        <p:nvSpPr>
          <p:cNvPr id="91146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Ekonomická struktura:</a:t>
            </a:r>
          </a:p>
          <a:p>
            <a:pPr lvl="1" eaLnBrk="1" hangingPunct="1"/>
            <a:r>
              <a:rPr lang="cs-CZ" altLang="cs-CZ" sz="2200" smtClean="0"/>
              <a:t>nákladové středisko</a:t>
            </a:r>
          </a:p>
          <a:p>
            <a:pPr lvl="1" eaLnBrk="1" hangingPunct="1"/>
            <a:r>
              <a:rPr lang="cs-CZ" altLang="cs-CZ" sz="2200" smtClean="0"/>
              <a:t>výnosové středisko</a:t>
            </a:r>
          </a:p>
          <a:p>
            <a:pPr lvl="1" eaLnBrk="1" hangingPunct="1"/>
            <a:r>
              <a:rPr lang="cs-CZ" altLang="cs-CZ" sz="2200" smtClean="0"/>
              <a:t>ziskové středisko</a:t>
            </a:r>
          </a:p>
          <a:p>
            <a:pPr lvl="1" eaLnBrk="1" hangingPunct="1"/>
            <a:r>
              <a:rPr lang="cs-CZ" altLang="cs-CZ" sz="2200" smtClean="0"/>
              <a:t>rentabilní středisko</a:t>
            </a:r>
          </a:p>
          <a:p>
            <a:pPr eaLnBrk="1" hangingPunct="1"/>
            <a:r>
              <a:rPr lang="cs-CZ" altLang="cs-CZ" sz="2600" smtClean="0"/>
              <a:t>Výsledkem je uspořádání podniku z hlediska odpovědnosti za ekonomické výsledky.</a:t>
            </a:r>
          </a:p>
        </p:txBody>
      </p:sp>
      <p:sp>
        <p:nvSpPr>
          <p:cNvPr id="91147" name="AutoShape 11"/>
          <p:cNvSpPr>
            <a:spLocks noChangeArrowheads="1"/>
          </p:cNvSpPr>
          <p:nvPr/>
        </p:nvSpPr>
        <p:spPr bwMode="auto">
          <a:xfrm>
            <a:off x="4038600" y="5486400"/>
            <a:ext cx="914400" cy="609600"/>
          </a:xfrm>
          <a:prstGeom prst="leftRightArrow">
            <a:avLst>
              <a:gd name="adj1" fmla="val 50000"/>
              <a:gd name="adj2" fmla="val 3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/>
          </a:p>
        </p:txBody>
      </p:sp>
      <p:pic>
        <p:nvPicPr>
          <p:cNvPr id="38918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5" grpId="0" build="p" autoUpdateAnimBg="0" advAuto="0"/>
      <p:bldP spid="91146" grpId="0" build="p" autoUpdateAnimBg="0" advAuto="0"/>
      <p:bldP spid="9114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000" smtClean="0"/>
              <a:t>Techniky vnitropodnikového účetnictví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Jednookruhové účetnictví: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cs-CZ" altLang="cs-CZ" sz="2200" smtClean="0"/>
              <a:t>předmětem zachycení jsou (zejména) </a:t>
            </a:r>
            <a:r>
              <a:rPr lang="cs-CZ" altLang="cs-CZ" sz="2200" u="sng" smtClean="0"/>
              <a:t>skutečné náklady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cs-CZ" altLang="cs-CZ" sz="2200" smtClean="0"/>
              <a:t>analytické účty FÚ + zúčtování druhotných nákladů (účtové skupiny 59 a 69)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cs-CZ" altLang="cs-CZ" sz="2200" smtClean="0"/>
              <a:t>systém je vhodný pro většinu malých a středních podniků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Dvouokruhové účetnictví: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cs-CZ" altLang="cs-CZ" sz="2200" smtClean="0"/>
              <a:t>předmětem zachycení jsou </a:t>
            </a:r>
            <a:r>
              <a:rPr lang="cs-CZ" altLang="cs-CZ" sz="2200" u="sng" smtClean="0"/>
              <a:t>předem stanovené</a:t>
            </a:r>
            <a:r>
              <a:rPr lang="cs-CZ" altLang="cs-CZ" sz="2200" smtClean="0"/>
              <a:t> a dále </a:t>
            </a:r>
            <a:r>
              <a:rPr lang="cs-CZ" altLang="cs-CZ" sz="2200" u="sng" smtClean="0"/>
              <a:t>skutečné náklady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cs-CZ" altLang="cs-CZ" sz="2200" smtClean="0"/>
              <a:t>první okruh = standardní finanční účetnictví, druhý okruh se zřizuje na účtech účtové třídy 8 a 9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cs-CZ" altLang="cs-CZ" sz="2200" smtClean="0"/>
              <a:t>systém se používá zejména u větších podniků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Možná je i kombinace jedno a dvouokruhového účetnictví.</a:t>
            </a:r>
          </a:p>
        </p:txBody>
      </p:sp>
      <p:pic>
        <p:nvPicPr>
          <p:cNvPr id="3994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Koncepce finanční strategie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Finanční strategie: relativně ucelený a navzájem propojený soubor strategických finančních cílů, záměrů a rozhodovacích pravidel, která tvoří základ strategického finančního plánování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Jde o významnou součást celkové podnikové strategie (viz Správní funkce) a ve vazbě na celkovou strategii je v projektu nutné řešit zejména tyto otázky: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s použitím jaké koncepce zahrnuje navrhovaný podnik do svých strategických záměrů finančně-ekonomické problémy v podobě finanční strategie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jaké dílčí oblasti do finanční strategie zahrnuje, jaký je časový horizont této strategie a jaké základní postupy při jejím zpracování podnik volí.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200" dirty="0" smtClean="0"/>
          </a:p>
        </p:txBody>
      </p:sp>
      <p:pic>
        <p:nvPicPr>
          <p:cNvPr id="7172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Dva možné přístupy k finanční strategii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Strategicko-manažerský pohled:</a:t>
            </a:r>
          </a:p>
          <a:p>
            <a:pPr lvl="1" eaLnBrk="1" hangingPunct="1"/>
            <a:r>
              <a:rPr lang="cs-CZ" altLang="cs-CZ" smtClean="0"/>
              <a:t>finanční strategie je chápána jako jedna z </a:t>
            </a:r>
            <a:r>
              <a:rPr lang="cs-CZ" altLang="cs-CZ" u="sng" smtClean="0"/>
              <a:t>funkčních strategií</a:t>
            </a:r>
            <a:r>
              <a:rPr lang="cs-CZ" altLang="cs-CZ" smtClean="0"/>
              <a:t> v rámci procesu tvorby celkové podnikové strategie</a:t>
            </a:r>
          </a:p>
          <a:p>
            <a:pPr lvl="1" eaLnBrk="1" hangingPunct="1"/>
            <a:r>
              <a:rPr lang="cs-CZ" altLang="cs-CZ" smtClean="0"/>
              <a:t>složky strategie – viz následující snímky</a:t>
            </a:r>
          </a:p>
          <a:p>
            <a:pPr eaLnBrk="1" hangingPunct="1"/>
            <a:r>
              <a:rPr lang="cs-CZ" altLang="cs-CZ" smtClean="0"/>
              <a:t>Tradiční finanční pohled:</a:t>
            </a:r>
          </a:p>
          <a:p>
            <a:pPr lvl="1" eaLnBrk="1" hangingPunct="1"/>
            <a:r>
              <a:rPr lang="cs-CZ" altLang="cs-CZ" smtClean="0"/>
              <a:t>finanční strategii tvoří soubor </a:t>
            </a:r>
            <a:r>
              <a:rPr lang="cs-CZ" altLang="cs-CZ" u="sng" smtClean="0"/>
              <a:t>finančních politik</a:t>
            </a:r>
            <a:r>
              <a:rPr lang="cs-CZ" altLang="cs-CZ" smtClean="0"/>
              <a:t> typu dluhová, úvěrová, likviditní, daňová, dividendová politika a politika v oblasti podnikového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371600" y="228600"/>
            <a:ext cx="2286000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 b="1">
                <a:latin typeface="Verdana" pitchFamily="34" charset="0"/>
              </a:rPr>
              <a:t>Analýza podniku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029200" y="228600"/>
            <a:ext cx="2286000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 b="1">
                <a:latin typeface="Verdana" pitchFamily="34" charset="0"/>
              </a:rPr>
              <a:t>Analýza okolí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24000" y="609600"/>
            <a:ext cx="2133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Verdana" pitchFamily="34" charset="0"/>
              </a:rPr>
              <a:t>- Silné/Slabé stránky</a:t>
            </a:r>
          </a:p>
          <a:p>
            <a:pPr eaLnBrk="1" hangingPunct="1"/>
            <a:r>
              <a:rPr lang="cs-CZ" altLang="cs-CZ" sz="1400">
                <a:latin typeface="Verdana" pitchFamily="34" charset="0"/>
              </a:rPr>
              <a:t>- Vybavení zdrojů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828800" y="1066800"/>
            <a:ext cx="2133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Verdana" pitchFamily="34" charset="0"/>
              </a:rPr>
              <a:t>Klíčové kompetence</a:t>
            </a:r>
          </a:p>
          <a:p>
            <a:pPr eaLnBrk="1" hangingPunct="1"/>
            <a:r>
              <a:rPr lang="cs-CZ" altLang="cs-CZ" sz="1400">
                <a:latin typeface="Verdana" pitchFamily="34" charset="0"/>
              </a:rPr>
              <a:t>Klíčové schopnosti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181600" y="609600"/>
            <a:ext cx="2133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Verdana" pitchFamily="34" charset="0"/>
              </a:rPr>
              <a:t>- Analýza odvětví</a:t>
            </a:r>
          </a:p>
          <a:p>
            <a:pPr eaLnBrk="1" hangingPunct="1"/>
            <a:r>
              <a:rPr lang="cs-CZ" altLang="cs-CZ" sz="1400">
                <a:latin typeface="Verdana" pitchFamily="34" charset="0"/>
              </a:rPr>
              <a:t>- Scénář odvětví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486400" y="1066800"/>
            <a:ext cx="2362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Verdana" pitchFamily="34" charset="0"/>
              </a:rPr>
              <a:t>Šance/Rizika</a:t>
            </a:r>
          </a:p>
          <a:p>
            <a:pPr eaLnBrk="1" hangingPunct="1"/>
            <a:r>
              <a:rPr lang="cs-CZ" altLang="cs-CZ" sz="1400">
                <a:latin typeface="Verdana" pitchFamily="34" charset="0"/>
              </a:rPr>
              <a:t>Kritické faktory úspěchu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895600" y="1768475"/>
            <a:ext cx="3505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93675" indent="-193675">
              <a:tabLst>
                <a:tab pos="1936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936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936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936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936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6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6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6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6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Verdana" pitchFamily="34" charset="0"/>
              </a:rPr>
              <a:t>- 	Potenciály, Závislosti, Postavení v konkurenci, Výhody a nevýhody v konkurenci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895600" y="2743200"/>
            <a:ext cx="2819400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 b="1">
                <a:latin typeface="Verdana" pitchFamily="34" charset="0"/>
              </a:rPr>
              <a:t>Koncepce strategie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971800" y="3124200"/>
            <a:ext cx="27432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Verdana" pitchFamily="34" charset="0"/>
              </a:rPr>
              <a:t>- Strategická vize</a:t>
            </a:r>
          </a:p>
          <a:p>
            <a:pPr eaLnBrk="1" hangingPunct="1"/>
            <a:r>
              <a:rPr lang="cs-CZ" altLang="cs-CZ" sz="1400">
                <a:latin typeface="Verdana" pitchFamily="34" charset="0"/>
              </a:rPr>
              <a:t>- Strategie celého podniku</a:t>
            </a:r>
          </a:p>
          <a:p>
            <a:pPr eaLnBrk="1" hangingPunct="1"/>
            <a:r>
              <a:rPr lang="cs-CZ" altLang="cs-CZ" sz="1400">
                <a:latin typeface="Verdana" pitchFamily="34" charset="0"/>
              </a:rPr>
              <a:t>- Strategie SBU</a:t>
            </a:r>
          </a:p>
          <a:p>
            <a:pPr eaLnBrk="1" hangingPunct="1"/>
            <a:r>
              <a:rPr lang="cs-CZ" altLang="cs-CZ" sz="1400">
                <a:latin typeface="Verdana" pitchFamily="34" charset="0"/>
              </a:rPr>
              <a:t>- Strategie funkčních oblastí</a:t>
            </a:r>
          </a:p>
          <a:p>
            <a:pPr eaLnBrk="1" hangingPunct="1"/>
            <a:r>
              <a:rPr lang="cs-CZ" altLang="cs-CZ" sz="1400">
                <a:latin typeface="Verdana" pitchFamily="34" charset="0"/>
              </a:rPr>
              <a:t>- Strategické projekty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895600" y="4483100"/>
            <a:ext cx="2819400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 b="1">
                <a:latin typeface="Verdana" pitchFamily="34" charset="0"/>
              </a:rPr>
              <a:t>Zhodnocení strategie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895600" y="5092700"/>
            <a:ext cx="2819400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 b="1">
                <a:latin typeface="Verdana" pitchFamily="34" charset="0"/>
              </a:rPr>
              <a:t>Implementace strategie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2286000" y="5426075"/>
            <a:ext cx="525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latin typeface="Verdana" pitchFamily="34" charset="0"/>
              </a:rPr>
              <a:t>- Převzetí klíčových hodnot do operativního plánování </a:t>
            </a:r>
          </a:p>
          <a:p>
            <a:pPr eaLnBrk="1" hangingPunct="1"/>
            <a:r>
              <a:rPr lang="cs-CZ" altLang="cs-CZ" sz="1400">
                <a:latin typeface="Verdana" pitchFamily="34" charset="0"/>
              </a:rPr>
              <a:t>- Realizace strategických programů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895600" y="6159500"/>
            <a:ext cx="2819400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 b="1">
                <a:latin typeface="Verdana" pitchFamily="34" charset="0"/>
              </a:rPr>
              <a:t>Strategická kontrola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2590800" y="1600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5867400" y="1600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4191000" y="2438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4191000" y="4267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 flipH="1">
            <a:off x="2667000" y="4648200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V="1">
            <a:off x="2667000" y="2895600"/>
            <a:ext cx="0" cy="1752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2667000" y="2895600"/>
            <a:ext cx="228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4191000" y="4800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41910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228600" y="6400800"/>
            <a:ext cx="495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200">
                <a:latin typeface="Verdana" pitchFamily="34" charset="0"/>
              </a:rPr>
              <a:t>Zdroj: Eschenbach: Controlling.</a:t>
            </a:r>
          </a:p>
        </p:txBody>
      </p:sp>
      <p:sp>
        <p:nvSpPr>
          <p:cNvPr id="9241" name="AutoShape 25"/>
          <p:cNvSpPr>
            <a:spLocks noChangeArrowheads="1"/>
          </p:cNvSpPr>
          <p:nvPr/>
        </p:nvSpPr>
        <p:spPr bwMode="auto">
          <a:xfrm>
            <a:off x="6096000" y="2743200"/>
            <a:ext cx="2819400" cy="2590800"/>
          </a:xfrm>
          <a:prstGeom prst="wedgeRoundRectCallout">
            <a:avLst>
              <a:gd name="adj1" fmla="val -64134"/>
              <a:gd name="adj2" fmla="val -416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1600" b="1"/>
              <a:t>Funkční strategie:</a:t>
            </a:r>
          </a:p>
          <a:p>
            <a:r>
              <a:rPr lang="cs-CZ" altLang="cs-CZ" sz="1600"/>
              <a:t>Marketingová (obchodní) strategie</a:t>
            </a:r>
          </a:p>
          <a:p>
            <a:r>
              <a:rPr lang="cs-CZ" altLang="cs-CZ" sz="1600"/>
              <a:t>Výrobková a technologická strategie</a:t>
            </a:r>
          </a:p>
          <a:p>
            <a:r>
              <a:rPr lang="cs-CZ" altLang="cs-CZ" sz="1600"/>
              <a:t>Finanční strategie</a:t>
            </a:r>
          </a:p>
          <a:p>
            <a:r>
              <a:rPr lang="cs-CZ" altLang="cs-CZ" sz="1600"/>
              <a:t>Personální strategie</a:t>
            </a:r>
          </a:p>
          <a:p>
            <a:r>
              <a:rPr lang="cs-CZ" altLang="cs-CZ" sz="1600"/>
              <a:t>Investiční strategie</a:t>
            </a:r>
          </a:p>
          <a:p>
            <a:r>
              <a:rPr lang="cs-CZ" altLang="cs-CZ" sz="1600"/>
              <a:t>Strategie v oblasti řízení.</a:t>
            </a:r>
          </a:p>
          <a:p>
            <a:endParaRPr lang="cs-CZ" altLang="cs-CZ" sz="1600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172200" y="4137025"/>
            <a:ext cx="2590800" cy="228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 rot="-5400000">
            <a:off x="-2560637" y="3092450"/>
            <a:ext cx="6097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b="1"/>
              <a:t>Proces tvorby a realizace strategie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Obsahové vymezení finanční strategie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581400" y="3359150"/>
            <a:ext cx="2057400" cy="8318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 b="1">
                <a:latin typeface="Tahoma" pitchFamily="34" charset="0"/>
              </a:rPr>
              <a:t>Finanční strategie</a:t>
            </a:r>
          </a:p>
        </p:txBody>
      </p:sp>
      <p:sp>
        <p:nvSpPr>
          <p:cNvPr id="10244" name="Text Box 12"/>
          <p:cNvSpPr txBox="1">
            <a:spLocks noChangeArrowheads="1"/>
          </p:cNvSpPr>
          <p:nvPr/>
        </p:nvSpPr>
        <p:spPr bwMode="auto">
          <a:xfrm>
            <a:off x="6705600" y="22098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Informační systém</a:t>
            </a:r>
          </a:p>
        </p:txBody>
      </p:sp>
      <p:sp>
        <p:nvSpPr>
          <p:cNvPr id="10245" name="Text Box 37"/>
          <p:cNvSpPr txBox="1">
            <a:spLocks noChangeArrowheads="1"/>
          </p:cNvSpPr>
          <p:nvPr/>
        </p:nvSpPr>
        <p:spPr bwMode="auto">
          <a:xfrm>
            <a:off x="539750" y="6308725"/>
            <a:ext cx="784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/>
              <a:t>Zdroj: Keřkovský, Novák a kol. Finanční strategie, Krok za krokem, 2015 (upraveno).</a:t>
            </a:r>
          </a:p>
        </p:txBody>
      </p:sp>
      <p:sp>
        <p:nvSpPr>
          <p:cNvPr id="10246" name="Text Box 38"/>
          <p:cNvSpPr txBox="1">
            <a:spLocks noChangeArrowheads="1"/>
          </p:cNvSpPr>
          <p:nvPr/>
        </p:nvSpPr>
        <p:spPr bwMode="auto">
          <a:xfrm>
            <a:off x="6705600" y="29718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Kontrolní mechanismy</a:t>
            </a:r>
          </a:p>
        </p:txBody>
      </p:sp>
      <p:sp>
        <p:nvSpPr>
          <p:cNvPr id="10247" name="Text Box 39"/>
          <p:cNvSpPr txBox="1">
            <a:spLocks noChangeArrowheads="1"/>
          </p:cNvSpPr>
          <p:nvPr/>
        </p:nvSpPr>
        <p:spPr bwMode="auto">
          <a:xfrm>
            <a:off x="6705600" y="37338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Interní ekonomické informace</a:t>
            </a:r>
          </a:p>
        </p:txBody>
      </p:sp>
      <p:sp>
        <p:nvSpPr>
          <p:cNvPr id="10248" name="Text Box 40"/>
          <p:cNvSpPr txBox="1">
            <a:spLocks noChangeArrowheads="1"/>
          </p:cNvSpPr>
          <p:nvPr/>
        </p:nvSpPr>
        <p:spPr bwMode="auto">
          <a:xfrm>
            <a:off x="6705600" y="44958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Externí informační výstupy</a:t>
            </a:r>
          </a:p>
        </p:txBody>
      </p:sp>
      <p:sp>
        <p:nvSpPr>
          <p:cNvPr id="10249" name="Text Box 41"/>
          <p:cNvSpPr txBox="1">
            <a:spLocks noChangeArrowheads="1"/>
          </p:cNvSpPr>
          <p:nvPr/>
        </p:nvSpPr>
        <p:spPr bwMode="auto">
          <a:xfrm>
            <a:off x="533400" y="20574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Interní/vlastní zdroje financování</a:t>
            </a:r>
          </a:p>
        </p:txBody>
      </p:sp>
      <p:sp>
        <p:nvSpPr>
          <p:cNvPr id="10250" name="Text Box 42"/>
          <p:cNvSpPr txBox="1">
            <a:spLocks noChangeArrowheads="1"/>
          </p:cNvSpPr>
          <p:nvPr/>
        </p:nvSpPr>
        <p:spPr bwMode="auto">
          <a:xfrm>
            <a:off x="533400" y="27432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Externí/cizí zdroje financování</a:t>
            </a:r>
          </a:p>
        </p:txBody>
      </p:sp>
      <p:sp>
        <p:nvSpPr>
          <p:cNvPr id="10251" name="Text Box 43"/>
          <p:cNvSpPr txBox="1">
            <a:spLocks noChangeArrowheads="1"/>
          </p:cNvSpPr>
          <p:nvPr/>
        </p:nvSpPr>
        <p:spPr bwMode="auto">
          <a:xfrm>
            <a:off x="533400" y="34290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Dividendová politika</a:t>
            </a:r>
          </a:p>
        </p:txBody>
      </p:sp>
      <p:sp>
        <p:nvSpPr>
          <p:cNvPr id="10252" name="Text Box 44"/>
          <p:cNvSpPr txBox="1">
            <a:spLocks noChangeArrowheads="1"/>
          </p:cNvSpPr>
          <p:nvPr/>
        </p:nvSpPr>
        <p:spPr bwMode="auto">
          <a:xfrm>
            <a:off x="533400" y="41148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Daňová politika</a:t>
            </a:r>
          </a:p>
        </p:txBody>
      </p:sp>
      <p:sp>
        <p:nvSpPr>
          <p:cNvPr id="10253" name="Text Box 45"/>
          <p:cNvSpPr txBox="1">
            <a:spLocks noChangeArrowheads="1"/>
          </p:cNvSpPr>
          <p:nvPr/>
        </p:nvSpPr>
        <p:spPr bwMode="auto">
          <a:xfrm>
            <a:off x="533400" y="48768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Náklady a zisk</a:t>
            </a:r>
          </a:p>
        </p:txBody>
      </p:sp>
      <p:sp>
        <p:nvSpPr>
          <p:cNvPr id="10254" name="Text Box 46"/>
          <p:cNvSpPr txBox="1">
            <a:spLocks noChangeArrowheads="1"/>
          </p:cNvSpPr>
          <p:nvPr/>
        </p:nvSpPr>
        <p:spPr bwMode="auto">
          <a:xfrm>
            <a:off x="2590800" y="55626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Řízení pracovního kapitálu</a:t>
            </a:r>
          </a:p>
        </p:txBody>
      </p:sp>
      <p:sp>
        <p:nvSpPr>
          <p:cNvPr id="10255" name="Text Box 47"/>
          <p:cNvSpPr txBox="1">
            <a:spLocks noChangeArrowheads="1"/>
          </p:cNvSpPr>
          <p:nvPr/>
        </p:nvSpPr>
        <p:spPr bwMode="auto">
          <a:xfrm>
            <a:off x="4648200" y="55626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Investiční politika</a:t>
            </a:r>
          </a:p>
        </p:txBody>
      </p:sp>
      <p:sp>
        <p:nvSpPr>
          <p:cNvPr id="10256" name="Text Box 48"/>
          <p:cNvSpPr txBox="1">
            <a:spLocks noChangeArrowheads="1"/>
          </p:cNvSpPr>
          <p:nvPr/>
        </p:nvSpPr>
        <p:spPr bwMode="auto">
          <a:xfrm>
            <a:off x="2590800" y="14478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Tržní/ekonomická hodnota podniku</a:t>
            </a:r>
          </a:p>
        </p:txBody>
      </p:sp>
      <p:sp>
        <p:nvSpPr>
          <p:cNvPr id="10257" name="Text Box 49"/>
          <p:cNvSpPr txBox="1">
            <a:spLocks noChangeArrowheads="1"/>
          </p:cNvSpPr>
          <p:nvPr/>
        </p:nvSpPr>
        <p:spPr bwMode="auto">
          <a:xfrm>
            <a:off x="4648200" y="1447800"/>
            <a:ext cx="1905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400">
                <a:latin typeface="Tahoma" pitchFamily="34" charset="0"/>
              </a:rPr>
              <a:t>Finanční strategické cíle</a:t>
            </a:r>
          </a:p>
        </p:txBody>
      </p:sp>
      <p:cxnSp>
        <p:nvCxnSpPr>
          <p:cNvPr id="10258" name="Přímá spojnice 2"/>
          <p:cNvCxnSpPr>
            <a:cxnSpLocks noChangeShapeType="1"/>
            <a:stCxn id="10249" idx="3"/>
            <a:endCxn id="10243" idx="1"/>
          </p:cNvCxnSpPr>
          <p:nvPr/>
        </p:nvCxnSpPr>
        <p:spPr bwMode="auto">
          <a:xfrm>
            <a:off x="2438400" y="2362200"/>
            <a:ext cx="1143000" cy="14128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9" name="Přímá spojnice 25"/>
          <p:cNvCxnSpPr>
            <a:cxnSpLocks noChangeShapeType="1"/>
            <a:stCxn id="10250" idx="3"/>
            <a:endCxn id="10243" idx="1"/>
          </p:cNvCxnSpPr>
          <p:nvPr/>
        </p:nvCxnSpPr>
        <p:spPr bwMode="auto">
          <a:xfrm>
            <a:off x="2438400" y="3048000"/>
            <a:ext cx="1143000" cy="7270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0" name="Přímá spojnice 6"/>
          <p:cNvCxnSpPr>
            <a:cxnSpLocks noChangeShapeType="1"/>
            <a:stCxn id="10251" idx="3"/>
            <a:endCxn id="10243" idx="1"/>
          </p:cNvCxnSpPr>
          <p:nvPr/>
        </p:nvCxnSpPr>
        <p:spPr bwMode="auto">
          <a:xfrm>
            <a:off x="2438400" y="3733800"/>
            <a:ext cx="1143000" cy="412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1" name="Přímá spojnice 8"/>
          <p:cNvCxnSpPr>
            <a:cxnSpLocks noChangeShapeType="1"/>
            <a:stCxn id="10252" idx="3"/>
            <a:endCxn id="10243" idx="1"/>
          </p:cNvCxnSpPr>
          <p:nvPr/>
        </p:nvCxnSpPr>
        <p:spPr bwMode="auto">
          <a:xfrm flipV="1">
            <a:off x="2438400" y="3775075"/>
            <a:ext cx="1143000" cy="64452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2" name="Přímá spojnice 10"/>
          <p:cNvCxnSpPr>
            <a:cxnSpLocks noChangeShapeType="1"/>
            <a:stCxn id="10253" idx="3"/>
            <a:endCxn id="10243" idx="1"/>
          </p:cNvCxnSpPr>
          <p:nvPr/>
        </p:nvCxnSpPr>
        <p:spPr bwMode="auto">
          <a:xfrm flipV="1">
            <a:off x="2438400" y="3775075"/>
            <a:ext cx="1143000" cy="140652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3" name="Přímá spojnice 12"/>
          <p:cNvCxnSpPr>
            <a:cxnSpLocks noChangeShapeType="1"/>
            <a:stCxn id="10244" idx="1"/>
            <a:endCxn id="10243" idx="3"/>
          </p:cNvCxnSpPr>
          <p:nvPr/>
        </p:nvCxnSpPr>
        <p:spPr bwMode="auto">
          <a:xfrm flipH="1">
            <a:off x="5638800" y="2514600"/>
            <a:ext cx="1066800" cy="12604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4" name="Přímá spojnice 14"/>
          <p:cNvCxnSpPr>
            <a:cxnSpLocks noChangeShapeType="1"/>
            <a:stCxn id="10246" idx="1"/>
            <a:endCxn id="10243" idx="3"/>
          </p:cNvCxnSpPr>
          <p:nvPr/>
        </p:nvCxnSpPr>
        <p:spPr bwMode="auto">
          <a:xfrm flipH="1">
            <a:off x="5638800" y="3276600"/>
            <a:ext cx="1066800" cy="4984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5" name="Přímá spojnice 16"/>
          <p:cNvCxnSpPr>
            <a:cxnSpLocks noChangeShapeType="1"/>
            <a:stCxn id="10247" idx="1"/>
            <a:endCxn id="10243" idx="3"/>
          </p:cNvCxnSpPr>
          <p:nvPr/>
        </p:nvCxnSpPr>
        <p:spPr bwMode="auto">
          <a:xfrm flipH="1" flipV="1">
            <a:off x="5638800" y="3775075"/>
            <a:ext cx="1066800" cy="26352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6" name="Přímá spojnice 18"/>
          <p:cNvCxnSpPr>
            <a:cxnSpLocks noChangeShapeType="1"/>
            <a:stCxn id="10248" idx="1"/>
            <a:endCxn id="10243" idx="3"/>
          </p:cNvCxnSpPr>
          <p:nvPr/>
        </p:nvCxnSpPr>
        <p:spPr bwMode="auto">
          <a:xfrm flipH="1" flipV="1">
            <a:off x="5638800" y="3775075"/>
            <a:ext cx="1066800" cy="102552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7" name="Přímá spojnice 20"/>
          <p:cNvCxnSpPr>
            <a:cxnSpLocks noChangeShapeType="1"/>
            <a:stCxn id="10243" idx="0"/>
            <a:endCxn id="10256" idx="2"/>
          </p:cNvCxnSpPr>
          <p:nvPr/>
        </p:nvCxnSpPr>
        <p:spPr bwMode="auto">
          <a:xfrm flipH="1" flipV="1">
            <a:off x="3543300" y="2057400"/>
            <a:ext cx="1066800" cy="130175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8" name="Přímá spojnice 27"/>
          <p:cNvCxnSpPr>
            <a:cxnSpLocks noChangeShapeType="1"/>
            <a:stCxn id="10254" idx="0"/>
            <a:endCxn id="10243" idx="2"/>
          </p:cNvCxnSpPr>
          <p:nvPr/>
        </p:nvCxnSpPr>
        <p:spPr bwMode="auto">
          <a:xfrm flipV="1">
            <a:off x="3543300" y="4191000"/>
            <a:ext cx="1066800" cy="137160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69" name="Přímá spojnice 29"/>
          <p:cNvCxnSpPr>
            <a:cxnSpLocks noChangeShapeType="1"/>
            <a:stCxn id="10255" idx="0"/>
            <a:endCxn id="10243" idx="2"/>
          </p:cNvCxnSpPr>
          <p:nvPr/>
        </p:nvCxnSpPr>
        <p:spPr bwMode="auto">
          <a:xfrm flipH="1" flipV="1">
            <a:off x="4610100" y="4191000"/>
            <a:ext cx="990600" cy="137160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70" name="Přímá spojnice 53"/>
          <p:cNvCxnSpPr>
            <a:cxnSpLocks noChangeShapeType="1"/>
            <a:endCxn id="10257" idx="2"/>
          </p:cNvCxnSpPr>
          <p:nvPr/>
        </p:nvCxnSpPr>
        <p:spPr bwMode="auto">
          <a:xfrm flipV="1">
            <a:off x="4643438" y="2057400"/>
            <a:ext cx="957262" cy="130492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Definování finančních cílů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Při definování finančních cílů je nutné vzít v úvahu tyto faktory: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pojetí cílů: strategické/taktické/operativní (soustava cílů)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zájem kterého subjektu mají finanční cíle vyjadřovat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Cílové oblasti (příklady):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maximalizace zisku/kladná </a:t>
            </a:r>
            <a:r>
              <a:rPr lang="cs-CZ" altLang="cs-CZ" sz="2000" dirty="0" smtClean="0"/>
              <a:t>ekonomická přidaná </a:t>
            </a:r>
            <a:r>
              <a:rPr lang="cs-CZ" altLang="cs-CZ" sz="2000" dirty="0" smtClean="0"/>
              <a:t>hodnota ….</a:t>
            </a:r>
            <a:endParaRPr lang="cs-CZ" alt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určitá míra rentability </a:t>
            </a:r>
            <a:r>
              <a:rPr lang="cs-CZ" altLang="cs-CZ" sz="2000" dirty="0" smtClean="0"/>
              <a:t>kapitálu (celkového/základního/vlastního)</a:t>
            </a:r>
            <a:endParaRPr lang="cs-CZ" alt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oblast tržeb (výnosů) a nákladů, resp. </a:t>
            </a:r>
            <a:r>
              <a:rPr lang="cs-CZ" altLang="cs-CZ" sz="2000" dirty="0" smtClean="0"/>
              <a:t>provozní ziskovost</a:t>
            </a:r>
            <a:endParaRPr lang="cs-CZ" alt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bezpečný stupeň likvidity a zadluženosti atd.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Metodika SMART: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definované cíle by měly být stimulující, měřitelné, akceptovatelné pro významné subjekty, reálně dosažitelné a určené v čase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otázka odpovědnosti za zpracování návrhu a jejich schválení.</a:t>
            </a:r>
          </a:p>
        </p:txBody>
      </p:sp>
      <p:pic>
        <p:nvPicPr>
          <p:cNvPr id="11268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Hlavní typy finančních rozpočtů (plánů)</a:t>
            </a:r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Cílem je definování rozpočtové soustavy podniku</a:t>
            </a:r>
          </a:p>
          <a:p>
            <a:pPr eaLnBrk="1" hangingPunct="1"/>
            <a:r>
              <a:rPr lang="cs-CZ" altLang="cs-CZ" sz="2600" dirty="0" smtClean="0"/>
              <a:t>Časové </a:t>
            </a:r>
            <a:r>
              <a:rPr lang="cs-CZ" altLang="cs-CZ" sz="2600" dirty="0" smtClean="0"/>
              <a:t>hledisko:</a:t>
            </a:r>
          </a:p>
          <a:p>
            <a:pPr lvl="1" eaLnBrk="1" hangingPunct="1"/>
            <a:r>
              <a:rPr lang="cs-CZ" altLang="cs-CZ" sz="2200" dirty="0" smtClean="0"/>
              <a:t>krátkodobé (taktické/operativní) rozpočtů</a:t>
            </a:r>
          </a:p>
          <a:p>
            <a:pPr lvl="1" eaLnBrk="1" hangingPunct="1"/>
            <a:r>
              <a:rPr lang="cs-CZ" altLang="cs-CZ" sz="2200" dirty="0" smtClean="0"/>
              <a:t>středně a dlouhodobé (strategické) rozpočty</a:t>
            </a:r>
          </a:p>
          <a:p>
            <a:pPr eaLnBrk="1" hangingPunct="1"/>
            <a:r>
              <a:rPr lang="cs-CZ" altLang="cs-CZ" sz="2600" dirty="0" smtClean="0"/>
              <a:t>Hledisko struktury:</a:t>
            </a:r>
          </a:p>
          <a:p>
            <a:pPr lvl="1" eaLnBrk="1" hangingPunct="1"/>
            <a:r>
              <a:rPr lang="cs-CZ" altLang="cs-CZ" sz="2200" dirty="0" smtClean="0"/>
              <a:t>pevné, resp. přepočtené rozpočty</a:t>
            </a:r>
          </a:p>
          <a:p>
            <a:pPr lvl="1" eaLnBrk="1" hangingPunct="1"/>
            <a:r>
              <a:rPr lang="cs-CZ" altLang="cs-CZ" sz="2200" dirty="0" smtClean="0"/>
              <a:t>klouzavé rozpočty</a:t>
            </a:r>
          </a:p>
          <a:p>
            <a:pPr eaLnBrk="1" hangingPunct="1"/>
            <a:r>
              <a:rPr lang="cs-CZ" altLang="cs-CZ" sz="2600" dirty="0" smtClean="0"/>
              <a:t>Hledisko rozsahu:</a:t>
            </a:r>
          </a:p>
          <a:p>
            <a:pPr lvl="1" eaLnBrk="1" hangingPunct="1"/>
            <a:r>
              <a:rPr lang="cs-CZ" altLang="cs-CZ" sz="2200" dirty="0" smtClean="0"/>
              <a:t>rozpočty vnitropodnikových útvarů</a:t>
            </a:r>
          </a:p>
          <a:p>
            <a:pPr lvl="1" eaLnBrk="1" hangingPunct="1"/>
            <a:r>
              <a:rPr lang="cs-CZ" altLang="cs-CZ" sz="2200" dirty="0" smtClean="0"/>
              <a:t>krátkodobý finanční rozpočet likvidity</a:t>
            </a:r>
          </a:p>
          <a:p>
            <a:pPr lvl="1" eaLnBrk="1" hangingPunct="1"/>
            <a:r>
              <a:rPr lang="cs-CZ" altLang="cs-CZ" sz="2200" dirty="0" smtClean="0"/>
              <a:t>komplexní rozpočet (Master Budget)</a:t>
            </a:r>
          </a:p>
        </p:txBody>
      </p:sp>
      <p:pic>
        <p:nvPicPr>
          <p:cNvPr id="12292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tisk">
  <a:themeElements>
    <a:clrScheme name="prezentace_tis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prezentace_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_tis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tis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C:\Users\landa\AppData\Roaming\Microsoft\Šablony\prezentace_tisk.pot</Template>
  <TotalTime>5231</TotalTime>
  <Words>2428</Words>
  <Application>Microsoft Office PowerPoint</Application>
  <PresentationFormat>Předvádění na obrazovce (4:3)</PresentationFormat>
  <Paragraphs>338</Paragraphs>
  <Slides>34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prezentace_tisk</vt:lpstr>
      <vt:lpstr>Ekonomická funkce</vt:lpstr>
      <vt:lpstr>Ekonomická funkce v projektu řízení podniku</vt:lpstr>
      <vt:lpstr>Procesy finančního plánování a kontroly</vt:lpstr>
      <vt:lpstr>Koncepce finanční strategie</vt:lpstr>
      <vt:lpstr>Dva možné přístupy k finanční strategii</vt:lpstr>
      <vt:lpstr>Prezentace aplikace PowerPoint</vt:lpstr>
      <vt:lpstr>Obsahové vymezení finanční strategie</vt:lpstr>
      <vt:lpstr>Definování finančních cílů</vt:lpstr>
      <vt:lpstr>Hlavní typy finančních rozpočtů (plánů)</vt:lpstr>
      <vt:lpstr>Základní postup při tvorbě finančních plánů/rozpočtů</vt:lpstr>
      <vt:lpstr>Hodnocení výkonnosti a kontrola</vt:lpstr>
      <vt:lpstr>Typy finančních ukazatelů a technik jejich zpracování</vt:lpstr>
      <vt:lpstr>Nástroje hodnocení/kontroly finanční výkonnosti</vt:lpstr>
      <vt:lpstr>Řízení vnějších a vnitřních finančně-ekonomických vztahů – základní oblasti</vt:lpstr>
      <vt:lpstr>Stanovení forem financování</vt:lpstr>
      <vt:lpstr>Struktura pasiv ve vybraných odvětvích (preference zdrojů financování)</vt:lpstr>
      <vt:lpstr>Klíčové faktory při volbě zdrojů financování</vt:lpstr>
      <vt:lpstr>Řízení složek pracovního kapitálu</vt:lpstr>
      <vt:lpstr>Řízení zásob z finančního hlediska</vt:lpstr>
      <vt:lpstr>Řízení obchodních pohledávek z finančního hlediska</vt:lpstr>
      <vt:lpstr>Analýzy investičních projektů</vt:lpstr>
      <vt:lpstr>Standardní kritéria hodnocení investičních projektů</vt:lpstr>
      <vt:lpstr>„Dividendová“ politika</vt:lpstr>
      <vt:lpstr>Operativní a strategické řízení nákladů</vt:lpstr>
      <vt:lpstr>Hlavní typy nákladů</vt:lpstr>
      <vt:lpstr>Typy kalkulací (kalkulační systém)</vt:lpstr>
      <vt:lpstr>Typy kalkulačních vzorců</vt:lpstr>
      <vt:lpstr>Nejčastější metody alokace nákladů</vt:lpstr>
      <vt:lpstr>Koncepce podnikového účetnictví</vt:lpstr>
      <vt:lpstr>Řešení problémů u podnikového účetnictví</vt:lpstr>
      <vt:lpstr>Základní parametry finančního účetnictví </vt:lpstr>
      <vt:lpstr>Základní parametry vnitropodnikového účetnictví</vt:lpstr>
      <vt:lpstr>Organizační versus ekonomická struktura podniku</vt:lpstr>
      <vt:lpstr>Techniky vnitropodnikového účetnictví</vt:lpstr>
    </vt:vector>
  </TitlesOfParts>
  <Company>JUDr. Martin Landa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a správní funkce</dc:title>
  <dc:creator>Martin Landa</dc:creator>
  <cp:lastModifiedBy>Martin Landa</cp:lastModifiedBy>
  <cp:revision>485</cp:revision>
  <cp:lastPrinted>1601-01-01T00:00:00Z</cp:lastPrinted>
  <dcterms:created xsi:type="dcterms:W3CDTF">2005-09-13T18:24:57Z</dcterms:created>
  <dcterms:modified xsi:type="dcterms:W3CDTF">2019-09-08T18:20:25Z</dcterms:modified>
</cp:coreProperties>
</file>