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5" r:id="rId2"/>
    <p:sldId id="294" r:id="rId3"/>
    <p:sldId id="327" r:id="rId4"/>
    <p:sldId id="296" r:id="rId5"/>
    <p:sldId id="298" r:id="rId6"/>
    <p:sldId id="311" r:id="rId7"/>
    <p:sldId id="299" r:id="rId8"/>
    <p:sldId id="300" r:id="rId9"/>
    <p:sldId id="301" r:id="rId10"/>
    <p:sldId id="302" r:id="rId11"/>
    <p:sldId id="315" r:id="rId12"/>
    <p:sldId id="312" r:id="rId13"/>
    <p:sldId id="303" r:id="rId14"/>
    <p:sldId id="304" r:id="rId15"/>
    <p:sldId id="324" r:id="rId16"/>
    <p:sldId id="325" r:id="rId17"/>
    <p:sldId id="321" r:id="rId18"/>
    <p:sldId id="326" r:id="rId19"/>
    <p:sldId id="297" r:id="rId20"/>
    <p:sldId id="322" r:id="rId21"/>
    <p:sldId id="305" r:id="rId22"/>
    <p:sldId id="306" r:id="rId23"/>
    <p:sldId id="292" r:id="rId24"/>
    <p:sldId id="314" r:id="rId25"/>
    <p:sldId id="309" r:id="rId26"/>
    <p:sldId id="286" r:id="rId27"/>
  </p:sldIdLst>
  <p:sldSz cx="9144000" cy="6858000" type="screen4x3"/>
  <p:notesSz cx="6889750" cy="100218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241" cy="502685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919" y="0"/>
            <a:ext cx="2985241" cy="502685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0088909E-9FCA-4C5A-8F7D-51B9366D6E0A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4125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658" y="4823233"/>
            <a:ext cx="5512436" cy="3946715"/>
          </a:xfrm>
          <a:prstGeom prst="rect">
            <a:avLst/>
          </a:prstGeom>
        </p:spPr>
        <p:txBody>
          <a:bodyPr vert="horz" lIns="91614" tIns="45807" rIns="91614" bIns="45807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9203"/>
            <a:ext cx="2985241" cy="502685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919" y="9519203"/>
            <a:ext cx="2985241" cy="502685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07B1F3B2-EE84-4A17-B07E-5D0ED4E748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31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1F3B2-EE84-4A17-B07E-5D0ED4E7487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12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E6585-7717-4435-8A11-ADD772D6A874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E20B-48FC-43B6-8D52-EA565321D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E6585-7717-4435-8A11-ADD772D6A874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E20B-48FC-43B6-8D52-EA565321D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E6585-7717-4435-8A11-ADD772D6A874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E20B-48FC-43B6-8D52-EA565321D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E6585-7717-4435-8A11-ADD772D6A874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E20B-48FC-43B6-8D52-EA565321D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E6585-7717-4435-8A11-ADD772D6A874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E20B-48FC-43B6-8D52-EA565321D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E6585-7717-4435-8A11-ADD772D6A874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E20B-48FC-43B6-8D52-EA565321D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E6585-7717-4435-8A11-ADD772D6A874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E20B-48FC-43B6-8D52-EA565321D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E6585-7717-4435-8A11-ADD772D6A874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E20B-48FC-43B6-8D52-EA565321D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E6585-7717-4435-8A11-ADD772D6A874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E20B-48FC-43B6-8D52-EA565321D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E6585-7717-4435-8A11-ADD772D6A874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E20B-48FC-43B6-8D52-EA565321D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E6585-7717-4435-8A11-ADD772D6A874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E20B-48FC-43B6-8D52-EA565321D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13E6585-7717-4435-8A11-ADD772D6A874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45E20B-48FC-43B6-8D52-EA565321D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64703"/>
            <a:ext cx="8278688" cy="3960441"/>
          </a:xfrm>
        </p:spPr>
        <p:txBody>
          <a:bodyPr/>
          <a:lstStyle/>
          <a:p>
            <a:r>
              <a:rPr lang="cs-CZ" sz="4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Úvod do problematiky </a:t>
            </a:r>
            <a:br>
              <a:rPr lang="cs-CZ" sz="4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4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mezinárodního obchodu</a:t>
            </a:r>
            <a:br>
              <a:rPr lang="cs-CZ" sz="4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cs-CZ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Ladislava Kuchynková </a:t>
            </a:r>
            <a:endParaRPr lang="cs-CZ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Vývoj MO – fáze 3</a:t>
            </a:r>
            <a:br>
              <a:rPr lang="cs-CZ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>
                <a:latin typeface="Tahoma" pitchFamily="34" charset="0"/>
                <a:cs typeface="Tahoma" pitchFamily="34" charset="0"/>
              </a:rPr>
              <a:t>(</a:t>
            </a:r>
            <a:r>
              <a:rPr lang="cs-CZ" sz="2800" u="sng" dirty="0">
                <a:latin typeface="Tahoma" pitchFamily="34" charset="0"/>
                <a:cs typeface="Tahoma" pitchFamily="34" charset="0"/>
              </a:rPr>
              <a:t>poválečné období</a:t>
            </a:r>
            <a:r>
              <a:rPr lang="cs-CZ" sz="2800" dirty="0">
                <a:latin typeface="Tahoma" pitchFamily="34" charset="0"/>
                <a:cs typeface="Tahoma" pitchFamily="34" charset="0"/>
              </a:rPr>
              <a:t>)</a:t>
            </a:r>
            <a:r>
              <a:rPr lang="cs-CZ" sz="2800" b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cs-CZ" sz="2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58218"/>
            <a:ext cx="8460432" cy="4925144"/>
          </a:xfrm>
        </p:spPr>
        <p:txBody>
          <a:bodyPr/>
          <a:lstStyle/>
          <a:p>
            <a:pPr>
              <a:buNone/>
            </a:pPr>
            <a:r>
              <a:rPr lang="cs-CZ" sz="2800" b="1" dirty="0">
                <a:latin typeface="Tahoma" pitchFamily="34" charset="0"/>
                <a:cs typeface="Tahoma" pitchFamily="34" charset="0"/>
              </a:rPr>
              <a:t>   I. etapa (po r. 1945)</a:t>
            </a:r>
          </a:p>
          <a:p>
            <a:pPr>
              <a:buNone/>
            </a:pPr>
            <a:r>
              <a:rPr lang="cs-CZ" sz="2800" b="1" dirty="0">
                <a:latin typeface="Tahoma" pitchFamily="34" charset="0"/>
                <a:cs typeface="Tahoma" pitchFamily="34" charset="0"/>
              </a:rPr>
              <a:t>   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- od 2. pol. 20. stol. zaznamenán největší rozmach MO;  </a:t>
            </a:r>
          </a:p>
          <a:p>
            <a:pPr>
              <a:buNone/>
            </a:pPr>
            <a:r>
              <a:rPr lang="cs-CZ" sz="2800" b="1" dirty="0">
                <a:latin typeface="Tahoma" pitchFamily="34" charset="0"/>
                <a:cs typeface="Tahoma" pitchFamily="34" charset="0"/>
              </a:rPr>
              <a:t>   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- rozpad koloniální soustavy;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- růst ekonomické váhy USA (aktivní zahraniční politika);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- Marshallův plán = Plán evropské obnovy 1948-1952 (program hospodářské pomoci USA západoevropským státům v celkové výši 13 mld. USD zabezpečil rychlejší poválečnou rekonstrukci části Evropy); 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- GATT = Všeobecná dohoda o clech a obchodu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 (vyspělá Evropa, Severní Amerika a Japonsko)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- ekonomický vzestup Japonska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cs-CZ" sz="2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General Agreement on Tariffs and Trade (GATT) </a:t>
            </a:r>
            <a:br>
              <a:rPr lang="cs-CZ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Všeobecná dohoda o clech a obchodu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00200"/>
            <a:ext cx="831641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Mnohostranná dohoda obsahující pravidla pro řízení obchodu, jednání o obchodních záležitostech a řešení obchodních sporů mezi členy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Důvodem vzniku bylo snížení překážek v mezinárodním obchodě, čehož bylo dosaženo množstvím dohod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cs typeface="Tahoma" pitchFamily="34" charset="0"/>
              </a:rPr>
              <a:t>o snížení celních bariér, kvantitativních omezení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cs typeface="Tahoma" pitchFamily="34" charset="0"/>
              </a:rPr>
              <a:t>obchodu a dotací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Podepsána v r. 1947, v platnost vstoupila v r. 1948, iniciátorem byly USA, Československo patřilo mezi zakládající členy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1.1.1995 byla GATT začleněna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cs typeface="Tahoma" pitchFamily="34" charset="0"/>
              </a:rPr>
              <a:t>pod WTO (Světová obchodní organizace)</a:t>
            </a:r>
          </a:p>
        </p:txBody>
      </p:sp>
    </p:spTree>
    <p:extLst>
      <p:ext uri="{BB962C8B-B14F-4D97-AF65-F5344CB8AC3E}">
        <p14:creationId xmlns:p14="http://schemas.microsoft.com/office/powerpoint/2010/main" val="90933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620688"/>
            <a:ext cx="8316416" cy="5505475"/>
          </a:xfrm>
        </p:spPr>
        <p:txBody>
          <a:bodyPr/>
          <a:lstStyle/>
          <a:p>
            <a:pPr>
              <a:buNone/>
            </a:pPr>
            <a:r>
              <a:rPr lang="cs-CZ" sz="2800" b="1" dirty="0">
                <a:latin typeface="Tahoma" pitchFamily="34" charset="0"/>
                <a:cs typeface="Tahoma" pitchFamily="34" charset="0"/>
              </a:rPr>
              <a:t>   II. etapa (1951 – 1973)</a:t>
            </a:r>
          </a:p>
          <a:p>
            <a:pPr>
              <a:buNone/>
            </a:pPr>
            <a:endParaRPr lang="cs-CZ" sz="1600" b="1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- EHS = Evropské hospodářské společenství</a:t>
            </a:r>
          </a:p>
          <a:p>
            <a:pPr marL="0" indent="0"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- NAFTA (USA, Kanada, Mexiko) </a:t>
            </a:r>
          </a:p>
          <a:p>
            <a:pPr marL="0" indent="0"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- tzv. hospodářský zázrak (USA, Japonsko, západní Evropa) </a:t>
            </a:r>
          </a:p>
          <a:p>
            <a:pPr marL="0" indent="0"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- RVHP (izolace východní Evropy od liberalizace MO, </a:t>
            </a:r>
          </a:p>
          <a:p>
            <a:pPr marL="0" indent="0"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uplatňování zájmů SSSR, od konce 60. let zvýrazněny </a:t>
            </a:r>
          </a:p>
          <a:p>
            <a:pPr marL="0" indent="0"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nedostatky centrálního plánování) </a:t>
            </a:r>
          </a:p>
          <a:p>
            <a:pPr marL="0" indent="0"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- Rozporný vývoj rozvojových zemí</a:t>
            </a:r>
          </a:p>
          <a:p>
            <a:pPr marL="0" indent="0"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- Tři typy ekonomik – TE, CP, 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692696"/>
            <a:ext cx="8280920" cy="5433467"/>
          </a:xfrm>
        </p:spPr>
        <p:txBody>
          <a:bodyPr/>
          <a:lstStyle/>
          <a:p>
            <a:pPr>
              <a:buNone/>
            </a:pPr>
            <a:r>
              <a:rPr lang="cs-CZ" sz="2800" b="1" dirty="0">
                <a:latin typeface="Tahoma" pitchFamily="34" charset="0"/>
                <a:cs typeface="Tahoma" pitchFamily="34" charset="0"/>
              </a:rPr>
              <a:t>  III. etapa (1974 - 1989) </a:t>
            </a:r>
            <a:endParaRPr lang="cs-CZ" sz="2400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- odstartovala ropným šokem 1973 (z 3 na 12 USD/barel);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- snaha velkých rozvojových zemí o zapojení do MO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cs typeface="Tahoma" pitchFamily="34" charset="0"/>
              </a:rPr>
              <a:t>a kap. investic;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- rostoucí vliv tzv. asijských tygrů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cs typeface="Tahoma" pitchFamily="34" charset="0"/>
              </a:rPr>
              <a:t>(Jižní Korea, Hongkong, Singapur, Tchaj-wan);</a:t>
            </a:r>
            <a:endParaRPr lang="cs-CZ" sz="2400" dirty="0"/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- dvojnásobně se zvyšuje podíl služeb na MO;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- tzv. noví globalizátoři = více než 20 zemí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cs typeface="Tahoma" pitchFamily="34" charset="0"/>
              </a:rPr>
              <a:t>(Brazílie, Čína, Indie, Mexiko…),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cs typeface="Tahoma" pitchFamily="34" charset="0"/>
              </a:rPr>
              <a:t>zásadním způsobem roste jejich podíl 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cs typeface="Tahoma" pitchFamily="34" charset="0"/>
              </a:rPr>
              <a:t>hotových výrobků na exportu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404664"/>
            <a:ext cx="8460432" cy="5976664"/>
          </a:xfrm>
        </p:spPr>
        <p:txBody>
          <a:bodyPr/>
          <a:lstStyle/>
          <a:p>
            <a:pPr>
              <a:buNone/>
            </a:pPr>
            <a:r>
              <a:rPr lang="cs-CZ" sz="3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sz="2800" b="1" dirty="0">
                <a:latin typeface="Tahoma" pitchFamily="34" charset="0"/>
                <a:cs typeface="Tahoma" pitchFamily="34" charset="0"/>
              </a:rPr>
              <a:t>IV. etapa </a:t>
            </a:r>
            <a:r>
              <a:rPr lang="cs-CZ" sz="2800" dirty="0">
                <a:latin typeface="Tahoma" pitchFamily="34" charset="0"/>
                <a:cs typeface="Tahoma" pitchFamily="34" charset="0"/>
              </a:rPr>
              <a:t>(1990 až dosud)  </a:t>
            </a:r>
          </a:p>
          <a:p>
            <a:pPr>
              <a:buNone/>
            </a:pPr>
            <a:r>
              <a:rPr lang="cs-CZ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- konec socialistického bloku (vč. RVHP) otevírá nové trhy; </a:t>
            </a:r>
          </a:p>
          <a:p>
            <a:pPr>
              <a:buNone/>
            </a:pPr>
            <a:r>
              <a:rPr lang="cs-CZ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- vzdálenost a velikost světa již není limitující; </a:t>
            </a:r>
          </a:p>
          <a:p>
            <a:pPr>
              <a:buNone/>
            </a:pPr>
            <a:r>
              <a:rPr lang="cs-CZ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- neomezený pohyb lidí ve fyzickém i virtuálním prostoru; </a:t>
            </a:r>
          </a:p>
          <a:p>
            <a:pPr>
              <a:buNone/>
            </a:pPr>
            <a:r>
              <a:rPr lang="cs-CZ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- zásadní se jeví výměna informací, využití možností internetu a outsourcingu;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- mezinárodní politika se stává důležitou dimenzí MO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cs typeface="Tahoma" pitchFamily="34" charset="0"/>
              </a:rPr>
              <a:t>(strategické suroviny, bezpečnost…);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- rozšíření EU (z 15 na 27) znamená posílení vyjednávací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cs typeface="Tahoma" pitchFamily="34" charset="0"/>
              </a:rPr>
              <a:t>pozice díky společné obchodní politice;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- postupující globalizace, vliv WTO </a:t>
            </a:r>
            <a:endParaRPr lang="cs-CZ" sz="2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6017B-1FA9-47BA-9F5A-60EBF40A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8424936" cy="1301006"/>
          </a:xfrm>
        </p:spPr>
        <p:txBody>
          <a:bodyPr/>
          <a:lstStyle/>
          <a:p>
            <a:pPr>
              <a:defRPr/>
            </a:pP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Růst obchodu se zbožím </a:t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regionů (2017)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8D54CA73-6009-4A85-81DA-83314142B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556792"/>
            <a:ext cx="8388424" cy="5301208"/>
          </a:xfrm>
          <a:noFill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74B74-B54C-4BBB-8090-44AD6675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97900" cy="1143000"/>
          </a:xfrm>
        </p:spPr>
        <p:txBody>
          <a:bodyPr/>
          <a:lstStyle/>
          <a:p>
            <a:pPr>
              <a:defRPr/>
            </a:pPr>
            <a:r>
              <a:rPr 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vývozci a dovozci v MO se zbožím 2016 - 2017 (v mld. USD)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0792A3DE-37D7-449F-8624-B3312977ECD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824"/>
            <a:ext cx="4499992" cy="5013176"/>
          </a:xfrm>
          <a:noFill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F48AB8F7-D319-44A0-A9A4-41847851E2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844824"/>
            <a:ext cx="4427984" cy="5013176"/>
          </a:xfrm>
          <a:noFill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4AD66-BDB2-425F-9DD3-D9D0F7FB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Zastoupení zemí v MO zbožím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6C0C5-CFF1-44F3-B753-23EE7A8918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600200"/>
            <a:ext cx="8388424" cy="5257800"/>
          </a:xfrm>
          <a:noFill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52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09730-0152-4ACB-A0D4-820820A0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Současný stav MO se službami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E79EF91D-6C62-44D7-90C5-1F70991E78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5" y="1671638"/>
            <a:ext cx="8388425" cy="5186362"/>
          </a:xfrm>
          <a:noFill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C2EF0-F513-4BF5-96AC-AF7BBB64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>
              <a:defRPr/>
            </a:pPr>
            <a:r>
              <a:rPr 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vývozci a dovozci v MO službami 2016 - 2017 (mld. USD)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EBE6C42A-BCAE-413E-BA5E-03E6E22C34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00807"/>
            <a:ext cx="4571999" cy="5157191"/>
          </a:xfrm>
          <a:noFill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04" name="Picture 5">
            <a:extLst>
              <a:ext uri="{FF2B5EF4-FFF2-40B4-BE49-F238E27FC236}">
                <a16:creationId xmlns:a16="http://schemas.microsoft.com/office/drawing/2014/main" id="{75DC8859-6458-47E5-8849-79F843DFB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7"/>
            <a:ext cx="4283968" cy="51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332656"/>
            <a:ext cx="8172400" cy="5793507"/>
          </a:xfrm>
        </p:spPr>
        <p:txBody>
          <a:bodyPr/>
          <a:lstStyle/>
          <a:p>
            <a:pPr>
              <a:buNone/>
            </a:pPr>
            <a:r>
              <a:rPr lang="cs-CZ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>
              <a:buNone/>
            </a:pPr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Struktura přednášky:</a:t>
            </a:r>
          </a:p>
          <a:p>
            <a:endParaRPr lang="cs-CZ" sz="1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Fenomén globalizace</a:t>
            </a:r>
          </a:p>
          <a:p>
            <a:pPr>
              <a:buNone/>
            </a:pPr>
            <a:r>
              <a:rPr lang="cs-CZ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Vývoj MO</a:t>
            </a:r>
          </a:p>
          <a:p>
            <a:pPr>
              <a:buNone/>
            </a:pPr>
            <a:r>
              <a:rPr lang="cs-CZ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Faktory rozvoje MO </a:t>
            </a:r>
          </a:p>
          <a:p>
            <a:pPr>
              <a:buNone/>
            </a:pPr>
            <a:r>
              <a:rPr lang="cs-CZ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Východiska ČR pro zapojení do MO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64B49-FEE6-4D0E-9364-95888FFF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Zastoupení zemí v MO službami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D39FF-8ECD-4A23-9E28-AAA2BD0C86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600200"/>
            <a:ext cx="8388424" cy="5257800"/>
          </a:xfrm>
          <a:noFill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8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52928" cy="936104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Faktory rozvoje MO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4929411"/>
          </a:xfrm>
        </p:spPr>
        <p:txBody>
          <a:bodyPr/>
          <a:lstStyle/>
          <a:p>
            <a:pPr marL="514350" indent="-514350">
              <a:buNone/>
            </a:pPr>
            <a:endParaRPr lang="cs-CZ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Liberalizace a otevírání trhů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Neustálý technický a technologický pokrok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Možnost okamžitého přenosu znalostí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Rozvoj nových telekomunikačních technologií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Relativně stabilní ekonomiko-politický rámec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Vznik regionálních obchodních organizací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Volnější pohyb osob, zboží a kapitálu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Nástup tzv. konzumní společnosti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52928" cy="936104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Faktory rozvoje MO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340768"/>
            <a:ext cx="8280920" cy="4785395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Globální vyhledávání zdrojů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Nové a rozvíjející se trhy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Úspory z rozsahu produkce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Sklon spotřeby k homogenní poptávce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Snižující se logistické náklady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Homogenizace technických standardů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Vládní politika, tarify, daně, cla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Podpora zahraničních investic </a:t>
            </a:r>
            <a:endParaRPr lang="cs-CZ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None/>
            </a:pP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532440" cy="1143000"/>
          </a:xfrm>
        </p:spPr>
        <p:txBody>
          <a:bodyPr/>
          <a:lstStyle/>
          <a:p>
            <a:r>
              <a:rPr lang="cs-CZ" sz="3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Východiska ČR pro zapojení do MO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84784"/>
            <a:ext cx="8316416" cy="4896544"/>
          </a:xfrm>
        </p:spPr>
        <p:txBody>
          <a:bodyPr/>
          <a:lstStyle/>
          <a:p>
            <a:pPr>
              <a:buNone/>
            </a:pPr>
            <a:r>
              <a:rPr lang="cs-CZ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2800" u="sng" dirty="0">
                <a:latin typeface="Tahoma" pitchFamily="34" charset="0"/>
                <a:cs typeface="Tahoma" pitchFamily="34" charset="0"/>
              </a:rPr>
              <a:t>Komparativní</a:t>
            </a:r>
            <a:r>
              <a:rPr lang="cs-CZ" sz="2800" b="1" u="sng" dirty="0">
                <a:latin typeface="Tahoma" pitchFamily="34" charset="0"/>
                <a:cs typeface="Tahoma" pitchFamily="34" charset="0"/>
              </a:rPr>
              <a:t> výhody:</a:t>
            </a:r>
          </a:p>
          <a:p>
            <a:pPr>
              <a:buNone/>
            </a:pPr>
            <a:endParaRPr lang="cs-CZ" sz="8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Tranzitní poloha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Výskyt minerálních pramenů a zřídel (rozvoj lázeňství)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Různorodý přírodní reliéf (rozvoj CR různých forem)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Atraktivita historických památek (rozvoj CR)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Vysoký stupeň vzdělanosti (kvalifikovaná pracovní síla)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Vyspělost kultury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Stabilní sociální prostředí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Stále nižší úroveň mezd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Vysoká úroveň zprůmyslnění</a:t>
            </a:r>
          </a:p>
          <a:p>
            <a:pPr>
              <a:buFont typeface="Wingdings" pitchFamily="2" charset="2"/>
              <a:buChar char="Ø"/>
            </a:pPr>
            <a:endParaRPr lang="cs-CZ" sz="24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sz="24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cs-CZ" sz="3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Východiska ČR pro zapojení do MO </a:t>
            </a:r>
            <a:endParaRPr lang="cs-CZ" sz="3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00200"/>
            <a:ext cx="8316416" cy="4781128"/>
          </a:xfrm>
        </p:spPr>
        <p:txBody>
          <a:bodyPr/>
          <a:lstStyle/>
          <a:p>
            <a:pPr>
              <a:buNone/>
            </a:pPr>
            <a:r>
              <a:rPr lang="cs-CZ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2800" u="sng" dirty="0">
                <a:latin typeface="Tahoma" pitchFamily="34" charset="0"/>
                <a:cs typeface="Tahoma" pitchFamily="34" charset="0"/>
              </a:rPr>
              <a:t>Komparativní</a:t>
            </a:r>
            <a:r>
              <a:rPr lang="cs-CZ" sz="2800" b="1" u="sng" dirty="0">
                <a:latin typeface="Tahoma" pitchFamily="34" charset="0"/>
                <a:cs typeface="Tahoma" pitchFamily="34" charset="0"/>
              </a:rPr>
              <a:t> nevýhody:</a:t>
            </a:r>
          </a:p>
          <a:p>
            <a:pPr>
              <a:buNone/>
            </a:pPr>
            <a:endParaRPr lang="cs-CZ" sz="8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Malá geografická rozloha (omezená surovinová báze)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Klimatické podmínky limitující zemědělskou produkci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Malý počet obyvatel (objem prac. síly, velikost trhu)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Nedostatek domácího kapitálu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Zdlouhavá práce soudů (nízká vymahatelnost práva)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Vysoká míra korupce a minimální protiopatření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Nízká konkurenceschopnost výrobků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Nedostatečná míra adaptability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cs typeface="Tahoma" pitchFamily="34" charset="0"/>
              </a:rPr>
              <a:t>domácích subjektů na změny</a:t>
            </a:r>
          </a:p>
          <a:p>
            <a:pPr>
              <a:buFont typeface="Wingdings" pitchFamily="2" charset="2"/>
              <a:buChar char="Ø"/>
            </a:pPr>
            <a:endParaRPr lang="cs-CZ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3AAE8-B88A-43B6-9100-2B2E8D73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Zastoupení ČR v obchodních uskupeních EU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031108AF-58A2-48C9-B1B3-83BCCB1AE9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484784"/>
            <a:ext cx="8383568" cy="5373216"/>
          </a:xfrm>
          <a:noFill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cs-CZ" b="1" i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Literatura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8244408" cy="4497363"/>
          </a:xfrm>
        </p:spPr>
        <p:txBody>
          <a:bodyPr/>
          <a:lstStyle/>
          <a:p>
            <a:pPr marL="514350" indent="-514350">
              <a:buClr>
                <a:schemeClr val="bg1"/>
              </a:buClr>
              <a:buNone/>
              <a:defRPr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1. Pirožek, P. a kol.: </a:t>
            </a:r>
            <a:r>
              <a:rPr lang="cs-CZ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Mezinárodní obchod.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Distanční studijní opora (elektronická verze), Masarykova univerzita, 2019.</a:t>
            </a:r>
          </a:p>
          <a:p>
            <a:pPr marL="514350" indent="-514350">
              <a:buClr>
                <a:schemeClr val="bg1"/>
              </a:buClr>
              <a:buNone/>
              <a:defRPr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2. Kalínská, E.; Petříček, V. a kol. </a:t>
            </a:r>
            <a:r>
              <a:rPr lang="cs-CZ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Mezinárodní obchod.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Praha: Oeconomica, VŠE, 2006. ISBN </a:t>
            </a:r>
            <a:r>
              <a:rPr lang="cs-CZ" sz="2000" dirty="0"/>
              <a:t>80-245-0600-9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14350" indent="-514350">
              <a:buClr>
                <a:schemeClr val="bg1"/>
              </a:buClr>
              <a:buNone/>
              <a:defRPr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3. Kubišta V. a kol.: </a:t>
            </a:r>
            <a:r>
              <a:rPr lang="cs-CZ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Mezinárodní ekonomické vztahy.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Praha: Vyd. Aleš Čeněk, 2009. ISBN 978-80-7380-191-5.</a:t>
            </a:r>
          </a:p>
          <a:p>
            <a:pPr marL="514350" indent="-514350">
              <a:buClr>
                <a:schemeClr val="bg1"/>
              </a:buClr>
              <a:buNone/>
              <a:defRPr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4. Svatoš M. a kol.: </a:t>
            </a:r>
            <a:r>
              <a:rPr lang="cs-CZ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Zahraniční obchod teorie a praxe.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Praha: Grada Publishing, 2009. ISBN 978-80-247-2708-0.</a:t>
            </a:r>
          </a:p>
          <a:p>
            <a:pPr marL="0" indent="0">
              <a:buNone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5. WTO Secretariat: </a:t>
            </a:r>
            <a:r>
              <a:rPr lang="cs-CZ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Trade Statistical Review 2018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97753-1E6B-45B9-A0C9-88B694E8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</p:spPr>
        <p:txBody>
          <a:bodyPr/>
          <a:lstStyle/>
          <a:p>
            <a:r>
              <a:rPr lang="cs-CZ" sz="4000" b="1" i="1" dirty="0"/>
              <a:t>Základní definice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E26A3-3076-49AE-8A43-E0D25C5B4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36622"/>
            <a:ext cx="7499176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ZAHRANIČNÍ OBCHOD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lze definovat jako „obchod jedné národní ekonomiky se svým okolím (jednou či více jinými národními ekonomikami), případně jako obchod jednoho státu </a:t>
            </a:r>
            <a:b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jinými státy, shodují-li se jejich hranice s hranicemi ekonomik“</a:t>
            </a:r>
          </a:p>
          <a:p>
            <a:pPr marL="0" indent="0">
              <a:buNone/>
            </a:pPr>
            <a:r>
              <a:rPr lang="cs-CZ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(Štěrbová a kol., 2013)</a:t>
            </a:r>
            <a:endParaRPr lang="cs-CZ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v-S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MEZINÁRODNÍ OBCHOD</a:t>
            </a:r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lze definovat jako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souhrn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zahraničněobchodních aktivit dvou a více národních ekonomik, případně států, shodují-li se jejich hranice s hranicemi ekonomik; je tedy součtem dvou a více zahraničních obchodů“ </a:t>
            </a:r>
            <a:b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(Kalínská a kol., 2005) </a:t>
            </a:r>
          </a:p>
          <a:p>
            <a:pPr marL="0" indent="0">
              <a:buNone/>
            </a:pPr>
            <a:endParaRPr lang="cs-CZ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GLOBALIZACE…?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5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Globalizace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268760"/>
            <a:ext cx="8136904" cy="485740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Fenomén, jenž se ve světě postupně vyvíjí již po několik staletí, v současnosti urychlen rozvojem logistických a komunikačních technologií a díky prohlubující se liberalizaci ve světové politice a ekonomice. </a:t>
            </a:r>
          </a:p>
          <a:p>
            <a:pPr>
              <a:buFont typeface="Wingdings" pitchFamily="2" charset="2"/>
              <a:buChar char="Ø"/>
            </a:pPr>
            <a:endParaRPr lang="cs-CZ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Zavedení dělby práce v celosvětovém měřítku, monitorování a využívání komparativních výhod </a:t>
            </a:r>
            <a:b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v teritoriích, která nabízejí nejpříhodnější podmínky. </a:t>
            </a:r>
          </a:p>
          <a:p>
            <a:pPr>
              <a:buFont typeface="Wingdings" pitchFamily="2" charset="2"/>
              <a:buChar char="Ø"/>
            </a:pPr>
            <a:endParaRPr lang="cs-CZ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Celosvětový proces, který činí ekonomické systémy </a:t>
            </a:r>
            <a:b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národní společenství více uniformní, </a:t>
            </a:r>
            <a:b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více integrované a více navzájem </a:t>
            </a:r>
            <a:b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závislé.</a:t>
            </a:r>
          </a:p>
          <a:p>
            <a:pPr>
              <a:buFont typeface="Wingdings" pitchFamily="2" charset="2"/>
              <a:buChar char="Ø"/>
            </a:pP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Globalizace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340768"/>
            <a:ext cx="8316416" cy="478539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Reakce na přesycenost domácích trhů </a:t>
            </a:r>
          </a:p>
          <a:p>
            <a:pPr>
              <a:buFont typeface="Wingdings" pitchFamily="2" charset="2"/>
              <a:buChar char="Ø"/>
            </a:pPr>
            <a:r>
              <a:rPr lang="cs-CZ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Alokování kapitálu tam, kde přinese nejlepší zhodnocení</a:t>
            </a:r>
          </a:p>
          <a:p>
            <a:pPr>
              <a:buFont typeface="Wingdings" pitchFamily="2" charset="2"/>
              <a:buChar char="Ø"/>
            </a:pPr>
            <a:r>
              <a:rPr lang="cs-CZ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Proces zvyšující závislost trhů a národních </a:t>
            </a:r>
            <a:br>
              <a:rPr lang="cs-CZ" sz="25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ekonomik, které mají jen málo obranných </a:t>
            </a:r>
            <a:br>
              <a:rPr lang="cs-CZ" sz="25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mechanismů s omezeným účinkem</a:t>
            </a:r>
          </a:p>
          <a:p>
            <a:pPr>
              <a:buFont typeface="Wingdings" pitchFamily="2" charset="2"/>
              <a:buChar char="Ø"/>
            </a:pPr>
            <a:r>
              <a:rPr lang="cs-CZ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Proces globalizace nelze zastavit</a:t>
            </a:r>
          </a:p>
          <a:p>
            <a:pPr>
              <a:buFont typeface="Wingdings" pitchFamily="2" charset="2"/>
              <a:buChar char="Ø"/>
            </a:pPr>
            <a:r>
              <a:rPr lang="cs-CZ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Vyřazení z procesu globalizace vede </a:t>
            </a:r>
            <a:br>
              <a:rPr lang="cs-CZ" sz="25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k izolaci hospodářské i politické </a:t>
            </a:r>
            <a:endParaRPr lang="cs-CZ" sz="2500" dirty="0"/>
          </a:p>
          <a:p>
            <a:pPr>
              <a:buNone/>
            </a:pP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Globalizace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268760"/>
            <a:ext cx="7787208" cy="5112568"/>
          </a:xfrm>
        </p:spPr>
        <p:txBody>
          <a:bodyPr/>
          <a:lstStyle/>
          <a:p>
            <a:pPr>
              <a:buNone/>
            </a:pP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Existují čtyři hlavní aspekty globalizace:</a:t>
            </a:r>
          </a:p>
          <a:p>
            <a:pPr>
              <a:buFont typeface="Wingdings" pitchFamily="2" charset="2"/>
              <a:buChar char="Ø"/>
            </a:pPr>
            <a:r>
              <a:rPr lang="cs-CZ" sz="2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Mezinárodní obchod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Pohyb investic a kapitálu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Migrace osob 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Šíření znalostí</a:t>
            </a:r>
          </a:p>
          <a:p>
            <a:pPr>
              <a:buNone/>
            </a:pPr>
            <a:endParaRPr lang="cs-CZ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2400" b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Mezinárodní obchod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zahrnuje veškeré komerční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aktivity (prodej, investice, logistiku, dopravu), které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se odehrávají mezi dvěma či více regiony,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národy a zeměmi za jejich politickými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hranicemi.  </a:t>
            </a:r>
          </a:p>
          <a:p>
            <a:pPr>
              <a:buFont typeface="Wingdings" pitchFamily="2" charset="2"/>
              <a:buChar char="Ø"/>
            </a:pP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Vývoj MO – fáze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532440" cy="4641379"/>
          </a:xfrm>
        </p:spPr>
        <p:txBody>
          <a:bodyPr/>
          <a:lstStyle/>
          <a:p>
            <a:pPr>
              <a:buNone/>
            </a:pPr>
            <a:r>
              <a:rPr lang="cs-CZ" sz="3600" b="1" dirty="0">
                <a:latin typeface="Tahoma" pitchFamily="34" charset="0"/>
                <a:cs typeface="Tahoma" pitchFamily="34" charset="0"/>
              </a:rPr>
              <a:t>  Fáze 1</a:t>
            </a:r>
            <a:r>
              <a:rPr lang="cs-CZ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2800" dirty="0">
                <a:latin typeface="Tahoma" pitchFamily="34" charset="0"/>
                <a:cs typeface="Tahoma" pitchFamily="34" charset="0"/>
              </a:rPr>
              <a:t>(</a:t>
            </a:r>
            <a:r>
              <a:rPr lang="cs-CZ" sz="2800" u="sng" dirty="0">
                <a:latin typeface="Tahoma" pitchFamily="34" charset="0"/>
                <a:cs typeface="Tahoma" pitchFamily="34" charset="0"/>
              </a:rPr>
              <a:t>započata r. 1492 objevením Ameriky</a:t>
            </a:r>
            <a:r>
              <a:rPr lang="cs-CZ" sz="2800" dirty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</a:pPr>
            <a:r>
              <a:rPr lang="cs-CZ" sz="2800" dirty="0">
                <a:latin typeface="Tahoma" pitchFamily="34" charset="0"/>
                <a:cs typeface="Tahoma" pitchFamily="34" charset="0"/>
              </a:rPr>
              <a:t>   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- zámořské plavby, pouštní karavany </a:t>
            </a:r>
            <a:r>
              <a:rPr lang="cs-CZ" sz="2300" dirty="0">
                <a:latin typeface="Tahoma" pitchFamily="34" charset="0"/>
                <a:cs typeface="Tahoma" pitchFamily="34" charset="0"/>
              </a:rPr>
              <a:t>(důvěra bez formalit)</a:t>
            </a:r>
            <a:r>
              <a:rPr lang="cs-CZ" sz="2000" dirty="0">
                <a:latin typeface="Tahoma" pitchFamily="34" charset="0"/>
                <a:cs typeface="Tahoma" pitchFamily="34" charset="0"/>
              </a:rPr>
              <a:t>;  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 - objev nových teritorií znamenal rozvoj obchodní výměny se zámořskými oblastmi;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 - koloniální éra = zdroj levné pracovní síly, zdroj vzácných nerostných surovin, odbyt výrobků;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 - týká se pouze několika států, jimž vlastnictví  kolonií přinášelo ekonomické výhody;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 - typický byl tzv. trojúhelníkový obchod  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 (Evropa – Afrika – Amerika)</a:t>
            </a:r>
          </a:p>
          <a:p>
            <a:pPr>
              <a:buFont typeface="Wingdings" pitchFamily="2" charset="2"/>
              <a:buChar char="Ø"/>
            </a:pPr>
            <a:endParaRPr lang="cs-CZ" sz="28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Vývoj MO – fáze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00200"/>
            <a:ext cx="8460432" cy="4781128"/>
          </a:xfrm>
        </p:spPr>
        <p:txBody>
          <a:bodyPr/>
          <a:lstStyle/>
          <a:p>
            <a:pPr>
              <a:buNone/>
            </a:pPr>
            <a:r>
              <a:rPr lang="cs-CZ" sz="3600" b="1" dirty="0">
                <a:latin typeface="Tahoma" pitchFamily="34" charset="0"/>
                <a:cs typeface="Tahoma" pitchFamily="34" charset="0"/>
              </a:rPr>
              <a:t>  Fáze 2 </a:t>
            </a:r>
            <a:br>
              <a:rPr lang="cs-CZ" sz="3600" b="1" dirty="0">
                <a:latin typeface="Tahoma" pitchFamily="34" charset="0"/>
                <a:cs typeface="Tahoma" pitchFamily="34" charset="0"/>
              </a:rPr>
            </a:br>
            <a:r>
              <a:rPr lang="cs-CZ" sz="2800" dirty="0">
                <a:latin typeface="Tahoma" pitchFamily="34" charset="0"/>
                <a:cs typeface="Tahoma" pitchFamily="34" charset="0"/>
              </a:rPr>
              <a:t>(</a:t>
            </a:r>
            <a:r>
              <a:rPr lang="cs-CZ" sz="2800" u="sng" dirty="0">
                <a:latin typeface="Tahoma" pitchFamily="34" charset="0"/>
                <a:cs typeface="Tahoma" pitchFamily="34" charset="0"/>
              </a:rPr>
              <a:t>poč. 19. století v souvislosti s průmysl. revolucí</a:t>
            </a:r>
            <a:r>
              <a:rPr lang="cs-CZ" sz="2800" dirty="0">
                <a:latin typeface="Tahoma" pitchFamily="34" charset="0"/>
                <a:cs typeface="Tahoma" pitchFamily="34" charset="0"/>
              </a:rPr>
              <a:t>)  </a:t>
            </a:r>
          </a:p>
          <a:p>
            <a:pPr>
              <a:buNone/>
            </a:pPr>
            <a:r>
              <a:rPr lang="cs-CZ" sz="2800" dirty="0">
                <a:latin typeface="Tahoma" pitchFamily="34" charset="0"/>
                <a:cs typeface="Tahoma" pitchFamily="34" charset="0"/>
              </a:rPr>
              <a:t>   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- vynálezy a technické novinky v Evropě;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- běžný je obchod spotřeb. zbožím a potravinami;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- rozvoj cestování širokých skupin obyvatelstva; 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- objev nových vzdálených zemí (Austrálie, NZ);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- rostoucí propojenost podniků a jejich působení 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cs typeface="Tahoma" pitchFamily="34" charset="0"/>
              </a:rPr>
              <a:t>na mezinárodních trzích  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</a:t>
            </a:r>
            <a:endParaRPr lang="cs-CZ" sz="2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8469297" cy="5064720"/>
          </a:xfrm>
        </p:spPr>
        <p:txBody>
          <a:bodyPr/>
          <a:lstStyle/>
          <a:p>
            <a:pPr>
              <a:buNone/>
            </a:pPr>
            <a:r>
              <a:rPr lang="cs-CZ" sz="2800" b="1" dirty="0">
                <a:latin typeface="Tahoma" pitchFamily="34" charset="0"/>
                <a:cs typeface="Tahoma" pitchFamily="34" charset="0"/>
              </a:rPr>
              <a:t>   </a:t>
            </a:r>
            <a:r>
              <a:rPr lang="cs-CZ" sz="2400" dirty="0">
                <a:latin typeface="Tahoma" pitchFamily="34" charset="0"/>
                <a:cs typeface="Tahoma" pitchFamily="34" charset="0"/>
              </a:rPr>
              <a:t>- získané výhody v dopravě, vyjednané redukce obchodních bariér;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 - zvýšený tok zboží, kapitálu a především pracovních sil;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 - cca 60 mil. lidí migrovalo z Evropy do Severní Ameriky;  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 - obyvatelé Indie a Číny směřovali na Srí Lanku, </a:t>
            </a:r>
            <a:br>
              <a:rPr lang="cs-CZ" sz="2400" dirty="0">
                <a:latin typeface="Tahoma" pitchFamily="34" charset="0"/>
                <a:cs typeface="Tahoma" pitchFamily="34" charset="0"/>
              </a:rPr>
            </a:br>
            <a:r>
              <a:rPr lang="cs-CZ" sz="2400" dirty="0">
                <a:latin typeface="Tahoma" pitchFamily="34" charset="0"/>
                <a:cs typeface="Tahoma" pitchFamily="34" charset="0"/>
              </a:rPr>
              <a:t>do Thajska, Vietnamu aj.;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 - objem MO rostl o 4 % ročně</a:t>
            </a:r>
          </a:p>
          <a:p>
            <a:pPr>
              <a:buNone/>
            </a:pPr>
            <a:endParaRPr lang="cs-CZ" sz="2800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</a:t>
            </a:r>
            <a:r>
              <a:rPr lang="cs-CZ" sz="2400" u="sng" dirty="0">
                <a:latin typeface="Tahoma" pitchFamily="34" charset="0"/>
                <a:cs typeface="Tahoma" pitchFamily="34" charset="0"/>
              </a:rPr>
              <a:t>Následovalo problematické meziválečné období: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- světová hospodářská krize (1929),</a:t>
            </a:r>
          </a:p>
          <a:p>
            <a:pPr>
              <a:buNone/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   - krize koloniální soustavy atd.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emě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Země</Template>
  <TotalTime>3887</TotalTime>
  <Words>1030</Words>
  <Application>Microsoft Office PowerPoint</Application>
  <PresentationFormat>Předvádění na obrazovce (4:3)</PresentationFormat>
  <Paragraphs>161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Wingdings</vt:lpstr>
      <vt:lpstr>Země</vt:lpstr>
      <vt:lpstr>Úvod do problematiky  mezinárodního obchodu   Ladislava Kuchynková </vt:lpstr>
      <vt:lpstr>Prezentace aplikace PowerPoint</vt:lpstr>
      <vt:lpstr>Základní definice </vt:lpstr>
      <vt:lpstr>1. Globalizace</vt:lpstr>
      <vt:lpstr>1. Globalizace</vt:lpstr>
      <vt:lpstr>1. Globalizace</vt:lpstr>
      <vt:lpstr>2. Vývoj MO – fáze 1</vt:lpstr>
      <vt:lpstr>2. Vývoj MO – fáze 2</vt:lpstr>
      <vt:lpstr>Prezentace aplikace PowerPoint</vt:lpstr>
      <vt:lpstr>2. Vývoj MO – fáze 3 (poválečné období) </vt:lpstr>
      <vt:lpstr>General Agreement on Tariffs and Trade (GATT)  – Všeobecná dohoda o clech a obchodu</vt:lpstr>
      <vt:lpstr>Prezentace aplikace PowerPoint</vt:lpstr>
      <vt:lpstr>Prezentace aplikace PowerPoint</vt:lpstr>
      <vt:lpstr>Prezentace aplikace PowerPoint</vt:lpstr>
      <vt:lpstr>Růst obchodu se zbožím  podle regionů (2017)</vt:lpstr>
      <vt:lpstr>Vedoucí vývozci a dovozci v MO se zbožím 2016 - 2017 (v mld. USD)</vt:lpstr>
      <vt:lpstr> Zastoupení zemí v MO zbožím</vt:lpstr>
      <vt:lpstr>Současný stav MO se službami</vt:lpstr>
      <vt:lpstr>Vedoucí vývozci a dovozci v MO službami 2016 - 2017 (mld. USD)</vt:lpstr>
      <vt:lpstr> Zastoupení zemí v MO službami</vt:lpstr>
      <vt:lpstr>3. Faktory rozvoje MO</vt:lpstr>
      <vt:lpstr>3. Faktory rozvoje MO</vt:lpstr>
      <vt:lpstr>4. Východiska ČR pro zapojení do MO </vt:lpstr>
      <vt:lpstr>4. Východiska ČR pro zapojení do MO </vt:lpstr>
      <vt:lpstr>Zastoupení ČR v obchodních uskupeních EU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Globalizace a správa společností</dc:title>
  <dc:creator>admin</dc:creator>
  <cp:lastModifiedBy>Ladislava Kuchynková</cp:lastModifiedBy>
  <cp:revision>163</cp:revision>
  <cp:lastPrinted>2019-09-15T22:56:14Z</cp:lastPrinted>
  <dcterms:created xsi:type="dcterms:W3CDTF">2012-02-18T11:21:06Z</dcterms:created>
  <dcterms:modified xsi:type="dcterms:W3CDTF">2019-09-15T23:33:21Z</dcterms:modified>
</cp:coreProperties>
</file>