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0" r:id="rId3"/>
    <p:sldId id="297" r:id="rId4"/>
    <p:sldId id="300" r:id="rId5"/>
    <p:sldId id="301" r:id="rId6"/>
    <p:sldId id="315" r:id="rId7"/>
    <p:sldId id="302" r:id="rId8"/>
    <p:sldId id="303" r:id="rId9"/>
    <p:sldId id="307" r:id="rId10"/>
    <p:sldId id="304" r:id="rId11"/>
    <p:sldId id="316" r:id="rId12"/>
    <p:sldId id="313" r:id="rId13"/>
    <p:sldId id="314" r:id="rId14"/>
    <p:sldId id="281" r:id="rId15"/>
    <p:sldId id="283" r:id="rId16"/>
    <p:sldId id="291" r:id="rId17"/>
    <p:sldId id="292" r:id="rId18"/>
    <p:sldId id="293" r:id="rId19"/>
    <p:sldId id="294" r:id="rId20"/>
    <p:sldId id="296" r:id="rId21"/>
    <p:sldId id="308" r:id="rId22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57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xmlns="" id="{4EB32A0D-5FA2-4451-A44F-38790F8798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xmlns="" id="{193CA292-D17C-4C91-AE2D-444ED5BDF6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xmlns="" id="{520ED270-5553-494E-802E-4F1D4AF55E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xmlns="" id="{05AF14BE-C30F-4ACD-97DE-1F0D191623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97419B0F-B2A8-4B76-BAD0-900B1C5C571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889970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3D529CE5-7191-4F7A-828F-CDC2E0FEC9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BBBEB97D-79BB-4397-85C9-42514302B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xmlns="" id="{48363343-8392-4817-BAC0-2AC4B6525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xmlns="" id="{137AF42C-2CE3-494E-AA4D-D53E8034D1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xmlns="" id="{36C21241-8585-415D-99B7-C19684D60A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xmlns="" id="{804D401B-56F5-44CB-890D-07B2740EE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AE38FE7-BBC9-4572-A995-8E3E279F49E6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072516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966F2221-88B3-4003-8AAD-31EC9992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72796A38-6811-41CE-BB42-6F450239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49D83CEA-41BE-4ACF-A1B7-D4F60B62E0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0F26D8CE-097A-4787-BEC9-2A4D0693C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25801E46-9A9E-4F42-A7EB-F52B82EE5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D6EC47D3-3788-48F7-884F-BA881C1A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0F9AC2A1-4393-4F6E-A5E9-9B2DFFB1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561ECFEF-6631-4CB2-B951-4C6322543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7A633C22-C78F-4651-A3D0-85E6501C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ADA15F5A-B168-4B8F-B708-E4FEA40FE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22DCC07D-2E07-4DBF-88D3-8581331A1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A84CAE6E-9D39-409F-A640-A9D39C3A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85496550-7B92-484B-8656-F9F88BA4C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063BB4CD-7C15-4289-BBCB-46774268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xmlns="" id="{F9CDDFD7-F67D-447E-B260-222C1107C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xmlns="" id="{BA35D8A8-3989-435D-B4C6-89F3724F5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41B2367D-B808-4521-8A3A-274C8678B2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B9BD43A2-E856-44CB-B7DD-886AC96DB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85D48F75-0BCD-4B3C-8E26-4FF0E3B9A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52D2BFED-1434-4785-B3D5-EE207622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xmlns="" id="{5464EFE8-CCE3-4062-8843-AAD4E1985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xmlns="" id="{311D0966-2698-4D27-A9BA-634FE1D3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613275"/>
            <a:ext cx="5483225" cy="4368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35C740AF-2047-46D4-814D-65F46D71D5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5CEC14EB-2FB0-4543-8577-4E996A40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FFC1F150-16BB-4E38-8EEB-C0C35CA26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846E7639-7A5B-4A97-95F4-EA560616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841C1CC0-9B72-4F38-9702-3D0D99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557FF39A-3213-4647-872B-4A8108990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5C418FAD-03C3-413B-8B6D-0D32FD0A5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4CFD77D4-2027-44DA-8396-E93F48183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DCF84DDF-193D-4436-BF56-677A815E0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5D98F3C9-E20D-41D8-BFDD-B0D6851B0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B9692EEA-E3CF-4E58-A77A-EA999712D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C10D30A7-27C1-4925-B7B7-7A96AF804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9E0BBF7-BE42-4CFD-8F4A-158EFBBC3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E52058-5BF5-4998-A4A8-58C3FF778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02828D9-B054-4E50-A8A3-C7580662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2C4C-EA18-41D6-BC7A-26C96A69C72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5094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FB34746-ECE0-4F0F-A5AC-01808CE7C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FC92327-711C-42B3-A967-207291AF6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C283940-AE20-45C1-9884-E29C5D80D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28C8-A210-48BD-9107-BC55F365456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2222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48C4AC7-9E6F-40F9-92FE-6528F571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322EFEC-22B7-4B1C-B2C9-DEB8ECCE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CA94608-69D9-4AAE-84D9-9305F33F3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DB7CB-C0B0-4715-87BF-42BCD6EBC26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934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A2CD6C-A451-4F80-9D03-C0E1C927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C0C7035-C5F0-4253-8CB9-ADDECF34F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2937B50-6C6E-418F-A186-C7D768914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1CAB-5640-415E-9394-9A38E416057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10613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E260586-7002-4FAF-A55D-9626B7D4C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2C7F01C-B245-4FC4-BEEB-9D8DAB5F4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16A7816-AA9F-41F7-ADD3-5CA19FFA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91E06-1E56-449F-9B37-4294B96A831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200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4814AFF-B0F9-4D98-B56A-AF6B0E87E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B2C78ED-7B15-4F35-AE13-3E55FA063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39790DA-44F0-491E-A822-27B3352D8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DD8D6-3078-481A-96E3-7ED889AA96BE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222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872B6C64-0836-4726-AA9E-FD57033D6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15C4A54-AD3D-4EBD-AD2C-48F18EAC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71DA70ED-062B-443C-A696-EC174F168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51544-AA8C-498C-B74C-FE90B7FDA74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408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29F6A0F-9420-4663-A76F-9D4A1736E8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1029A15-DB89-497A-A81B-B0236EBAA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65D8BA3D-A912-4000-827D-2E6B2901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7E805-3509-46BC-AB69-60818D13C97A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23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D823EDE-3E38-452F-988B-E0946A651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179E5B5-4A5A-41B4-BFB4-D18AF8CA1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E84E6C3-0DF1-4748-9CA7-883126AC8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8B44-BA90-4B4F-922F-FF0A4757189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780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C068B5D-EEDB-4143-A1C5-6BD7EB8D7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8629D37-719F-4608-9745-7F50C9D96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F36E944-4BA3-4E69-8D35-844F20630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F96A-84F4-44AB-9CA4-991406E9E179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67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B33A4B5-F7A9-4C7F-B11F-3EBE7CC5C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95FACA5-F3C7-4798-B3E3-E84306F62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CC42158-26A3-4437-9285-DD6F612BF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577EE-4F64-43C1-A8A3-E67EF91291B3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819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3D425AD-B2BA-44E9-8C42-B71FBDD32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F6C2A2E-26A6-4A45-8A85-234E43ACC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xmlns="" id="{429326CD-8644-4328-8ABC-BA55BECAD3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xmlns="" id="{13C27820-C61A-4C07-A1A3-A10FD940C9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xmlns="" id="{9F8ED7F5-830C-4BBD-90E2-6F10C31F7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3F5AD-A399-4B83-AD3F-00D61D9D3244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et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xmlns="" id="{B6F2822B-3CE6-46FA-825B-6B8D684D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xmlns="" id="{DA888E99-F959-4EC0-8D0B-FB22F6652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</p:spPr>
        <p:txBody>
          <a:bodyPr/>
          <a:lstStyle/>
          <a:p>
            <a:pPr algn="r" eaLnBrk="1" hangingPunct="1"/>
            <a:r>
              <a:rPr lang="cs-CZ" altLang="de-DE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Hospodářská soutěž v EU</a:t>
            </a:r>
            <a:r>
              <a:rPr lang="cs-CZ" altLang="de-DE" sz="3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/>
            </a:r>
            <a:br>
              <a:rPr lang="cs-CZ" altLang="de-DE" sz="3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de-DE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IV. Aplikace v oblasti antitrustu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xmlns="" id="{1E23776C-3937-4F22-A895-1D56BC3A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B1E68B36-5ABE-43BD-951B-046FC10E00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Šetření na místě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xmlns="" id="{98E0364D-5816-46DB-A407-6C0F56AEA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Šetření v obchodních i jiných než obchodních prostorách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Komise, ÚOHS obdobně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Vstupovat</a:t>
            </a:r>
            <a:r>
              <a:rPr lang="cs-CZ" altLang="cs-CZ" sz="2400">
                <a:latin typeface="Times New Roman" panose="02020603050405020304" pitchFamily="18" charset="0"/>
              </a:rPr>
              <a:t> do všech prostorů, na pozemky a do dopravních prostředků podniků a sdružení podniků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Kontrolovat</a:t>
            </a:r>
            <a:r>
              <a:rPr lang="cs-CZ" altLang="cs-CZ" sz="2400">
                <a:latin typeface="Times New Roman" panose="02020603050405020304" pitchFamily="18" charset="0"/>
              </a:rPr>
              <a:t> účetní knihy a ostatní obchodní záznamy bez ohledu na to, v jaké formě jsou uloženy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Kopírovat</a:t>
            </a:r>
            <a:r>
              <a:rPr lang="cs-CZ" altLang="cs-CZ" sz="2400">
                <a:latin typeface="Times New Roman" panose="02020603050405020304" pitchFamily="18" charset="0"/>
              </a:rPr>
              <a:t> nebo získávat v jakékoli formě kopie nebo výpisy z těchto knih nebo záznamů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Pečetit</a:t>
            </a:r>
            <a:r>
              <a:rPr lang="cs-CZ" altLang="cs-CZ" sz="2400">
                <a:latin typeface="Times New Roman" panose="02020603050405020304" pitchFamily="18" charset="0"/>
              </a:rPr>
              <a:t> kterékoli podnikatelské prostory a účetní knihy nebo záznamy v rozsahu nezbytném pro kontrolu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Klást otázky</a:t>
            </a:r>
            <a:r>
              <a:rPr lang="cs-CZ" altLang="cs-CZ" sz="2400">
                <a:latin typeface="Times New Roman" panose="02020603050405020304" pitchFamily="18" charset="0"/>
              </a:rPr>
              <a:t> týkající se předmětu a účelu kontroly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B030A646-A71B-49B5-93D6-C11C49CD8E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Písemná žádost o informace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xmlns="" id="{4F323725-62B2-4387-95C4-F4EF29B7E5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Zákaz sebeobviňování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zodpovědět „faktické“ otázky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Právo nevypovídat?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IV. Řízení komise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xmlns="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>
                <a:latin typeface="Times New Roman" panose="02020603050405020304" pitchFamily="18" charset="0"/>
              </a:rPr>
              <a:t>(dawn raid)</a:t>
            </a:r>
            <a:endParaRPr lang="cs-CZ" altLang="cs-CZ" sz="350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3500" i="1">
                <a:latin typeface="Times New Roman" panose="02020603050405020304" pitchFamily="18" charset="0"/>
              </a:rPr>
              <a:t>? Právo na nezávislý soud?</a:t>
            </a:r>
            <a:endParaRPr lang="en-US" altLang="cs-CZ" sz="35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xmlns="" id="{ECCDF57A-82BD-4D01-869D-2D079AD0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Úřad pro ochranu hospodářské soutěže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xmlns="" id="{085E301D-8806-4609-8A6F-CF16E461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xmlns="" id="{027E941F-C51E-4728-B48C-D3E94D797C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Sankce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xmlns="" id="{37754519-BDAB-4246-A17E-B766E0D9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6264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ÚOHS: § 22a ZOHS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Komise: čl. 23 Nařízení 1/2003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Za porušení soutěžního práva je možné uložit pokutu až do výše </a:t>
            </a:r>
            <a:r>
              <a:rPr lang="cs-CZ" altLang="de-DE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ročního obratu</a:t>
            </a: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příslušného soutěžitele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xmlns="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V. Program leniency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xmlns="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Program </a:t>
            </a:r>
            <a:r>
              <a:rPr lang="cs-CZ" altLang="de-DE" sz="2400" i="1">
                <a:latin typeface="Times New Roman" panose="02020603050405020304" pitchFamily="18" charset="0"/>
              </a:rPr>
              <a:t>leniency </a:t>
            </a:r>
            <a:r>
              <a:rPr lang="cs-CZ" altLang="de-DE" sz="240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>
                <a:latin typeface="Times New Roman" panose="02020603050405020304" pitchFamily="18" charset="0"/>
              </a:rPr>
              <a:t>ÚOHS: sdělení předsedy (</a:t>
            </a:r>
            <a:r>
              <a:rPr lang="cs-CZ" altLang="de-DE" sz="2400">
                <a:latin typeface="Times New Roman" panose="02020603050405020304" pitchFamily="18" charset="0"/>
                <a:hlinkClick r:id="rId3"/>
              </a:rPr>
              <a:t>www.compet.cz</a:t>
            </a:r>
            <a:r>
              <a:rPr lang="cs-CZ" altLang="de-DE" sz="2400">
                <a:latin typeface="Times New Roman" panose="02020603050405020304" pitchFamily="18" charset="0"/>
              </a:rPr>
              <a:t>)</a:t>
            </a:r>
            <a:endParaRPr lang="cs-CZ" alt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>
                <a:latin typeface="Times New Roman" panose="02020603050405020304" pitchFamily="18" charset="0"/>
              </a:rPr>
              <a:t>Komise: </a:t>
            </a:r>
            <a:r>
              <a:rPr lang="cs-CZ" alt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xmlns="" id="{70C218BC-759A-4E77-B906-7A3F89BD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I.A: imunita za „dawn raid“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xmlns="" id="{2C732F6F-F2BC-4649-BA69-3B9CFCC0A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100">
                <a:latin typeface="Times New Roman" panose="02020603050405020304" pitchFamily="18" charset="0"/>
              </a:rPr>
              <a:t>Podmínky pro </a:t>
            </a:r>
            <a:r>
              <a:rPr lang="cs-CZ" altLang="cs-CZ" sz="3100" u="sng">
                <a:latin typeface="Times New Roman" panose="02020603050405020304" pitchFamily="18" charset="0"/>
              </a:rPr>
              <a:t>prvního</a:t>
            </a:r>
            <a:r>
              <a:rPr lang="cs-CZ" altLang="cs-CZ" sz="31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Informace potřebné pro šetření na místě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fungování kartelu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„</a:t>
            </a:r>
            <a:r>
              <a:rPr lang="cs-CZ" altLang="cs-CZ" i="1">
                <a:latin typeface="Times New Roman" panose="02020603050405020304" pitchFamily="18" charset="0"/>
              </a:rPr>
              <a:t>targeted inspection</a:t>
            </a:r>
            <a:r>
              <a:rPr lang="cs-CZ" altLang="cs-CZ">
                <a:latin typeface="Times New Roman" panose="02020603050405020304" pitchFamily="18" charset="0"/>
              </a:rPr>
              <a:t>“: včetně eg. polohy kanceláří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Úřad tyto informace neměl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xmlns="" id="{DA81F20E-232C-470E-B675-BE0A03A70B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I.B: imunita za „prokázání“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xmlns="" id="{A7CFADE2-86BA-4223-8955-CFCF7DB41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</a:t>
            </a:r>
            <a:r>
              <a:rPr lang="cs-CZ" altLang="cs-CZ" sz="3500" u="sng">
                <a:latin typeface="Times New Roman" panose="02020603050405020304" pitchFamily="18" charset="0"/>
              </a:rPr>
              <a:t>prvního</a:t>
            </a:r>
            <a:r>
              <a:rPr lang="cs-CZ" altLang="cs-CZ" sz="35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potřebné pro prokázání dohody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Úřad tyto informace neměl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Neposkytnuta imunita dle I.A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xmlns="" id="{44F6DE80-69DD-4E35-8E01-6F726CD8E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II: snížení pokuty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xmlns="" id="{06AA98DD-5C35-4D1A-B4B0-548CAD323E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představující </a:t>
            </a:r>
            <a:r>
              <a:rPr lang="cs-CZ" altLang="cs-CZ" sz="3500" i="1">
                <a:latin typeface="Times New Roman" panose="02020603050405020304" pitchFamily="18" charset="0"/>
              </a:rPr>
              <a:t>významnou přidanou hodnotu (significant added value)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V případě žadatele ne-přitěžující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xmlns="" id="{6F000701-241D-4BF7-B86E-0DCB049270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Leniency II: rozsah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xmlns="" id="{D1A5FD8E-065F-4241-A746-F6BEDBCF97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15900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1. žadatel: 30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2. žadatel: 20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další žadatelé: do 20 %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xmlns="" id="{503CADD2-E927-477A-96E0-0FB26D756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E65090B1-0C5A-41FC-AF2A-71FC484CFF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Struktura</a:t>
            </a:r>
            <a:r>
              <a:rPr lang="cs-CZ" altLang="cs-CZ"/>
              <a:t> </a:t>
            </a:r>
            <a:r>
              <a:rPr lang="cs-CZ" altLang="cs-CZ" sz="3600" b="1" i="1">
                <a:latin typeface="Verdana" panose="020B0604030504040204" pitchFamily="34" charset="0"/>
              </a:rPr>
              <a:t>prezentace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xmlns="" id="{40865A46-D383-4A7E-8FAE-86AD60A9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6264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Prosazování soutěžního práva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ECN a její fungování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 Vyšetřovací úkony</a:t>
            </a:r>
            <a:endParaRPr lang="cs-CZ" altLang="cs-CZ" sz="2800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 Program Leniency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xmlns="" id="{8FC40FC4-DB6F-44F5-9C18-6193430D91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Souhrnné žádosti –Leniency I.A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xmlns="" id="{8598E353-BE55-4D2D-89DB-32EB0697D3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45598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Pokud Komise „dobře umístěna“: dopad 3+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Žádost ke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Obsah: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základní identifikace kartelu, účastníků a trhu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ve kterých státech důkazy, kde podána žádost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Potvrzení o přijetí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Možnost žádat dodatečné informace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xmlns="" id="{9182A515-BBBA-4E62-9B37-90697E0848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xmlns="" id="{54A6E09C-61B7-4472-B27F-1DF9BEE01C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4149725"/>
            <a:ext cx="8785225" cy="1511300"/>
          </a:xfrm>
        </p:spPr>
        <p:txBody>
          <a:bodyPr/>
          <a:lstStyle/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 </a:t>
            </a: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8CBB053F-5A68-4F9C-B8B3-3C6EB162A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I. Prosazování soutěžního práva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xmlns="" id="{D42EB854-C746-491A-8D5E-E7E350240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338" y="1989138"/>
            <a:ext cx="9144000" cy="43926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Veřejné prosazování 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(public 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enforcement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soutěžním orgánem (Komise, NCA)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z úřední povinnosti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rozsáhlé vyšetřovací pravomoci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Tresty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Nová harmonizace </a:t>
            </a:r>
            <a:r>
              <a:rPr lang="cs-CZ" altLang="cs-CZ" sz="2400" dirty="0">
                <a:latin typeface="Times New Roman" panose="02020603050405020304" pitchFamily="18" charset="0"/>
              </a:rPr>
              <a:t>– Směrnice „ECN+“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Soukromé prosazování (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private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 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enforcement</a:t>
            </a:r>
            <a:r>
              <a:rPr lang="cs-CZ" altLang="cs-CZ" sz="2800" b="1" dirty="0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civilní soudy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v soukromém zájmu – na základě žaloby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Trestní prosazování (národní trestní právo)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II. ECN 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ECN sdružuje 28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alokace případů – nalezení „dobře umístěného“ orgánu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konzistentní rozhodování – „dohled“ Komise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spolupráce na budování společné „soutěžní kultury“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0E5B195C-E23B-4A49-8AF6-86329A244F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3CA20555-AC9A-47DC-A9B2-174F89FC64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Komise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Případy „3 +“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Zásadní právní otázky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Materiální vztah k jurisdikci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prokázat porušení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zastavit porušování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462180C3-29CA-438F-8811-EF987F8D19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0418C892-555A-43E0-9B4A-732A9FAAEE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„Dobře“, nikoliv „nejlépe“ umístěný orgán – problém paralelních řízení a </a:t>
            </a:r>
            <a:r>
              <a:rPr lang="cs-CZ" altLang="cs-CZ" sz="2800" b="1" i="1">
                <a:latin typeface="Times New Roman" panose="02020603050405020304" pitchFamily="18" charset="0"/>
              </a:rPr>
              <a:t>ne bis in idem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„vedle“ sebe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„po“ sobě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3187D5F9-6E37-4AE8-893B-1881490C8B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„kontrola“ Komise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C8325030-703A-4049-9B00-3B085B190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187166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NCA informovat Komisi 30 dní před vydáním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Komise „odebrat“ případ 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Stát má Komisi informovat a soudních rozhodnutích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47812D59-02C1-43DE-BA3E-63F33A7D8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III. Vyšetřování v rámci ECN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xmlns="" id="{EBAA6681-84DE-4DA5-81F7-BBBE6CAA0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Unijní právo stanoví jen vyšetřovací oprávnění Komise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dožádání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Důkaz provedený v jednom státě lze bez dalšího použít jako důkaz ve státě jiném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Základem neohlášené šetření na místě </a:t>
            </a:r>
            <a:r>
              <a:rPr lang="cs-CZ" altLang="cs-CZ" sz="2800" i="1">
                <a:latin typeface="Times New Roman" panose="02020603050405020304" pitchFamily="18" charset="0"/>
              </a:rPr>
              <a:t>(dawn raid)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xmlns="" id="{003EF89D-3302-4CBF-9B56-94B5E9F02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8BB785BC-ABE4-4122-80E9-B9D3027669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Vyšetřovací oprávnění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xmlns="" id="{0C60C527-2F4C-45EE-B750-1278899E8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862647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šetření sama (za asistence NCA), nebo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pověří NCA provedením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NCA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vlastní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asistuje při šetření Komise (včetně eg. policie)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musí provést šetření na dožádání 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může provést šetření na dožádání jiného NCA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937</TotalTime>
  <Words>705</Words>
  <Application>Microsoft Office PowerPoint</Application>
  <PresentationFormat>Předvádění na obrazovce (4:3)</PresentationFormat>
  <Paragraphs>133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Prezentace UOHS_1</vt:lpstr>
      <vt:lpstr>Hospodářská soutěž v EU IV. Aplikace v oblasti antitrustu</vt:lpstr>
      <vt:lpstr>Struktura prezentace</vt:lpstr>
      <vt:lpstr>I. Prosazování soutěžního práva</vt:lpstr>
      <vt:lpstr>II. ECN a její fungování</vt:lpstr>
      <vt:lpstr>ad „Dobře umístěný“ orgán</vt:lpstr>
      <vt:lpstr>ad „Dobře umístěný“ orgán</vt:lpstr>
      <vt:lpstr>ad „kontrola“ Komise</vt:lpstr>
      <vt:lpstr>III. Vyšetřování v rámci ECN</vt:lpstr>
      <vt:lpstr>ad Vyšetřovací oprávnění</vt:lpstr>
      <vt:lpstr>Šetření na místě</vt:lpstr>
      <vt:lpstr>Písemná žádost o informace</vt:lpstr>
      <vt:lpstr>IV. Řízení komise</vt:lpstr>
      <vt:lpstr>Rozhodnutí Komise</vt:lpstr>
      <vt:lpstr>Sankce</vt:lpstr>
      <vt:lpstr>V. Program leniency</vt:lpstr>
      <vt:lpstr>Leniency I.A: imunita za „dawn raid“</vt:lpstr>
      <vt:lpstr>Leniency I.B: imunita za „prokázání“</vt:lpstr>
      <vt:lpstr>Leniency II: snížení pokuty</vt:lpstr>
      <vt:lpstr>ad Leniency II: rozsah</vt:lpstr>
      <vt:lpstr>Souhrnné žádosti –Leniency I.A</vt:lpstr>
      <vt:lpstr>Děkuji Vám za pozornost …</vt:lpstr>
    </vt:vector>
  </TitlesOfParts>
  <Company>ÚOHS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Petr Michal</cp:lastModifiedBy>
  <cp:revision>45</cp:revision>
  <dcterms:created xsi:type="dcterms:W3CDTF">2006-10-17T14:01:25Z</dcterms:created>
  <dcterms:modified xsi:type="dcterms:W3CDTF">2019-10-30T14:49:21Z</dcterms:modified>
</cp:coreProperties>
</file>