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5"/>
  </p:notesMasterIdLst>
  <p:handoutMasterIdLst>
    <p:handoutMasterId r:id="rId46"/>
  </p:handoutMasterIdLst>
  <p:sldIdLst>
    <p:sldId id="256" r:id="rId2"/>
    <p:sldId id="310" r:id="rId3"/>
    <p:sldId id="302" r:id="rId4"/>
    <p:sldId id="303" r:id="rId5"/>
    <p:sldId id="306" r:id="rId6"/>
    <p:sldId id="331" r:id="rId7"/>
    <p:sldId id="307" r:id="rId8"/>
    <p:sldId id="309" r:id="rId9"/>
    <p:sldId id="304" r:id="rId10"/>
    <p:sldId id="288" r:id="rId11"/>
    <p:sldId id="289" r:id="rId12"/>
    <p:sldId id="313" r:id="rId13"/>
    <p:sldId id="308" r:id="rId14"/>
    <p:sldId id="311" r:id="rId15"/>
    <p:sldId id="312" r:id="rId16"/>
    <p:sldId id="326" r:id="rId17"/>
    <p:sldId id="314" r:id="rId18"/>
    <p:sldId id="315" r:id="rId19"/>
    <p:sldId id="316" r:id="rId20"/>
    <p:sldId id="317" r:id="rId21"/>
    <p:sldId id="330" r:id="rId22"/>
    <p:sldId id="318" r:id="rId23"/>
    <p:sldId id="319" r:id="rId24"/>
    <p:sldId id="320" r:id="rId25"/>
    <p:sldId id="321" r:id="rId26"/>
    <p:sldId id="332" r:id="rId27"/>
    <p:sldId id="322" r:id="rId28"/>
    <p:sldId id="323" r:id="rId29"/>
    <p:sldId id="324" r:id="rId30"/>
    <p:sldId id="325" r:id="rId31"/>
    <p:sldId id="327" r:id="rId32"/>
    <p:sldId id="333" r:id="rId33"/>
    <p:sldId id="334" r:id="rId34"/>
    <p:sldId id="335" r:id="rId35"/>
    <p:sldId id="336" r:id="rId36"/>
    <p:sldId id="337" r:id="rId37"/>
    <p:sldId id="338" r:id="rId38"/>
    <p:sldId id="339" r:id="rId39"/>
    <p:sldId id="340" r:id="rId40"/>
    <p:sldId id="341" r:id="rId41"/>
    <p:sldId id="342" r:id="rId42"/>
    <p:sldId id="343" r:id="rId43"/>
    <p:sldId id="275" r:id="rId44"/>
  </p:sldIdLst>
  <p:sldSz cx="9144000" cy="6858000" type="screen4x3"/>
  <p:notesSz cx="6797675" cy="9926638"/>
  <p:defaultTextStyle>
    <a:defPPr>
      <a:defRPr lang="en-US"/>
    </a:defPPr>
    <a:lvl1pPr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1pPr>
    <a:lvl2pPr marL="466481"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2pPr>
    <a:lvl3pPr marL="932962"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3pPr>
    <a:lvl4pPr marL="1399443"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4pPr>
    <a:lvl5pPr marL="1865925"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5pPr>
    <a:lvl6pPr marL="2332406" algn="l" defTabSz="932962" rtl="0" eaLnBrk="1" latinLnBrk="0" hangingPunct="1">
      <a:defRPr sz="1428" i="1" kern="1200">
        <a:solidFill>
          <a:schemeClr val="tx1"/>
        </a:solidFill>
        <a:latin typeface="Arial" pitchFamily="34" charset="0"/>
        <a:ea typeface="+mn-ea"/>
        <a:cs typeface="+mn-cs"/>
      </a:defRPr>
    </a:lvl6pPr>
    <a:lvl7pPr marL="2798887" algn="l" defTabSz="932962" rtl="0" eaLnBrk="1" latinLnBrk="0" hangingPunct="1">
      <a:defRPr sz="1428" i="1" kern="1200">
        <a:solidFill>
          <a:schemeClr val="tx1"/>
        </a:solidFill>
        <a:latin typeface="Arial" pitchFamily="34" charset="0"/>
        <a:ea typeface="+mn-ea"/>
        <a:cs typeface="+mn-cs"/>
      </a:defRPr>
    </a:lvl7pPr>
    <a:lvl8pPr marL="3265368" algn="l" defTabSz="932962" rtl="0" eaLnBrk="1" latinLnBrk="0" hangingPunct="1">
      <a:defRPr sz="1428" i="1" kern="1200">
        <a:solidFill>
          <a:schemeClr val="tx1"/>
        </a:solidFill>
        <a:latin typeface="Arial" pitchFamily="34" charset="0"/>
        <a:ea typeface="+mn-ea"/>
        <a:cs typeface="+mn-cs"/>
      </a:defRPr>
    </a:lvl8pPr>
    <a:lvl9pPr marL="3731849" algn="l" defTabSz="932962" rtl="0" eaLnBrk="1" latinLnBrk="0" hangingPunct="1">
      <a:defRPr sz="1428" i="1"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3952" userDrawn="1">
          <p15:clr>
            <a:srgbClr val="A4A3A4"/>
          </p15:clr>
        </p15:guide>
        <p15:guide id="2" pos="5443" userDrawn="1">
          <p15:clr>
            <a:srgbClr val="A4A3A4"/>
          </p15:clr>
        </p15:guide>
      </p15:sldGuideLst>
    </p:ext>
    <p:ext uri="{2D200454-40CA-4A62-9FC3-DE9A4176ACB9}">
      <p15:notesGuideLst xmlns:p15="http://schemas.microsoft.com/office/powerpoint/2012/main">
        <p15:guide id="1" orient="horz" pos="3120">
          <p15:clr>
            <a:srgbClr val="A4A3A4"/>
          </p15:clr>
        </p15:guide>
        <p15:guide id="2" pos="2098">
          <p15:clr>
            <a:srgbClr val="A4A3A4"/>
          </p15:clr>
        </p15:guide>
        <p15:guide id="3" orient="horz" pos="3127">
          <p15:clr>
            <a:srgbClr val="A4A3A4"/>
          </p15:clr>
        </p15:guide>
        <p15:guide id="4" pos="214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SC"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a:srgbClr val="F24F00"/>
    <a:srgbClr val="C8C8C8"/>
    <a:srgbClr val="E6E6E6"/>
    <a:srgbClr val="606060"/>
    <a:srgbClr val="F24800"/>
    <a:srgbClr val="FFCC66"/>
    <a:srgbClr val="FF9933"/>
    <a:srgbClr val="FF9966"/>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1388" autoAdjust="0"/>
  </p:normalViewPr>
  <p:slideViewPr>
    <p:cSldViewPr snapToGrid="0">
      <p:cViewPr varScale="1">
        <p:scale>
          <a:sx n="120" d="100"/>
          <a:sy n="120" d="100"/>
        </p:scale>
        <p:origin x="1266" y="102"/>
      </p:cViewPr>
      <p:guideLst>
        <p:guide orient="horz" pos="3952"/>
        <p:guide pos="544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0"/>
    </p:cViewPr>
  </p:sorterViewPr>
  <p:notesViewPr>
    <p:cSldViewPr snapToGrid="0">
      <p:cViewPr>
        <p:scale>
          <a:sx n="75" d="100"/>
          <a:sy n="75" d="100"/>
        </p:scale>
        <p:origin x="-3150" y="144"/>
      </p:cViewPr>
      <p:guideLst>
        <p:guide orient="horz" pos="3120"/>
        <p:guide pos="2098"/>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0"/>
            <a:ext cx="2946145" cy="496332"/>
          </a:xfrm>
          <a:prstGeom prst="rect">
            <a:avLst/>
          </a:prstGeom>
          <a:noFill/>
          <a:ln w="9525">
            <a:noFill/>
            <a:miter lim="800000"/>
            <a:headEnd/>
            <a:tailEnd/>
          </a:ln>
          <a:effectLst/>
        </p:spPr>
        <p:txBody>
          <a:bodyPr vert="horz" wrap="square" lIns="91828" tIns="45915" rIns="91828" bIns="45915" numCol="1" anchor="t" anchorCtr="0" compatLnSpc="1">
            <a:prstTxWarp prst="textNoShape">
              <a:avLst/>
            </a:prstTxWarp>
          </a:bodyPr>
          <a:lstStyle>
            <a:lvl1pPr algn="l" defTabSz="919699" eaLnBrk="1" hangingPunct="1">
              <a:spcBef>
                <a:spcPct val="0"/>
              </a:spcBef>
              <a:buClrTx/>
              <a:buFontTx/>
              <a:buNone/>
              <a:defRPr sz="1200" i="0">
                <a:latin typeface="Times New Roman" pitchFamily="18" charset="0"/>
              </a:defRPr>
            </a:lvl1pPr>
          </a:lstStyle>
          <a:p>
            <a:endParaRPr lang="en-US"/>
          </a:p>
        </p:txBody>
      </p:sp>
      <p:sp>
        <p:nvSpPr>
          <p:cNvPr id="7171" name="Rectangle 3"/>
          <p:cNvSpPr>
            <a:spLocks noGrp="1" noChangeArrowheads="1"/>
          </p:cNvSpPr>
          <p:nvPr>
            <p:ph type="dt" sz="quarter" idx="1"/>
          </p:nvPr>
        </p:nvSpPr>
        <p:spPr bwMode="auto">
          <a:xfrm>
            <a:off x="3851530" y="0"/>
            <a:ext cx="2946145" cy="496332"/>
          </a:xfrm>
          <a:prstGeom prst="rect">
            <a:avLst/>
          </a:prstGeom>
          <a:noFill/>
          <a:ln w="9525">
            <a:noFill/>
            <a:miter lim="800000"/>
            <a:headEnd/>
            <a:tailEnd/>
          </a:ln>
          <a:effectLst/>
        </p:spPr>
        <p:txBody>
          <a:bodyPr vert="horz" wrap="square" lIns="91828" tIns="45915" rIns="91828" bIns="45915" numCol="1" anchor="t" anchorCtr="0" compatLnSpc="1">
            <a:prstTxWarp prst="textNoShape">
              <a:avLst/>
            </a:prstTxWarp>
          </a:bodyPr>
          <a:lstStyle>
            <a:lvl1pPr algn="r" defTabSz="919699" eaLnBrk="1" hangingPunct="1">
              <a:spcBef>
                <a:spcPct val="0"/>
              </a:spcBef>
              <a:buClrTx/>
              <a:buFontTx/>
              <a:buNone/>
              <a:defRPr sz="1200" i="0">
                <a:latin typeface="Times New Roman" pitchFamily="18" charset="0"/>
              </a:defRPr>
            </a:lvl1pPr>
          </a:lstStyle>
          <a:p>
            <a:fld id="{457EA0C0-5B0D-4D8E-8448-29C33B29C874}" type="datetime1">
              <a:rPr lang="en-US"/>
              <a:pPr/>
              <a:t>11/29/2019</a:t>
            </a:fld>
            <a:endParaRPr lang="en-US"/>
          </a:p>
        </p:txBody>
      </p:sp>
      <p:sp>
        <p:nvSpPr>
          <p:cNvPr id="7172" name="Rectangle 4"/>
          <p:cNvSpPr>
            <a:spLocks noGrp="1" noChangeArrowheads="1"/>
          </p:cNvSpPr>
          <p:nvPr>
            <p:ph type="ftr" sz="quarter" idx="2"/>
          </p:nvPr>
        </p:nvSpPr>
        <p:spPr bwMode="auto">
          <a:xfrm>
            <a:off x="1" y="9430306"/>
            <a:ext cx="2946145" cy="496332"/>
          </a:xfrm>
          <a:prstGeom prst="rect">
            <a:avLst/>
          </a:prstGeom>
          <a:noFill/>
          <a:ln w="9525">
            <a:noFill/>
            <a:miter lim="800000"/>
            <a:headEnd/>
            <a:tailEnd/>
          </a:ln>
          <a:effectLst/>
        </p:spPr>
        <p:txBody>
          <a:bodyPr vert="horz" wrap="square" lIns="91828" tIns="45915" rIns="91828" bIns="45915" numCol="1" anchor="b" anchorCtr="0" compatLnSpc="1">
            <a:prstTxWarp prst="textNoShape">
              <a:avLst/>
            </a:prstTxWarp>
          </a:bodyPr>
          <a:lstStyle>
            <a:lvl1pPr algn="l" defTabSz="919699" eaLnBrk="1" hangingPunct="1">
              <a:spcBef>
                <a:spcPct val="0"/>
              </a:spcBef>
              <a:buClrTx/>
              <a:buFontTx/>
              <a:buNone/>
              <a:defRPr sz="1200" i="0">
                <a:latin typeface="Times New Roman" pitchFamily="18" charset="0"/>
              </a:defRPr>
            </a:lvl1pPr>
          </a:lstStyle>
          <a:p>
            <a:endParaRPr lang="en-US"/>
          </a:p>
        </p:txBody>
      </p:sp>
      <p:sp>
        <p:nvSpPr>
          <p:cNvPr id="7173" name="Rectangle 5"/>
          <p:cNvSpPr>
            <a:spLocks noGrp="1" noChangeArrowheads="1"/>
          </p:cNvSpPr>
          <p:nvPr>
            <p:ph type="sldNum" sz="quarter" idx="3"/>
          </p:nvPr>
        </p:nvSpPr>
        <p:spPr bwMode="auto">
          <a:xfrm>
            <a:off x="3851530" y="9430306"/>
            <a:ext cx="2946145" cy="496332"/>
          </a:xfrm>
          <a:prstGeom prst="rect">
            <a:avLst/>
          </a:prstGeom>
          <a:noFill/>
          <a:ln w="9525">
            <a:noFill/>
            <a:miter lim="800000"/>
            <a:headEnd/>
            <a:tailEnd/>
          </a:ln>
          <a:effectLst/>
        </p:spPr>
        <p:txBody>
          <a:bodyPr vert="horz" wrap="square" lIns="91828" tIns="45915" rIns="91828" bIns="45915" numCol="1" anchor="b" anchorCtr="0" compatLnSpc="1">
            <a:prstTxWarp prst="textNoShape">
              <a:avLst/>
            </a:prstTxWarp>
          </a:bodyPr>
          <a:lstStyle>
            <a:lvl1pPr algn="r" defTabSz="919699" eaLnBrk="1" hangingPunct="1">
              <a:spcBef>
                <a:spcPct val="0"/>
              </a:spcBef>
              <a:buClrTx/>
              <a:buFontTx/>
              <a:buNone/>
              <a:defRPr sz="1200" i="0">
                <a:latin typeface="Times New Roman" pitchFamily="18" charset="0"/>
              </a:defRPr>
            </a:lvl1pPr>
          </a:lstStyle>
          <a:p>
            <a:fld id="{93680765-A157-41AD-8F94-E152B15695BF}" type="slidenum">
              <a:rPr lang="en-US"/>
              <a:pPr/>
              <a:t>‹#›</a:t>
            </a:fld>
            <a:endParaRPr lang="en-US"/>
          </a:p>
        </p:txBody>
      </p:sp>
    </p:spTree>
    <p:extLst>
      <p:ext uri="{BB962C8B-B14F-4D97-AF65-F5344CB8AC3E}">
        <p14:creationId xmlns:p14="http://schemas.microsoft.com/office/powerpoint/2010/main" val="4047161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4" name="Rectangle 4"/>
          <p:cNvSpPr>
            <a:spLocks noGrp="1" noRot="1" noChangeAspect="1" noChangeArrowheads="1" noTextEdit="1"/>
          </p:cNvSpPr>
          <p:nvPr>
            <p:ph type="sldImg" idx="2"/>
          </p:nvPr>
        </p:nvSpPr>
        <p:spPr bwMode="auto">
          <a:xfrm>
            <a:off x="617538" y="487363"/>
            <a:ext cx="5626100" cy="4219575"/>
          </a:xfrm>
          <a:prstGeom prst="rect">
            <a:avLst/>
          </a:prstGeom>
          <a:noFill/>
          <a:ln w="9525">
            <a:noFill/>
            <a:miter lim="800000"/>
            <a:headEnd/>
            <a:tailEnd/>
          </a:ln>
          <a:effectLst/>
        </p:spPr>
      </p:sp>
      <p:sp>
        <p:nvSpPr>
          <p:cNvPr id="5125" name="Rectangle 5"/>
          <p:cNvSpPr>
            <a:spLocks noGrp="1" noChangeArrowheads="1"/>
          </p:cNvSpPr>
          <p:nvPr>
            <p:ph type="body" sz="quarter" idx="3"/>
          </p:nvPr>
        </p:nvSpPr>
        <p:spPr bwMode="auto">
          <a:xfrm>
            <a:off x="565628" y="5591625"/>
            <a:ext cx="5729738" cy="3427125"/>
          </a:xfrm>
          <a:prstGeom prst="rect">
            <a:avLst/>
          </a:prstGeom>
          <a:noFill/>
          <a:ln w="9525">
            <a:noFill/>
            <a:miter lim="800000"/>
            <a:headEnd/>
            <a:tailEnd/>
          </a:ln>
          <a:effectLst/>
        </p:spPr>
        <p:txBody>
          <a:bodyPr vert="horz" wrap="square" lIns="0" tIns="0" rIns="0" bIns="0" numCol="1" anchor="t" anchorCtr="0" compatLnSpc="1">
            <a:prstTxWarp prst="textNoShape">
              <a:avLst/>
            </a:prstTxWarp>
            <a:normAutofit/>
          </a:bodyPr>
          <a:lstStyle/>
          <a:p>
            <a:pPr lvl="0"/>
            <a:r>
              <a:rPr lang="cs-CZ" dirty="0"/>
              <a:t>Click to edit Master text styles</a:t>
            </a:r>
          </a:p>
        </p:txBody>
      </p:sp>
      <p:sp>
        <p:nvSpPr>
          <p:cNvPr id="5127" name="pg num"/>
          <p:cNvSpPr>
            <a:spLocks noGrp="1" noChangeArrowheads="1"/>
          </p:cNvSpPr>
          <p:nvPr>
            <p:ph type="sldNum" sz="quarter" idx="5"/>
          </p:nvPr>
        </p:nvSpPr>
        <p:spPr bwMode="auto">
          <a:xfrm>
            <a:off x="6033200" y="9548027"/>
            <a:ext cx="542583" cy="18294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19699" eaLnBrk="1" hangingPunct="1">
              <a:spcBef>
                <a:spcPct val="0"/>
              </a:spcBef>
              <a:buClrTx/>
              <a:buFontTx/>
              <a:buNone/>
              <a:defRPr sz="1200" i="0"/>
            </a:lvl1pPr>
          </a:lstStyle>
          <a:p>
            <a:fld id="{42689D1E-D6FA-469F-A168-9573E3DAE983}" type="slidenum">
              <a:rPr lang="cs-CZ"/>
              <a:pPr/>
              <a:t>‹#›</a:t>
            </a:fld>
            <a:endParaRPr lang="cs-CZ"/>
          </a:p>
        </p:txBody>
      </p:sp>
      <p:sp>
        <p:nvSpPr>
          <p:cNvPr id="5137" name="McK Separator" hidden="1"/>
          <p:cNvSpPr>
            <a:spLocks noChangeShapeType="1"/>
          </p:cNvSpPr>
          <p:nvPr/>
        </p:nvSpPr>
        <p:spPr bwMode="auto">
          <a:xfrm>
            <a:off x="814685" y="1509677"/>
            <a:ext cx="5199079" cy="0"/>
          </a:xfrm>
          <a:prstGeom prst="line">
            <a:avLst/>
          </a:prstGeom>
          <a:noFill/>
          <a:ln w="9525">
            <a:solidFill>
              <a:schemeClr val="tx1"/>
            </a:solidFill>
            <a:round/>
            <a:headEnd/>
            <a:tailEnd/>
          </a:ln>
          <a:effectLst/>
        </p:spPr>
        <p:txBody>
          <a:bodyPr lIns="92290" tIns="46145" rIns="92290" bIns="46145"/>
          <a:lstStyle/>
          <a:p>
            <a:endParaRPr lang="cs-CZ"/>
          </a:p>
        </p:txBody>
      </p:sp>
    </p:spTree>
    <p:extLst>
      <p:ext uri="{BB962C8B-B14F-4D97-AF65-F5344CB8AC3E}">
        <p14:creationId xmlns:p14="http://schemas.microsoft.com/office/powerpoint/2010/main" val="2929927327"/>
      </p:ext>
    </p:extLst>
  </p:cSld>
  <p:clrMap bg1="lt1" tx1="dk1" bg2="lt2" tx2="dk2" accent1="accent1" accent2="accent2" accent3="accent3" accent4="accent4" accent5="accent5" accent6="accent6" hlink="hlink" folHlink="folHlink"/>
  <p:hf hdr="0" dt="0"/>
  <p:notesStyle>
    <a:lvl1pPr algn="l" rtl="0" fontAlgn="base">
      <a:lnSpc>
        <a:spcPct val="90000"/>
      </a:lnSpc>
      <a:spcBef>
        <a:spcPct val="30000"/>
      </a:spcBef>
      <a:spcAft>
        <a:spcPct val="0"/>
      </a:spcAft>
      <a:defRPr sz="1632" b="1" kern="1200">
        <a:solidFill>
          <a:schemeClr val="tx1"/>
        </a:solidFill>
        <a:latin typeface="Arial" pitchFamily="34" charset="0"/>
        <a:ea typeface="+mn-ea"/>
        <a:cs typeface="+mn-cs"/>
      </a:defRPr>
    </a:lvl1pPr>
    <a:lvl2pPr marL="194367" algn="l" rtl="0" fontAlgn="base">
      <a:spcBef>
        <a:spcPct val="30000"/>
      </a:spcBef>
      <a:spcAft>
        <a:spcPct val="0"/>
      </a:spcAft>
      <a:defRPr sz="1224" kern="1200">
        <a:solidFill>
          <a:schemeClr val="tx1"/>
        </a:solidFill>
        <a:latin typeface="Times New Roman" pitchFamily="18" charset="0"/>
        <a:ea typeface="+mn-ea"/>
        <a:cs typeface="+mn-cs"/>
      </a:defRPr>
    </a:lvl2pPr>
    <a:lvl3pPr marL="388734" algn="l" rtl="0" fontAlgn="base">
      <a:spcBef>
        <a:spcPct val="30000"/>
      </a:spcBef>
      <a:spcAft>
        <a:spcPct val="0"/>
      </a:spcAft>
      <a:defRPr sz="1224" kern="1200">
        <a:solidFill>
          <a:schemeClr val="tx1"/>
        </a:solidFill>
        <a:latin typeface="Times New Roman" pitchFamily="18" charset="0"/>
        <a:ea typeface="+mn-ea"/>
        <a:cs typeface="+mn-cs"/>
      </a:defRPr>
    </a:lvl3pPr>
    <a:lvl4pPr marL="583101" algn="l" rtl="0" fontAlgn="base">
      <a:spcBef>
        <a:spcPct val="30000"/>
      </a:spcBef>
      <a:spcAft>
        <a:spcPct val="0"/>
      </a:spcAft>
      <a:defRPr sz="1224" kern="1200">
        <a:solidFill>
          <a:schemeClr val="tx1"/>
        </a:solidFill>
        <a:latin typeface="Times New Roman" pitchFamily="18" charset="0"/>
        <a:ea typeface="+mn-ea"/>
        <a:cs typeface="+mn-cs"/>
      </a:defRPr>
    </a:lvl4pPr>
    <a:lvl5pPr marL="777469" algn="l" rtl="0" fontAlgn="base">
      <a:spcBef>
        <a:spcPct val="30000"/>
      </a:spcBef>
      <a:spcAft>
        <a:spcPct val="0"/>
      </a:spcAft>
      <a:defRPr sz="1224" kern="1200">
        <a:solidFill>
          <a:schemeClr val="tx1"/>
        </a:solidFill>
        <a:latin typeface="Times New Roman" pitchFamily="18" charset="0"/>
        <a:ea typeface="+mn-ea"/>
        <a:cs typeface="+mn-cs"/>
      </a:defRPr>
    </a:lvl5pPr>
    <a:lvl6pPr marL="2332406" algn="l" defTabSz="932962" rtl="0" eaLnBrk="1" latinLnBrk="0" hangingPunct="1">
      <a:defRPr sz="1224" kern="1200">
        <a:solidFill>
          <a:schemeClr val="tx1"/>
        </a:solidFill>
        <a:latin typeface="+mn-lt"/>
        <a:ea typeface="+mn-ea"/>
        <a:cs typeface="+mn-cs"/>
      </a:defRPr>
    </a:lvl6pPr>
    <a:lvl7pPr marL="2798887" algn="l" defTabSz="932962" rtl="0" eaLnBrk="1" latinLnBrk="0" hangingPunct="1">
      <a:defRPr sz="1224" kern="1200">
        <a:solidFill>
          <a:schemeClr val="tx1"/>
        </a:solidFill>
        <a:latin typeface="+mn-lt"/>
        <a:ea typeface="+mn-ea"/>
        <a:cs typeface="+mn-cs"/>
      </a:defRPr>
    </a:lvl7pPr>
    <a:lvl8pPr marL="3265368" algn="l" defTabSz="932962" rtl="0" eaLnBrk="1" latinLnBrk="0" hangingPunct="1">
      <a:defRPr sz="1224" kern="1200">
        <a:solidFill>
          <a:schemeClr val="tx1"/>
        </a:solidFill>
        <a:latin typeface="+mn-lt"/>
        <a:ea typeface="+mn-ea"/>
        <a:cs typeface="+mn-cs"/>
      </a:defRPr>
    </a:lvl8pPr>
    <a:lvl9pPr marL="3731849" algn="l" defTabSz="932962" rtl="0" eaLnBrk="1" latinLnBrk="0" hangingPunct="1">
      <a:defRPr sz="122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europa.eu/rapid/press-release_IP-17-36_fr.htm"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uropa.eu/rapid/press-release_IP-13-1277_en.htm" TargetMode="External"/><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25000" lnSpcReduction="20000"/>
          </a:bodyPr>
          <a:lstStyle/>
          <a:p>
            <a:pPr marL="285750" indent="-285750">
              <a:buFont typeface="Arial" panose="020B0604020202020204" pitchFamily="34" charset="0"/>
              <a:buChar char="•"/>
            </a:pPr>
            <a:r>
              <a:rPr lang="cs-CZ" b="1" dirty="0">
                <a:solidFill>
                  <a:schemeClr val="accent6"/>
                </a:solidFill>
              </a:rPr>
              <a:t>Zmínit</a:t>
            </a:r>
            <a:r>
              <a:rPr lang="cs-CZ" b="1" baseline="0" dirty="0">
                <a:solidFill>
                  <a:schemeClr val="accent6"/>
                </a:solidFill>
              </a:rPr>
              <a:t> možnost/dobrou praxi </a:t>
            </a:r>
            <a:r>
              <a:rPr lang="cs-CZ" b="1" baseline="0" dirty="0" err="1">
                <a:solidFill>
                  <a:schemeClr val="accent6"/>
                </a:solidFill>
              </a:rPr>
              <a:t>předtransakční</a:t>
            </a:r>
            <a:r>
              <a:rPr lang="cs-CZ" b="1" baseline="0" dirty="0">
                <a:solidFill>
                  <a:schemeClr val="accent6"/>
                </a:solidFill>
              </a:rPr>
              <a:t> </a:t>
            </a:r>
            <a:r>
              <a:rPr lang="cs-CZ" b="1" baseline="0" dirty="0" err="1">
                <a:solidFill>
                  <a:schemeClr val="accent6"/>
                </a:solidFill>
              </a:rPr>
              <a:t>compliance</a:t>
            </a:r>
            <a:r>
              <a:rPr lang="cs-CZ" b="1" baseline="0" dirty="0">
                <a:solidFill>
                  <a:schemeClr val="accent6"/>
                </a:solidFill>
              </a:rPr>
              <a:t> prověrky akvírovaných společností, a naopak i kupujících společností ze SKČ – detekce např. finančního a reputačního rizika spojení</a:t>
            </a:r>
            <a:endParaRPr lang="cs-CZ" b="1" dirty="0">
              <a:solidFill>
                <a:schemeClr val="accent6"/>
              </a:solidFill>
            </a:endParaRPr>
          </a:p>
          <a:p>
            <a:pPr marL="285750" indent="-285750">
              <a:buFont typeface="Arial" panose="020B0604020202020204" pitchFamily="34" charset="0"/>
              <a:buChar char="•"/>
            </a:pPr>
            <a:r>
              <a:rPr lang="cs-CZ" b="1" dirty="0">
                <a:solidFill>
                  <a:schemeClr val="accent6"/>
                </a:solidFill>
              </a:rPr>
              <a:t>Spojení ČEZ a REAS</a:t>
            </a:r>
          </a:p>
          <a:p>
            <a:pPr marL="0" lvl="1" indent="0">
              <a:buClrTx/>
              <a:buNone/>
            </a:pPr>
            <a:r>
              <a:rPr lang="cs-CZ" dirty="0"/>
              <a:t>V souvislosti s restrukturalizací českého elektroenergetického sektoru v roce 2002 ÚOHS podmínil povolení spojení ČEZ a SME, STE, VČE, SČE a ZČE splněním podmínky </a:t>
            </a:r>
            <a:r>
              <a:rPr lang="cs-CZ" b="1" dirty="0"/>
              <a:t>převodu veškerých akciích vlastněných společností ČEZ </a:t>
            </a:r>
            <a:r>
              <a:rPr lang="cs-CZ" dirty="0"/>
              <a:t>v JME, JČE, PRE a ČEPS za účelem zvýšení jejich motivace konkurovat si na trhu.</a:t>
            </a:r>
          </a:p>
          <a:p>
            <a:pPr marL="0" lvl="1" indent="0">
              <a:buClrTx/>
              <a:buNone/>
            </a:pPr>
            <a:endParaRPr lang="cs-CZ" dirty="0"/>
          </a:p>
          <a:p>
            <a:pPr marL="285750" indent="-285750">
              <a:buFont typeface="Arial" panose="020B0604020202020204" pitchFamily="34" charset="0"/>
              <a:buChar char="•"/>
            </a:pPr>
            <a:r>
              <a:rPr lang="cs-CZ" b="1" dirty="0">
                <a:solidFill>
                  <a:schemeClr val="accent6"/>
                </a:solidFill>
              </a:rPr>
              <a:t>Akvizice britské BOC německým Linde</a:t>
            </a:r>
          </a:p>
          <a:p>
            <a:pPr marL="0" lvl="1" indent="0">
              <a:buClrTx/>
              <a:buNone/>
            </a:pPr>
            <a:r>
              <a:rPr lang="cs-CZ" dirty="0"/>
              <a:t>Účastníci figurující na trhu speciálních a průmyslových plynů navrhli Komisi závazky v podobě </a:t>
            </a:r>
            <a:r>
              <a:rPr lang="cs-CZ" b="1" dirty="0" err="1"/>
              <a:t>divestice</a:t>
            </a:r>
            <a:r>
              <a:rPr lang="cs-CZ" b="1" dirty="0"/>
              <a:t> uvedeného byznysu v UK a Polsku </a:t>
            </a:r>
            <a:r>
              <a:rPr lang="cs-CZ" dirty="0"/>
              <a:t>a </a:t>
            </a:r>
            <a:r>
              <a:rPr lang="cs-CZ" b="1" dirty="0"/>
              <a:t>ukončení některých joint </a:t>
            </a:r>
            <a:r>
              <a:rPr lang="cs-CZ" b="1" dirty="0" err="1"/>
              <a:t>ventures</a:t>
            </a:r>
            <a:r>
              <a:rPr lang="cs-CZ" b="1" dirty="0"/>
              <a:t> a smluv</a:t>
            </a:r>
            <a:r>
              <a:rPr lang="cs-CZ" dirty="0"/>
              <a:t>.</a:t>
            </a:r>
          </a:p>
          <a:p>
            <a:endParaRPr lang="cs-CZ" dirty="0"/>
          </a:p>
          <a:p>
            <a:pPr marL="285750" indent="-285750">
              <a:buFont typeface="Arial" panose="020B0604020202020204" pitchFamily="34" charset="0"/>
              <a:buChar char="•"/>
            </a:pPr>
            <a:r>
              <a:rPr lang="cs-CZ" b="1" dirty="0">
                <a:solidFill>
                  <a:schemeClr val="accent6"/>
                </a:solidFill>
              </a:rPr>
              <a:t>Akvizice </a:t>
            </a:r>
            <a:r>
              <a:rPr lang="cs-CZ" b="1" dirty="0" err="1">
                <a:solidFill>
                  <a:schemeClr val="accent6"/>
                </a:solidFill>
              </a:rPr>
              <a:t>British</a:t>
            </a:r>
            <a:r>
              <a:rPr lang="cs-CZ" b="1" dirty="0">
                <a:solidFill>
                  <a:schemeClr val="accent6"/>
                </a:solidFill>
              </a:rPr>
              <a:t> </a:t>
            </a:r>
            <a:r>
              <a:rPr lang="cs-CZ" b="1" dirty="0" err="1">
                <a:solidFill>
                  <a:schemeClr val="accent6"/>
                </a:solidFill>
              </a:rPr>
              <a:t>Energy</a:t>
            </a:r>
            <a:r>
              <a:rPr lang="cs-CZ" b="1" dirty="0">
                <a:solidFill>
                  <a:schemeClr val="accent6"/>
                </a:solidFill>
              </a:rPr>
              <a:t> francouzskou </a:t>
            </a:r>
            <a:r>
              <a:rPr lang="cs-CZ" b="1" dirty="0" err="1">
                <a:solidFill>
                  <a:schemeClr val="accent6"/>
                </a:solidFill>
              </a:rPr>
              <a:t>EdF</a:t>
            </a:r>
            <a:endParaRPr lang="cs-CZ" b="1" dirty="0">
              <a:solidFill>
                <a:schemeClr val="accent6"/>
              </a:solidFill>
            </a:endParaRPr>
          </a:p>
          <a:p>
            <a:pPr marL="0" lvl="1" indent="0">
              <a:buClrTx/>
              <a:buNone/>
            </a:pPr>
            <a:r>
              <a:rPr lang="cs-CZ" dirty="0"/>
              <a:t>Spojení soutěžitelů bylo podmíněno závazkem </a:t>
            </a:r>
            <a:r>
              <a:rPr lang="cs-CZ" b="1" dirty="0" err="1"/>
              <a:t>divestovat</a:t>
            </a:r>
            <a:r>
              <a:rPr lang="cs-CZ" b="1" dirty="0"/>
              <a:t> dvě elektrárny</a:t>
            </a:r>
            <a:r>
              <a:rPr lang="cs-CZ" dirty="0"/>
              <a:t>, prodávat určené minimální množství elektřiny na britském velkoobchodním trhu, prodat jednu z elektráren, ukončit jednu ze smluv o připojení k síti. </a:t>
            </a:r>
          </a:p>
          <a:p>
            <a:endParaRPr lang="cs-CZ" dirty="0"/>
          </a:p>
          <a:p>
            <a:pPr marL="285750" marR="0" lvl="0" indent="-285750" algn="l" defTabSz="895350" rtl="0" eaLnBrk="1" fontAlgn="base" latinLnBrk="0" hangingPunct="1">
              <a:lnSpc>
                <a:spcPts val="2300"/>
              </a:lnSpc>
              <a:spcBef>
                <a:spcPct val="0"/>
              </a:spcBef>
              <a:spcAft>
                <a:spcPct val="0"/>
              </a:spcAft>
              <a:buClrTx/>
              <a:buSzPct val="120000"/>
              <a:buFont typeface="Arial" panose="020B0604020202020204" pitchFamily="34" charset="0"/>
              <a:buChar char="•"/>
              <a:tabLst/>
              <a:defRPr/>
            </a:pPr>
            <a:r>
              <a:rPr kumimoji="0" lang="cs-CZ" sz="1600" b="1" i="0" u="none" strike="noStrike" kern="0" cap="none" spc="0" normalizeH="0" baseline="0" noProof="0" dirty="0">
                <a:ln>
                  <a:noFill/>
                </a:ln>
                <a:solidFill>
                  <a:srgbClr val="DB4700"/>
                </a:solidFill>
                <a:effectLst/>
                <a:uLnTx/>
                <a:uFillTx/>
                <a:latin typeface="Arial CE" panose="020B0604020202020204" pitchFamily="34" charset="0"/>
                <a:ea typeface="+mn-ea"/>
                <a:cs typeface="Arial CE" panose="020B0604020202020204" pitchFamily="34" charset="0"/>
              </a:rPr>
              <a:t>Akvizice GDP společnostmi EDP a ENI – zákaz spojení</a:t>
            </a:r>
          </a:p>
          <a:p>
            <a:pPr marL="0" marR="0" lvl="1" indent="0" algn="l" defTabSz="895350" rtl="0" eaLnBrk="1" fontAlgn="base" latinLnBrk="0" hangingPunct="1">
              <a:lnSpc>
                <a:spcPts val="2300"/>
              </a:lnSpc>
              <a:spcBef>
                <a:spcPct val="0"/>
              </a:spcBef>
              <a:spcAft>
                <a:spcPct val="0"/>
              </a:spcAft>
              <a:buClrTx/>
              <a:buSzPct val="120000"/>
              <a:buFont typeface="Wingdings" pitchFamily="2" charset="2"/>
              <a:buNone/>
              <a:tabLst/>
              <a:defRPr/>
            </a:pPr>
            <a:r>
              <a:rPr kumimoji="0" lang="cs-CZ" sz="1600" b="0" i="0" u="none" strike="noStrike" kern="0" cap="none" spc="0" normalizeH="0" baseline="0" noProof="0" dirty="0">
                <a:ln>
                  <a:noFill/>
                </a:ln>
                <a:solidFill>
                  <a:srgbClr val="000000"/>
                </a:solidFill>
                <a:effectLst/>
                <a:uLnTx/>
                <a:uFillTx/>
                <a:latin typeface="Arial CE" panose="020B0604020202020204" pitchFamily="34" charset="0"/>
                <a:cs typeface="Arial CE" panose="020B0604020202020204" pitchFamily="34" charset="0"/>
              </a:rPr>
              <a:t>Transakce by vedla k omezení soutěže na trzích s elektřinou a plynem a k posílení dominantní pozice EDP na portugalském trhu s elektřinou a k posílení dominantní pozice GDP na portugalské trhu s plynem. Navrhované závazky nebyly dostatečné z hlediska zajištění účinné soutěže.</a:t>
            </a:r>
          </a:p>
          <a:p>
            <a:pPr marL="0" marR="0" lvl="0" indent="0" algn="l" defTabSz="895350" rtl="0" eaLnBrk="1" fontAlgn="base" latinLnBrk="0" hangingPunct="1">
              <a:lnSpc>
                <a:spcPts val="2300"/>
              </a:lnSpc>
              <a:spcBef>
                <a:spcPct val="0"/>
              </a:spcBef>
              <a:spcAft>
                <a:spcPct val="0"/>
              </a:spcAft>
              <a:buClrTx/>
              <a:buSzPct val="120000"/>
              <a:buFontTx/>
              <a:buNone/>
              <a:tabLst/>
              <a:defRPr/>
            </a:pPr>
            <a:endParaRPr kumimoji="0" lang="cs-CZ" sz="1600" b="0" i="0" u="none" strike="noStrike" kern="0" cap="none" spc="0" normalizeH="0" baseline="0" noProof="0" dirty="0">
              <a:ln>
                <a:noFill/>
              </a:ln>
              <a:solidFill>
                <a:srgbClr val="000000"/>
              </a:solidFill>
              <a:effectLst/>
              <a:highlight>
                <a:srgbClr val="FFFF00"/>
              </a:highlight>
              <a:uLnTx/>
              <a:uFillTx/>
              <a:latin typeface="Arial CE" panose="020B0604020202020204" pitchFamily="34" charset="0"/>
              <a:ea typeface="+mn-ea"/>
              <a:cs typeface="Arial CE" panose="020B0604020202020204" pitchFamily="34" charset="0"/>
            </a:endParaRPr>
          </a:p>
          <a:p>
            <a:pPr marL="285750" marR="0" lvl="0" indent="-285750" algn="l" defTabSz="895350" rtl="0" eaLnBrk="1" fontAlgn="base" latinLnBrk="0" hangingPunct="1">
              <a:lnSpc>
                <a:spcPts val="2300"/>
              </a:lnSpc>
              <a:spcBef>
                <a:spcPct val="0"/>
              </a:spcBef>
              <a:spcAft>
                <a:spcPct val="0"/>
              </a:spcAft>
              <a:buClrTx/>
              <a:buSzPct val="120000"/>
              <a:buFont typeface="Arial" panose="020B0604020202020204" pitchFamily="34" charset="0"/>
              <a:buChar char="•"/>
              <a:tabLst/>
              <a:defRPr/>
            </a:pPr>
            <a:r>
              <a:rPr kumimoji="0" lang="cs-CZ" sz="1600" b="1" i="0" u="none" strike="noStrike" kern="0" cap="none" spc="0" normalizeH="0" baseline="0" noProof="0" dirty="0" err="1">
                <a:ln>
                  <a:noFill/>
                </a:ln>
                <a:solidFill>
                  <a:srgbClr val="DB4700"/>
                </a:solidFill>
                <a:effectLst/>
                <a:uLnTx/>
                <a:uFillTx/>
                <a:latin typeface="Arial CE" panose="020B0604020202020204" pitchFamily="34" charset="0"/>
                <a:ea typeface="+mn-ea"/>
                <a:cs typeface="Arial CE" panose="020B0604020202020204" pitchFamily="34" charset="0"/>
              </a:rPr>
              <a:t>Electrabel</a:t>
            </a:r>
            <a:r>
              <a:rPr kumimoji="0" lang="cs-CZ" sz="1600" b="1" i="0" u="none" strike="noStrike" kern="0" cap="none" spc="0" normalizeH="0" baseline="0" noProof="0" dirty="0">
                <a:ln>
                  <a:noFill/>
                </a:ln>
                <a:solidFill>
                  <a:srgbClr val="DB4700"/>
                </a:solidFill>
                <a:effectLst/>
                <a:uLnTx/>
                <a:uFillTx/>
                <a:latin typeface="Arial CE" panose="020B0604020202020204" pitchFamily="34" charset="0"/>
                <a:ea typeface="+mn-ea"/>
                <a:cs typeface="Arial CE" panose="020B0604020202020204" pitchFamily="34" charset="0"/>
              </a:rPr>
              <a:t> realizoval spojení bez ohlášení – 20 </a:t>
            </a:r>
            <a:r>
              <a:rPr kumimoji="0" lang="en-US" sz="1600" b="1" i="0" u="none" strike="noStrike" kern="0" cap="none" spc="0" normalizeH="0" baseline="0" noProof="0" dirty="0">
                <a:ln>
                  <a:noFill/>
                </a:ln>
                <a:solidFill>
                  <a:srgbClr val="DB4700"/>
                </a:solidFill>
                <a:effectLst/>
                <a:uLnTx/>
                <a:uFillTx/>
                <a:latin typeface="Arial CE" panose="020B0604020202020204" pitchFamily="34" charset="0"/>
                <a:ea typeface="+mn-ea"/>
                <a:cs typeface="Arial CE" panose="020B0604020202020204" pitchFamily="34" charset="0"/>
              </a:rPr>
              <a:t>mil</a:t>
            </a:r>
            <a:r>
              <a:rPr kumimoji="0" lang="cs-CZ" sz="1600" b="1" i="0" u="none" strike="noStrike" kern="0" cap="none" spc="0" normalizeH="0" baseline="0" noProof="0" dirty="0">
                <a:ln>
                  <a:noFill/>
                </a:ln>
                <a:solidFill>
                  <a:srgbClr val="DB4700"/>
                </a:solidFill>
                <a:effectLst/>
                <a:uLnTx/>
                <a:uFillTx/>
                <a:latin typeface="Arial CE" panose="020B0604020202020204" pitchFamily="34" charset="0"/>
                <a:ea typeface="+mn-ea"/>
                <a:cs typeface="Arial CE" panose="020B0604020202020204" pitchFamily="34" charset="0"/>
              </a:rPr>
              <a:t>.</a:t>
            </a:r>
            <a:r>
              <a:rPr kumimoji="0" lang="en-US" sz="1600" b="1" i="0" u="none" strike="noStrike" kern="0" cap="none" spc="0" normalizeH="0" baseline="0" noProof="0" dirty="0">
                <a:ln>
                  <a:noFill/>
                </a:ln>
                <a:solidFill>
                  <a:srgbClr val="DB4700"/>
                </a:solidFill>
                <a:effectLst/>
                <a:uLnTx/>
                <a:uFillTx/>
                <a:latin typeface="Arial CE" panose="020B0604020202020204" pitchFamily="34" charset="0"/>
                <a:ea typeface="+mn-ea"/>
                <a:cs typeface="Arial CE" panose="020B0604020202020204" pitchFamily="34" charset="0"/>
              </a:rPr>
              <a:t> </a:t>
            </a:r>
            <a:r>
              <a:rPr kumimoji="0" lang="cs-CZ" sz="1600" b="1" i="0" u="none" strike="noStrike" kern="0" cap="none" spc="0" normalizeH="0" baseline="0" noProof="0" dirty="0">
                <a:ln>
                  <a:noFill/>
                </a:ln>
                <a:solidFill>
                  <a:srgbClr val="DB4700"/>
                </a:solidFill>
                <a:effectLst/>
                <a:uLnTx/>
                <a:uFillTx/>
                <a:latin typeface="Arial CE" panose="020B0604020202020204" pitchFamily="34" charset="0"/>
                <a:ea typeface="+mn-ea"/>
                <a:cs typeface="Arial CE" panose="020B0604020202020204" pitchFamily="34" charset="0"/>
              </a:rPr>
              <a:t>EUR</a:t>
            </a:r>
          </a:p>
          <a:p>
            <a:pPr marL="0" marR="0" lvl="1" indent="0" algn="l" defTabSz="895350" rtl="0" eaLnBrk="1" fontAlgn="base" latinLnBrk="0" hangingPunct="1">
              <a:lnSpc>
                <a:spcPts val="2300"/>
              </a:lnSpc>
              <a:spcBef>
                <a:spcPct val="0"/>
              </a:spcBef>
              <a:spcAft>
                <a:spcPct val="0"/>
              </a:spcAft>
              <a:buClrTx/>
              <a:buSzPct val="120000"/>
              <a:buFont typeface="Wingdings" pitchFamily="2" charset="2"/>
              <a:buNone/>
              <a:tabLst/>
              <a:defRPr/>
            </a:pPr>
            <a:r>
              <a:rPr kumimoji="0" lang="cs-CZ" sz="1600" b="0" i="0" u="none" strike="noStrike" kern="0" cap="none" spc="0" normalizeH="0" baseline="0" noProof="0" dirty="0" err="1">
                <a:ln>
                  <a:noFill/>
                </a:ln>
                <a:solidFill>
                  <a:srgbClr val="000000"/>
                </a:solidFill>
                <a:effectLst/>
                <a:uLnTx/>
                <a:uFillTx/>
                <a:latin typeface="Arial CE" panose="020B0604020202020204" pitchFamily="34" charset="0"/>
                <a:cs typeface="Arial CE" panose="020B0604020202020204" pitchFamily="34" charset="0"/>
              </a:rPr>
              <a:t>Electrabel</a:t>
            </a:r>
            <a:r>
              <a:rPr kumimoji="0" lang="cs-CZ" sz="1600" b="0" i="0" u="none" strike="noStrike" kern="0" cap="none" spc="0" normalizeH="0" baseline="0" noProof="0" dirty="0">
                <a:ln>
                  <a:noFill/>
                </a:ln>
                <a:solidFill>
                  <a:srgbClr val="000000"/>
                </a:solidFill>
                <a:effectLst/>
                <a:uLnTx/>
                <a:uFillTx/>
                <a:latin typeface="Arial CE" panose="020B0604020202020204" pitchFamily="34" charset="0"/>
                <a:cs typeface="Arial CE" panose="020B0604020202020204" pitchFamily="34" charset="0"/>
              </a:rPr>
              <a:t> nepožádal Komisi o povolení akvizice druhého největšího výrobce elektřiny na francouzském trhu CNR. Ačkoli nebyl nabýván nadpoloviční podíl, transakce podléhala předchozímu schválení. </a:t>
            </a:r>
            <a:r>
              <a:rPr kumimoji="0" lang="cs-CZ" sz="1600" b="0" i="0" u="none" strike="noStrike" kern="0" cap="none" spc="0" normalizeH="0" baseline="0" noProof="0" dirty="0" err="1">
                <a:ln>
                  <a:noFill/>
                </a:ln>
                <a:solidFill>
                  <a:srgbClr val="000000"/>
                </a:solidFill>
                <a:effectLst/>
                <a:uLnTx/>
                <a:uFillTx/>
                <a:latin typeface="Arial CE" panose="020B0604020202020204" pitchFamily="34" charset="0"/>
                <a:cs typeface="Arial CE" panose="020B0604020202020204" pitchFamily="34" charset="0"/>
              </a:rPr>
              <a:t>Electrabel</a:t>
            </a:r>
            <a:r>
              <a:rPr kumimoji="0" lang="cs-CZ" sz="1600" b="0" i="0" u="none" strike="noStrike" kern="0" cap="none" spc="0" normalizeH="0" baseline="0" noProof="0" dirty="0">
                <a:ln>
                  <a:noFill/>
                </a:ln>
                <a:solidFill>
                  <a:srgbClr val="000000"/>
                </a:solidFill>
                <a:effectLst/>
                <a:uLnTx/>
                <a:uFillTx/>
                <a:latin typeface="Arial CE" panose="020B0604020202020204" pitchFamily="34" charset="0"/>
                <a:cs typeface="Arial CE" panose="020B0604020202020204" pitchFamily="34" charset="0"/>
              </a:rPr>
              <a:t> po třech letech sám Komisi upozornil, což bylo zohledněno při stanovení výše pokuty. Spojení bylo následně povoleno bez doprovodných závazků.</a:t>
            </a:r>
          </a:p>
          <a:p>
            <a:pPr marL="0" marR="0" lvl="1" indent="0" algn="l" defTabSz="895350" rtl="0" eaLnBrk="1" fontAlgn="base" latinLnBrk="0" hangingPunct="1">
              <a:lnSpc>
                <a:spcPts val="2300"/>
              </a:lnSpc>
              <a:spcBef>
                <a:spcPct val="0"/>
              </a:spcBef>
              <a:spcAft>
                <a:spcPct val="0"/>
              </a:spcAft>
              <a:buClrTx/>
              <a:buSzPct val="120000"/>
              <a:buFont typeface="Wingdings" pitchFamily="2" charset="2"/>
              <a:buNone/>
              <a:tabLst/>
              <a:defRPr/>
            </a:pPr>
            <a:endParaRPr kumimoji="0" lang="cs-CZ" sz="1600" b="0" i="0" u="none" strike="noStrike" kern="0" cap="none" spc="0" normalizeH="0" baseline="0" noProof="0" dirty="0">
              <a:ln>
                <a:noFill/>
              </a:ln>
              <a:solidFill>
                <a:srgbClr val="000000"/>
              </a:solidFill>
              <a:effectLst/>
              <a:uLnTx/>
              <a:uFillTx/>
              <a:latin typeface="Arial CE" panose="020B0604020202020204" pitchFamily="34" charset="0"/>
              <a:cs typeface="Arial CE" panose="020B0604020202020204" pitchFamily="34" charset="0"/>
            </a:endParaRPr>
          </a:p>
          <a:p>
            <a:r>
              <a:rPr lang="en-GB" b="1" dirty="0">
                <a:effectLst/>
              </a:rPr>
              <a:t>Mergers: The Commission clears the takeover of the </a:t>
            </a:r>
            <a:r>
              <a:rPr lang="en-GB" b="1" dirty="0" err="1">
                <a:effectLst/>
              </a:rPr>
              <a:t>Areva</a:t>
            </a:r>
            <a:r>
              <a:rPr lang="en-GB" b="1" dirty="0">
                <a:effectLst/>
              </a:rPr>
              <a:t> Group's nuclear reactors business by EDF</a:t>
            </a:r>
          </a:p>
          <a:p>
            <a:r>
              <a:rPr lang="en-GB" dirty="0">
                <a:effectLst/>
              </a:rPr>
              <a:t>Brussels, 29 May 2017</a:t>
            </a:r>
          </a:p>
          <a:p>
            <a:r>
              <a:rPr lang="en-GB" dirty="0">
                <a:effectLst/>
              </a:rPr>
              <a:t>The European Commission has approved EDF's proposed takeover of New NP, the </a:t>
            </a:r>
            <a:r>
              <a:rPr lang="en-GB" dirty="0" err="1">
                <a:effectLst/>
              </a:rPr>
              <a:t>Areva</a:t>
            </a:r>
            <a:r>
              <a:rPr lang="en-GB" dirty="0">
                <a:effectLst/>
              </a:rPr>
              <a:t> Group's nuclear reactors business, under the EU Merger Regulation. The Commission has concluded that the transaction would not raise competition concerns.</a:t>
            </a:r>
          </a:p>
          <a:p>
            <a:r>
              <a:rPr lang="en-GB" dirty="0">
                <a:effectLst/>
              </a:rPr>
              <a:t>EDF plans to acquire between 51 % and 75 % of the capital of ‘New NP' which houses the </a:t>
            </a:r>
            <a:r>
              <a:rPr lang="en-GB" dirty="0" err="1">
                <a:effectLst/>
              </a:rPr>
              <a:t>Areva</a:t>
            </a:r>
            <a:r>
              <a:rPr lang="en-GB" dirty="0">
                <a:effectLst/>
              </a:rPr>
              <a:t> Group's nuclear reactors business. The two companies operate in the energy sector. EDF is the largest nuclear power plant operator in the EU, while New NP focuses on the design and supply of nuclear reactors and equipment, fuel assemblies, control systems and services to nuclear power plants. Although their activities do not overlap, the two companies are major players in the nuclear industry, the one as a supplier and the other a customer.</a:t>
            </a:r>
          </a:p>
          <a:p>
            <a:r>
              <a:rPr lang="en-GB" dirty="0">
                <a:effectLst/>
              </a:rPr>
              <a:t> </a:t>
            </a:r>
          </a:p>
          <a:p>
            <a:r>
              <a:rPr lang="en-GB" b="1" dirty="0">
                <a:effectLst/>
              </a:rPr>
              <a:t>The Commission's assessment of competition</a:t>
            </a:r>
            <a:endParaRPr lang="en-GB" dirty="0">
              <a:effectLst/>
            </a:endParaRPr>
          </a:p>
          <a:p>
            <a:r>
              <a:rPr lang="en-GB" dirty="0">
                <a:effectLst/>
              </a:rPr>
              <a:t>Considering the </a:t>
            </a:r>
            <a:r>
              <a:rPr lang="en-GB" b="1" dirty="0">
                <a:effectLst/>
              </a:rPr>
              <a:t>vertical relationships between the two companies</a:t>
            </a:r>
            <a:r>
              <a:rPr lang="en-GB" dirty="0">
                <a:effectLst/>
              </a:rPr>
              <a:t>, the Commission has concluded that the proposed takeover is unlikely to cause competition issues. In particular, the Commission assessed the probable effects of the transaction on the ability and incentives of the merged entity to engage in foreclosure strategies by restricting access to products, equipment and services designed or supplied by New NP and to EDF, as a customer.</a:t>
            </a:r>
          </a:p>
          <a:p>
            <a:r>
              <a:rPr lang="en-GB" dirty="0">
                <a:effectLst/>
              </a:rPr>
              <a:t>As regards </a:t>
            </a:r>
            <a:r>
              <a:rPr lang="en-GB" b="1" dirty="0">
                <a:effectLst/>
              </a:rPr>
              <a:t>the market for the design and construction of new reactors</a:t>
            </a:r>
            <a:r>
              <a:rPr lang="en-GB" dirty="0">
                <a:effectLst/>
              </a:rPr>
              <a:t>, the Commission has concluded that EDF and New NP would not be in a position to push out their competitors because of the different market characteristics and the number of suppliers and also the number of nuclear plants not operated by EDF.</a:t>
            </a:r>
          </a:p>
          <a:p>
            <a:r>
              <a:rPr lang="en-GB" dirty="0">
                <a:effectLst/>
              </a:rPr>
              <a:t>In the case of </a:t>
            </a:r>
            <a:r>
              <a:rPr lang="en-GB" b="1" dirty="0">
                <a:effectLst/>
              </a:rPr>
              <a:t>the markets for services to existing plants and for instrumentation and control systems</a:t>
            </a:r>
            <a:r>
              <a:rPr lang="en-GB" dirty="0">
                <a:effectLst/>
              </a:rPr>
              <a:t>, the Commission's investigation has shown that New NP has every interest in proposing high-quality products and services to as many potential customers as possible. Furthermore, in view of the various provisions governing public procurement, EDF would not be in a position to foreclose New NP's competitors and would have every interest in continuing to source its supplies from a diversified group of suppliers in order to ensure that its plants operate competitively.</a:t>
            </a:r>
          </a:p>
          <a:p>
            <a:r>
              <a:rPr lang="en-GB" dirty="0">
                <a:effectLst/>
              </a:rPr>
              <a:t>As regards </a:t>
            </a:r>
            <a:r>
              <a:rPr lang="en-GB" b="1" dirty="0">
                <a:effectLst/>
              </a:rPr>
              <a:t>the fuel assemblies market</a:t>
            </a:r>
            <a:r>
              <a:rPr lang="en-GB" dirty="0">
                <a:effectLst/>
              </a:rPr>
              <a:t>, the Commission considers that EDF would not have sufficient incentive to source its fuel assemblies solely from New NP. The Commission has therefore concluded that the foreclosure of competitors seems unlikely in the medium term.</a:t>
            </a:r>
          </a:p>
          <a:p>
            <a:r>
              <a:rPr lang="en-GB" dirty="0">
                <a:effectLst/>
              </a:rPr>
              <a:t>Lastly, the Commission has ruled out the possibility of EDF restricting </a:t>
            </a:r>
            <a:r>
              <a:rPr lang="en-GB" b="1" dirty="0">
                <a:effectLst/>
              </a:rPr>
              <a:t>the supply of fuel assemblies and related services</a:t>
            </a:r>
            <a:r>
              <a:rPr lang="en-GB" dirty="0">
                <a:effectLst/>
              </a:rPr>
              <a:t> to other operators of nuclear power plants in the European Economic Area, which would be in breach of existing contracts.</a:t>
            </a:r>
          </a:p>
          <a:p>
            <a:r>
              <a:rPr lang="en-GB" dirty="0">
                <a:effectLst/>
              </a:rPr>
              <a:t>The Commission has accordingly concluded that the proposed transaction was unlikely to raise competition concerns.</a:t>
            </a:r>
          </a:p>
          <a:p>
            <a:r>
              <a:rPr lang="en-GB" dirty="0">
                <a:effectLst/>
              </a:rPr>
              <a:t> </a:t>
            </a:r>
          </a:p>
          <a:p>
            <a:r>
              <a:rPr lang="en-GB" b="1" dirty="0">
                <a:effectLst/>
              </a:rPr>
              <a:t>Background</a:t>
            </a:r>
            <a:endParaRPr lang="en-GB" dirty="0">
              <a:effectLst/>
            </a:endParaRPr>
          </a:p>
          <a:p>
            <a:r>
              <a:rPr lang="en-GB" dirty="0">
                <a:effectLst/>
              </a:rPr>
              <a:t>The transaction was notified to the Commission on 18 April 2017.</a:t>
            </a:r>
          </a:p>
          <a:p>
            <a:r>
              <a:rPr lang="en-GB" b="1" dirty="0">
                <a:effectLst/>
              </a:rPr>
              <a:t>EDF </a:t>
            </a:r>
            <a:r>
              <a:rPr lang="en-GB" dirty="0">
                <a:effectLst/>
              </a:rPr>
              <a:t>and its subsidiaries are mainly active on the electricity markets, especially in the production and wholesaling, transmission, distribution and supply of electricity, both in France and abroad. In particular, EDF operates all of France's nuclear power plants.</a:t>
            </a:r>
          </a:p>
          <a:p>
            <a:r>
              <a:rPr lang="en-GB" b="1" dirty="0">
                <a:effectLst/>
              </a:rPr>
              <a:t>New NP</a:t>
            </a:r>
            <a:r>
              <a:rPr lang="en-GB" dirty="0">
                <a:effectLst/>
              </a:rPr>
              <a:t> is mainly active on the following markets: design and construction of nuclear islands, instrumentation and control systems, nuclear services and design, production and supply of fuel assemblies.</a:t>
            </a:r>
          </a:p>
          <a:p>
            <a:r>
              <a:rPr lang="en-GB" dirty="0">
                <a:effectLst/>
              </a:rPr>
              <a:t>The transaction is part of the ongoing restructuring plan to restore </a:t>
            </a:r>
            <a:r>
              <a:rPr lang="en-GB" dirty="0" err="1">
                <a:effectLst/>
              </a:rPr>
              <a:t>Areva's</a:t>
            </a:r>
            <a:r>
              <a:rPr lang="en-GB" dirty="0">
                <a:effectLst/>
              </a:rPr>
              <a:t> competitiveness. This plan includes the sale of the </a:t>
            </a:r>
            <a:r>
              <a:rPr lang="en-GB" dirty="0" err="1">
                <a:effectLst/>
              </a:rPr>
              <a:t>Areva</a:t>
            </a:r>
            <a:r>
              <a:rPr lang="en-GB" dirty="0">
                <a:effectLst/>
              </a:rPr>
              <a:t> Group's nuclear plant industrial activities to EDF.</a:t>
            </a:r>
          </a:p>
          <a:p>
            <a:r>
              <a:rPr lang="en-GB" dirty="0">
                <a:effectLst/>
              </a:rPr>
              <a:t>The </a:t>
            </a:r>
            <a:r>
              <a:rPr lang="en-GB" dirty="0">
                <a:effectLst/>
                <a:hlinkClick r:id="rId3"/>
              </a:rPr>
              <a:t>European Commission had already concluded on 10 January 2017</a:t>
            </a:r>
            <a:r>
              <a:rPr lang="en-GB" dirty="0">
                <a:effectLst/>
              </a:rPr>
              <a:t> that France's proposal to grant aid to </a:t>
            </a:r>
            <a:r>
              <a:rPr lang="en-GB" dirty="0" err="1">
                <a:effectLst/>
              </a:rPr>
              <a:t>Areva</a:t>
            </a:r>
            <a:r>
              <a:rPr lang="en-GB" dirty="0">
                <a:effectLst/>
              </a:rPr>
              <a:t> in the form of a capital injection of EUR 4.5 billion was in line with EU state aid rules, specifying that payment of the aid was subject to certain conditions, including authorisation of this transaction under EU merger rules. Today's decision by the Commission to authorise the acquisition of New NP by EDF means that this condition is met.</a:t>
            </a:r>
          </a:p>
          <a:p>
            <a:pPr marL="0" marR="0" lvl="1" indent="0" algn="l" defTabSz="895350" rtl="0" eaLnBrk="1" fontAlgn="base" latinLnBrk="0" hangingPunct="1">
              <a:lnSpc>
                <a:spcPts val="2300"/>
              </a:lnSpc>
              <a:spcBef>
                <a:spcPct val="0"/>
              </a:spcBef>
              <a:spcAft>
                <a:spcPct val="0"/>
              </a:spcAft>
              <a:buClrTx/>
              <a:buSzPct val="120000"/>
              <a:buFont typeface="Wingdings" pitchFamily="2" charset="2"/>
              <a:buNone/>
              <a:tabLst/>
              <a:defRPr/>
            </a:pPr>
            <a:endParaRPr kumimoji="0" lang="cs-CZ" sz="1600" b="0" i="0" u="none" strike="noStrike" kern="0" cap="none" spc="0" normalizeH="0" baseline="0" noProof="0" dirty="0">
              <a:ln>
                <a:noFill/>
              </a:ln>
              <a:solidFill>
                <a:srgbClr val="000000"/>
              </a:solidFill>
              <a:effectLst/>
              <a:uLnTx/>
              <a:uFillTx/>
              <a:latin typeface="Arial CE" panose="020B0604020202020204" pitchFamily="34" charset="0"/>
              <a:cs typeface="Arial CE" panose="020B0604020202020204" pitchFamily="34" charset="0"/>
            </a:endParaRPr>
          </a:p>
          <a:p>
            <a:endParaRPr lang="cs-CZ" dirty="0"/>
          </a:p>
        </p:txBody>
      </p:sp>
      <p:sp>
        <p:nvSpPr>
          <p:cNvPr id="4" name="Zástupný symbol pro číslo snímku 3"/>
          <p:cNvSpPr>
            <a:spLocks noGrp="1"/>
          </p:cNvSpPr>
          <p:nvPr>
            <p:ph type="sldNum" sz="quarter" idx="10"/>
          </p:nvPr>
        </p:nvSpPr>
        <p:spPr/>
        <p:txBody>
          <a:bodyPr/>
          <a:lstStyle/>
          <a:p>
            <a:fld id="{42689D1E-D6FA-469F-A168-9573E3DAE983}" type="slidenum">
              <a:rPr lang="cs-CZ" smtClean="0"/>
              <a:pPr/>
              <a:t>15</a:t>
            </a:fld>
            <a:endParaRPr lang="cs-CZ"/>
          </a:p>
        </p:txBody>
      </p:sp>
    </p:spTree>
    <p:extLst>
      <p:ext uri="{BB962C8B-B14F-4D97-AF65-F5344CB8AC3E}">
        <p14:creationId xmlns:p14="http://schemas.microsoft.com/office/powerpoint/2010/main" val="1824758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2689D1E-D6FA-469F-A168-9573E3DAE983}" type="slidenum">
              <a:rPr lang="cs-CZ" smtClean="0"/>
              <a:pPr/>
              <a:t>16</a:t>
            </a:fld>
            <a:endParaRPr lang="cs-CZ"/>
          </a:p>
        </p:txBody>
      </p:sp>
    </p:spTree>
    <p:extLst>
      <p:ext uri="{BB962C8B-B14F-4D97-AF65-F5344CB8AC3E}">
        <p14:creationId xmlns:p14="http://schemas.microsoft.com/office/powerpoint/2010/main" val="4057545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32500" lnSpcReduction="20000"/>
          </a:bodyPr>
          <a:lstStyle/>
          <a:p>
            <a:pPr marL="285750" lvl="1" indent="-285750">
              <a:buClrTx/>
              <a:buFont typeface="Arial" panose="020B0604020202020204" pitchFamily="34" charset="0"/>
              <a:buChar char="•"/>
            </a:pPr>
            <a:r>
              <a:rPr lang="cs-CZ" b="1" dirty="0">
                <a:solidFill>
                  <a:schemeClr val="accent6"/>
                </a:solidFill>
                <a:ea typeface="+mn-ea"/>
              </a:rPr>
              <a:t>Čerpání</a:t>
            </a:r>
            <a:r>
              <a:rPr lang="cs-CZ" b="1" baseline="0" dirty="0">
                <a:solidFill>
                  <a:schemeClr val="accent6"/>
                </a:solidFill>
                <a:ea typeface="+mn-ea"/>
              </a:rPr>
              <a:t> veřejného financování společnostmi ze SKČ + příkaz státu o použití prostředků SKČ</a:t>
            </a:r>
          </a:p>
          <a:p>
            <a:pPr marL="285750" lvl="1" indent="-285750">
              <a:buClrTx/>
              <a:buFont typeface="Arial" panose="020B0604020202020204" pitchFamily="34" charset="0"/>
              <a:buChar char="•"/>
            </a:pPr>
            <a:r>
              <a:rPr lang="cs-CZ" b="1" baseline="0" dirty="0">
                <a:solidFill>
                  <a:schemeClr val="accent6"/>
                </a:solidFill>
                <a:ea typeface="+mn-ea"/>
              </a:rPr>
              <a:t>Potřeba vždy se ujistit vlastními prostředky o slučitelnosti podpory s vnitřním trhem EU, pokud není vydáno pozitivní rozhodnutí EK, neexistuje dobrá víra  </a:t>
            </a:r>
            <a:endParaRPr lang="cs-CZ" b="1" dirty="0">
              <a:solidFill>
                <a:schemeClr val="accent6"/>
              </a:solidFill>
              <a:ea typeface="+mn-ea"/>
            </a:endParaRPr>
          </a:p>
          <a:p>
            <a:pPr marL="285750" lvl="1" indent="-285750">
              <a:buClrTx/>
              <a:buFont typeface="Arial" panose="020B0604020202020204" pitchFamily="34" charset="0"/>
              <a:buChar char="•"/>
            </a:pPr>
            <a:endParaRPr lang="cs-CZ" b="1" dirty="0">
              <a:solidFill>
                <a:schemeClr val="accent6"/>
              </a:solidFill>
              <a:ea typeface="+mn-ea"/>
            </a:endParaRPr>
          </a:p>
          <a:p>
            <a:pPr marL="285750" lvl="1" indent="-285750">
              <a:buClrTx/>
              <a:buFont typeface="Arial" panose="020B0604020202020204" pitchFamily="34" charset="0"/>
              <a:buChar char="•"/>
            </a:pPr>
            <a:r>
              <a:rPr lang="cs-CZ" b="1" dirty="0">
                <a:solidFill>
                  <a:schemeClr val="accent6"/>
                </a:solidFill>
                <a:ea typeface="+mn-ea"/>
              </a:rPr>
              <a:t>Pro</a:t>
            </a:r>
            <a:r>
              <a:rPr lang="cs-CZ" b="1" baseline="0" dirty="0">
                <a:solidFill>
                  <a:schemeClr val="accent6"/>
                </a:solidFill>
                <a:ea typeface="+mn-ea"/>
              </a:rPr>
              <a:t> JETE – podpora pro </a:t>
            </a:r>
            <a:r>
              <a:rPr lang="cs-CZ" b="1" baseline="0" dirty="0" err="1">
                <a:solidFill>
                  <a:schemeClr val="accent6"/>
                </a:solidFill>
                <a:ea typeface="+mn-ea"/>
              </a:rPr>
              <a:t>Hinkley</a:t>
            </a:r>
            <a:r>
              <a:rPr lang="cs-CZ" b="1" baseline="0" dirty="0">
                <a:solidFill>
                  <a:schemeClr val="accent6"/>
                </a:solidFill>
                <a:ea typeface="+mn-ea"/>
              </a:rPr>
              <a:t> Point</a:t>
            </a:r>
          </a:p>
          <a:p>
            <a:r>
              <a:rPr lang="en-GB" b="0" dirty="0"/>
              <a:t>State aid: Commission concludes modified UK measures for </a:t>
            </a:r>
            <a:r>
              <a:rPr lang="en-GB" b="0" dirty="0" err="1"/>
              <a:t>Hinkley</a:t>
            </a:r>
            <a:r>
              <a:rPr lang="en-GB" b="0" dirty="0"/>
              <a:t> Point nuclear power plant are compatible with EU rules </a:t>
            </a:r>
          </a:p>
          <a:p>
            <a:r>
              <a:rPr lang="en-GB" b="0" dirty="0"/>
              <a:t>The European Commission has found revised UK plans to subsidise the construction and operation of a new nuclear power plant at </a:t>
            </a:r>
            <a:r>
              <a:rPr lang="en-GB" b="0" dirty="0" err="1"/>
              <a:t>Hinkley</a:t>
            </a:r>
            <a:r>
              <a:rPr lang="en-GB" b="0" dirty="0"/>
              <a:t> Point in Somerset to be in line with EU state aid rules. During the in-depth investigation (see </a:t>
            </a:r>
            <a:r>
              <a:rPr lang="en-GB" b="0" dirty="0">
                <a:hlinkClick r:id="rId3"/>
              </a:rPr>
              <a:t>IP/13/1277</a:t>
            </a:r>
            <a:r>
              <a:rPr lang="en-GB" b="0" dirty="0"/>
              <a:t>), the UK has agreed to significantly modify the terms of the project financing. As a result, the state aid provided will remain proportionate to the objective pursued, avoiding any undue distortions of competition in the Single Market. The modifications also reduce UK citizens' financial contribution to the project.</a:t>
            </a:r>
          </a:p>
          <a:p>
            <a:r>
              <a:rPr lang="en-GB" b="0" dirty="0"/>
              <a:t>Commission Vice-President </a:t>
            </a:r>
            <a:r>
              <a:rPr lang="en-GB" b="0" dirty="0" err="1"/>
              <a:t>Joaquín</a:t>
            </a:r>
            <a:r>
              <a:rPr lang="en-GB" b="0" dirty="0"/>
              <a:t> </a:t>
            </a:r>
            <a:r>
              <a:rPr lang="en-GB" b="0" dirty="0" err="1"/>
              <a:t>Almunia</a:t>
            </a:r>
            <a:r>
              <a:rPr lang="en-GB" b="0" dirty="0"/>
              <a:t>, in charge of competition policy, said: "After the Commission's intervention, the UK measures in favour of </a:t>
            </a:r>
            <a:r>
              <a:rPr lang="en-GB" b="0" dirty="0" err="1"/>
              <a:t>Hinkley</a:t>
            </a:r>
            <a:r>
              <a:rPr lang="en-GB" b="0" dirty="0"/>
              <a:t> Point nuclear power station have been significantly modified, limiting any distortions of competition in the Single Market. These modifications will also achieve significant savings for UK taxpayers. On this basis and after a thorough investigation, the Commission can now conclude that the support is compatible with EU state aid rules."</a:t>
            </a:r>
          </a:p>
          <a:p>
            <a:r>
              <a:rPr lang="en-GB" b="0" dirty="0"/>
              <a:t>Under EU Treaty rules, Member States are free to determine their energy mix. The UK has decided to promote nuclear energy and this decision is within its national competence. However, when public money is spent to support companies, the Commission has the duty to verify that this is done in line with the EU state aid rules, which aim to preserve competition in the Single Market. </a:t>
            </a:r>
          </a:p>
          <a:p>
            <a:r>
              <a:rPr lang="en-GB" b="0" dirty="0"/>
              <a:t>The UK plans to establish a price support – the "contract for difference" - ensuring that the operator of the </a:t>
            </a:r>
            <a:r>
              <a:rPr lang="en-GB" b="0" dirty="0" err="1"/>
              <a:t>Hinkley</a:t>
            </a:r>
            <a:r>
              <a:rPr lang="en-GB" b="0" dirty="0"/>
              <a:t> Point nuclear plant will receive stable revenues for a period of 35 years. The operator will also benefit from a State guarantee covering any debt which the operator will seek to obtain on financial markets to fund the construction of the plant.</a:t>
            </a:r>
          </a:p>
          <a:p>
            <a:r>
              <a:rPr lang="en-GB" b="0" dirty="0"/>
              <a:t>During the investigation, the UK authorities demonstrated that the support would address a genuine market failure, dispelling the Commission's initial doubts. In particular, the promoters of the project would not be able to obtain the necessary financing due to its unprecedented nature and scale. </a:t>
            </a:r>
          </a:p>
          <a:p>
            <a:r>
              <a:rPr lang="en-GB" b="0" dirty="0"/>
              <a:t>Furthermore, the combination of the following modifications minimises the distortive effects of the support measure and ensures benefits to UK consumers:</a:t>
            </a:r>
          </a:p>
          <a:p>
            <a:r>
              <a:rPr lang="en-GB" b="0" dirty="0"/>
              <a:t>With respect to the State guarantee, the Commission found that the initial guarantee fee which the operator would have paid to the UK Treasury was too low for a project with this risk profile. The guarantee fee was therefore significantly raised. This increase will reduce the subsidy by more than GBP 1 billion (about €1.3 billion) and procure the UK Treasury an equivalent gain. </a:t>
            </a:r>
          </a:p>
          <a:p>
            <a:r>
              <a:rPr lang="en-GB" b="0" dirty="0"/>
              <a:t>In addition, after the Commission's intervention the gains generated by the project will be better shared with UK consumers: as soon as the operator's overall profits (return on equity) exceed the rate estimated at the time of the decision, any gain will be shared with the public entity granting the public support; in addition, the decision defines a second, higher threshold above which the public entity will obtain more than half of the gains. These gains will be shared with UK consumers by a decrease in the price paid by the public entity to the operator (the so-called "strike price"). An increase in the profit rate of only one percentage point, for example, will generate savings of more than GBP 1.2 billion (about €1.5 billion). This gain-share mechanism will be in place not only for the 35-year support duration as initially envisaged, but at the request of the Commission for the entire lifetime of the project, namely 60 years. Moreover, if the construction costs turn out to be lower than expected, the gains will also be shared. </a:t>
            </a:r>
          </a:p>
          <a:p>
            <a:pPr marL="285750" lvl="1" indent="-285750">
              <a:buClrTx/>
              <a:buFont typeface="Arial" panose="020B0604020202020204" pitchFamily="34" charset="0"/>
              <a:buChar char="•"/>
            </a:pPr>
            <a:endParaRPr lang="cs-CZ" b="1" dirty="0">
              <a:solidFill>
                <a:schemeClr val="accent6"/>
              </a:solidFill>
              <a:ea typeface="+mn-ea"/>
            </a:endParaRPr>
          </a:p>
          <a:p>
            <a:pPr marL="285750" lvl="1" indent="-285750">
              <a:buClrTx/>
              <a:buFont typeface="Arial" panose="020B0604020202020204" pitchFamily="34" charset="0"/>
              <a:buChar char="•"/>
            </a:pPr>
            <a:endParaRPr lang="cs-CZ" b="1" dirty="0">
              <a:solidFill>
                <a:schemeClr val="accent6"/>
              </a:solidFill>
              <a:ea typeface="+mn-ea"/>
            </a:endParaRPr>
          </a:p>
          <a:p>
            <a:pPr marL="285750" lvl="1" indent="-285750">
              <a:buClrTx/>
              <a:buFont typeface="Arial" panose="020B0604020202020204" pitchFamily="34" charset="0"/>
              <a:buChar char="•"/>
            </a:pPr>
            <a:r>
              <a:rPr lang="cs-CZ" b="1" dirty="0">
                <a:solidFill>
                  <a:schemeClr val="accent6"/>
                </a:solidFill>
                <a:ea typeface="+mn-ea"/>
              </a:rPr>
              <a:t>Podpora pro obnovitelné zdroje v ČR v roce 2012 - povoleno s podmínkami </a:t>
            </a:r>
          </a:p>
          <a:p>
            <a:pPr marL="0" lvl="1" indent="0" algn="just">
              <a:buClrTx/>
              <a:buNone/>
            </a:pPr>
            <a:r>
              <a:rPr lang="cs-CZ" dirty="0"/>
              <a:t>Výkupní tarify pro elektřinu vyrobenou z OZE povoleny </a:t>
            </a:r>
            <a:r>
              <a:rPr lang="cs-CZ" b="1" dirty="0"/>
              <a:t>s podmínkou zavedení mechanismů</a:t>
            </a:r>
            <a:r>
              <a:rPr lang="cs-CZ" dirty="0"/>
              <a:t> zaručujících, že kompenzace výrobců energie z obnovitelných zdrojů nebude vyšší než dodatečné náklady vzniklé výrobou energie z OZE. </a:t>
            </a:r>
          </a:p>
          <a:p>
            <a:pPr marL="0" lvl="1" indent="0" algn="just">
              <a:buClrTx/>
              <a:buNone/>
            </a:pPr>
            <a:endParaRPr lang="cs-CZ" i="1" dirty="0"/>
          </a:p>
          <a:p>
            <a:pPr marL="285750" lvl="1" indent="-285750">
              <a:buClrTx/>
              <a:buFont typeface="Arial" panose="020B0604020202020204" pitchFamily="34" charset="0"/>
              <a:buChar char="•"/>
            </a:pPr>
            <a:r>
              <a:rPr lang="cs-CZ" b="1" dirty="0">
                <a:solidFill>
                  <a:schemeClr val="accent6"/>
                </a:solidFill>
                <a:ea typeface="+mn-ea"/>
              </a:rPr>
              <a:t>Navracení podpory pro energeticky intenzivní uživatele v Německu v roce 2012</a:t>
            </a:r>
          </a:p>
          <a:p>
            <a:pPr marL="0" lvl="1" indent="0" algn="just">
              <a:buClrTx/>
              <a:buNone/>
            </a:pPr>
            <a:r>
              <a:rPr lang="cs-CZ" dirty="0">
                <a:ea typeface="+mn-ea"/>
              </a:rPr>
              <a:t>Německo zavedlo zvláštní přirážku na financování podpory obnovitelných zdrojů a zároveň z ní stanovilo výjimky a různá snížení. Podpora byla v souladu s pravidly EU a Komise schválila většinu snížení poskytnutých energeticky náročným společnostem na příplatku na financování podpory OZE. </a:t>
            </a:r>
            <a:r>
              <a:rPr lang="cs-CZ" b="1" dirty="0">
                <a:ea typeface="+mn-ea"/>
              </a:rPr>
              <a:t>Omezená část snížení však překročila povolenou míru. Příjemci nyní musí tuto částku vrátit.</a:t>
            </a:r>
          </a:p>
          <a:p>
            <a:pPr marL="0" lvl="1" indent="0" algn="just">
              <a:buClrTx/>
              <a:buNone/>
            </a:pPr>
            <a:endParaRPr lang="cs-CZ" b="1" dirty="0">
              <a:ea typeface="+mn-ea"/>
            </a:endParaRPr>
          </a:p>
          <a:p>
            <a:pPr marL="285750" lvl="1" indent="-285750">
              <a:buClrTx/>
              <a:buFont typeface="Arial" panose="020B0604020202020204" pitchFamily="34" charset="0"/>
              <a:buChar char="•"/>
            </a:pPr>
            <a:r>
              <a:rPr lang="cs-CZ" b="1" dirty="0">
                <a:solidFill>
                  <a:schemeClr val="accent6"/>
                </a:solidFill>
                <a:ea typeface="+mn-ea"/>
              </a:rPr>
              <a:t>Povolená podpora pro dobíjecí stanice v ČR </a:t>
            </a:r>
          </a:p>
          <a:p>
            <a:pPr marL="0" lvl="1" indent="0">
              <a:buClrTx/>
              <a:buNone/>
            </a:pPr>
            <a:r>
              <a:rPr lang="cs-CZ" dirty="0"/>
              <a:t>Komise schválila podporu ve výši 45 milionů EUR na výstavbu čerpacích a dobíjecích stanic pro vozidla na alternativní paliva (elektřina, stlačený zemní plyn, zkapalněný zemní plyn a vodík). Podpora přispívá ke snížení emisí CO2, aniž by narušovalo soutěž.</a:t>
            </a:r>
          </a:p>
        </p:txBody>
      </p:sp>
      <p:sp>
        <p:nvSpPr>
          <p:cNvPr id="4" name="Zástupný symbol pro číslo snímku 3"/>
          <p:cNvSpPr>
            <a:spLocks noGrp="1"/>
          </p:cNvSpPr>
          <p:nvPr>
            <p:ph type="sldNum" sz="quarter" idx="10"/>
          </p:nvPr>
        </p:nvSpPr>
        <p:spPr/>
        <p:txBody>
          <a:bodyPr/>
          <a:lstStyle/>
          <a:p>
            <a:fld id="{42689D1E-D6FA-469F-A168-9573E3DAE983}" type="slidenum">
              <a:rPr lang="cs-CZ" smtClean="0"/>
              <a:pPr/>
              <a:t>30</a:t>
            </a:fld>
            <a:endParaRPr lang="cs-CZ"/>
          </a:p>
        </p:txBody>
      </p:sp>
    </p:spTree>
    <p:extLst>
      <p:ext uri="{BB962C8B-B14F-4D97-AF65-F5344CB8AC3E}">
        <p14:creationId xmlns:p14="http://schemas.microsoft.com/office/powerpoint/2010/main" val="31418341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grpSp>
        <p:nvGrpSpPr>
          <p:cNvPr id="13346" name="McK Title Elements" hidden="1"/>
          <p:cNvGrpSpPr>
            <a:grpSpLocks/>
          </p:cNvGrpSpPr>
          <p:nvPr/>
        </p:nvGrpSpPr>
        <p:grpSpPr bwMode="auto">
          <a:xfrm>
            <a:off x="2863881" y="2183416"/>
            <a:ext cx="5130035" cy="4601696"/>
            <a:chOff x="1768" y="1348"/>
            <a:chExt cx="3167" cy="2841"/>
          </a:xfrm>
        </p:grpSpPr>
        <p:sp>
          <p:nvSpPr>
            <p:cNvPr id="13331" name="McK Confidential" hidden="1"/>
            <p:cNvSpPr txBox="1">
              <a:spLocks noChangeArrowheads="1"/>
            </p:cNvSpPr>
            <p:nvPr/>
          </p:nvSpPr>
          <p:spPr bwMode="auto">
            <a:xfrm>
              <a:off x="1768" y="1348"/>
              <a:ext cx="936" cy="136"/>
            </a:xfrm>
            <a:prstGeom prst="rect">
              <a:avLst/>
            </a:prstGeom>
            <a:noFill/>
            <a:ln w="9525">
              <a:noFill/>
              <a:miter lim="800000"/>
              <a:headEnd/>
              <a:tailEnd/>
            </a:ln>
            <a:effectLst/>
          </p:spPr>
          <p:txBody>
            <a:bodyPr lIns="0" tIns="0" rIns="0" bIns="0">
              <a:spAutoFit/>
            </a:bodyPr>
            <a:lstStyle/>
            <a:p>
              <a:pPr algn="l" eaLnBrk="1" hangingPunct="1">
                <a:spcBef>
                  <a:spcPct val="0"/>
                </a:spcBef>
                <a:buClrTx/>
                <a:buFontTx/>
                <a:buNone/>
              </a:pPr>
              <a:r>
                <a:rPr lang="cs-CZ" sz="1428" i="0"/>
                <a:t>DŮVĚRNÉ</a:t>
              </a:r>
            </a:p>
          </p:txBody>
        </p:sp>
        <p:sp>
          <p:nvSpPr>
            <p:cNvPr id="13332" name="McK Document" hidden="1"/>
            <p:cNvSpPr txBox="1">
              <a:spLocks noChangeArrowheads="1"/>
            </p:cNvSpPr>
            <p:nvPr/>
          </p:nvSpPr>
          <p:spPr bwMode="auto">
            <a:xfrm>
              <a:off x="1768" y="3047"/>
              <a:ext cx="3167" cy="136"/>
            </a:xfrm>
            <a:prstGeom prst="rect">
              <a:avLst/>
            </a:prstGeom>
            <a:noFill/>
            <a:ln w="9525">
              <a:noFill/>
              <a:miter lim="800000"/>
              <a:headEnd/>
              <a:tailEnd/>
            </a:ln>
            <a:effectLst/>
          </p:spPr>
          <p:txBody>
            <a:bodyPr lIns="0" tIns="0" rIns="0" bIns="0" anchor="b">
              <a:spAutoFit/>
            </a:bodyPr>
            <a:lstStyle/>
            <a:p>
              <a:pPr algn="l" eaLnBrk="1" hangingPunct="1">
                <a:spcBef>
                  <a:spcPct val="0"/>
                </a:spcBef>
                <a:buClrTx/>
                <a:buFontTx/>
                <a:buNone/>
              </a:pPr>
              <a:r>
                <a:rPr lang="cs-CZ" sz="1428" i="0"/>
                <a:t>Dokument</a:t>
              </a:r>
            </a:p>
          </p:txBody>
        </p:sp>
        <p:sp>
          <p:nvSpPr>
            <p:cNvPr id="13333" name="McK Date" hidden="1"/>
            <p:cNvSpPr txBox="1">
              <a:spLocks noChangeArrowheads="1"/>
            </p:cNvSpPr>
            <p:nvPr/>
          </p:nvSpPr>
          <p:spPr bwMode="auto">
            <a:xfrm>
              <a:off x="1768" y="3216"/>
              <a:ext cx="3167" cy="136"/>
            </a:xfrm>
            <a:prstGeom prst="rect">
              <a:avLst/>
            </a:prstGeom>
            <a:noFill/>
            <a:ln w="9525">
              <a:noFill/>
              <a:miter lim="800000"/>
              <a:headEnd/>
              <a:tailEnd/>
            </a:ln>
            <a:effectLst/>
          </p:spPr>
          <p:txBody>
            <a:bodyPr lIns="0" tIns="0" rIns="0" bIns="0">
              <a:spAutoFit/>
            </a:bodyPr>
            <a:lstStyle/>
            <a:p>
              <a:pPr algn="l" eaLnBrk="1" hangingPunct="1">
                <a:spcBef>
                  <a:spcPct val="0"/>
                </a:spcBef>
                <a:buClrTx/>
                <a:buFontTx/>
                <a:buNone/>
              </a:pPr>
              <a:r>
                <a:rPr lang="cs-CZ" sz="1428" i="0"/>
                <a:t>Datum</a:t>
              </a:r>
            </a:p>
          </p:txBody>
        </p:sp>
        <p:sp>
          <p:nvSpPr>
            <p:cNvPr id="13334" name="McK Disclaimer" hidden="1"/>
            <p:cNvSpPr>
              <a:spLocks noChangeArrowheads="1"/>
            </p:cNvSpPr>
            <p:nvPr>
              <p:custDataLst>
                <p:tags r:id="rId1"/>
              </p:custDataLst>
            </p:nvPr>
          </p:nvSpPr>
          <p:spPr bwMode="auto">
            <a:xfrm>
              <a:off x="1768" y="3761"/>
              <a:ext cx="2303" cy="428"/>
            </a:xfrm>
            <a:prstGeom prst="rect">
              <a:avLst/>
            </a:prstGeom>
            <a:noFill/>
            <a:ln w="9525">
              <a:noFill/>
              <a:miter lim="800000"/>
              <a:headEnd/>
              <a:tailEnd/>
            </a:ln>
            <a:effectLst/>
          </p:spPr>
          <p:txBody>
            <a:bodyPr lIns="0" tIns="0" rIns="0" bIns="0" anchor="b">
              <a:spAutoFit/>
            </a:bodyPr>
            <a:lstStyle/>
            <a:p>
              <a:pPr algn="l" defTabSz="804863">
                <a:spcBef>
                  <a:spcPct val="0"/>
                </a:spcBef>
                <a:buClrTx/>
                <a:buFontTx/>
                <a:buNone/>
              </a:pPr>
              <a:r>
                <a:rPr lang="cs-CZ" sz="900" i="0"/>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13343" name="Working Draft Text" hidden="1"/>
          <p:cNvSpPr>
            <a:spLocks noChangeArrowheads="1"/>
          </p:cNvSpPr>
          <p:nvPr/>
        </p:nvSpPr>
        <p:spPr bwMode="auto">
          <a:xfrm>
            <a:off x="427638" y="349866"/>
            <a:ext cx="3110094" cy="304699"/>
          </a:xfrm>
          <a:prstGeom prst="rect">
            <a:avLst/>
          </a:prstGeom>
          <a:noFill/>
          <a:ln w="9525">
            <a:noFill/>
            <a:miter lim="800000"/>
            <a:headEnd/>
            <a:tailEnd/>
          </a:ln>
          <a:effectLst/>
        </p:spPr>
        <p:txBody>
          <a:bodyPr lIns="0" tIns="0" rIns="0" bIns="0">
            <a:spAutoFit/>
          </a:bodyPr>
          <a:lstStyle/>
          <a:p>
            <a:pPr defTabSz="895350" eaLnBrk="1" hangingPunct="1">
              <a:lnSpc>
                <a:spcPct val="110000"/>
              </a:lnSpc>
              <a:spcBef>
                <a:spcPct val="0"/>
              </a:spcBef>
              <a:buClrTx/>
              <a:buSzPct val="120000"/>
              <a:buFontTx/>
              <a:buNone/>
            </a:pPr>
            <a:r>
              <a:rPr lang="cs-CZ" sz="1800" b="1" i="0">
                <a:solidFill>
                  <a:schemeClr val="bg1"/>
                </a:solidFill>
              </a:rPr>
              <a:t>Working Draft    </a:t>
            </a:r>
          </a:p>
        </p:txBody>
      </p:sp>
      <p:sp>
        <p:nvSpPr>
          <p:cNvPr id="13344" name="Working Draft" hidden="1"/>
          <p:cNvSpPr txBox="1">
            <a:spLocks noChangeArrowheads="1"/>
          </p:cNvSpPr>
          <p:nvPr/>
        </p:nvSpPr>
        <p:spPr bwMode="auto">
          <a:xfrm>
            <a:off x="427639" y="594448"/>
            <a:ext cx="4580934" cy="184666"/>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en-US" sz="1200" i="0"/>
              <a:t>Last Modified 10/4/2004 4:39:06 PM Central Europe Standard Time</a:t>
            </a:r>
            <a:endParaRPr lang="cs-CZ" sz="1200" i="0"/>
          </a:p>
        </p:txBody>
      </p:sp>
      <p:sp>
        <p:nvSpPr>
          <p:cNvPr id="13345" name="Printed" hidden="1"/>
          <p:cNvSpPr txBox="1">
            <a:spLocks noChangeArrowheads="1"/>
          </p:cNvSpPr>
          <p:nvPr/>
        </p:nvSpPr>
        <p:spPr bwMode="auto">
          <a:xfrm>
            <a:off x="427640" y="816352"/>
            <a:ext cx="4219617" cy="184666"/>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cs-CZ" sz="1200" i="0"/>
              <a:t>Printed 10/4/2004 11:36:40 AM Central Europe Standard Time</a:t>
            </a:r>
          </a:p>
        </p:txBody>
      </p:sp>
      <p:sp>
        <p:nvSpPr>
          <p:cNvPr id="19" name="Rectangle 92"/>
          <p:cNvSpPr>
            <a:spLocks noGrp="1" noChangeArrowheads="1"/>
          </p:cNvSpPr>
          <p:nvPr>
            <p:ph type="title" hasCustomPrompt="1"/>
          </p:nvPr>
        </p:nvSpPr>
        <p:spPr bwMode="auto">
          <a:xfrm>
            <a:off x="504000" y="1052731"/>
            <a:ext cx="6876000" cy="1923604"/>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lnSpc>
                <a:spcPts val="5000"/>
              </a:lnSpc>
              <a:defRPr sz="3600" b="0" cap="all" baseline="0">
                <a:solidFill>
                  <a:schemeClr val="accent2"/>
                </a:solidFill>
                <a:latin typeface="+mj-lt"/>
                <a:cs typeface="Arial CE" panose="020B0604020202020204" pitchFamily="34" charset="0"/>
              </a:defRPr>
            </a:lvl1pPr>
          </a:lstStyle>
          <a:p>
            <a:pPr lvl="0"/>
            <a:r>
              <a:rPr lang="cs-CZ" dirty="0"/>
              <a:t>KLIKNUTÍM </a:t>
            </a:r>
            <a:r>
              <a:rPr lang="cs-CZ"/>
              <a:t>VLOŽÍTE </a:t>
            </a:r>
            <a:br>
              <a:rPr lang="cs-CZ"/>
            </a:br>
            <a:r>
              <a:rPr lang="cs-CZ"/>
              <a:t>NADPIS </a:t>
            </a:r>
            <a:r>
              <a:rPr lang="cs-CZ" dirty="0"/>
              <a:t>PREZENTACE</a:t>
            </a:r>
            <a:br>
              <a:rPr lang="cs-CZ" dirty="0"/>
            </a:br>
            <a:endParaRPr lang="cs-CZ" dirty="0"/>
          </a:p>
        </p:txBody>
      </p:sp>
      <p:sp>
        <p:nvSpPr>
          <p:cNvPr id="7" name="Text Placeholder 6"/>
          <p:cNvSpPr>
            <a:spLocks noGrp="1"/>
          </p:cNvSpPr>
          <p:nvPr>
            <p:ph type="body" sz="quarter" idx="10" hasCustomPrompt="1"/>
          </p:nvPr>
        </p:nvSpPr>
        <p:spPr>
          <a:xfrm>
            <a:off x="503238" y="4675938"/>
            <a:ext cx="1846262" cy="241300"/>
          </a:xfrm>
        </p:spPr>
        <p:txBody>
          <a:bodyPr/>
          <a:lstStyle>
            <a:lvl1pPr>
              <a:defRPr sz="1800" b="1" baseline="0">
                <a:solidFill>
                  <a:srgbClr val="F24F00"/>
                </a:solidFill>
              </a:defRPr>
            </a:lvl1pPr>
          </a:lstStyle>
          <a:p>
            <a:pPr lvl="0"/>
            <a:r>
              <a:rPr lang="cs-CZ" dirty="0"/>
              <a:t>měsíc rok</a:t>
            </a:r>
          </a:p>
        </p:txBody>
      </p:sp>
      <p:sp>
        <p:nvSpPr>
          <p:cNvPr id="9" name="Text Placeholder 8"/>
          <p:cNvSpPr>
            <a:spLocks noGrp="1"/>
          </p:cNvSpPr>
          <p:nvPr>
            <p:ph type="body" sz="quarter" idx="11" hasCustomPrompt="1"/>
          </p:nvPr>
        </p:nvSpPr>
        <p:spPr>
          <a:xfrm>
            <a:off x="503238" y="5760001"/>
            <a:ext cx="2532062" cy="653500"/>
          </a:xfrm>
        </p:spPr>
        <p:txBody>
          <a:bodyPr/>
          <a:lstStyle>
            <a:lvl1pPr>
              <a:lnSpc>
                <a:spcPts val="1900"/>
              </a:lnSpc>
              <a:defRPr sz="1600" b="1">
                <a:solidFill>
                  <a:srgbClr val="F24F00"/>
                </a:solidFill>
              </a:defRPr>
            </a:lvl1pPr>
          </a:lstStyle>
          <a:p>
            <a:pPr lvl="0"/>
            <a:r>
              <a:rPr lang="cs-CZ" dirty="0"/>
              <a:t>Jméno Příjmení</a:t>
            </a:r>
          </a:p>
          <a:p>
            <a:pPr lvl="0"/>
            <a:r>
              <a:rPr lang="cs-CZ" dirty="0"/>
              <a:t>funkce</a:t>
            </a:r>
          </a:p>
        </p:txBody>
      </p:sp>
      <p:grpSp>
        <p:nvGrpSpPr>
          <p:cNvPr id="22" name="Skupina 21"/>
          <p:cNvGrpSpPr/>
          <p:nvPr userDrawn="1"/>
        </p:nvGrpSpPr>
        <p:grpSpPr>
          <a:xfrm>
            <a:off x="7897239" y="468000"/>
            <a:ext cx="756000" cy="756000"/>
            <a:chOff x="3088481" y="1235075"/>
            <a:chExt cx="2952894" cy="2952894"/>
          </a:xfrm>
        </p:grpSpPr>
        <p:sp>
          <p:nvSpPr>
            <p:cNvPr id="23" name="Obdélník 22"/>
            <p:cNvSpPr/>
            <p:nvPr userDrawn="1"/>
          </p:nvSpPr>
          <p:spPr bwMode="auto">
            <a:xfrm>
              <a:off x="3088481" y="1235075"/>
              <a:ext cx="2952894" cy="2952894"/>
            </a:xfrm>
            <a:prstGeom prst="rect">
              <a:avLst/>
            </a:prstGeom>
            <a:solidFill>
              <a:schemeClr val="accent2"/>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a:ln>
                  <a:noFill/>
                </a:ln>
                <a:solidFill>
                  <a:schemeClr val="tx1"/>
                </a:solidFill>
                <a:effectLst/>
                <a:latin typeface="Arial" pitchFamily="34" charset="0"/>
              </a:endParaRPr>
            </a:p>
          </p:txBody>
        </p:sp>
        <p:sp>
          <p:nvSpPr>
            <p:cNvPr id="24" name="Volný tvar 23"/>
            <p:cNvSpPr/>
            <p:nvPr userDrawn="1"/>
          </p:nvSpPr>
          <p:spPr bwMode="auto">
            <a:xfrm>
              <a:off x="3648075" y="1800225"/>
              <a:ext cx="1831181" cy="1840706"/>
            </a:xfrm>
            <a:custGeom>
              <a:avLst/>
              <a:gdLst>
                <a:gd name="connsiteX0" fmla="*/ 0 w 1831181"/>
                <a:gd name="connsiteY0" fmla="*/ 0 h 1840706"/>
                <a:gd name="connsiteX1" fmla="*/ 1831181 w 1831181"/>
                <a:gd name="connsiteY1" fmla="*/ 0 h 1840706"/>
                <a:gd name="connsiteX2" fmla="*/ 1831181 w 1831181"/>
                <a:gd name="connsiteY2" fmla="*/ 364331 h 1840706"/>
                <a:gd name="connsiteX3" fmla="*/ 366713 w 1831181"/>
                <a:gd name="connsiteY3" fmla="*/ 364331 h 1840706"/>
                <a:gd name="connsiteX4" fmla="*/ 366713 w 1831181"/>
                <a:gd name="connsiteY4" fmla="*/ 1459706 h 1840706"/>
                <a:gd name="connsiteX5" fmla="*/ 1828800 w 1831181"/>
                <a:gd name="connsiteY5" fmla="*/ 1459706 h 1840706"/>
                <a:gd name="connsiteX6" fmla="*/ 1828800 w 1831181"/>
                <a:gd name="connsiteY6" fmla="*/ 1840706 h 1840706"/>
                <a:gd name="connsiteX7" fmla="*/ 2381 w 1831181"/>
                <a:gd name="connsiteY7" fmla="*/ 1840706 h 1840706"/>
                <a:gd name="connsiteX8" fmla="*/ 0 w 1831181"/>
                <a:gd name="connsiteY8" fmla="*/ 0 h 1840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31181" h="1840706">
                  <a:moveTo>
                    <a:pt x="0" y="0"/>
                  </a:moveTo>
                  <a:lnTo>
                    <a:pt x="1831181" y="0"/>
                  </a:lnTo>
                  <a:lnTo>
                    <a:pt x="1831181" y="364331"/>
                  </a:lnTo>
                  <a:lnTo>
                    <a:pt x="366713" y="364331"/>
                  </a:lnTo>
                  <a:lnTo>
                    <a:pt x="366713" y="1459706"/>
                  </a:lnTo>
                  <a:lnTo>
                    <a:pt x="1828800" y="1459706"/>
                  </a:lnTo>
                  <a:lnTo>
                    <a:pt x="1828800" y="1840706"/>
                  </a:lnTo>
                  <a:lnTo>
                    <a:pt x="2381" y="1840706"/>
                  </a:lnTo>
                  <a:cubicBezTo>
                    <a:pt x="1587" y="1227137"/>
                    <a:pt x="794" y="613569"/>
                    <a:pt x="0" y="0"/>
                  </a:cubicBezTo>
                  <a:close/>
                </a:path>
              </a:pathLst>
            </a:custGeom>
            <a:solidFill>
              <a:schemeClr val="bg1"/>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a:ln>
                  <a:noFill/>
                </a:ln>
                <a:solidFill>
                  <a:schemeClr val="tx1"/>
                </a:solidFill>
                <a:effectLst/>
                <a:latin typeface="Arial" pitchFamily="34" charset="0"/>
              </a:endParaRPr>
            </a:p>
          </p:txBody>
        </p:sp>
        <p:sp>
          <p:nvSpPr>
            <p:cNvPr id="25" name="Obdélník 24"/>
            <p:cNvSpPr/>
            <p:nvPr userDrawn="1"/>
          </p:nvSpPr>
          <p:spPr bwMode="auto">
            <a:xfrm>
              <a:off x="4391024" y="2531270"/>
              <a:ext cx="1088231" cy="364331"/>
            </a:xfrm>
            <a:prstGeom prst="rect">
              <a:avLst/>
            </a:prstGeom>
            <a:solidFill>
              <a:schemeClr val="bg1"/>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a:ln>
                  <a:noFill/>
                </a:ln>
                <a:solidFill>
                  <a:schemeClr val="tx1"/>
                </a:solidFill>
                <a:effectLst/>
                <a:latin typeface="Arial" pitchFamily="34" charset="0"/>
              </a:endParaRPr>
            </a:p>
          </p:txBody>
        </p:sp>
      </p:grpSp>
      <p:sp>
        <p:nvSpPr>
          <p:cNvPr id="26" name="Obdélník 25"/>
          <p:cNvSpPr/>
          <p:nvPr userDrawn="1"/>
        </p:nvSpPr>
        <p:spPr bwMode="auto">
          <a:xfrm>
            <a:off x="0" y="6620596"/>
            <a:ext cx="9144000" cy="241697"/>
          </a:xfrm>
          <a:prstGeom prst="rect">
            <a:avLst/>
          </a:prstGeom>
          <a:solidFill>
            <a:schemeClr val="accent2"/>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a:ln>
                <a:noFill/>
              </a:ln>
              <a:solidFill>
                <a:schemeClr val="tx1"/>
              </a:solidFill>
              <a:effectLst/>
              <a:latin typeface="Arial" pitchFamily="34" charset="0"/>
            </a:endParaRPr>
          </a:p>
        </p:txBody>
      </p:sp>
      <p:sp>
        <p:nvSpPr>
          <p:cNvPr id="11" name="Rectangle 5"/>
          <p:cNvSpPr>
            <a:spLocks noChangeArrowheads="1"/>
          </p:cNvSpPr>
          <p:nvPr userDrawn="1"/>
        </p:nvSpPr>
        <p:spPr bwMode="auto">
          <a:xfrm>
            <a:off x="7807883" y="6668419"/>
            <a:ext cx="844430" cy="129148"/>
          </a:xfrm>
          <a:prstGeom prst="rect">
            <a:avLst/>
          </a:prstGeom>
          <a:noFill/>
          <a:ln w="0">
            <a:no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 name="Freeform 6"/>
          <p:cNvSpPr>
            <a:spLocks noEditPoints="1"/>
          </p:cNvSpPr>
          <p:nvPr userDrawn="1"/>
        </p:nvSpPr>
        <p:spPr bwMode="auto">
          <a:xfrm>
            <a:off x="7807885" y="6666123"/>
            <a:ext cx="837807" cy="122525"/>
          </a:xfrm>
          <a:custGeom>
            <a:avLst/>
            <a:gdLst>
              <a:gd name="T0" fmla="*/ 1189 w 3542"/>
              <a:gd name="T1" fmla="*/ 206 h 521"/>
              <a:gd name="T2" fmla="*/ 1271 w 3542"/>
              <a:gd name="T3" fmla="*/ 299 h 521"/>
              <a:gd name="T4" fmla="*/ 1279 w 3542"/>
              <a:gd name="T5" fmla="*/ 228 h 521"/>
              <a:gd name="T6" fmla="*/ 1215 w 3542"/>
              <a:gd name="T7" fmla="*/ 206 h 521"/>
              <a:gd name="T8" fmla="*/ 3532 w 3542"/>
              <a:gd name="T9" fmla="*/ 450 h 521"/>
              <a:gd name="T10" fmla="*/ 3266 w 3542"/>
              <a:gd name="T11" fmla="*/ 144 h 521"/>
              <a:gd name="T12" fmla="*/ 3045 w 3542"/>
              <a:gd name="T13" fmla="*/ 288 h 521"/>
              <a:gd name="T14" fmla="*/ 3181 w 3542"/>
              <a:gd name="T15" fmla="*/ 450 h 521"/>
              <a:gd name="T16" fmla="*/ 1505 w 3542"/>
              <a:gd name="T17" fmla="*/ 144 h 521"/>
              <a:gd name="T18" fmla="*/ 1226 w 3542"/>
              <a:gd name="T19" fmla="*/ 144 h 521"/>
              <a:gd name="T20" fmla="*/ 1325 w 3542"/>
              <a:gd name="T21" fmla="*/ 171 h 521"/>
              <a:gd name="T22" fmla="*/ 1362 w 3542"/>
              <a:gd name="T23" fmla="*/ 284 h 521"/>
              <a:gd name="T24" fmla="*/ 1303 w 3542"/>
              <a:gd name="T25" fmla="*/ 364 h 521"/>
              <a:gd name="T26" fmla="*/ 1189 w 3542"/>
              <a:gd name="T27" fmla="*/ 511 h 521"/>
              <a:gd name="T28" fmla="*/ 784 w 3542"/>
              <a:gd name="T29" fmla="*/ 355 h 521"/>
              <a:gd name="T30" fmla="*/ 796 w 3542"/>
              <a:gd name="T31" fmla="*/ 420 h 521"/>
              <a:gd name="T32" fmla="*/ 883 w 3542"/>
              <a:gd name="T33" fmla="*/ 452 h 521"/>
              <a:gd name="T34" fmla="*/ 937 w 3542"/>
              <a:gd name="T35" fmla="*/ 401 h 521"/>
              <a:gd name="T36" fmla="*/ 1014 w 3542"/>
              <a:gd name="T37" fmla="*/ 144 h 521"/>
              <a:gd name="T38" fmla="*/ 986 w 3542"/>
              <a:gd name="T39" fmla="*/ 467 h 521"/>
              <a:gd name="T40" fmla="*/ 862 w 3542"/>
              <a:gd name="T41" fmla="*/ 520 h 521"/>
              <a:gd name="T42" fmla="*/ 739 w 3542"/>
              <a:gd name="T43" fmla="*/ 467 h 521"/>
              <a:gd name="T44" fmla="*/ 711 w 3542"/>
              <a:gd name="T45" fmla="*/ 144 h 521"/>
              <a:gd name="T46" fmla="*/ 647 w 3542"/>
              <a:gd name="T47" fmla="*/ 144 h 521"/>
              <a:gd name="T48" fmla="*/ 417 w 3542"/>
              <a:gd name="T49" fmla="*/ 355 h 521"/>
              <a:gd name="T50" fmla="*/ 167 w 3542"/>
              <a:gd name="T51" fmla="*/ 139 h 521"/>
              <a:gd name="T52" fmla="*/ 195 w 3542"/>
              <a:gd name="T53" fmla="*/ 214 h 521"/>
              <a:gd name="T54" fmla="*/ 116 w 3542"/>
              <a:gd name="T55" fmla="*/ 205 h 521"/>
              <a:gd name="T56" fmla="*/ 100 w 3542"/>
              <a:gd name="T57" fmla="*/ 256 h 521"/>
              <a:gd name="T58" fmla="*/ 174 w 3542"/>
              <a:gd name="T59" fmla="*/ 293 h 521"/>
              <a:gd name="T60" fmla="*/ 241 w 3542"/>
              <a:gd name="T61" fmla="*/ 337 h 521"/>
              <a:gd name="T62" fmla="*/ 251 w 3542"/>
              <a:gd name="T63" fmla="*/ 449 h 521"/>
              <a:gd name="T64" fmla="*/ 157 w 3542"/>
              <a:gd name="T65" fmla="*/ 519 h 521"/>
              <a:gd name="T66" fmla="*/ 22 w 3542"/>
              <a:gd name="T67" fmla="*/ 476 h 521"/>
              <a:gd name="T68" fmla="*/ 89 w 3542"/>
              <a:gd name="T69" fmla="*/ 447 h 521"/>
              <a:gd name="T70" fmla="*/ 173 w 3542"/>
              <a:gd name="T71" fmla="*/ 434 h 521"/>
              <a:gd name="T72" fmla="*/ 164 w 3542"/>
              <a:gd name="T73" fmla="*/ 366 h 521"/>
              <a:gd name="T74" fmla="*/ 81 w 3542"/>
              <a:gd name="T75" fmla="*/ 331 h 521"/>
              <a:gd name="T76" fmla="*/ 19 w 3542"/>
              <a:gd name="T77" fmla="*/ 244 h 521"/>
              <a:gd name="T78" fmla="*/ 83 w 3542"/>
              <a:gd name="T79" fmla="*/ 148 h 521"/>
              <a:gd name="T80" fmla="*/ 2397 w 3542"/>
              <a:gd name="T81" fmla="*/ 511 h 521"/>
              <a:gd name="T82" fmla="*/ 2021 w 3542"/>
              <a:gd name="T83" fmla="*/ 511 h 521"/>
              <a:gd name="T84" fmla="*/ 2858 w 3542"/>
              <a:gd name="T85" fmla="*/ 148 h 521"/>
              <a:gd name="T86" fmla="*/ 2815 w 3542"/>
              <a:gd name="T87" fmla="*/ 203 h 521"/>
              <a:gd name="T88" fmla="*/ 2702 w 3542"/>
              <a:gd name="T89" fmla="*/ 238 h 521"/>
              <a:gd name="T90" fmla="*/ 2670 w 3542"/>
              <a:gd name="T91" fmla="*/ 355 h 521"/>
              <a:gd name="T92" fmla="*/ 2742 w 3542"/>
              <a:gd name="T93" fmla="*/ 445 h 521"/>
              <a:gd name="T94" fmla="*/ 2860 w 3542"/>
              <a:gd name="T95" fmla="*/ 433 h 521"/>
              <a:gd name="T96" fmla="*/ 2813 w 3542"/>
              <a:gd name="T97" fmla="*/ 519 h 521"/>
              <a:gd name="T98" fmla="*/ 2661 w 3542"/>
              <a:gd name="T99" fmla="*/ 475 h 521"/>
              <a:gd name="T100" fmla="*/ 2591 w 3542"/>
              <a:gd name="T101" fmla="*/ 329 h 521"/>
              <a:gd name="T102" fmla="*/ 2662 w 3542"/>
              <a:gd name="T103" fmla="*/ 181 h 521"/>
              <a:gd name="T104" fmla="*/ 1609 w 3542"/>
              <a:gd name="T105" fmla="*/ 135 h 521"/>
              <a:gd name="T106" fmla="*/ 1962 w 3542"/>
              <a:gd name="T107" fmla="*/ 519 h 521"/>
              <a:gd name="T108" fmla="*/ 1609 w 3542"/>
              <a:gd name="T109" fmla="*/ 135 h 521"/>
              <a:gd name="T110" fmla="*/ 2781 w 3542"/>
              <a:gd name="T111" fmla="*/ 110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542" h="521">
                <a:moveTo>
                  <a:pt x="2211" y="243"/>
                </a:moveTo>
                <a:lnTo>
                  <a:pt x="2156" y="376"/>
                </a:lnTo>
                <a:lnTo>
                  <a:pt x="2263" y="376"/>
                </a:lnTo>
                <a:lnTo>
                  <a:pt x="2211" y="243"/>
                </a:lnTo>
                <a:close/>
                <a:moveTo>
                  <a:pt x="1189" y="206"/>
                </a:moveTo>
                <a:lnTo>
                  <a:pt x="1189" y="313"/>
                </a:lnTo>
                <a:lnTo>
                  <a:pt x="1219" y="313"/>
                </a:lnTo>
                <a:lnTo>
                  <a:pt x="1241" y="311"/>
                </a:lnTo>
                <a:lnTo>
                  <a:pt x="1257" y="307"/>
                </a:lnTo>
                <a:lnTo>
                  <a:pt x="1271" y="299"/>
                </a:lnTo>
                <a:lnTo>
                  <a:pt x="1281" y="289"/>
                </a:lnTo>
                <a:lnTo>
                  <a:pt x="1286" y="276"/>
                </a:lnTo>
                <a:lnTo>
                  <a:pt x="1288" y="260"/>
                </a:lnTo>
                <a:lnTo>
                  <a:pt x="1286" y="243"/>
                </a:lnTo>
                <a:lnTo>
                  <a:pt x="1279" y="228"/>
                </a:lnTo>
                <a:lnTo>
                  <a:pt x="1269" y="218"/>
                </a:lnTo>
                <a:lnTo>
                  <a:pt x="1259" y="212"/>
                </a:lnTo>
                <a:lnTo>
                  <a:pt x="1247" y="208"/>
                </a:lnTo>
                <a:lnTo>
                  <a:pt x="1233" y="206"/>
                </a:lnTo>
                <a:lnTo>
                  <a:pt x="1215" y="206"/>
                </a:lnTo>
                <a:lnTo>
                  <a:pt x="1189" y="206"/>
                </a:lnTo>
                <a:close/>
                <a:moveTo>
                  <a:pt x="3266" y="144"/>
                </a:moveTo>
                <a:lnTo>
                  <a:pt x="3542" y="144"/>
                </a:lnTo>
                <a:lnTo>
                  <a:pt x="3359" y="450"/>
                </a:lnTo>
                <a:lnTo>
                  <a:pt x="3532" y="450"/>
                </a:lnTo>
                <a:lnTo>
                  <a:pt x="3532" y="511"/>
                </a:lnTo>
                <a:lnTo>
                  <a:pt x="3237" y="511"/>
                </a:lnTo>
                <a:lnTo>
                  <a:pt x="3421" y="206"/>
                </a:lnTo>
                <a:lnTo>
                  <a:pt x="3266" y="206"/>
                </a:lnTo>
                <a:lnTo>
                  <a:pt x="3266" y="144"/>
                </a:lnTo>
                <a:close/>
                <a:moveTo>
                  <a:pt x="2973" y="144"/>
                </a:moveTo>
                <a:lnTo>
                  <a:pt x="3181" y="144"/>
                </a:lnTo>
                <a:lnTo>
                  <a:pt x="3181" y="206"/>
                </a:lnTo>
                <a:lnTo>
                  <a:pt x="3045" y="206"/>
                </a:lnTo>
                <a:lnTo>
                  <a:pt x="3045" y="288"/>
                </a:lnTo>
                <a:lnTo>
                  <a:pt x="3175" y="288"/>
                </a:lnTo>
                <a:lnTo>
                  <a:pt x="3175" y="350"/>
                </a:lnTo>
                <a:lnTo>
                  <a:pt x="3045" y="350"/>
                </a:lnTo>
                <a:lnTo>
                  <a:pt x="3045" y="450"/>
                </a:lnTo>
                <a:lnTo>
                  <a:pt x="3181" y="450"/>
                </a:lnTo>
                <a:lnTo>
                  <a:pt x="3181" y="511"/>
                </a:lnTo>
                <a:lnTo>
                  <a:pt x="2973" y="511"/>
                </a:lnTo>
                <a:lnTo>
                  <a:pt x="2973" y="144"/>
                </a:lnTo>
                <a:close/>
                <a:moveTo>
                  <a:pt x="1432" y="144"/>
                </a:moveTo>
                <a:lnTo>
                  <a:pt x="1505" y="144"/>
                </a:lnTo>
                <a:lnTo>
                  <a:pt x="1505" y="511"/>
                </a:lnTo>
                <a:lnTo>
                  <a:pt x="1432" y="511"/>
                </a:lnTo>
                <a:lnTo>
                  <a:pt x="1432" y="144"/>
                </a:lnTo>
                <a:close/>
                <a:moveTo>
                  <a:pt x="1116" y="144"/>
                </a:moveTo>
                <a:lnTo>
                  <a:pt x="1226" y="144"/>
                </a:lnTo>
                <a:lnTo>
                  <a:pt x="1253" y="145"/>
                </a:lnTo>
                <a:lnTo>
                  <a:pt x="1275" y="147"/>
                </a:lnTo>
                <a:lnTo>
                  <a:pt x="1294" y="153"/>
                </a:lnTo>
                <a:lnTo>
                  <a:pt x="1311" y="161"/>
                </a:lnTo>
                <a:lnTo>
                  <a:pt x="1325" y="171"/>
                </a:lnTo>
                <a:lnTo>
                  <a:pt x="1341" y="189"/>
                </a:lnTo>
                <a:lnTo>
                  <a:pt x="1353" y="210"/>
                </a:lnTo>
                <a:lnTo>
                  <a:pt x="1361" y="235"/>
                </a:lnTo>
                <a:lnTo>
                  <a:pt x="1364" y="260"/>
                </a:lnTo>
                <a:lnTo>
                  <a:pt x="1362" y="284"/>
                </a:lnTo>
                <a:lnTo>
                  <a:pt x="1356" y="306"/>
                </a:lnTo>
                <a:lnTo>
                  <a:pt x="1346" y="326"/>
                </a:lnTo>
                <a:lnTo>
                  <a:pt x="1333" y="343"/>
                </a:lnTo>
                <a:lnTo>
                  <a:pt x="1320" y="355"/>
                </a:lnTo>
                <a:lnTo>
                  <a:pt x="1303" y="364"/>
                </a:lnTo>
                <a:lnTo>
                  <a:pt x="1284" y="370"/>
                </a:lnTo>
                <a:lnTo>
                  <a:pt x="1261" y="374"/>
                </a:lnTo>
                <a:lnTo>
                  <a:pt x="1237" y="376"/>
                </a:lnTo>
                <a:lnTo>
                  <a:pt x="1189" y="376"/>
                </a:lnTo>
                <a:lnTo>
                  <a:pt x="1189" y="511"/>
                </a:lnTo>
                <a:lnTo>
                  <a:pt x="1116" y="511"/>
                </a:lnTo>
                <a:lnTo>
                  <a:pt x="1116" y="144"/>
                </a:lnTo>
                <a:close/>
                <a:moveTo>
                  <a:pt x="711" y="144"/>
                </a:moveTo>
                <a:lnTo>
                  <a:pt x="784" y="144"/>
                </a:lnTo>
                <a:lnTo>
                  <a:pt x="784" y="355"/>
                </a:lnTo>
                <a:lnTo>
                  <a:pt x="784" y="374"/>
                </a:lnTo>
                <a:lnTo>
                  <a:pt x="785" y="390"/>
                </a:lnTo>
                <a:lnTo>
                  <a:pt x="788" y="401"/>
                </a:lnTo>
                <a:lnTo>
                  <a:pt x="792" y="411"/>
                </a:lnTo>
                <a:lnTo>
                  <a:pt x="796" y="420"/>
                </a:lnTo>
                <a:lnTo>
                  <a:pt x="808" y="434"/>
                </a:lnTo>
                <a:lnTo>
                  <a:pt x="823" y="446"/>
                </a:lnTo>
                <a:lnTo>
                  <a:pt x="842" y="452"/>
                </a:lnTo>
                <a:lnTo>
                  <a:pt x="862" y="454"/>
                </a:lnTo>
                <a:lnTo>
                  <a:pt x="883" y="452"/>
                </a:lnTo>
                <a:lnTo>
                  <a:pt x="901" y="446"/>
                </a:lnTo>
                <a:lnTo>
                  <a:pt x="916" y="434"/>
                </a:lnTo>
                <a:lnTo>
                  <a:pt x="928" y="420"/>
                </a:lnTo>
                <a:lnTo>
                  <a:pt x="934" y="411"/>
                </a:lnTo>
                <a:lnTo>
                  <a:pt x="937" y="401"/>
                </a:lnTo>
                <a:lnTo>
                  <a:pt x="939" y="390"/>
                </a:lnTo>
                <a:lnTo>
                  <a:pt x="940" y="374"/>
                </a:lnTo>
                <a:lnTo>
                  <a:pt x="940" y="355"/>
                </a:lnTo>
                <a:lnTo>
                  <a:pt x="940" y="144"/>
                </a:lnTo>
                <a:lnTo>
                  <a:pt x="1014" y="144"/>
                </a:lnTo>
                <a:lnTo>
                  <a:pt x="1014" y="368"/>
                </a:lnTo>
                <a:lnTo>
                  <a:pt x="1012" y="399"/>
                </a:lnTo>
                <a:lnTo>
                  <a:pt x="1007" y="425"/>
                </a:lnTo>
                <a:lnTo>
                  <a:pt x="999" y="448"/>
                </a:lnTo>
                <a:lnTo>
                  <a:pt x="986" y="467"/>
                </a:lnTo>
                <a:lnTo>
                  <a:pt x="968" y="485"/>
                </a:lnTo>
                <a:lnTo>
                  <a:pt x="946" y="500"/>
                </a:lnTo>
                <a:lnTo>
                  <a:pt x="921" y="511"/>
                </a:lnTo>
                <a:lnTo>
                  <a:pt x="893" y="518"/>
                </a:lnTo>
                <a:lnTo>
                  <a:pt x="862" y="520"/>
                </a:lnTo>
                <a:lnTo>
                  <a:pt x="832" y="518"/>
                </a:lnTo>
                <a:lnTo>
                  <a:pt x="804" y="511"/>
                </a:lnTo>
                <a:lnTo>
                  <a:pt x="779" y="500"/>
                </a:lnTo>
                <a:lnTo>
                  <a:pt x="756" y="485"/>
                </a:lnTo>
                <a:lnTo>
                  <a:pt x="739" y="467"/>
                </a:lnTo>
                <a:lnTo>
                  <a:pt x="726" y="448"/>
                </a:lnTo>
                <a:lnTo>
                  <a:pt x="717" y="425"/>
                </a:lnTo>
                <a:lnTo>
                  <a:pt x="713" y="399"/>
                </a:lnTo>
                <a:lnTo>
                  <a:pt x="711" y="368"/>
                </a:lnTo>
                <a:lnTo>
                  <a:pt x="711" y="144"/>
                </a:lnTo>
                <a:close/>
                <a:moveTo>
                  <a:pt x="343" y="144"/>
                </a:moveTo>
                <a:lnTo>
                  <a:pt x="417" y="144"/>
                </a:lnTo>
                <a:lnTo>
                  <a:pt x="417" y="299"/>
                </a:lnTo>
                <a:lnTo>
                  <a:pt x="554" y="144"/>
                </a:lnTo>
                <a:lnTo>
                  <a:pt x="647" y="144"/>
                </a:lnTo>
                <a:lnTo>
                  <a:pt x="488" y="313"/>
                </a:lnTo>
                <a:lnTo>
                  <a:pt x="656" y="511"/>
                </a:lnTo>
                <a:lnTo>
                  <a:pt x="559" y="511"/>
                </a:lnTo>
                <a:lnTo>
                  <a:pt x="425" y="346"/>
                </a:lnTo>
                <a:lnTo>
                  <a:pt x="417" y="355"/>
                </a:lnTo>
                <a:lnTo>
                  <a:pt x="417" y="511"/>
                </a:lnTo>
                <a:lnTo>
                  <a:pt x="343" y="511"/>
                </a:lnTo>
                <a:lnTo>
                  <a:pt x="343" y="144"/>
                </a:lnTo>
                <a:close/>
                <a:moveTo>
                  <a:pt x="136" y="137"/>
                </a:moveTo>
                <a:lnTo>
                  <a:pt x="167" y="139"/>
                </a:lnTo>
                <a:lnTo>
                  <a:pt x="196" y="148"/>
                </a:lnTo>
                <a:lnTo>
                  <a:pt x="222" y="161"/>
                </a:lnTo>
                <a:lnTo>
                  <a:pt x="247" y="179"/>
                </a:lnTo>
                <a:lnTo>
                  <a:pt x="209" y="227"/>
                </a:lnTo>
                <a:lnTo>
                  <a:pt x="195" y="214"/>
                </a:lnTo>
                <a:lnTo>
                  <a:pt x="180" y="204"/>
                </a:lnTo>
                <a:lnTo>
                  <a:pt x="164" y="199"/>
                </a:lnTo>
                <a:lnTo>
                  <a:pt x="148" y="198"/>
                </a:lnTo>
                <a:lnTo>
                  <a:pt x="131" y="200"/>
                </a:lnTo>
                <a:lnTo>
                  <a:pt x="116" y="205"/>
                </a:lnTo>
                <a:lnTo>
                  <a:pt x="105" y="215"/>
                </a:lnTo>
                <a:lnTo>
                  <a:pt x="97" y="225"/>
                </a:lnTo>
                <a:lnTo>
                  <a:pt x="95" y="238"/>
                </a:lnTo>
                <a:lnTo>
                  <a:pt x="96" y="247"/>
                </a:lnTo>
                <a:lnTo>
                  <a:pt x="100" y="256"/>
                </a:lnTo>
                <a:lnTo>
                  <a:pt x="107" y="263"/>
                </a:lnTo>
                <a:lnTo>
                  <a:pt x="118" y="270"/>
                </a:lnTo>
                <a:lnTo>
                  <a:pt x="132" y="277"/>
                </a:lnTo>
                <a:lnTo>
                  <a:pt x="151" y="285"/>
                </a:lnTo>
                <a:lnTo>
                  <a:pt x="174" y="293"/>
                </a:lnTo>
                <a:lnTo>
                  <a:pt x="191" y="300"/>
                </a:lnTo>
                <a:lnTo>
                  <a:pt x="206" y="307"/>
                </a:lnTo>
                <a:lnTo>
                  <a:pt x="216" y="314"/>
                </a:lnTo>
                <a:lnTo>
                  <a:pt x="227" y="322"/>
                </a:lnTo>
                <a:lnTo>
                  <a:pt x="241" y="337"/>
                </a:lnTo>
                <a:lnTo>
                  <a:pt x="252" y="356"/>
                </a:lnTo>
                <a:lnTo>
                  <a:pt x="257" y="376"/>
                </a:lnTo>
                <a:lnTo>
                  <a:pt x="260" y="399"/>
                </a:lnTo>
                <a:lnTo>
                  <a:pt x="257" y="426"/>
                </a:lnTo>
                <a:lnTo>
                  <a:pt x="251" y="449"/>
                </a:lnTo>
                <a:lnTo>
                  <a:pt x="239" y="469"/>
                </a:lnTo>
                <a:lnTo>
                  <a:pt x="224" y="487"/>
                </a:lnTo>
                <a:lnTo>
                  <a:pt x="204" y="502"/>
                </a:lnTo>
                <a:lnTo>
                  <a:pt x="183" y="511"/>
                </a:lnTo>
                <a:lnTo>
                  <a:pt x="157" y="519"/>
                </a:lnTo>
                <a:lnTo>
                  <a:pt x="129" y="521"/>
                </a:lnTo>
                <a:lnTo>
                  <a:pt x="98" y="518"/>
                </a:lnTo>
                <a:lnTo>
                  <a:pt x="70" y="510"/>
                </a:lnTo>
                <a:lnTo>
                  <a:pt x="44" y="496"/>
                </a:lnTo>
                <a:lnTo>
                  <a:pt x="22" y="476"/>
                </a:lnTo>
                <a:lnTo>
                  <a:pt x="0" y="451"/>
                </a:lnTo>
                <a:lnTo>
                  <a:pt x="48" y="405"/>
                </a:lnTo>
                <a:lnTo>
                  <a:pt x="58" y="423"/>
                </a:lnTo>
                <a:lnTo>
                  <a:pt x="72" y="436"/>
                </a:lnTo>
                <a:lnTo>
                  <a:pt x="89" y="447"/>
                </a:lnTo>
                <a:lnTo>
                  <a:pt x="107" y="453"/>
                </a:lnTo>
                <a:lnTo>
                  <a:pt x="127" y="455"/>
                </a:lnTo>
                <a:lnTo>
                  <a:pt x="145" y="452"/>
                </a:lnTo>
                <a:lnTo>
                  <a:pt x="161" y="446"/>
                </a:lnTo>
                <a:lnTo>
                  <a:pt x="173" y="434"/>
                </a:lnTo>
                <a:lnTo>
                  <a:pt x="182" y="420"/>
                </a:lnTo>
                <a:lnTo>
                  <a:pt x="184" y="403"/>
                </a:lnTo>
                <a:lnTo>
                  <a:pt x="182" y="388"/>
                </a:lnTo>
                <a:lnTo>
                  <a:pt x="175" y="377"/>
                </a:lnTo>
                <a:lnTo>
                  <a:pt x="164" y="366"/>
                </a:lnTo>
                <a:lnTo>
                  <a:pt x="157" y="362"/>
                </a:lnTo>
                <a:lnTo>
                  <a:pt x="147" y="357"/>
                </a:lnTo>
                <a:lnTo>
                  <a:pt x="132" y="351"/>
                </a:lnTo>
                <a:lnTo>
                  <a:pt x="111" y="344"/>
                </a:lnTo>
                <a:lnTo>
                  <a:pt x="81" y="331"/>
                </a:lnTo>
                <a:lnTo>
                  <a:pt x="57" y="319"/>
                </a:lnTo>
                <a:lnTo>
                  <a:pt x="40" y="304"/>
                </a:lnTo>
                <a:lnTo>
                  <a:pt x="28" y="287"/>
                </a:lnTo>
                <a:lnTo>
                  <a:pt x="22" y="267"/>
                </a:lnTo>
                <a:lnTo>
                  <a:pt x="19" y="244"/>
                </a:lnTo>
                <a:lnTo>
                  <a:pt x="22" y="219"/>
                </a:lnTo>
                <a:lnTo>
                  <a:pt x="30" y="197"/>
                </a:lnTo>
                <a:lnTo>
                  <a:pt x="44" y="176"/>
                </a:lnTo>
                <a:lnTo>
                  <a:pt x="62" y="159"/>
                </a:lnTo>
                <a:lnTo>
                  <a:pt x="83" y="148"/>
                </a:lnTo>
                <a:lnTo>
                  <a:pt x="108" y="140"/>
                </a:lnTo>
                <a:lnTo>
                  <a:pt x="136" y="137"/>
                </a:lnTo>
                <a:close/>
                <a:moveTo>
                  <a:pt x="2183" y="135"/>
                </a:moveTo>
                <a:lnTo>
                  <a:pt x="2239" y="135"/>
                </a:lnTo>
                <a:lnTo>
                  <a:pt x="2397" y="511"/>
                </a:lnTo>
                <a:lnTo>
                  <a:pt x="2318" y="511"/>
                </a:lnTo>
                <a:lnTo>
                  <a:pt x="2286" y="434"/>
                </a:lnTo>
                <a:lnTo>
                  <a:pt x="2132" y="434"/>
                </a:lnTo>
                <a:lnTo>
                  <a:pt x="2099" y="511"/>
                </a:lnTo>
                <a:lnTo>
                  <a:pt x="2021" y="511"/>
                </a:lnTo>
                <a:lnTo>
                  <a:pt x="2183" y="135"/>
                </a:lnTo>
                <a:close/>
                <a:moveTo>
                  <a:pt x="2790" y="135"/>
                </a:moveTo>
                <a:lnTo>
                  <a:pt x="2814" y="136"/>
                </a:lnTo>
                <a:lnTo>
                  <a:pt x="2835" y="140"/>
                </a:lnTo>
                <a:lnTo>
                  <a:pt x="2858" y="148"/>
                </a:lnTo>
                <a:lnTo>
                  <a:pt x="2882" y="157"/>
                </a:lnTo>
                <a:lnTo>
                  <a:pt x="2882" y="242"/>
                </a:lnTo>
                <a:lnTo>
                  <a:pt x="2859" y="223"/>
                </a:lnTo>
                <a:lnTo>
                  <a:pt x="2838" y="210"/>
                </a:lnTo>
                <a:lnTo>
                  <a:pt x="2815" y="203"/>
                </a:lnTo>
                <a:lnTo>
                  <a:pt x="2790" y="201"/>
                </a:lnTo>
                <a:lnTo>
                  <a:pt x="2765" y="203"/>
                </a:lnTo>
                <a:lnTo>
                  <a:pt x="2741" y="210"/>
                </a:lnTo>
                <a:lnTo>
                  <a:pt x="2721" y="222"/>
                </a:lnTo>
                <a:lnTo>
                  <a:pt x="2702" y="238"/>
                </a:lnTo>
                <a:lnTo>
                  <a:pt x="2687" y="257"/>
                </a:lnTo>
                <a:lnTo>
                  <a:pt x="2676" y="278"/>
                </a:lnTo>
                <a:lnTo>
                  <a:pt x="2670" y="303"/>
                </a:lnTo>
                <a:lnTo>
                  <a:pt x="2667" y="329"/>
                </a:lnTo>
                <a:lnTo>
                  <a:pt x="2670" y="355"/>
                </a:lnTo>
                <a:lnTo>
                  <a:pt x="2676" y="379"/>
                </a:lnTo>
                <a:lnTo>
                  <a:pt x="2687" y="400"/>
                </a:lnTo>
                <a:lnTo>
                  <a:pt x="2702" y="418"/>
                </a:lnTo>
                <a:lnTo>
                  <a:pt x="2721" y="434"/>
                </a:lnTo>
                <a:lnTo>
                  <a:pt x="2742" y="445"/>
                </a:lnTo>
                <a:lnTo>
                  <a:pt x="2766" y="452"/>
                </a:lnTo>
                <a:lnTo>
                  <a:pt x="2791" y="454"/>
                </a:lnTo>
                <a:lnTo>
                  <a:pt x="2816" y="452"/>
                </a:lnTo>
                <a:lnTo>
                  <a:pt x="2839" y="445"/>
                </a:lnTo>
                <a:lnTo>
                  <a:pt x="2860" y="433"/>
                </a:lnTo>
                <a:lnTo>
                  <a:pt x="2882" y="414"/>
                </a:lnTo>
                <a:lnTo>
                  <a:pt x="2882" y="499"/>
                </a:lnTo>
                <a:lnTo>
                  <a:pt x="2858" y="508"/>
                </a:lnTo>
                <a:lnTo>
                  <a:pt x="2835" y="516"/>
                </a:lnTo>
                <a:lnTo>
                  <a:pt x="2813" y="519"/>
                </a:lnTo>
                <a:lnTo>
                  <a:pt x="2790" y="520"/>
                </a:lnTo>
                <a:lnTo>
                  <a:pt x="2754" y="517"/>
                </a:lnTo>
                <a:lnTo>
                  <a:pt x="2721" y="508"/>
                </a:lnTo>
                <a:lnTo>
                  <a:pt x="2689" y="494"/>
                </a:lnTo>
                <a:lnTo>
                  <a:pt x="2661" y="475"/>
                </a:lnTo>
                <a:lnTo>
                  <a:pt x="2637" y="453"/>
                </a:lnTo>
                <a:lnTo>
                  <a:pt x="2618" y="427"/>
                </a:lnTo>
                <a:lnTo>
                  <a:pt x="2604" y="397"/>
                </a:lnTo>
                <a:lnTo>
                  <a:pt x="2594" y="364"/>
                </a:lnTo>
                <a:lnTo>
                  <a:pt x="2591" y="329"/>
                </a:lnTo>
                <a:lnTo>
                  <a:pt x="2594" y="294"/>
                </a:lnTo>
                <a:lnTo>
                  <a:pt x="2604" y="261"/>
                </a:lnTo>
                <a:lnTo>
                  <a:pt x="2618" y="232"/>
                </a:lnTo>
                <a:lnTo>
                  <a:pt x="2637" y="204"/>
                </a:lnTo>
                <a:lnTo>
                  <a:pt x="2662" y="181"/>
                </a:lnTo>
                <a:lnTo>
                  <a:pt x="2689" y="162"/>
                </a:lnTo>
                <a:lnTo>
                  <a:pt x="2721" y="147"/>
                </a:lnTo>
                <a:lnTo>
                  <a:pt x="2754" y="138"/>
                </a:lnTo>
                <a:lnTo>
                  <a:pt x="2790" y="135"/>
                </a:lnTo>
                <a:close/>
                <a:moveTo>
                  <a:pt x="1609" y="135"/>
                </a:moveTo>
                <a:lnTo>
                  <a:pt x="1660" y="135"/>
                </a:lnTo>
                <a:lnTo>
                  <a:pt x="1889" y="392"/>
                </a:lnTo>
                <a:lnTo>
                  <a:pt x="1889" y="144"/>
                </a:lnTo>
                <a:lnTo>
                  <a:pt x="1962" y="144"/>
                </a:lnTo>
                <a:lnTo>
                  <a:pt x="1962" y="519"/>
                </a:lnTo>
                <a:lnTo>
                  <a:pt x="1912" y="519"/>
                </a:lnTo>
                <a:lnTo>
                  <a:pt x="1682" y="262"/>
                </a:lnTo>
                <a:lnTo>
                  <a:pt x="1682" y="511"/>
                </a:lnTo>
                <a:lnTo>
                  <a:pt x="1609" y="511"/>
                </a:lnTo>
                <a:lnTo>
                  <a:pt x="1609" y="135"/>
                </a:lnTo>
                <a:close/>
                <a:moveTo>
                  <a:pt x="2720" y="0"/>
                </a:moveTo>
                <a:lnTo>
                  <a:pt x="2781" y="49"/>
                </a:lnTo>
                <a:lnTo>
                  <a:pt x="2843" y="0"/>
                </a:lnTo>
                <a:lnTo>
                  <a:pt x="2878" y="32"/>
                </a:lnTo>
                <a:lnTo>
                  <a:pt x="2781" y="110"/>
                </a:lnTo>
                <a:lnTo>
                  <a:pt x="2685" y="32"/>
                </a:lnTo>
                <a:lnTo>
                  <a:pt x="2720"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ln>
                <a:noFill/>
              </a:ln>
            </a:endParaRPr>
          </a:p>
        </p:txBody>
      </p:sp>
    </p:spTree>
  </p:cSld>
  <p:clrMapOvr>
    <a:masterClrMapping/>
  </p:clrMapOvr>
  <p:extLst mod="1">
    <p:ext uri="{DCECCB84-F9BA-43D5-87BE-67443E8EF086}">
      <p15:sldGuideLst xmlns:p15="http://schemas.microsoft.com/office/powerpoint/2012/main">
        <p15:guide id="1" orient="horz" pos="777" userDrawn="1">
          <p15:clr>
            <a:srgbClr val="FBAE40"/>
          </p15:clr>
        </p15:guide>
        <p15:guide id="2" pos="4967"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liparty - šedivý podklad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a:t>KLIKNUTÍM VLOŽÍTE NADPIS SNÍMKU </a:t>
            </a:r>
            <a:br>
              <a:rPr lang="cs-CZ"/>
            </a:br>
            <a:r>
              <a:rPr lang="cs-CZ"/>
              <a:t>(varianta šablony upravená pro </a:t>
            </a:r>
            <a:br>
              <a:rPr lang="cs-CZ"/>
            </a:br>
            <a:r>
              <a:rPr lang="cs-CZ"/>
              <a:t>delší – tříŘádkový nadpis)</a:t>
            </a:r>
            <a:endParaRPr lang="cs-CZ" dirty="0"/>
          </a:p>
        </p:txBody>
      </p:sp>
      <p:sp>
        <p:nvSpPr>
          <p:cNvPr id="14" name="Text Placeholder 9"/>
          <p:cNvSpPr>
            <a:spLocks noGrp="1"/>
          </p:cNvSpPr>
          <p:nvPr>
            <p:ph type="body" sz="quarter" idx="12" hasCustomPrompt="1"/>
          </p:nvPr>
        </p:nvSpPr>
        <p:spPr>
          <a:xfrm>
            <a:off x="504002" y="2116801"/>
            <a:ext cx="3889375" cy="265177"/>
          </a:xfrm>
        </p:spPr>
        <p:txBody>
          <a:bodyPr/>
          <a:lstStyle>
            <a:lvl1pPr>
              <a:defRPr sz="1600" b="1"/>
            </a:lvl1pPr>
          </a:lstStyle>
          <a:p>
            <a:pPr lvl="0"/>
            <a:r>
              <a:rPr lang="cs-CZ" dirty="0"/>
              <a:t>Podtitulek</a:t>
            </a:r>
          </a:p>
        </p:txBody>
      </p:sp>
      <p:sp>
        <p:nvSpPr>
          <p:cNvPr id="9" name="Content Placeholder 2"/>
          <p:cNvSpPr>
            <a:spLocks noGrp="1"/>
          </p:cNvSpPr>
          <p:nvPr>
            <p:ph idx="1"/>
          </p:nvPr>
        </p:nvSpPr>
        <p:spPr>
          <a:xfrm>
            <a:off x="2088000" y="2527201"/>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Content Placeholder 2"/>
          <p:cNvSpPr>
            <a:spLocks noGrp="1"/>
          </p:cNvSpPr>
          <p:nvPr>
            <p:ph idx="13"/>
          </p:nvPr>
        </p:nvSpPr>
        <p:spPr>
          <a:xfrm>
            <a:off x="2088000" y="4256075"/>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2" name="Picture Placeholder 3"/>
          <p:cNvSpPr>
            <a:spLocks noGrp="1"/>
          </p:cNvSpPr>
          <p:nvPr>
            <p:ph type="pic" sz="quarter" idx="15" hasCustomPrompt="1"/>
          </p:nvPr>
        </p:nvSpPr>
        <p:spPr>
          <a:xfrm>
            <a:off x="504000" y="4256075"/>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a:p>
            <a:endParaRPr lang="cs-CZ" dirty="0"/>
          </a:p>
        </p:txBody>
      </p:sp>
      <p:sp>
        <p:nvSpPr>
          <p:cNvPr id="16" name="Picture Placeholder 3"/>
          <p:cNvSpPr>
            <a:spLocks noGrp="1"/>
          </p:cNvSpPr>
          <p:nvPr>
            <p:ph type="pic" sz="quarter" idx="14" hasCustomPrompt="1"/>
          </p:nvPr>
        </p:nvSpPr>
        <p:spPr>
          <a:xfrm>
            <a:off x="504000" y="2527201"/>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p:txBody>
      </p:sp>
    </p:spTree>
    <p:extLst>
      <p:ext uri="{BB962C8B-B14F-4D97-AF65-F5344CB8AC3E}">
        <p14:creationId xmlns:p14="http://schemas.microsoft.com/office/powerpoint/2010/main" val="900351200"/>
      </p:ext>
    </p:extLst>
  </p:cSld>
  <p:clrMapOvr>
    <a:masterClrMapping/>
  </p:clrMapOvr>
  <p:extLst mod="1">
    <p:ext uri="{DCECCB84-F9BA-43D5-87BE-67443E8EF086}">
      <p15:sldGuideLst xmlns:p15="http://schemas.microsoft.com/office/powerpoint/2012/main">
        <p15:guide id="1" orient="horz" pos="527">
          <p15:clr>
            <a:srgbClr val="FBAE40"/>
          </p15:clr>
        </p15:guide>
        <p15:guide id="2" pos="5443" userDrawn="1">
          <p15:clr>
            <a:srgbClr val="FBAE40"/>
          </p15:clr>
        </p15:guide>
        <p15:guide id="0" pos="317"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liparty - bílý podkla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1"/>
            <a:ext cx="6876000" cy="846386"/>
          </a:xfrm>
        </p:spPr>
        <p:txBody>
          <a:bodyPr/>
          <a:lstStyle/>
          <a:p>
            <a:r>
              <a:rPr lang="cs-CZ" dirty="0"/>
              <a:t>PO KLIKNUTÍ MŮŽETE ZADAT VLASTNÍ NADPIS, V TÉTO ŠABLONĚ IDEÁLNĚ DVOUŘÁDKOVÝ</a:t>
            </a:r>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1"/>
            <a:ext cx="3889375" cy="265177"/>
          </a:xfrm>
        </p:spPr>
        <p:txBody>
          <a:bodyPr/>
          <a:lstStyle>
            <a:lvl1pPr>
              <a:defRPr sz="1600" b="1"/>
            </a:lvl1pPr>
          </a:lstStyle>
          <a:p>
            <a:pPr lvl="0"/>
            <a:r>
              <a:rPr lang="cs-CZ" dirty="0"/>
              <a:t>Podtitulek</a:t>
            </a:r>
          </a:p>
        </p:txBody>
      </p:sp>
      <p:sp>
        <p:nvSpPr>
          <p:cNvPr id="15" name="Content Placeholder 2"/>
          <p:cNvSpPr>
            <a:spLocks noGrp="1"/>
          </p:cNvSpPr>
          <p:nvPr>
            <p:ph idx="1"/>
          </p:nvPr>
        </p:nvSpPr>
        <p:spPr>
          <a:xfrm>
            <a:off x="2088000" y="2102401"/>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6" name="Content Placeholder 2"/>
          <p:cNvSpPr>
            <a:spLocks noGrp="1"/>
          </p:cNvSpPr>
          <p:nvPr>
            <p:ph idx="13"/>
          </p:nvPr>
        </p:nvSpPr>
        <p:spPr>
          <a:xfrm>
            <a:off x="2088000" y="3831275"/>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7" name="Picture Placeholder 3"/>
          <p:cNvSpPr>
            <a:spLocks noGrp="1"/>
          </p:cNvSpPr>
          <p:nvPr>
            <p:ph type="pic" sz="quarter" idx="15" hasCustomPrompt="1"/>
          </p:nvPr>
        </p:nvSpPr>
        <p:spPr>
          <a:xfrm>
            <a:off x="504000" y="3831275"/>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a:p>
            <a:endParaRPr lang="cs-CZ" dirty="0"/>
          </a:p>
        </p:txBody>
      </p:sp>
      <p:sp>
        <p:nvSpPr>
          <p:cNvPr id="18" name="Picture Placeholder 3"/>
          <p:cNvSpPr>
            <a:spLocks noGrp="1"/>
          </p:cNvSpPr>
          <p:nvPr>
            <p:ph type="pic" sz="quarter" idx="14" hasCustomPrompt="1"/>
          </p:nvPr>
        </p:nvSpPr>
        <p:spPr>
          <a:xfrm>
            <a:off x="504000" y="2102401"/>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p:txBody>
      </p:sp>
    </p:spTree>
    <p:extLst>
      <p:ext uri="{BB962C8B-B14F-4D97-AF65-F5344CB8AC3E}">
        <p14:creationId xmlns:p14="http://schemas.microsoft.com/office/powerpoint/2010/main" val="219176661"/>
      </p:ext>
    </p:extLst>
  </p:cSld>
  <p:clrMapOvr>
    <a:masterClrMapping/>
  </p:clrMapOvr>
  <p:extLst mod="1">
    <p:ext uri="{DCECCB84-F9BA-43D5-87BE-67443E8EF086}">
      <p15:sldGuideLst xmlns:p15="http://schemas.microsoft.com/office/powerpoint/2012/main">
        <p15:guide id="1" pos="317">
          <p15:clr>
            <a:srgbClr val="FBAE40"/>
          </p15:clr>
        </p15:guide>
        <p15:guide id="2" pos="5443">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liparty - bílý podklad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a:t>KLIKNUTÍM VLOŽÍTE NADPIS SNÍMKU </a:t>
            </a:r>
            <a:br>
              <a:rPr lang="cs-CZ"/>
            </a:br>
            <a:r>
              <a:rPr lang="cs-CZ"/>
              <a:t>(varianta šablony upravená pro </a:t>
            </a:r>
            <a:br>
              <a:rPr lang="cs-CZ"/>
            </a:br>
            <a:r>
              <a:rPr lang="cs-CZ"/>
              <a:t>delší – tříŘádkový nadpis)</a:t>
            </a:r>
            <a:endParaRPr lang="cs-CZ" dirty="0"/>
          </a:p>
        </p:txBody>
      </p:sp>
      <p:sp>
        <p:nvSpPr>
          <p:cNvPr id="14" name="Text Placeholder 9"/>
          <p:cNvSpPr>
            <a:spLocks noGrp="1"/>
          </p:cNvSpPr>
          <p:nvPr>
            <p:ph type="body" sz="quarter" idx="12" hasCustomPrompt="1"/>
          </p:nvPr>
        </p:nvSpPr>
        <p:spPr>
          <a:xfrm>
            <a:off x="504002" y="2116801"/>
            <a:ext cx="3889375" cy="265177"/>
          </a:xfrm>
        </p:spPr>
        <p:txBody>
          <a:bodyPr/>
          <a:lstStyle>
            <a:lvl1pPr>
              <a:defRPr sz="1600" b="1"/>
            </a:lvl1pPr>
          </a:lstStyle>
          <a:p>
            <a:pPr lvl="0"/>
            <a:r>
              <a:rPr lang="cs-CZ" dirty="0"/>
              <a:t>Podtitulek</a:t>
            </a:r>
          </a:p>
        </p:txBody>
      </p:sp>
      <p:sp>
        <p:nvSpPr>
          <p:cNvPr id="9" name="Content Placeholder 2"/>
          <p:cNvSpPr>
            <a:spLocks noGrp="1"/>
          </p:cNvSpPr>
          <p:nvPr>
            <p:ph idx="1"/>
          </p:nvPr>
        </p:nvSpPr>
        <p:spPr>
          <a:xfrm>
            <a:off x="2088000" y="2527201"/>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Content Placeholder 2"/>
          <p:cNvSpPr>
            <a:spLocks noGrp="1"/>
          </p:cNvSpPr>
          <p:nvPr>
            <p:ph idx="13"/>
          </p:nvPr>
        </p:nvSpPr>
        <p:spPr>
          <a:xfrm>
            <a:off x="2088000" y="4256075"/>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2" name="Picture Placeholder 3"/>
          <p:cNvSpPr>
            <a:spLocks noGrp="1"/>
          </p:cNvSpPr>
          <p:nvPr>
            <p:ph type="pic" sz="quarter" idx="15" hasCustomPrompt="1"/>
          </p:nvPr>
        </p:nvSpPr>
        <p:spPr>
          <a:xfrm>
            <a:off x="504000" y="4256075"/>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a:p>
            <a:endParaRPr lang="cs-CZ" dirty="0"/>
          </a:p>
        </p:txBody>
      </p:sp>
      <p:sp>
        <p:nvSpPr>
          <p:cNvPr id="16" name="Picture Placeholder 3"/>
          <p:cNvSpPr>
            <a:spLocks noGrp="1"/>
          </p:cNvSpPr>
          <p:nvPr>
            <p:ph type="pic" sz="quarter" idx="14" hasCustomPrompt="1"/>
          </p:nvPr>
        </p:nvSpPr>
        <p:spPr>
          <a:xfrm>
            <a:off x="504000" y="2527201"/>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p:txBody>
      </p:sp>
    </p:spTree>
    <p:extLst>
      <p:ext uri="{BB962C8B-B14F-4D97-AF65-F5344CB8AC3E}">
        <p14:creationId xmlns:p14="http://schemas.microsoft.com/office/powerpoint/2010/main" val="418414679"/>
      </p:ext>
    </p:extLst>
  </p:cSld>
  <p:clrMapOvr>
    <a:masterClrMapping/>
  </p:clrMapOvr>
  <p:extLst mod="1">
    <p:ext uri="{DCECCB84-F9BA-43D5-87BE-67443E8EF086}">
      <p15:sldGuideLst xmlns:p15="http://schemas.microsoft.com/office/powerpoint/2012/main">
        <p15:guide id="1" orient="horz" pos="527">
          <p15:clr>
            <a:srgbClr val="FBAE40"/>
          </p15:clr>
        </p15:guide>
        <p15:guide id="2" pos="5465" userDrawn="1">
          <p15:clr>
            <a:srgbClr val="FBAE40"/>
          </p15:clr>
        </p15:guide>
        <p15:guide id="3" pos="317">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liparty s textem v rámečku">
    <p:spTree>
      <p:nvGrpSpPr>
        <p:cNvPr id="1" name=""/>
        <p:cNvGrpSpPr/>
        <p:nvPr/>
      </p:nvGrpSpPr>
      <p:grpSpPr>
        <a:xfrm>
          <a:off x="0" y="0"/>
          <a:ext cx="0" cy="0"/>
          <a:chOff x="0" y="0"/>
          <a:chExt cx="0" cy="0"/>
        </a:xfrm>
      </p:grpSpPr>
      <p:sp>
        <p:nvSpPr>
          <p:cNvPr id="17" name="Picture Placeholder 3"/>
          <p:cNvSpPr>
            <a:spLocks noGrp="1"/>
          </p:cNvSpPr>
          <p:nvPr>
            <p:ph type="pic" sz="quarter" idx="15" hasCustomPrompt="1"/>
          </p:nvPr>
        </p:nvSpPr>
        <p:spPr>
          <a:xfrm>
            <a:off x="504000" y="3831275"/>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a:p>
            <a:endParaRPr lang="cs-CZ" dirty="0"/>
          </a:p>
        </p:txBody>
      </p:sp>
      <p:sp>
        <p:nvSpPr>
          <p:cNvPr id="18" name="Picture Placeholder 3"/>
          <p:cNvSpPr>
            <a:spLocks noGrp="1"/>
          </p:cNvSpPr>
          <p:nvPr>
            <p:ph type="pic" sz="quarter" idx="14" hasCustomPrompt="1"/>
          </p:nvPr>
        </p:nvSpPr>
        <p:spPr>
          <a:xfrm>
            <a:off x="504000" y="2102401"/>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1"/>
            <a:ext cx="6876000" cy="846386"/>
          </a:xfrm>
        </p:spPr>
        <p:txBody>
          <a:bodyPr/>
          <a:lstStyle/>
          <a:p>
            <a:r>
              <a:rPr lang="cs-CZ" dirty="0"/>
              <a:t>PO KLIKNUTÍ MŮŽETE ZADAT VLASTNÍ NADPIS, V TÉTO ŠABLONĚ IDEÁLNĚ DVOUŘÁDKOVÝ</a:t>
            </a:r>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1"/>
            <a:ext cx="3889375" cy="265177"/>
          </a:xfrm>
        </p:spPr>
        <p:txBody>
          <a:bodyPr/>
          <a:lstStyle>
            <a:lvl1pPr>
              <a:defRPr sz="1600" b="1"/>
            </a:lvl1pPr>
          </a:lstStyle>
          <a:p>
            <a:pPr lvl="0"/>
            <a:r>
              <a:rPr lang="cs-CZ" dirty="0"/>
              <a:t>Podtitulek</a:t>
            </a:r>
          </a:p>
        </p:txBody>
      </p:sp>
      <p:sp>
        <p:nvSpPr>
          <p:cNvPr id="15" name="Content Placeholder 2"/>
          <p:cNvSpPr>
            <a:spLocks noGrp="1"/>
          </p:cNvSpPr>
          <p:nvPr>
            <p:ph idx="1"/>
          </p:nvPr>
        </p:nvSpPr>
        <p:spPr>
          <a:xfrm>
            <a:off x="504000" y="2102401"/>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6" name="Content Placeholder 2"/>
          <p:cNvSpPr>
            <a:spLocks noGrp="1"/>
          </p:cNvSpPr>
          <p:nvPr>
            <p:ph idx="13"/>
          </p:nvPr>
        </p:nvSpPr>
        <p:spPr>
          <a:xfrm>
            <a:off x="504000" y="3831275"/>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153753695"/>
      </p:ext>
    </p:extLst>
  </p:cSld>
  <p:clrMapOvr>
    <a:masterClrMapping/>
  </p:clrMapOvr>
  <p:extLst mod="1">
    <p:ext uri="{DCECCB84-F9BA-43D5-87BE-67443E8EF086}">
      <p15:sldGuideLst xmlns:p15="http://schemas.microsoft.com/office/powerpoint/2012/main">
        <p15:guide id="1" pos="317">
          <p15:clr>
            <a:srgbClr val="FBAE40"/>
          </p15:clr>
        </p15:guide>
        <p15:guide id="2" pos="5443">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liparty s textem v rámečku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a:t>KLIKNUTÍM VLOŽÍTE NADPIS SNÍMKU </a:t>
            </a:r>
            <a:br>
              <a:rPr lang="cs-CZ"/>
            </a:br>
            <a:r>
              <a:rPr lang="cs-CZ"/>
              <a:t>(varianta šablony upravená pro </a:t>
            </a:r>
            <a:br>
              <a:rPr lang="cs-CZ"/>
            </a:br>
            <a:r>
              <a:rPr lang="cs-CZ"/>
              <a:t>delší – tříŘádkový nadpis)</a:t>
            </a:r>
            <a:endParaRPr lang="cs-CZ" dirty="0"/>
          </a:p>
        </p:txBody>
      </p:sp>
      <p:sp>
        <p:nvSpPr>
          <p:cNvPr id="14" name="Text Placeholder 9"/>
          <p:cNvSpPr>
            <a:spLocks noGrp="1"/>
          </p:cNvSpPr>
          <p:nvPr>
            <p:ph type="body" sz="quarter" idx="12" hasCustomPrompt="1"/>
          </p:nvPr>
        </p:nvSpPr>
        <p:spPr>
          <a:xfrm>
            <a:off x="504002" y="2116801"/>
            <a:ext cx="3889375" cy="265177"/>
          </a:xfrm>
        </p:spPr>
        <p:txBody>
          <a:bodyPr/>
          <a:lstStyle>
            <a:lvl1pPr>
              <a:defRPr sz="1600" b="1"/>
            </a:lvl1pPr>
          </a:lstStyle>
          <a:p>
            <a:pPr lvl="0"/>
            <a:r>
              <a:rPr lang="cs-CZ" dirty="0"/>
              <a:t>Podtitulek</a:t>
            </a:r>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1" name="Picture Placeholder 3"/>
          <p:cNvSpPr>
            <a:spLocks noGrp="1"/>
          </p:cNvSpPr>
          <p:nvPr>
            <p:ph type="pic" sz="quarter" idx="15" hasCustomPrompt="1"/>
          </p:nvPr>
        </p:nvSpPr>
        <p:spPr>
          <a:xfrm>
            <a:off x="504000" y="4256075"/>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a:p>
            <a:endParaRPr lang="cs-CZ" dirty="0"/>
          </a:p>
        </p:txBody>
      </p:sp>
      <p:sp>
        <p:nvSpPr>
          <p:cNvPr id="13" name="Picture Placeholder 3"/>
          <p:cNvSpPr>
            <a:spLocks noGrp="1"/>
          </p:cNvSpPr>
          <p:nvPr>
            <p:ph type="pic" sz="quarter" idx="14" hasCustomPrompt="1"/>
          </p:nvPr>
        </p:nvSpPr>
        <p:spPr>
          <a:xfrm>
            <a:off x="504000" y="2527201"/>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p:txBody>
      </p:sp>
      <p:sp>
        <p:nvSpPr>
          <p:cNvPr id="17" name="Content Placeholder 2"/>
          <p:cNvSpPr>
            <a:spLocks noGrp="1"/>
          </p:cNvSpPr>
          <p:nvPr>
            <p:ph idx="1"/>
          </p:nvPr>
        </p:nvSpPr>
        <p:spPr>
          <a:xfrm>
            <a:off x="504000" y="2527201"/>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8" name="Content Placeholder 2"/>
          <p:cNvSpPr>
            <a:spLocks noGrp="1"/>
          </p:cNvSpPr>
          <p:nvPr>
            <p:ph idx="13"/>
          </p:nvPr>
        </p:nvSpPr>
        <p:spPr>
          <a:xfrm>
            <a:off x="504000" y="4256075"/>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861226133"/>
      </p:ext>
    </p:extLst>
  </p:cSld>
  <p:clrMapOvr>
    <a:masterClrMapping/>
  </p:clrMapOvr>
  <p:extLst mod="1">
    <p:ext uri="{DCECCB84-F9BA-43D5-87BE-67443E8EF086}">
      <p15:sldGuideLst xmlns:p15="http://schemas.microsoft.com/office/powerpoint/2012/main">
        <p15:guide id="1" orient="horz" pos="527">
          <p15:clr>
            <a:srgbClr val="FBAE40"/>
          </p15:clr>
        </p15:guide>
        <p15:guide id="2" pos="5443">
          <p15:clr>
            <a:srgbClr val="FBAE40"/>
          </p15:clr>
        </p15:guide>
        <p15:guide id="3" pos="317">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liparty v rámečku">
    <p:spTree>
      <p:nvGrpSpPr>
        <p:cNvPr id="1" name=""/>
        <p:cNvGrpSpPr/>
        <p:nvPr/>
      </p:nvGrpSpPr>
      <p:grpSpPr>
        <a:xfrm>
          <a:off x="0" y="0"/>
          <a:ext cx="0" cy="0"/>
          <a:chOff x="0" y="0"/>
          <a:chExt cx="0" cy="0"/>
        </a:xfrm>
      </p:grpSpPr>
      <p:sp>
        <p:nvSpPr>
          <p:cNvPr id="16" name="Content Placeholder 2"/>
          <p:cNvSpPr>
            <a:spLocks noGrp="1"/>
          </p:cNvSpPr>
          <p:nvPr>
            <p:ph idx="13"/>
          </p:nvPr>
        </p:nvSpPr>
        <p:spPr>
          <a:xfrm>
            <a:off x="504000" y="3831275"/>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5" name="Content Placeholder 2"/>
          <p:cNvSpPr>
            <a:spLocks noGrp="1"/>
          </p:cNvSpPr>
          <p:nvPr>
            <p:ph idx="1"/>
          </p:nvPr>
        </p:nvSpPr>
        <p:spPr>
          <a:xfrm>
            <a:off x="504000" y="2102401"/>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7" name="Picture Placeholder 3"/>
          <p:cNvSpPr>
            <a:spLocks noGrp="1"/>
          </p:cNvSpPr>
          <p:nvPr>
            <p:ph type="pic" sz="quarter" idx="15" hasCustomPrompt="1"/>
          </p:nvPr>
        </p:nvSpPr>
        <p:spPr>
          <a:xfrm>
            <a:off x="504000" y="3831275"/>
            <a:ext cx="1584000" cy="1583651"/>
          </a:xfrm>
          <a:ln w="15875">
            <a:solidFill>
              <a:srgbClr val="C8C8C8"/>
            </a:solidFill>
          </a:ln>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a:p>
            <a:endParaRPr lang="cs-CZ" dirty="0"/>
          </a:p>
        </p:txBody>
      </p:sp>
      <p:sp>
        <p:nvSpPr>
          <p:cNvPr id="18" name="Picture Placeholder 3"/>
          <p:cNvSpPr>
            <a:spLocks noGrp="1"/>
          </p:cNvSpPr>
          <p:nvPr>
            <p:ph type="pic" sz="quarter" idx="14" hasCustomPrompt="1"/>
          </p:nvPr>
        </p:nvSpPr>
        <p:spPr>
          <a:xfrm>
            <a:off x="504000" y="2102401"/>
            <a:ext cx="1584000" cy="1583651"/>
          </a:xfrm>
          <a:ln w="15875">
            <a:solidFill>
              <a:srgbClr val="C8C8C8"/>
            </a:solidFill>
          </a:ln>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1"/>
            <a:ext cx="6876000" cy="846386"/>
          </a:xfrm>
        </p:spPr>
        <p:txBody>
          <a:bodyPr/>
          <a:lstStyle/>
          <a:p>
            <a:r>
              <a:rPr lang="cs-CZ"/>
              <a:t>KLIKNUTÍM VLOŽÍTE NADPIS SNÍMKU </a:t>
            </a:r>
            <a:br>
              <a:rPr lang="cs-CZ"/>
            </a:br>
            <a:r>
              <a:rPr lang="cs-CZ"/>
              <a:t>(varianta DVOUŘádkový nadpis)</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1"/>
            <a:ext cx="3889375" cy="265177"/>
          </a:xfrm>
        </p:spPr>
        <p:txBody>
          <a:bodyPr/>
          <a:lstStyle>
            <a:lvl1pPr>
              <a:defRPr sz="1600" b="1"/>
            </a:lvl1pPr>
          </a:lstStyle>
          <a:p>
            <a:pPr lvl="0"/>
            <a:r>
              <a:rPr lang="cs-CZ" dirty="0"/>
              <a:t>Podtitulek</a:t>
            </a:r>
          </a:p>
        </p:txBody>
      </p:sp>
    </p:spTree>
    <p:extLst>
      <p:ext uri="{BB962C8B-B14F-4D97-AF65-F5344CB8AC3E}">
        <p14:creationId xmlns:p14="http://schemas.microsoft.com/office/powerpoint/2010/main" val="521675402"/>
      </p:ext>
    </p:extLst>
  </p:cSld>
  <p:clrMapOvr>
    <a:masterClrMapping/>
  </p:clrMapOvr>
  <p:extLst mod="1">
    <p:ext uri="{DCECCB84-F9BA-43D5-87BE-67443E8EF086}">
      <p15:sldGuideLst xmlns:p15="http://schemas.microsoft.com/office/powerpoint/2012/main">
        <p15:guide id="1" pos="317">
          <p15:clr>
            <a:srgbClr val="FBAE40"/>
          </p15:clr>
        </p15:guide>
        <p15:guide id="2" pos="5443">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liparty v rámečku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a:t>KLIKNUTÍM VLOŽÍTE NADPIS SNÍMKU </a:t>
            </a:r>
            <a:br>
              <a:rPr lang="cs-CZ"/>
            </a:br>
            <a:r>
              <a:rPr lang="cs-CZ"/>
              <a:t>(varianta šablony upravená pro </a:t>
            </a:r>
            <a:br>
              <a:rPr lang="cs-CZ"/>
            </a:br>
            <a:r>
              <a:rPr lang="cs-CZ"/>
              <a:t>delší – tříŘádkový nadpis)</a:t>
            </a:r>
            <a:endParaRPr lang="cs-CZ" dirty="0"/>
          </a:p>
        </p:txBody>
      </p:sp>
      <p:sp>
        <p:nvSpPr>
          <p:cNvPr id="14" name="Text Placeholder 9"/>
          <p:cNvSpPr>
            <a:spLocks noGrp="1"/>
          </p:cNvSpPr>
          <p:nvPr>
            <p:ph type="body" sz="quarter" idx="12" hasCustomPrompt="1"/>
          </p:nvPr>
        </p:nvSpPr>
        <p:spPr>
          <a:xfrm>
            <a:off x="504002" y="2116801"/>
            <a:ext cx="3889375" cy="265177"/>
          </a:xfrm>
        </p:spPr>
        <p:txBody>
          <a:bodyPr/>
          <a:lstStyle>
            <a:lvl1pPr>
              <a:defRPr sz="1600" b="1"/>
            </a:lvl1pPr>
          </a:lstStyle>
          <a:p>
            <a:pPr lvl="0"/>
            <a:r>
              <a:rPr lang="cs-CZ" dirty="0"/>
              <a:t>Podtitulek</a:t>
            </a:r>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2" name="Content Placeholder 2"/>
          <p:cNvSpPr>
            <a:spLocks noGrp="1"/>
          </p:cNvSpPr>
          <p:nvPr>
            <p:ph idx="13"/>
          </p:nvPr>
        </p:nvSpPr>
        <p:spPr>
          <a:xfrm>
            <a:off x="504000" y="4256075"/>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6" name="Content Placeholder 2"/>
          <p:cNvSpPr>
            <a:spLocks noGrp="1"/>
          </p:cNvSpPr>
          <p:nvPr>
            <p:ph idx="1"/>
          </p:nvPr>
        </p:nvSpPr>
        <p:spPr>
          <a:xfrm>
            <a:off x="504000" y="2527201"/>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9" name="Picture Placeholder 3"/>
          <p:cNvSpPr>
            <a:spLocks noGrp="1"/>
          </p:cNvSpPr>
          <p:nvPr>
            <p:ph type="pic" sz="quarter" idx="15" hasCustomPrompt="1"/>
          </p:nvPr>
        </p:nvSpPr>
        <p:spPr>
          <a:xfrm>
            <a:off x="504000" y="4256075"/>
            <a:ext cx="1584000" cy="1583651"/>
          </a:xfrm>
          <a:ln w="15875">
            <a:solidFill>
              <a:srgbClr val="C8C8C8"/>
            </a:solidFill>
          </a:ln>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a:p>
            <a:endParaRPr lang="cs-CZ" dirty="0"/>
          </a:p>
        </p:txBody>
      </p:sp>
      <p:sp>
        <p:nvSpPr>
          <p:cNvPr id="20" name="Picture Placeholder 3"/>
          <p:cNvSpPr>
            <a:spLocks noGrp="1"/>
          </p:cNvSpPr>
          <p:nvPr>
            <p:ph type="pic" sz="quarter" idx="14" hasCustomPrompt="1"/>
          </p:nvPr>
        </p:nvSpPr>
        <p:spPr>
          <a:xfrm>
            <a:off x="504000" y="2527201"/>
            <a:ext cx="1584000" cy="1583651"/>
          </a:xfrm>
          <a:ln w="15875">
            <a:solidFill>
              <a:srgbClr val="C8C8C8"/>
            </a:solidFill>
          </a:ln>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p:txBody>
      </p:sp>
    </p:spTree>
    <p:extLst>
      <p:ext uri="{BB962C8B-B14F-4D97-AF65-F5344CB8AC3E}">
        <p14:creationId xmlns:p14="http://schemas.microsoft.com/office/powerpoint/2010/main" val="1955501143"/>
      </p:ext>
    </p:extLst>
  </p:cSld>
  <p:clrMapOvr>
    <a:masterClrMapping/>
  </p:clrMapOvr>
  <p:extLst mod="1">
    <p:ext uri="{DCECCB84-F9BA-43D5-87BE-67443E8EF086}">
      <p15:sldGuideLst xmlns:p15="http://schemas.microsoft.com/office/powerpoint/2012/main">
        <p15:guide id="1" orient="horz" pos="527">
          <p15:clr>
            <a:srgbClr val="FBAE40"/>
          </p15:clr>
        </p15:guide>
        <p15:guide id="2" pos="5443">
          <p15:clr>
            <a:srgbClr val="FBAE40"/>
          </p15:clr>
        </p15:guide>
        <p15:guide id="3" pos="317">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brázek na pozadí">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1"/>
            <a:ext cx="6876000" cy="846386"/>
          </a:xfrm>
        </p:spPr>
        <p:txBody>
          <a:bodyPr/>
          <a:lstStyle/>
          <a:p>
            <a:r>
              <a:rPr lang="cs-CZ"/>
              <a:t>KLIKNUTÍM VLOŽÍTE NADPIS SNÍMKU </a:t>
            </a:r>
            <a:br>
              <a:rPr lang="cs-CZ"/>
            </a:br>
            <a:r>
              <a:rPr lang="cs-CZ"/>
              <a:t>(varianta DVOUŘádkový nadpis)</a:t>
            </a:r>
            <a:endParaRPr lang="cs-CZ" dirty="0"/>
          </a:p>
        </p:txBody>
      </p:sp>
      <p:sp>
        <p:nvSpPr>
          <p:cNvPr id="7" name="Content Placeholder 2"/>
          <p:cNvSpPr>
            <a:spLocks noGrp="1"/>
          </p:cNvSpPr>
          <p:nvPr>
            <p:ph idx="1"/>
          </p:nvPr>
        </p:nvSpPr>
        <p:spPr>
          <a:xfrm>
            <a:off x="503999" y="2281178"/>
            <a:ext cx="8136764" cy="4008391"/>
          </a:xfrm>
        </p:spPr>
        <p:txBody>
          <a:bodyPr/>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4" name="Picture Placeholder 3"/>
          <p:cNvSpPr>
            <a:spLocks noGrp="1"/>
          </p:cNvSpPr>
          <p:nvPr>
            <p:ph type="pic" sz="quarter" idx="13" hasCustomPrompt="1"/>
          </p:nvPr>
        </p:nvSpPr>
        <p:spPr>
          <a:xfrm>
            <a:off x="2597150" y="1"/>
            <a:ext cx="6546850" cy="6591300"/>
          </a:xfrm>
        </p:spPr>
        <p:txBody>
          <a:bodyPr/>
          <a:lstStyle>
            <a:lvl1pPr>
              <a:defRPr baseline="0"/>
            </a:lvl1pPr>
          </a:lstStyle>
          <a:p>
            <a:r>
              <a:rPr lang="cs-CZ" dirty="0"/>
              <a:t>Background Picture </a:t>
            </a:r>
            <a:r>
              <a:rPr lang="cs-CZ" dirty="0" err="1"/>
              <a:t>with</a:t>
            </a:r>
            <a:r>
              <a:rPr lang="cs-CZ" dirty="0"/>
              <a:t> Transparent  Background </a:t>
            </a:r>
            <a:r>
              <a:rPr lang="cs-CZ" dirty="0" err="1"/>
              <a:t>Color</a:t>
            </a:r>
            <a:endParaRPr lang="cs-CZ" dirty="0"/>
          </a:p>
        </p:txBody>
      </p:sp>
      <p:sp>
        <p:nvSpPr>
          <p:cNvPr id="8" name="Text Placeholder 9"/>
          <p:cNvSpPr>
            <a:spLocks noGrp="1"/>
          </p:cNvSpPr>
          <p:nvPr>
            <p:ph type="body" sz="quarter" idx="12" hasCustomPrompt="1"/>
          </p:nvPr>
        </p:nvSpPr>
        <p:spPr>
          <a:xfrm>
            <a:off x="504002" y="1692001"/>
            <a:ext cx="3889375" cy="265177"/>
          </a:xfrm>
        </p:spPr>
        <p:txBody>
          <a:bodyPr/>
          <a:lstStyle>
            <a:lvl1pPr>
              <a:defRPr sz="1600" b="1"/>
            </a:lvl1pPr>
          </a:lstStyle>
          <a:p>
            <a:pPr lvl="0"/>
            <a:r>
              <a:rPr lang="cs-CZ" dirty="0"/>
              <a:t>Podtitulek</a:t>
            </a:r>
          </a:p>
        </p:txBody>
      </p:sp>
    </p:spTree>
    <p:extLst>
      <p:ext uri="{BB962C8B-B14F-4D97-AF65-F5344CB8AC3E}">
        <p14:creationId xmlns:p14="http://schemas.microsoft.com/office/powerpoint/2010/main" val="2824067990"/>
      </p:ext>
    </p:extLst>
  </p:cSld>
  <p:clrMapOvr>
    <a:masterClrMapping/>
  </p:clrMapOvr>
  <p:extLst mod="1">
    <p:ext uri="{DCECCB84-F9BA-43D5-87BE-67443E8EF086}">
      <p15:sldGuideLst xmlns:p15="http://schemas.microsoft.com/office/powerpoint/2012/main">
        <p15:guide id="1" pos="5443"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brázek na pozadí (třířádkový titulek)">
    <p:spTree>
      <p:nvGrpSpPr>
        <p:cNvPr id="1" name=""/>
        <p:cNvGrpSpPr/>
        <p:nvPr/>
      </p:nvGrpSpPr>
      <p:grpSpPr>
        <a:xfrm>
          <a:off x="0" y="0"/>
          <a:ext cx="0" cy="0"/>
          <a:chOff x="0" y="0"/>
          <a:chExt cx="0" cy="0"/>
        </a:xfrm>
      </p:grpSpPr>
      <p:sp>
        <p:nvSpPr>
          <p:cNvPr id="8" name="Picture Placeholder 3"/>
          <p:cNvSpPr>
            <a:spLocks noGrp="1"/>
          </p:cNvSpPr>
          <p:nvPr>
            <p:ph type="pic" sz="quarter" idx="13" hasCustomPrompt="1"/>
          </p:nvPr>
        </p:nvSpPr>
        <p:spPr>
          <a:xfrm>
            <a:off x="2597150" y="8627"/>
            <a:ext cx="6546850" cy="6591300"/>
          </a:xfrm>
        </p:spPr>
        <p:txBody>
          <a:bodyPr/>
          <a:lstStyle>
            <a:lvl1pPr>
              <a:defRPr baseline="0"/>
            </a:lvl1pPr>
          </a:lstStyle>
          <a:p>
            <a:r>
              <a:rPr lang="cs-CZ" dirty="0"/>
              <a:t>Background Picture </a:t>
            </a:r>
            <a:r>
              <a:rPr lang="cs-CZ" dirty="0" err="1"/>
              <a:t>with</a:t>
            </a:r>
            <a:r>
              <a:rPr lang="cs-CZ" dirty="0"/>
              <a:t> Transparent  Background </a:t>
            </a:r>
            <a:r>
              <a:rPr lang="cs-CZ" dirty="0" err="1"/>
              <a:t>Color</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a:t>KLIKNUTÍM VLOŽÍTE NADPIS SNÍMKU </a:t>
            </a:r>
            <a:br>
              <a:rPr lang="cs-CZ"/>
            </a:br>
            <a:r>
              <a:rPr lang="cs-CZ"/>
              <a:t>(varianta šablony upravená pro </a:t>
            </a:r>
            <a:br>
              <a:rPr lang="cs-CZ"/>
            </a:br>
            <a:r>
              <a:rPr lang="cs-CZ"/>
              <a:t>delší – tříŘádkový nadpis)</a:t>
            </a:r>
            <a:endParaRPr lang="cs-CZ" dirty="0"/>
          </a:p>
        </p:txBody>
      </p:sp>
      <p:sp>
        <p:nvSpPr>
          <p:cNvPr id="14" name="Text Placeholder 9"/>
          <p:cNvSpPr>
            <a:spLocks noGrp="1"/>
          </p:cNvSpPr>
          <p:nvPr>
            <p:ph type="body" sz="quarter" idx="12" hasCustomPrompt="1"/>
          </p:nvPr>
        </p:nvSpPr>
        <p:spPr>
          <a:xfrm>
            <a:off x="504002" y="2116801"/>
            <a:ext cx="3889375" cy="265177"/>
          </a:xfrm>
        </p:spPr>
        <p:txBody>
          <a:bodyPr/>
          <a:lstStyle>
            <a:lvl1pPr>
              <a:defRPr sz="1600" b="1"/>
            </a:lvl1pPr>
          </a:lstStyle>
          <a:p>
            <a:pPr lvl="0"/>
            <a:r>
              <a:rPr lang="cs-CZ" dirty="0"/>
              <a:t>Podtitulek</a:t>
            </a:r>
          </a:p>
        </p:txBody>
      </p:sp>
      <p:sp>
        <p:nvSpPr>
          <p:cNvPr id="9" name="Content Placeholder 2"/>
          <p:cNvSpPr>
            <a:spLocks noGrp="1"/>
          </p:cNvSpPr>
          <p:nvPr>
            <p:ph idx="1"/>
          </p:nvPr>
        </p:nvSpPr>
        <p:spPr>
          <a:xfrm>
            <a:off x="504000" y="2721202"/>
            <a:ext cx="8136000" cy="3571599"/>
          </a:xfrm>
        </p:spPr>
        <p:txBody>
          <a:bodyPr/>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4181568060"/>
      </p:ext>
    </p:extLst>
  </p:cSld>
  <p:clrMapOvr>
    <a:masterClrMapping/>
  </p:clrMapOvr>
  <p:extLst mod="1">
    <p:ext uri="{DCECCB84-F9BA-43D5-87BE-67443E8EF086}">
      <p15:sldGuideLst xmlns:p15="http://schemas.microsoft.com/office/powerpoint/2012/main">
        <p15:guide id="1" orient="horz" pos="527">
          <p15:clr>
            <a:srgbClr val="FBAE40"/>
          </p15:clr>
        </p15:guide>
        <p15:guide id="2" pos="288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řechodový snímek">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04000" y="1190445"/>
            <a:ext cx="8136000" cy="5181555"/>
          </a:xfrm>
        </p:spPr>
        <p:txBody>
          <a:bodyPr/>
          <a:lstStyle>
            <a:lvl1pPr>
              <a:spcAft>
                <a:spcPts val="2000"/>
              </a:spcAft>
              <a:defRPr sz="2000" b="1"/>
            </a:lvl1pPr>
            <a:lvl2pPr>
              <a:buClr>
                <a:srgbClr val="F24F00"/>
              </a:buClr>
              <a:defRPr/>
            </a:lvl2pPr>
            <a:lvl3pPr>
              <a:buClr>
                <a:srgbClr val="C8C8C8"/>
              </a:buClr>
              <a:defRPr/>
            </a:lvl3pPr>
          </a:lstStyle>
          <a:p>
            <a:pPr lvl="0"/>
            <a:r>
              <a:rPr lang="cs-CZ" dirty="0"/>
              <a:t>Po kliknutí můžete vložit text</a:t>
            </a:r>
            <a:br>
              <a:rPr lang="cs-CZ" dirty="0"/>
            </a:br>
            <a:endParaRPr lang="cs-CZ" dirty="0"/>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spTree>
    <p:extLst>
      <p:ext uri="{BB962C8B-B14F-4D97-AF65-F5344CB8AC3E}">
        <p14:creationId xmlns:p14="http://schemas.microsoft.com/office/powerpoint/2010/main" val="2514268188"/>
      </p:ext>
    </p:extLst>
  </p:cSld>
  <p:clrMapOvr>
    <a:masterClrMapping/>
  </p:clrMapOvr>
  <p:extLst mod="1">
    <p:ext uri="{DCECCB84-F9BA-43D5-87BE-67443E8EF086}">
      <p15:sldGuideLst xmlns:p15="http://schemas.microsoft.com/office/powerpoint/2012/main">
        <p15:guide id="1" orient="horz" pos="527">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bsa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a:t>KLIKNUTÍM VLOŽÍTE NADPIS </a:t>
            </a:r>
            <a:r>
              <a:rPr lang="cs-CZ"/>
              <a:t>SNÍMKU </a:t>
            </a:r>
            <a:br>
              <a:rPr lang="cs-CZ"/>
            </a:br>
            <a:r>
              <a:rPr lang="cs-CZ"/>
              <a:t>(varianta DVOUŘádkový nadpis)</a:t>
            </a:r>
            <a:endParaRPr lang="cs-CZ" dirty="0"/>
          </a:p>
        </p:txBody>
      </p:sp>
      <p:sp>
        <p:nvSpPr>
          <p:cNvPr id="3" name="Content Placeholder 2"/>
          <p:cNvSpPr>
            <a:spLocks noGrp="1"/>
          </p:cNvSpPr>
          <p:nvPr>
            <p:ph idx="1" hasCustomPrompt="1"/>
          </p:nvPr>
        </p:nvSpPr>
        <p:spPr>
          <a:xfrm>
            <a:off x="504000" y="1692000"/>
            <a:ext cx="8136000" cy="4680000"/>
          </a:xfrm>
        </p:spPr>
        <p:txBody>
          <a:bodyPr/>
          <a:lstStyle>
            <a:lvl1pPr>
              <a:defRPr/>
            </a:lvl1pPr>
            <a:lvl2pPr>
              <a:buClr>
                <a:srgbClr val="F24F00"/>
              </a:buClr>
              <a:defRPr/>
            </a:lvl2pPr>
            <a:lvl3pPr>
              <a:buClr>
                <a:srgbClr val="C8C8C8"/>
              </a:buClr>
              <a:defRPr/>
            </a:lvl3p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 </a:t>
            </a:r>
            <a:br>
              <a:rPr lang="cs-CZ" noProof="0" dirty="0"/>
            </a:br>
            <a:r>
              <a:rPr lang="cs-CZ" noProof="0" dirty="0"/>
              <a:t>Vzhled stránky můžete přepnout pomocí volby „Rozložení“.</a:t>
            </a:r>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cSld>
  <p:clrMapOvr>
    <a:masterClrMapping/>
  </p:clrMapOvr>
  <p:extLst mod="1">
    <p:ext uri="{DCECCB84-F9BA-43D5-87BE-67443E8EF086}">
      <p15:sldGuideLst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obsah – elektřin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a:t>KLIKNUTÍM VLOŽÍTE NADPIS </a:t>
            </a:r>
            <a:r>
              <a:rPr lang="cs-CZ"/>
              <a:t>SNÍMKU – ELEKTŘINA</a:t>
            </a:r>
            <a:br>
              <a:rPr lang="cs-CZ"/>
            </a:br>
            <a:r>
              <a:rPr lang="cs-CZ"/>
              <a:t>(varianta DVOUŘádkový nadpis)</a:t>
            </a:r>
            <a:endParaRPr lang="cs-CZ" dirty="0"/>
          </a:p>
        </p:txBody>
      </p:sp>
      <p:sp>
        <p:nvSpPr>
          <p:cNvPr id="3" name="Content Placeholder 2"/>
          <p:cNvSpPr>
            <a:spLocks noGrp="1"/>
          </p:cNvSpPr>
          <p:nvPr>
            <p:ph idx="1" hasCustomPrompt="1"/>
          </p:nvPr>
        </p:nvSpPr>
        <p:spPr>
          <a:xfrm>
            <a:off x="504000" y="1692000"/>
            <a:ext cx="8136000" cy="3942645"/>
          </a:xfrm>
        </p:spPr>
        <p:txBody>
          <a:bodyPr/>
          <a:lstStyle>
            <a:lvl1pPr>
              <a:defRPr/>
            </a:lvl1pPr>
            <a:lvl2pPr>
              <a:buClr>
                <a:srgbClr val="F24F00"/>
              </a:buClr>
              <a:defRPr/>
            </a:lvl2pPr>
            <a:lvl3pPr>
              <a:buClr>
                <a:srgbClr val="C8C8C8"/>
              </a:buClr>
              <a:defRPr/>
            </a:lvl3p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 </a:t>
            </a:r>
            <a:br>
              <a:rPr lang="cs-CZ" noProof="0" dirty="0"/>
            </a:br>
            <a:r>
              <a:rPr lang="cs-CZ" noProof="0" dirty="0"/>
              <a:t>Vzhled stránky můžete přepnout pomocí volby „Rozložení“.</a:t>
            </a:r>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grpSp>
        <p:nvGrpSpPr>
          <p:cNvPr id="13" name="Skupina 12"/>
          <p:cNvGrpSpPr/>
          <p:nvPr userDrawn="1"/>
        </p:nvGrpSpPr>
        <p:grpSpPr>
          <a:xfrm>
            <a:off x="2" y="5540263"/>
            <a:ext cx="8676861" cy="766344"/>
            <a:chOff x="-19878" y="5540262"/>
            <a:chExt cx="8676861" cy="766344"/>
          </a:xfrm>
          <a:solidFill>
            <a:schemeClr val="accent1"/>
          </a:solidFill>
        </p:grpSpPr>
        <p:sp>
          <p:nvSpPr>
            <p:cNvPr id="10" name="Freeform 6"/>
            <p:cNvSpPr>
              <a:spLocks noEditPoints="1"/>
            </p:cNvSpPr>
            <p:nvPr userDrawn="1"/>
          </p:nvSpPr>
          <p:spPr bwMode="auto">
            <a:xfrm>
              <a:off x="7211238" y="5540262"/>
              <a:ext cx="1445745" cy="766344"/>
            </a:xfrm>
            <a:custGeom>
              <a:avLst/>
              <a:gdLst>
                <a:gd name="T0" fmla="*/ 3414 w 3493"/>
                <a:gd name="T1" fmla="*/ 1229 h 1852"/>
                <a:gd name="T2" fmla="*/ 3471 w 3493"/>
                <a:gd name="T3" fmla="*/ 1264 h 1852"/>
                <a:gd name="T4" fmla="*/ 3493 w 3493"/>
                <a:gd name="T5" fmla="*/ 1328 h 1852"/>
                <a:gd name="T6" fmla="*/ 3471 w 3493"/>
                <a:gd name="T7" fmla="*/ 1390 h 1852"/>
                <a:gd name="T8" fmla="*/ 3414 w 3493"/>
                <a:gd name="T9" fmla="*/ 1425 h 1852"/>
                <a:gd name="T10" fmla="*/ 2837 w 3493"/>
                <a:gd name="T11" fmla="*/ 1227 h 1852"/>
                <a:gd name="T12" fmla="*/ 3414 w 3493"/>
                <a:gd name="T13" fmla="*/ 427 h 1852"/>
                <a:gd name="T14" fmla="*/ 3471 w 3493"/>
                <a:gd name="T15" fmla="*/ 462 h 1852"/>
                <a:gd name="T16" fmla="*/ 3493 w 3493"/>
                <a:gd name="T17" fmla="*/ 526 h 1852"/>
                <a:gd name="T18" fmla="*/ 3471 w 3493"/>
                <a:gd name="T19" fmla="*/ 588 h 1852"/>
                <a:gd name="T20" fmla="*/ 3414 w 3493"/>
                <a:gd name="T21" fmla="*/ 623 h 1852"/>
                <a:gd name="T22" fmla="*/ 2837 w 3493"/>
                <a:gd name="T23" fmla="*/ 425 h 1852"/>
                <a:gd name="T24" fmla="*/ 2748 w 3493"/>
                <a:gd name="T25" fmla="*/ 1852 h 1852"/>
                <a:gd name="T26" fmla="*/ 2474 w 3493"/>
                <a:gd name="T27" fmla="*/ 1744 h 1852"/>
                <a:gd name="T28" fmla="*/ 2447 w 3493"/>
                <a:gd name="T29" fmla="*/ 1688 h 1852"/>
                <a:gd name="T30" fmla="*/ 2385 w 3493"/>
                <a:gd name="T31" fmla="*/ 1655 h 1852"/>
                <a:gd name="T32" fmla="*/ 2261 w 3493"/>
                <a:gd name="T33" fmla="*/ 1635 h 1852"/>
                <a:gd name="T34" fmla="*/ 2087 w 3493"/>
                <a:gd name="T35" fmla="*/ 1612 h 1852"/>
                <a:gd name="T36" fmla="*/ 1909 w 3493"/>
                <a:gd name="T37" fmla="*/ 1587 h 1852"/>
                <a:gd name="T38" fmla="*/ 1761 w 3493"/>
                <a:gd name="T39" fmla="*/ 1568 h 1852"/>
                <a:gd name="T40" fmla="*/ 1622 w 3493"/>
                <a:gd name="T41" fmla="*/ 1543 h 1852"/>
                <a:gd name="T42" fmla="*/ 1525 w 3493"/>
                <a:gd name="T43" fmla="*/ 1506 h 1852"/>
                <a:gd name="T44" fmla="*/ 1455 w 3493"/>
                <a:gd name="T45" fmla="*/ 1454 h 1852"/>
                <a:gd name="T46" fmla="*/ 1391 w 3493"/>
                <a:gd name="T47" fmla="*/ 1382 h 1852"/>
                <a:gd name="T48" fmla="*/ 1348 w 3493"/>
                <a:gd name="T49" fmla="*/ 1312 h 1852"/>
                <a:gd name="T50" fmla="*/ 1302 w 3493"/>
                <a:gd name="T51" fmla="*/ 1228 h 1852"/>
                <a:gd name="T52" fmla="*/ 1249 w 3493"/>
                <a:gd name="T53" fmla="*/ 1144 h 1852"/>
                <a:gd name="T54" fmla="*/ 1184 w 3493"/>
                <a:gd name="T55" fmla="*/ 1073 h 1852"/>
                <a:gd name="T56" fmla="*/ 1101 w 3493"/>
                <a:gd name="T57" fmla="*/ 1028 h 1852"/>
                <a:gd name="T58" fmla="*/ 0 w 3493"/>
                <a:gd name="T59" fmla="*/ 1018 h 1852"/>
                <a:gd name="T60" fmla="*/ 1068 w 3493"/>
                <a:gd name="T61" fmla="*/ 832 h 1852"/>
                <a:gd name="T62" fmla="*/ 1159 w 3493"/>
                <a:gd name="T63" fmla="*/ 798 h 1852"/>
                <a:gd name="T64" fmla="*/ 1229 w 3493"/>
                <a:gd name="T65" fmla="*/ 734 h 1852"/>
                <a:gd name="T66" fmla="*/ 1285 w 3493"/>
                <a:gd name="T67" fmla="*/ 653 h 1852"/>
                <a:gd name="T68" fmla="*/ 1333 w 3493"/>
                <a:gd name="T69" fmla="*/ 568 h 1852"/>
                <a:gd name="T70" fmla="*/ 1376 w 3493"/>
                <a:gd name="T71" fmla="*/ 492 h 1852"/>
                <a:gd name="T72" fmla="*/ 1433 w 3493"/>
                <a:gd name="T73" fmla="*/ 421 h 1852"/>
                <a:gd name="T74" fmla="*/ 1500 w 3493"/>
                <a:gd name="T75" fmla="*/ 362 h 1852"/>
                <a:gd name="T76" fmla="*/ 1586 w 3493"/>
                <a:gd name="T77" fmla="*/ 321 h 1852"/>
                <a:gd name="T78" fmla="*/ 1708 w 3493"/>
                <a:gd name="T79" fmla="*/ 293 h 1852"/>
                <a:gd name="T80" fmla="*/ 1854 w 3493"/>
                <a:gd name="T81" fmla="*/ 272 h 1852"/>
                <a:gd name="T82" fmla="*/ 2027 w 3493"/>
                <a:gd name="T83" fmla="*/ 249 h 1852"/>
                <a:gd name="T84" fmla="*/ 2206 w 3493"/>
                <a:gd name="T85" fmla="*/ 225 h 1852"/>
                <a:gd name="T86" fmla="*/ 2355 w 3493"/>
                <a:gd name="T87" fmla="*/ 204 h 1852"/>
                <a:gd name="T88" fmla="*/ 2431 w 3493"/>
                <a:gd name="T89" fmla="*/ 178 h 1852"/>
                <a:gd name="T90" fmla="*/ 2468 w 3493"/>
                <a:gd name="T91" fmla="*/ 129 h 1852"/>
                <a:gd name="T92" fmla="*/ 2475 w 3493"/>
                <a:gd name="T93" fmla="*/ 0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493" h="1852">
                  <a:moveTo>
                    <a:pt x="2837" y="1227"/>
                  </a:moveTo>
                  <a:lnTo>
                    <a:pt x="3392" y="1227"/>
                  </a:lnTo>
                  <a:lnTo>
                    <a:pt x="3414" y="1229"/>
                  </a:lnTo>
                  <a:lnTo>
                    <a:pt x="3436" y="1236"/>
                  </a:lnTo>
                  <a:lnTo>
                    <a:pt x="3455" y="1248"/>
                  </a:lnTo>
                  <a:lnTo>
                    <a:pt x="3471" y="1264"/>
                  </a:lnTo>
                  <a:lnTo>
                    <a:pt x="3482" y="1283"/>
                  </a:lnTo>
                  <a:lnTo>
                    <a:pt x="3490" y="1304"/>
                  </a:lnTo>
                  <a:lnTo>
                    <a:pt x="3493" y="1328"/>
                  </a:lnTo>
                  <a:lnTo>
                    <a:pt x="3490" y="1350"/>
                  </a:lnTo>
                  <a:lnTo>
                    <a:pt x="3482" y="1371"/>
                  </a:lnTo>
                  <a:lnTo>
                    <a:pt x="3471" y="1390"/>
                  </a:lnTo>
                  <a:lnTo>
                    <a:pt x="3455" y="1406"/>
                  </a:lnTo>
                  <a:lnTo>
                    <a:pt x="3436" y="1418"/>
                  </a:lnTo>
                  <a:lnTo>
                    <a:pt x="3414" y="1425"/>
                  </a:lnTo>
                  <a:lnTo>
                    <a:pt x="3392" y="1428"/>
                  </a:lnTo>
                  <a:lnTo>
                    <a:pt x="2837" y="1428"/>
                  </a:lnTo>
                  <a:lnTo>
                    <a:pt x="2837" y="1227"/>
                  </a:lnTo>
                  <a:close/>
                  <a:moveTo>
                    <a:pt x="2837" y="425"/>
                  </a:moveTo>
                  <a:lnTo>
                    <a:pt x="3392" y="425"/>
                  </a:lnTo>
                  <a:lnTo>
                    <a:pt x="3414" y="427"/>
                  </a:lnTo>
                  <a:lnTo>
                    <a:pt x="3436" y="434"/>
                  </a:lnTo>
                  <a:lnTo>
                    <a:pt x="3455" y="446"/>
                  </a:lnTo>
                  <a:lnTo>
                    <a:pt x="3471" y="462"/>
                  </a:lnTo>
                  <a:lnTo>
                    <a:pt x="3482" y="481"/>
                  </a:lnTo>
                  <a:lnTo>
                    <a:pt x="3490" y="502"/>
                  </a:lnTo>
                  <a:lnTo>
                    <a:pt x="3493" y="526"/>
                  </a:lnTo>
                  <a:lnTo>
                    <a:pt x="3490" y="548"/>
                  </a:lnTo>
                  <a:lnTo>
                    <a:pt x="3482" y="569"/>
                  </a:lnTo>
                  <a:lnTo>
                    <a:pt x="3471" y="588"/>
                  </a:lnTo>
                  <a:lnTo>
                    <a:pt x="3455" y="604"/>
                  </a:lnTo>
                  <a:lnTo>
                    <a:pt x="3436" y="616"/>
                  </a:lnTo>
                  <a:lnTo>
                    <a:pt x="3414" y="623"/>
                  </a:lnTo>
                  <a:lnTo>
                    <a:pt x="3392" y="626"/>
                  </a:lnTo>
                  <a:lnTo>
                    <a:pt x="2837" y="626"/>
                  </a:lnTo>
                  <a:lnTo>
                    <a:pt x="2837" y="425"/>
                  </a:lnTo>
                  <a:close/>
                  <a:moveTo>
                    <a:pt x="2475" y="0"/>
                  </a:moveTo>
                  <a:lnTo>
                    <a:pt x="2748" y="0"/>
                  </a:lnTo>
                  <a:lnTo>
                    <a:pt x="2748" y="1852"/>
                  </a:lnTo>
                  <a:lnTo>
                    <a:pt x="2475" y="1852"/>
                  </a:lnTo>
                  <a:lnTo>
                    <a:pt x="2475" y="1768"/>
                  </a:lnTo>
                  <a:lnTo>
                    <a:pt x="2474" y="1744"/>
                  </a:lnTo>
                  <a:lnTo>
                    <a:pt x="2468" y="1723"/>
                  </a:lnTo>
                  <a:lnTo>
                    <a:pt x="2460" y="1705"/>
                  </a:lnTo>
                  <a:lnTo>
                    <a:pt x="2447" y="1688"/>
                  </a:lnTo>
                  <a:lnTo>
                    <a:pt x="2431" y="1674"/>
                  </a:lnTo>
                  <a:lnTo>
                    <a:pt x="2410" y="1663"/>
                  </a:lnTo>
                  <a:lnTo>
                    <a:pt x="2385" y="1655"/>
                  </a:lnTo>
                  <a:lnTo>
                    <a:pt x="2355" y="1649"/>
                  </a:lnTo>
                  <a:lnTo>
                    <a:pt x="2311" y="1642"/>
                  </a:lnTo>
                  <a:lnTo>
                    <a:pt x="2261" y="1635"/>
                  </a:lnTo>
                  <a:lnTo>
                    <a:pt x="2206" y="1627"/>
                  </a:lnTo>
                  <a:lnTo>
                    <a:pt x="2147" y="1620"/>
                  </a:lnTo>
                  <a:lnTo>
                    <a:pt x="2087" y="1612"/>
                  </a:lnTo>
                  <a:lnTo>
                    <a:pt x="2027" y="1603"/>
                  </a:lnTo>
                  <a:lnTo>
                    <a:pt x="1967" y="1596"/>
                  </a:lnTo>
                  <a:lnTo>
                    <a:pt x="1909" y="1587"/>
                  </a:lnTo>
                  <a:lnTo>
                    <a:pt x="1854" y="1581"/>
                  </a:lnTo>
                  <a:lnTo>
                    <a:pt x="1804" y="1573"/>
                  </a:lnTo>
                  <a:lnTo>
                    <a:pt x="1761" y="1568"/>
                  </a:lnTo>
                  <a:lnTo>
                    <a:pt x="1708" y="1561"/>
                  </a:lnTo>
                  <a:lnTo>
                    <a:pt x="1662" y="1552"/>
                  </a:lnTo>
                  <a:lnTo>
                    <a:pt x="1622" y="1543"/>
                  </a:lnTo>
                  <a:lnTo>
                    <a:pt x="1586" y="1532"/>
                  </a:lnTo>
                  <a:lnTo>
                    <a:pt x="1554" y="1519"/>
                  </a:lnTo>
                  <a:lnTo>
                    <a:pt x="1525" y="1506"/>
                  </a:lnTo>
                  <a:lnTo>
                    <a:pt x="1500" y="1491"/>
                  </a:lnTo>
                  <a:lnTo>
                    <a:pt x="1477" y="1473"/>
                  </a:lnTo>
                  <a:lnTo>
                    <a:pt x="1455" y="1454"/>
                  </a:lnTo>
                  <a:lnTo>
                    <a:pt x="1433" y="1432"/>
                  </a:lnTo>
                  <a:lnTo>
                    <a:pt x="1413" y="1408"/>
                  </a:lnTo>
                  <a:lnTo>
                    <a:pt x="1391" y="1382"/>
                  </a:lnTo>
                  <a:lnTo>
                    <a:pt x="1376" y="1360"/>
                  </a:lnTo>
                  <a:lnTo>
                    <a:pt x="1361" y="1337"/>
                  </a:lnTo>
                  <a:lnTo>
                    <a:pt x="1348" y="1312"/>
                  </a:lnTo>
                  <a:lnTo>
                    <a:pt x="1333" y="1284"/>
                  </a:lnTo>
                  <a:lnTo>
                    <a:pt x="1317" y="1257"/>
                  </a:lnTo>
                  <a:lnTo>
                    <a:pt x="1302" y="1228"/>
                  </a:lnTo>
                  <a:lnTo>
                    <a:pt x="1285" y="1199"/>
                  </a:lnTo>
                  <a:lnTo>
                    <a:pt x="1268" y="1172"/>
                  </a:lnTo>
                  <a:lnTo>
                    <a:pt x="1249" y="1144"/>
                  </a:lnTo>
                  <a:lnTo>
                    <a:pt x="1229" y="1119"/>
                  </a:lnTo>
                  <a:lnTo>
                    <a:pt x="1208" y="1095"/>
                  </a:lnTo>
                  <a:lnTo>
                    <a:pt x="1184" y="1073"/>
                  </a:lnTo>
                  <a:lnTo>
                    <a:pt x="1159" y="1054"/>
                  </a:lnTo>
                  <a:lnTo>
                    <a:pt x="1131" y="1039"/>
                  </a:lnTo>
                  <a:lnTo>
                    <a:pt x="1101" y="1028"/>
                  </a:lnTo>
                  <a:lnTo>
                    <a:pt x="1068" y="1020"/>
                  </a:lnTo>
                  <a:lnTo>
                    <a:pt x="1032" y="1018"/>
                  </a:lnTo>
                  <a:lnTo>
                    <a:pt x="0" y="1018"/>
                  </a:lnTo>
                  <a:lnTo>
                    <a:pt x="0" y="835"/>
                  </a:lnTo>
                  <a:lnTo>
                    <a:pt x="1032" y="835"/>
                  </a:lnTo>
                  <a:lnTo>
                    <a:pt x="1068" y="832"/>
                  </a:lnTo>
                  <a:lnTo>
                    <a:pt x="1101" y="824"/>
                  </a:lnTo>
                  <a:lnTo>
                    <a:pt x="1131" y="813"/>
                  </a:lnTo>
                  <a:lnTo>
                    <a:pt x="1159" y="798"/>
                  </a:lnTo>
                  <a:lnTo>
                    <a:pt x="1184" y="779"/>
                  </a:lnTo>
                  <a:lnTo>
                    <a:pt x="1208" y="758"/>
                  </a:lnTo>
                  <a:lnTo>
                    <a:pt x="1229" y="734"/>
                  </a:lnTo>
                  <a:lnTo>
                    <a:pt x="1249" y="708"/>
                  </a:lnTo>
                  <a:lnTo>
                    <a:pt x="1268" y="681"/>
                  </a:lnTo>
                  <a:lnTo>
                    <a:pt x="1285" y="653"/>
                  </a:lnTo>
                  <a:lnTo>
                    <a:pt x="1302" y="624"/>
                  </a:lnTo>
                  <a:lnTo>
                    <a:pt x="1317" y="596"/>
                  </a:lnTo>
                  <a:lnTo>
                    <a:pt x="1333" y="568"/>
                  </a:lnTo>
                  <a:lnTo>
                    <a:pt x="1348" y="541"/>
                  </a:lnTo>
                  <a:lnTo>
                    <a:pt x="1361" y="516"/>
                  </a:lnTo>
                  <a:lnTo>
                    <a:pt x="1376" y="492"/>
                  </a:lnTo>
                  <a:lnTo>
                    <a:pt x="1391" y="471"/>
                  </a:lnTo>
                  <a:lnTo>
                    <a:pt x="1413" y="444"/>
                  </a:lnTo>
                  <a:lnTo>
                    <a:pt x="1433" y="421"/>
                  </a:lnTo>
                  <a:lnTo>
                    <a:pt x="1455" y="398"/>
                  </a:lnTo>
                  <a:lnTo>
                    <a:pt x="1477" y="379"/>
                  </a:lnTo>
                  <a:lnTo>
                    <a:pt x="1500" y="362"/>
                  </a:lnTo>
                  <a:lnTo>
                    <a:pt x="1525" y="347"/>
                  </a:lnTo>
                  <a:lnTo>
                    <a:pt x="1554" y="333"/>
                  </a:lnTo>
                  <a:lnTo>
                    <a:pt x="1586" y="321"/>
                  </a:lnTo>
                  <a:lnTo>
                    <a:pt x="1622" y="311"/>
                  </a:lnTo>
                  <a:lnTo>
                    <a:pt x="1662" y="301"/>
                  </a:lnTo>
                  <a:lnTo>
                    <a:pt x="1708" y="293"/>
                  </a:lnTo>
                  <a:lnTo>
                    <a:pt x="1761" y="285"/>
                  </a:lnTo>
                  <a:lnTo>
                    <a:pt x="1804" y="279"/>
                  </a:lnTo>
                  <a:lnTo>
                    <a:pt x="1854" y="272"/>
                  </a:lnTo>
                  <a:lnTo>
                    <a:pt x="1909" y="265"/>
                  </a:lnTo>
                  <a:lnTo>
                    <a:pt x="1967" y="258"/>
                  </a:lnTo>
                  <a:lnTo>
                    <a:pt x="2027" y="249"/>
                  </a:lnTo>
                  <a:lnTo>
                    <a:pt x="2087" y="241"/>
                  </a:lnTo>
                  <a:lnTo>
                    <a:pt x="2147" y="233"/>
                  </a:lnTo>
                  <a:lnTo>
                    <a:pt x="2206" y="225"/>
                  </a:lnTo>
                  <a:lnTo>
                    <a:pt x="2261" y="217"/>
                  </a:lnTo>
                  <a:lnTo>
                    <a:pt x="2311" y="210"/>
                  </a:lnTo>
                  <a:lnTo>
                    <a:pt x="2355" y="204"/>
                  </a:lnTo>
                  <a:lnTo>
                    <a:pt x="2385" y="198"/>
                  </a:lnTo>
                  <a:lnTo>
                    <a:pt x="2410" y="190"/>
                  </a:lnTo>
                  <a:lnTo>
                    <a:pt x="2431" y="178"/>
                  </a:lnTo>
                  <a:lnTo>
                    <a:pt x="2447" y="164"/>
                  </a:lnTo>
                  <a:lnTo>
                    <a:pt x="2460" y="148"/>
                  </a:lnTo>
                  <a:lnTo>
                    <a:pt x="2468" y="129"/>
                  </a:lnTo>
                  <a:lnTo>
                    <a:pt x="2474" y="108"/>
                  </a:lnTo>
                  <a:lnTo>
                    <a:pt x="2475" y="85"/>
                  </a:lnTo>
                  <a:lnTo>
                    <a:pt x="2475" y="0"/>
                  </a:lnTo>
                  <a:close/>
                </a:path>
              </a:pathLst>
            </a:custGeom>
            <a:grp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cs-CZ"/>
            </a:p>
          </p:txBody>
        </p:sp>
        <p:sp>
          <p:nvSpPr>
            <p:cNvPr id="11" name="Obdélník 10"/>
            <p:cNvSpPr/>
            <p:nvPr userDrawn="1"/>
          </p:nvSpPr>
          <p:spPr bwMode="auto">
            <a:xfrm>
              <a:off x="-19878" y="5885444"/>
              <a:ext cx="7798814" cy="78624"/>
            </a:xfrm>
            <a:prstGeom prst="rect">
              <a:avLst/>
            </a:prstGeom>
            <a:grp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a:ln>
                  <a:noFill/>
                </a:ln>
                <a:solidFill>
                  <a:schemeClr val="tx1"/>
                </a:solidFill>
                <a:effectLst/>
                <a:latin typeface="Arial" pitchFamily="34" charset="0"/>
              </a:endParaRPr>
            </a:p>
          </p:txBody>
        </p:sp>
      </p:grpSp>
    </p:spTree>
    <p:extLst>
      <p:ext uri="{BB962C8B-B14F-4D97-AF65-F5344CB8AC3E}">
        <p14:creationId xmlns:p14="http://schemas.microsoft.com/office/powerpoint/2010/main" val="2562031177"/>
      </p:ext>
    </p:extLst>
  </p:cSld>
  <p:clrMapOvr>
    <a:masterClrMapping/>
  </p:clrMapOvr>
  <p:extLst mod="1">
    <p:ext uri="{DCECCB84-F9BA-43D5-87BE-67443E8EF086}">
      <p15:sldGuideLst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obsah – ply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a:t>KLIKNUTÍM VLOŽÍTE </a:t>
            </a:r>
            <a:r>
              <a:rPr lang="cs-CZ"/>
              <a:t>NADPIS SNÍMKU – plyn </a:t>
            </a:r>
            <a:br>
              <a:rPr lang="cs-CZ"/>
            </a:br>
            <a:r>
              <a:rPr lang="cs-CZ"/>
              <a:t>(varianta DVOUŘádkový nadpis)</a:t>
            </a:r>
            <a:endParaRPr lang="cs-CZ" dirty="0"/>
          </a:p>
        </p:txBody>
      </p:sp>
      <p:sp>
        <p:nvSpPr>
          <p:cNvPr id="3" name="Content Placeholder 2"/>
          <p:cNvSpPr>
            <a:spLocks noGrp="1"/>
          </p:cNvSpPr>
          <p:nvPr>
            <p:ph idx="1" hasCustomPrompt="1"/>
          </p:nvPr>
        </p:nvSpPr>
        <p:spPr>
          <a:xfrm>
            <a:off x="504000" y="1692001"/>
            <a:ext cx="8136000" cy="4634484"/>
          </a:xfrm>
        </p:spPr>
        <p:txBody>
          <a:bodyPr/>
          <a:lstStyle>
            <a:lvl1pPr>
              <a:defRPr/>
            </a:lvl1pPr>
            <a:lvl2pPr>
              <a:buClr>
                <a:srgbClr val="F24F00"/>
              </a:buClr>
              <a:defRPr/>
            </a:lvl2pPr>
            <a:lvl3pPr>
              <a:buClr>
                <a:srgbClr val="C8C8C8"/>
              </a:buClr>
              <a:defRPr/>
            </a:lvl3p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 </a:t>
            </a:r>
            <a:br>
              <a:rPr lang="cs-CZ" noProof="0" dirty="0"/>
            </a:br>
            <a:r>
              <a:rPr lang="cs-CZ" noProof="0" dirty="0"/>
              <a:t>Vzhled stránky můžete přepnout pomocí volby „Rozložení“.</a:t>
            </a:r>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3" name="Freeform 6"/>
          <p:cNvSpPr>
            <a:spLocks/>
          </p:cNvSpPr>
          <p:nvPr userDrawn="1"/>
        </p:nvSpPr>
        <p:spPr bwMode="auto">
          <a:xfrm>
            <a:off x="7919724" y="4637975"/>
            <a:ext cx="720627" cy="1688511"/>
          </a:xfrm>
          <a:custGeom>
            <a:avLst/>
            <a:gdLst>
              <a:gd name="T0" fmla="*/ 894 w 1772"/>
              <a:gd name="T1" fmla="*/ 11 h 4152"/>
              <a:gd name="T2" fmla="*/ 928 w 1772"/>
              <a:gd name="T3" fmla="*/ 70 h 4152"/>
              <a:gd name="T4" fmla="*/ 987 w 1772"/>
              <a:gd name="T5" fmla="*/ 175 h 4152"/>
              <a:gd name="T6" fmla="*/ 1066 w 1772"/>
              <a:gd name="T7" fmla="*/ 319 h 4152"/>
              <a:gd name="T8" fmla="*/ 1158 w 1772"/>
              <a:gd name="T9" fmla="*/ 499 h 4152"/>
              <a:gd name="T10" fmla="*/ 1259 w 1772"/>
              <a:gd name="T11" fmla="*/ 709 h 4152"/>
              <a:gd name="T12" fmla="*/ 1364 w 1772"/>
              <a:gd name="T13" fmla="*/ 945 h 4152"/>
              <a:gd name="T14" fmla="*/ 1467 w 1772"/>
              <a:gd name="T15" fmla="*/ 1200 h 4152"/>
              <a:gd name="T16" fmla="*/ 1563 w 1772"/>
              <a:gd name="T17" fmla="*/ 1471 h 4152"/>
              <a:gd name="T18" fmla="*/ 1646 w 1772"/>
              <a:gd name="T19" fmla="*/ 1752 h 4152"/>
              <a:gd name="T20" fmla="*/ 1713 w 1772"/>
              <a:gd name="T21" fmla="*/ 2039 h 4152"/>
              <a:gd name="T22" fmla="*/ 1757 w 1772"/>
              <a:gd name="T23" fmla="*/ 2325 h 4152"/>
              <a:gd name="T24" fmla="*/ 1772 w 1772"/>
              <a:gd name="T25" fmla="*/ 2608 h 4152"/>
              <a:gd name="T26" fmla="*/ 1756 w 1772"/>
              <a:gd name="T27" fmla="*/ 2992 h 4152"/>
              <a:gd name="T28" fmla="*/ 1710 w 1772"/>
              <a:gd name="T29" fmla="*/ 3319 h 4152"/>
              <a:gd name="T30" fmla="*/ 1638 w 1772"/>
              <a:gd name="T31" fmla="*/ 3594 h 4152"/>
              <a:gd name="T32" fmla="*/ 1543 w 1772"/>
              <a:gd name="T33" fmla="*/ 3817 h 4152"/>
              <a:gd name="T34" fmla="*/ 1425 w 1772"/>
              <a:gd name="T35" fmla="*/ 3991 h 4152"/>
              <a:gd name="T36" fmla="*/ 1291 w 1772"/>
              <a:gd name="T37" fmla="*/ 4119 h 4152"/>
              <a:gd name="T38" fmla="*/ 1311 w 1772"/>
              <a:gd name="T39" fmla="*/ 3981 h 4152"/>
              <a:gd name="T40" fmla="*/ 1388 w 1772"/>
              <a:gd name="T41" fmla="*/ 3695 h 4152"/>
              <a:gd name="T42" fmla="*/ 1418 w 1772"/>
              <a:gd name="T43" fmla="*/ 3384 h 4152"/>
              <a:gd name="T44" fmla="*/ 1398 w 1772"/>
              <a:gd name="T45" fmla="*/ 3133 h 4152"/>
              <a:gd name="T46" fmla="*/ 1346 w 1772"/>
              <a:gd name="T47" fmla="*/ 2897 h 4152"/>
              <a:gd name="T48" fmla="*/ 1270 w 1772"/>
              <a:gd name="T49" fmla="*/ 2681 h 4152"/>
              <a:gd name="T50" fmla="*/ 1182 w 1772"/>
              <a:gd name="T51" fmla="*/ 2489 h 4152"/>
              <a:gd name="T52" fmla="*/ 1091 w 1772"/>
              <a:gd name="T53" fmla="*/ 2325 h 4152"/>
              <a:gd name="T54" fmla="*/ 1006 w 1772"/>
              <a:gd name="T55" fmla="*/ 2194 h 4152"/>
              <a:gd name="T56" fmla="*/ 938 w 1772"/>
              <a:gd name="T57" fmla="*/ 2101 h 4152"/>
              <a:gd name="T58" fmla="*/ 895 w 1772"/>
              <a:gd name="T59" fmla="*/ 2048 h 4152"/>
              <a:gd name="T60" fmla="*/ 883 w 1772"/>
              <a:gd name="T61" fmla="*/ 2039 h 4152"/>
              <a:gd name="T62" fmla="*/ 852 w 1772"/>
              <a:gd name="T63" fmla="*/ 2078 h 4152"/>
              <a:gd name="T64" fmla="*/ 791 w 1772"/>
              <a:gd name="T65" fmla="*/ 2159 h 4152"/>
              <a:gd name="T66" fmla="*/ 711 w 1772"/>
              <a:gd name="T67" fmla="*/ 2279 h 4152"/>
              <a:gd name="T68" fmla="*/ 620 w 1772"/>
              <a:gd name="T69" fmla="*/ 2431 h 4152"/>
              <a:gd name="T70" fmla="*/ 529 w 1772"/>
              <a:gd name="T71" fmla="*/ 2614 h 4152"/>
              <a:gd name="T72" fmla="*/ 449 w 1772"/>
              <a:gd name="T73" fmla="*/ 2823 h 4152"/>
              <a:gd name="T74" fmla="*/ 388 w 1772"/>
              <a:gd name="T75" fmla="*/ 3052 h 4152"/>
              <a:gd name="T76" fmla="*/ 357 w 1772"/>
              <a:gd name="T77" fmla="*/ 3298 h 4152"/>
              <a:gd name="T78" fmla="*/ 368 w 1772"/>
              <a:gd name="T79" fmla="*/ 3594 h 4152"/>
              <a:gd name="T80" fmla="*/ 432 w 1772"/>
              <a:gd name="T81" fmla="*/ 3889 h 4152"/>
              <a:gd name="T82" fmla="*/ 529 w 1772"/>
              <a:gd name="T83" fmla="*/ 4152 h 4152"/>
              <a:gd name="T84" fmla="*/ 389 w 1772"/>
              <a:gd name="T85" fmla="*/ 4039 h 4152"/>
              <a:gd name="T86" fmla="*/ 266 w 1772"/>
              <a:gd name="T87" fmla="*/ 3880 h 4152"/>
              <a:gd name="T88" fmla="*/ 163 w 1772"/>
              <a:gd name="T89" fmla="*/ 3673 h 4152"/>
              <a:gd name="T90" fmla="*/ 82 w 1772"/>
              <a:gd name="T91" fmla="*/ 3416 h 4152"/>
              <a:gd name="T92" fmla="*/ 28 w 1772"/>
              <a:gd name="T93" fmla="*/ 3106 h 4152"/>
              <a:gd name="T94" fmla="*/ 1 w 1772"/>
              <a:gd name="T95" fmla="*/ 2742 h 4152"/>
              <a:gd name="T96" fmla="*/ 6 w 1772"/>
              <a:gd name="T97" fmla="*/ 2421 h 4152"/>
              <a:gd name="T98" fmla="*/ 42 w 1772"/>
              <a:gd name="T99" fmla="*/ 2135 h 4152"/>
              <a:gd name="T100" fmla="*/ 101 w 1772"/>
              <a:gd name="T101" fmla="*/ 1848 h 4152"/>
              <a:gd name="T102" fmla="*/ 179 w 1772"/>
              <a:gd name="T103" fmla="*/ 1564 h 4152"/>
              <a:gd name="T104" fmla="*/ 272 w 1772"/>
              <a:gd name="T105" fmla="*/ 1289 h 4152"/>
              <a:gd name="T106" fmla="*/ 373 w 1772"/>
              <a:gd name="T107" fmla="*/ 1028 h 4152"/>
              <a:gd name="T108" fmla="*/ 478 w 1772"/>
              <a:gd name="T109" fmla="*/ 785 h 4152"/>
              <a:gd name="T110" fmla="*/ 581 w 1772"/>
              <a:gd name="T111" fmla="*/ 565 h 4152"/>
              <a:gd name="T112" fmla="*/ 677 w 1772"/>
              <a:gd name="T113" fmla="*/ 375 h 4152"/>
              <a:gd name="T114" fmla="*/ 760 w 1772"/>
              <a:gd name="T115" fmla="*/ 219 h 4152"/>
              <a:gd name="T116" fmla="*/ 827 w 1772"/>
              <a:gd name="T117" fmla="*/ 101 h 4152"/>
              <a:gd name="T118" fmla="*/ 870 w 1772"/>
              <a:gd name="T119" fmla="*/ 26 h 4152"/>
              <a:gd name="T120" fmla="*/ 885 w 1772"/>
              <a:gd name="T121" fmla="*/ 0 h 4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72" h="4152">
                <a:moveTo>
                  <a:pt x="885" y="0"/>
                </a:moveTo>
                <a:lnTo>
                  <a:pt x="887" y="2"/>
                </a:lnTo>
                <a:lnTo>
                  <a:pt x="894" y="11"/>
                </a:lnTo>
                <a:lnTo>
                  <a:pt x="901" y="26"/>
                </a:lnTo>
                <a:lnTo>
                  <a:pt x="914" y="45"/>
                </a:lnTo>
                <a:lnTo>
                  <a:pt x="928" y="70"/>
                </a:lnTo>
                <a:lnTo>
                  <a:pt x="945" y="101"/>
                </a:lnTo>
                <a:lnTo>
                  <a:pt x="965" y="135"/>
                </a:lnTo>
                <a:lnTo>
                  <a:pt x="987" y="175"/>
                </a:lnTo>
                <a:lnTo>
                  <a:pt x="1012" y="219"/>
                </a:lnTo>
                <a:lnTo>
                  <a:pt x="1037" y="267"/>
                </a:lnTo>
                <a:lnTo>
                  <a:pt x="1066" y="319"/>
                </a:lnTo>
                <a:lnTo>
                  <a:pt x="1095" y="375"/>
                </a:lnTo>
                <a:lnTo>
                  <a:pt x="1127" y="436"/>
                </a:lnTo>
                <a:lnTo>
                  <a:pt x="1158" y="499"/>
                </a:lnTo>
                <a:lnTo>
                  <a:pt x="1191" y="565"/>
                </a:lnTo>
                <a:lnTo>
                  <a:pt x="1225" y="636"/>
                </a:lnTo>
                <a:lnTo>
                  <a:pt x="1259" y="709"/>
                </a:lnTo>
                <a:lnTo>
                  <a:pt x="1294" y="785"/>
                </a:lnTo>
                <a:lnTo>
                  <a:pt x="1328" y="864"/>
                </a:lnTo>
                <a:lnTo>
                  <a:pt x="1364" y="945"/>
                </a:lnTo>
                <a:lnTo>
                  <a:pt x="1399" y="1028"/>
                </a:lnTo>
                <a:lnTo>
                  <a:pt x="1433" y="1113"/>
                </a:lnTo>
                <a:lnTo>
                  <a:pt x="1467" y="1200"/>
                </a:lnTo>
                <a:lnTo>
                  <a:pt x="1500" y="1289"/>
                </a:lnTo>
                <a:lnTo>
                  <a:pt x="1531" y="1379"/>
                </a:lnTo>
                <a:lnTo>
                  <a:pt x="1563" y="1471"/>
                </a:lnTo>
                <a:lnTo>
                  <a:pt x="1592" y="1564"/>
                </a:lnTo>
                <a:lnTo>
                  <a:pt x="1621" y="1658"/>
                </a:lnTo>
                <a:lnTo>
                  <a:pt x="1646" y="1752"/>
                </a:lnTo>
                <a:lnTo>
                  <a:pt x="1671" y="1848"/>
                </a:lnTo>
                <a:lnTo>
                  <a:pt x="1693" y="1944"/>
                </a:lnTo>
                <a:lnTo>
                  <a:pt x="1713" y="2039"/>
                </a:lnTo>
                <a:lnTo>
                  <a:pt x="1730" y="2135"/>
                </a:lnTo>
                <a:lnTo>
                  <a:pt x="1744" y="2231"/>
                </a:lnTo>
                <a:lnTo>
                  <a:pt x="1757" y="2325"/>
                </a:lnTo>
                <a:lnTo>
                  <a:pt x="1764" y="2421"/>
                </a:lnTo>
                <a:lnTo>
                  <a:pt x="1771" y="2514"/>
                </a:lnTo>
                <a:lnTo>
                  <a:pt x="1772" y="2608"/>
                </a:lnTo>
                <a:lnTo>
                  <a:pt x="1771" y="2742"/>
                </a:lnTo>
                <a:lnTo>
                  <a:pt x="1764" y="2870"/>
                </a:lnTo>
                <a:lnTo>
                  <a:pt x="1756" y="2992"/>
                </a:lnTo>
                <a:lnTo>
                  <a:pt x="1744" y="3106"/>
                </a:lnTo>
                <a:lnTo>
                  <a:pt x="1729" y="3216"/>
                </a:lnTo>
                <a:lnTo>
                  <a:pt x="1710" y="3319"/>
                </a:lnTo>
                <a:lnTo>
                  <a:pt x="1689" y="3416"/>
                </a:lnTo>
                <a:lnTo>
                  <a:pt x="1665" y="3508"/>
                </a:lnTo>
                <a:lnTo>
                  <a:pt x="1638" y="3594"/>
                </a:lnTo>
                <a:lnTo>
                  <a:pt x="1609" y="3673"/>
                </a:lnTo>
                <a:lnTo>
                  <a:pt x="1577" y="3748"/>
                </a:lnTo>
                <a:lnTo>
                  <a:pt x="1543" y="3817"/>
                </a:lnTo>
                <a:lnTo>
                  <a:pt x="1505" y="3880"/>
                </a:lnTo>
                <a:lnTo>
                  <a:pt x="1467" y="3939"/>
                </a:lnTo>
                <a:lnTo>
                  <a:pt x="1425" y="3991"/>
                </a:lnTo>
                <a:lnTo>
                  <a:pt x="1383" y="4039"/>
                </a:lnTo>
                <a:lnTo>
                  <a:pt x="1337" y="4081"/>
                </a:lnTo>
                <a:lnTo>
                  <a:pt x="1291" y="4119"/>
                </a:lnTo>
                <a:lnTo>
                  <a:pt x="1241" y="4152"/>
                </a:lnTo>
                <a:lnTo>
                  <a:pt x="1277" y="4068"/>
                </a:lnTo>
                <a:lnTo>
                  <a:pt x="1311" y="3981"/>
                </a:lnTo>
                <a:lnTo>
                  <a:pt x="1340" y="3889"/>
                </a:lnTo>
                <a:lnTo>
                  <a:pt x="1366" y="3793"/>
                </a:lnTo>
                <a:lnTo>
                  <a:pt x="1388" y="3695"/>
                </a:lnTo>
                <a:lnTo>
                  <a:pt x="1404" y="3594"/>
                </a:lnTo>
                <a:lnTo>
                  <a:pt x="1414" y="3489"/>
                </a:lnTo>
                <a:lnTo>
                  <a:pt x="1418" y="3384"/>
                </a:lnTo>
                <a:lnTo>
                  <a:pt x="1415" y="3298"/>
                </a:lnTo>
                <a:lnTo>
                  <a:pt x="1409" y="3215"/>
                </a:lnTo>
                <a:lnTo>
                  <a:pt x="1398" y="3133"/>
                </a:lnTo>
                <a:lnTo>
                  <a:pt x="1384" y="3052"/>
                </a:lnTo>
                <a:lnTo>
                  <a:pt x="1366" y="2973"/>
                </a:lnTo>
                <a:lnTo>
                  <a:pt x="1346" y="2897"/>
                </a:lnTo>
                <a:lnTo>
                  <a:pt x="1323" y="2823"/>
                </a:lnTo>
                <a:lnTo>
                  <a:pt x="1298" y="2750"/>
                </a:lnTo>
                <a:lnTo>
                  <a:pt x="1270" y="2681"/>
                </a:lnTo>
                <a:lnTo>
                  <a:pt x="1243" y="2614"/>
                </a:lnTo>
                <a:lnTo>
                  <a:pt x="1212" y="2551"/>
                </a:lnTo>
                <a:lnTo>
                  <a:pt x="1182" y="2489"/>
                </a:lnTo>
                <a:lnTo>
                  <a:pt x="1152" y="2431"/>
                </a:lnTo>
                <a:lnTo>
                  <a:pt x="1122" y="2377"/>
                </a:lnTo>
                <a:lnTo>
                  <a:pt x="1091" y="2325"/>
                </a:lnTo>
                <a:lnTo>
                  <a:pt x="1061" y="2279"/>
                </a:lnTo>
                <a:lnTo>
                  <a:pt x="1033" y="2235"/>
                </a:lnTo>
                <a:lnTo>
                  <a:pt x="1006" y="2194"/>
                </a:lnTo>
                <a:lnTo>
                  <a:pt x="981" y="2159"/>
                </a:lnTo>
                <a:lnTo>
                  <a:pt x="958" y="2128"/>
                </a:lnTo>
                <a:lnTo>
                  <a:pt x="938" y="2101"/>
                </a:lnTo>
                <a:lnTo>
                  <a:pt x="920" y="2078"/>
                </a:lnTo>
                <a:lnTo>
                  <a:pt x="906" y="2061"/>
                </a:lnTo>
                <a:lnTo>
                  <a:pt x="895" y="2048"/>
                </a:lnTo>
                <a:lnTo>
                  <a:pt x="889" y="2039"/>
                </a:lnTo>
                <a:lnTo>
                  <a:pt x="885" y="2037"/>
                </a:lnTo>
                <a:lnTo>
                  <a:pt x="883" y="2039"/>
                </a:lnTo>
                <a:lnTo>
                  <a:pt x="877" y="2048"/>
                </a:lnTo>
                <a:lnTo>
                  <a:pt x="866" y="2061"/>
                </a:lnTo>
                <a:lnTo>
                  <a:pt x="852" y="2078"/>
                </a:lnTo>
                <a:lnTo>
                  <a:pt x="834" y="2101"/>
                </a:lnTo>
                <a:lnTo>
                  <a:pt x="814" y="2128"/>
                </a:lnTo>
                <a:lnTo>
                  <a:pt x="791" y="2159"/>
                </a:lnTo>
                <a:lnTo>
                  <a:pt x="766" y="2194"/>
                </a:lnTo>
                <a:lnTo>
                  <a:pt x="739" y="2235"/>
                </a:lnTo>
                <a:lnTo>
                  <a:pt x="711" y="2279"/>
                </a:lnTo>
                <a:lnTo>
                  <a:pt x="681" y="2325"/>
                </a:lnTo>
                <a:lnTo>
                  <a:pt x="650" y="2377"/>
                </a:lnTo>
                <a:lnTo>
                  <a:pt x="620" y="2431"/>
                </a:lnTo>
                <a:lnTo>
                  <a:pt x="590" y="2489"/>
                </a:lnTo>
                <a:lnTo>
                  <a:pt x="560" y="2551"/>
                </a:lnTo>
                <a:lnTo>
                  <a:pt x="529" y="2614"/>
                </a:lnTo>
                <a:lnTo>
                  <a:pt x="502" y="2681"/>
                </a:lnTo>
                <a:lnTo>
                  <a:pt x="474" y="2750"/>
                </a:lnTo>
                <a:lnTo>
                  <a:pt x="449" y="2823"/>
                </a:lnTo>
                <a:lnTo>
                  <a:pt x="426" y="2897"/>
                </a:lnTo>
                <a:lnTo>
                  <a:pt x="406" y="2973"/>
                </a:lnTo>
                <a:lnTo>
                  <a:pt x="388" y="3052"/>
                </a:lnTo>
                <a:lnTo>
                  <a:pt x="374" y="3133"/>
                </a:lnTo>
                <a:lnTo>
                  <a:pt x="363" y="3215"/>
                </a:lnTo>
                <a:lnTo>
                  <a:pt x="357" y="3298"/>
                </a:lnTo>
                <a:lnTo>
                  <a:pt x="354" y="3384"/>
                </a:lnTo>
                <a:lnTo>
                  <a:pt x="358" y="3489"/>
                </a:lnTo>
                <a:lnTo>
                  <a:pt x="368" y="3594"/>
                </a:lnTo>
                <a:lnTo>
                  <a:pt x="384" y="3695"/>
                </a:lnTo>
                <a:lnTo>
                  <a:pt x="406" y="3793"/>
                </a:lnTo>
                <a:lnTo>
                  <a:pt x="432" y="3889"/>
                </a:lnTo>
                <a:lnTo>
                  <a:pt x="461" y="3981"/>
                </a:lnTo>
                <a:lnTo>
                  <a:pt x="494" y="4068"/>
                </a:lnTo>
                <a:lnTo>
                  <a:pt x="529" y="4152"/>
                </a:lnTo>
                <a:lnTo>
                  <a:pt x="481" y="4119"/>
                </a:lnTo>
                <a:lnTo>
                  <a:pt x="435" y="4081"/>
                </a:lnTo>
                <a:lnTo>
                  <a:pt x="389" y="4039"/>
                </a:lnTo>
                <a:lnTo>
                  <a:pt x="347" y="3991"/>
                </a:lnTo>
                <a:lnTo>
                  <a:pt x="305" y="3939"/>
                </a:lnTo>
                <a:lnTo>
                  <a:pt x="266" y="3880"/>
                </a:lnTo>
                <a:lnTo>
                  <a:pt x="229" y="3817"/>
                </a:lnTo>
                <a:lnTo>
                  <a:pt x="195" y="3748"/>
                </a:lnTo>
                <a:lnTo>
                  <a:pt x="163" y="3673"/>
                </a:lnTo>
                <a:lnTo>
                  <a:pt x="134" y="3594"/>
                </a:lnTo>
                <a:lnTo>
                  <a:pt x="106" y="3508"/>
                </a:lnTo>
                <a:lnTo>
                  <a:pt x="82" y="3416"/>
                </a:lnTo>
                <a:lnTo>
                  <a:pt x="60" y="3319"/>
                </a:lnTo>
                <a:lnTo>
                  <a:pt x="43" y="3216"/>
                </a:lnTo>
                <a:lnTo>
                  <a:pt x="28" y="3106"/>
                </a:lnTo>
                <a:lnTo>
                  <a:pt x="15" y="2992"/>
                </a:lnTo>
                <a:lnTo>
                  <a:pt x="6" y="2870"/>
                </a:lnTo>
                <a:lnTo>
                  <a:pt x="1" y="2742"/>
                </a:lnTo>
                <a:lnTo>
                  <a:pt x="0" y="2608"/>
                </a:lnTo>
                <a:lnTo>
                  <a:pt x="1" y="2514"/>
                </a:lnTo>
                <a:lnTo>
                  <a:pt x="6" y="2421"/>
                </a:lnTo>
                <a:lnTo>
                  <a:pt x="15" y="2325"/>
                </a:lnTo>
                <a:lnTo>
                  <a:pt x="28" y="2231"/>
                </a:lnTo>
                <a:lnTo>
                  <a:pt x="42" y="2135"/>
                </a:lnTo>
                <a:lnTo>
                  <a:pt x="59" y="2039"/>
                </a:lnTo>
                <a:lnTo>
                  <a:pt x="79" y="1944"/>
                </a:lnTo>
                <a:lnTo>
                  <a:pt x="101" y="1848"/>
                </a:lnTo>
                <a:lnTo>
                  <a:pt x="125" y="1752"/>
                </a:lnTo>
                <a:lnTo>
                  <a:pt x="151" y="1658"/>
                </a:lnTo>
                <a:lnTo>
                  <a:pt x="179" y="1564"/>
                </a:lnTo>
                <a:lnTo>
                  <a:pt x="209" y="1471"/>
                </a:lnTo>
                <a:lnTo>
                  <a:pt x="239" y="1379"/>
                </a:lnTo>
                <a:lnTo>
                  <a:pt x="272" y="1289"/>
                </a:lnTo>
                <a:lnTo>
                  <a:pt x="305" y="1200"/>
                </a:lnTo>
                <a:lnTo>
                  <a:pt x="339" y="1113"/>
                </a:lnTo>
                <a:lnTo>
                  <a:pt x="373" y="1028"/>
                </a:lnTo>
                <a:lnTo>
                  <a:pt x="408" y="945"/>
                </a:lnTo>
                <a:lnTo>
                  <a:pt x="442" y="864"/>
                </a:lnTo>
                <a:lnTo>
                  <a:pt x="478" y="785"/>
                </a:lnTo>
                <a:lnTo>
                  <a:pt x="513" y="709"/>
                </a:lnTo>
                <a:lnTo>
                  <a:pt x="547" y="636"/>
                </a:lnTo>
                <a:lnTo>
                  <a:pt x="581" y="565"/>
                </a:lnTo>
                <a:lnTo>
                  <a:pt x="614" y="499"/>
                </a:lnTo>
                <a:lnTo>
                  <a:pt x="645" y="436"/>
                </a:lnTo>
                <a:lnTo>
                  <a:pt x="677" y="375"/>
                </a:lnTo>
                <a:lnTo>
                  <a:pt x="706" y="319"/>
                </a:lnTo>
                <a:lnTo>
                  <a:pt x="734" y="267"/>
                </a:lnTo>
                <a:lnTo>
                  <a:pt x="760" y="219"/>
                </a:lnTo>
                <a:lnTo>
                  <a:pt x="785" y="175"/>
                </a:lnTo>
                <a:lnTo>
                  <a:pt x="807" y="135"/>
                </a:lnTo>
                <a:lnTo>
                  <a:pt x="827" y="101"/>
                </a:lnTo>
                <a:lnTo>
                  <a:pt x="844" y="70"/>
                </a:lnTo>
                <a:lnTo>
                  <a:pt x="858" y="45"/>
                </a:lnTo>
                <a:lnTo>
                  <a:pt x="870" y="26"/>
                </a:lnTo>
                <a:lnTo>
                  <a:pt x="878" y="11"/>
                </a:lnTo>
                <a:lnTo>
                  <a:pt x="885" y="2"/>
                </a:lnTo>
                <a:lnTo>
                  <a:pt x="885"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Tree>
    <p:extLst>
      <p:ext uri="{BB962C8B-B14F-4D97-AF65-F5344CB8AC3E}">
        <p14:creationId xmlns:p14="http://schemas.microsoft.com/office/powerpoint/2010/main" val="604922048"/>
      </p:ext>
    </p:extLst>
  </p:cSld>
  <p:clrMapOvr>
    <a:masterClrMapping/>
  </p:clrMapOvr>
  <p:extLst mod="1">
    <p:ext uri="{DCECCB84-F9BA-43D5-87BE-67443E8EF086}">
      <p15:sldGuideLst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obsah – mobi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a:t>KLIKNUTÍM VLOŽÍTE </a:t>
            </a:r>
            <a:r>
              <a:rPr lang="cs-CZ"/>
              <a:t>NADPIS SNÍMKU – mobil</a:t>
            </a:r>
            <a:br>
              <a:rPr lang="cs-CZ"/>
            </a:br>
            <a:r>
              <a:rPr lang="cs-CZ"/>
              <a:t>(varianta DVOUŘádkový nadpis)</a:t>
            </a:r>
            <a:endParaRPr lang="cs-CZ" dirty="0"/>
          </a:p>
        </p:txBody>
      </p:sp>
      <p:sp>
        <p:nvSpPr>
          <p:cNvPr id="3" name="Content Placeholder 2"/>
          <p:cNvSpPr>
            <a:spLocks noGrp="1"/>
          </p:cNvSpPr>
          <p:nvPr>
            <p:ph idx="1" hasCustomPrompt="1"/>
          </p:nvPr>
        </p:nvSpPr>
        <p:spPr>
          <a:xfrm>
            <a:off x="504000" y="1692001"/>
            <a:ext cx="8136000" cy="4624249"/>
          </a:xfrm>
        </p:spPr>
        <p:txBody>
          <a:bodyPr/>
          <a:lstStyle>
            <a:lvl1pPr>
              <a:defRPr/>
            </a:lvl1pPr>
            <a:lvl2pPr>
              <a:buClr>
                <a:srgbClr val="F24F00"/>
              </a:buClr>
              <a:defRPr/>
            </a:lvl2pPr>
            <a:lvl3pPr>
              <a:buClr>
                <a:srgbClr val="C8C8C8"/>
              </a:buClr>
              <a:defRPr/>
            </a:lvl3p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 </a:t>
            </a:r>
            <a:br>
              <a:rPr lang="cs-CZ" noProof="0" dirty="0"/>
            </a:br>
            <a:r>
              <a:rPr lang="cs-CZ" noProof="0" dirty="0"/>
              <a:t>Vzhled stránky můžete přepnout pomocí volby „Rozložení“.</a:t>
            </a:r>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0" name="Freeform 6"/>
          <p:cNvSpPr>
            <a:spLocks noEditPoints="1"/>
          </p:cNvSpPr>
          <p:nvPr userDrawn="1"/>
        </p:nvSpPr>
        <p:spPr bwMode="auto">
          <a:xfrm>
            <a:off x="7920038" y="5077999"/>
            <a:ext cx="719138" cy="1238251"/>
          </a:xfrm>
          <a:custGeom>
            <a:avLst/>
            <a:gdLst>
              <a:gd name="T0" fmla="*/ 1552 w 2266"/>
              <a:gd name="T1" fmla="*/ 3620 h 3900"/>
              <a:gd name="T2" fmla="*/ 1966 w 2266"/>
              <a:gd name="T3" fmla="*/ 3356 h 3900"/>
              <a:gd name="T4" fmla="*/ 938 w 2266"/>
              <a:gd name="T5" fmla="*/ 3356 h 3900"/>
              <a:gd name="T6" fmla="*/ 1352 w 2266"/>
              <a:gd name="T7" fmla="*/ 3620 h 3900"/>
              <a:gd name="T8" fmla="*/ 938 w 2266"/>
              <a:gd name="T9" fmla="*/ 3356 h 3900"/>
              <a:gd name="T10" fmla="*/ 315 w 2266"/>
              <a:gd name="T11" fmla="*/ 3620 h 3900"/>
              <a:gd name="T12" fmla="*/ 729 w 2266"/>
              <a:gd name="T13" fmla="*/ 3356 h 3900"/>
              <a:gd name="T14" fmla="*/ 1552 w 2266"/>
              <a:gd name="T15" fmla="*/ 2988 h 3900"/>
              <a:gd name="T16" fmla="*/ 1966 w 2266"/>
              <a:gd name="T17" fmla="*/ 3252 h 3900"/>
              <a:gd name="T18" fmla="*/ 1552 w 2266"/>
              <a:gd name="T19" fmla="*/ 2988 h 3900"/>
              <a:gd name="T20" fmla="*/ 938 w 2266"/>
              <a:gd name="T21" fmla="*/ 3252 h 3900"/>
              <a:gd name="T22" fmla="*/ 1352 w 2266"/>
              <a:gd name="T23" fmla="*/ 2988 h 3900"/>
              <a:gd name="T24" fmla="*/ 315 w 2266"/>
              <a:gd name="T25" fmla="*/ 2988 h 3900"/>
              <a:gd name="T26" fmla="*/ 729 w 2266"/>
              <a:gd name="T27" fmla="*/ 3252 h 3900"/>
              <a:gd name="T28" fmla="*/ 315 w 2266"/>
              <a:gd name="T29" fmla="*/ 2988 h 3900"/>
              <a:gd name="T30" fmla="*/ 1552 w 2266"/>
              <a:gd name="T31" fmla="*/ 2884 h 3900"/>
              <a:gd name="T32" fmla="*/ 1966 w 2266"/>
              <a:gd name="T33" fmla="*/ 2618 h 3900"/>
              <a:gd name="T34" fmla="*/ 938 w 2266"/>
              <a:gd name="T35" fmla="*/ 2618 h 3900"/>
              <a:gd name="T36" fmla="*/ 1352 w 2266"/>
              <a:gd name="T37" fmla="*/ 2884 h 3900"/>
              <a:gd name="T38" fmla="*/ 938 w 2266"/>
              <a:gd name="T39" fmla="*/ 2618 h 3900"/>
              <a:gd name="T40" fmla="*/ 315 w 2266"/>
              <a:gd name="T41" fmla="*/ 2884 h 3900"/>
              <a:gd name="T42" fmla="*/ 729 w 2266"/>
              <a:gd name="T43" fmla="*/ 2618 h 3900"/>
              <a:gd name="T44" fmla="*/ 1134 w 2266"/>
              <a:gd name="T45" fmla="*/ 2119 h 3900"/>
              <a:gd name="T46" fmla="*/ 1064 w 2266"/>
              <a:gd name="T47" fmla="*/ 2133 h 3900"/>
              <a:gd name="T48" fmla="*/ 1008 w 2266"/>
              <a:gd name="T49" fmla="*/ 2171 h 3900"/>
              <a:gd name="T50" fmla="*/ 970 w 2266"/>
              <a:gd name="T51" fmla="*/ 2227 h 3900"/>
              <a:gd name="T52" fmla="*/ 956 w 2266"/>
              <a:gd name="T53" fmla="*/ 2295 h 3900"/>
              <a:gd name="T54" fmla="*/ 970 w 2266"/>
              <a:gd name="T55" fmla="*/ 2364 h 3900"/>
              <a:gd name="T56" fmla="*/ 1008 w 2266"/>
              <a:gd name="T57" fmla="*/ 2421 h 3900"/>
              <a:gd name="T58" fmla="*/ 1064 w 2266"/>
              <a:gd name="T59" fmla="*/ 2459 h 3900"/>
              <a:gd name="T60" fmla="*/ 1134 w 2266"/>
              <a:gd name="T61" fmla="*/ 2473 h 3900"/>
              <a:gd name="T62" fmla="*/ 1203 w 2266"/>
              <a:gd name="T63" fmla="*/ 2459 h 3900"/>
              <a:gd name="T64" fmla="*/ 1258 w 2266"/>
              <a:gd name="T65" fmla="*/ 2421 h 3900"/>
              <a:gd name="T66" fmla="*/ 1296 w 2266"/>
              <a:gd name="T67" fmla="*/ 2364 h 3900"/>
              <a:gd name="T68" fmla="*/ 1311 w 2266"/>
              <a:gd name="T69" fmla="*/ 2295 h 3900"/>
              <a:gd name="T70" fmla="*/ 1296 w 2266"/>
              <a:gd name="T71" fmla="*/ 2227 h 3900"/>
              <a:gd name="T72" fmla="*/ 1258 w 2266"/>
              <a:gd name="T73" fmla="*/ 2171 h 3900"/>
              <a:gd name="T74" fmla="*/ 1203 w 2266"/>
              <a:gd name="T75" fmla="*/ 2133 h 3900"/>
              <a:gd name="T76" fmla="*/ 1134 w 2266"/>
              <a:gd name="T77" fmla="*/ 2119 h 3900"/>
              <a:gd name="T78" fmla="*/ 315 w 2266"/>
              <a:gd name="T79" fmla="*/ 2037 h 3900"/>
              <a:gd name="T80" fmla="*/ 1966 w 2266"/>
              <a:gd name="T81" fmla="*/ 303 h 3900"/>
              <a:gd name="T82" fmla="*/ 190 w 2266"/>
              <a:gd name="T83" fmla="*/ 0 h 3900"/>
              <a:gd name="T84" fmla="*/ 2110 w 2266"/>
              <a:gd name="T85" fmla="*/ 2 h 3900"/>
              <a:gd name="T86" fmla="*/ 2172 w 2266"/>
              <a:gd name="T87" fmla="*/ 26 h 3900"/>
              <a:gd name="T88" fmla="*/ 2221 w 2266"/>
              <a:gd name="T89" fmla="*/ 67 h 3900"/>
              <a:gd name="T90" fmla="*/ 2255 w 2266"/>
              <a:gd name="T91" fmla="*/ 123 h 3900"/>
              <a:gd name="T92" fmla="*/ 2266 w 2266"/>
              <a:gd name="T93" fmla="*/ 189 h 3900"/>
              <a:gd name="T94" fmla="*/ 2263 w 2266"/>
              <a:gd name="T95" fmla="*/ 3744 h 3900"/>
              <a:gd name="T96" fmla="*/ 2240 w 2266"/>
              <a:gd name="T97" fmla="*/ 3807 h 3900"/>
              <a:gd name="T98" fmla="*/ 2199 w 2266"/>
              <a:gd name="T99" fmla="*/ 3855 h 3900"/>
              <a:gd name="T100" fmla="*/ 2142 w 2266"/>
              <a:gd name="T101" fmla="*/ 3888 h 3900"/>
              <a:gd name="T102" fmla="*/ 2077 w 2266"/>
              <a:gd name="T103" fmla="*/ 3900 h 3900"/>
              <a:gd name="T104" fmla="*/ 155 w 2266"/>
              <a:gd name="T105" fmla="*/ 3896 h 3900"/>
              <a:gd name="T106" fmla="*/ 94 w 2266"/>
              <a:gd name="T107" fmla="*/ 3874 h 3900"/>
              <a:gd name="T108" fmla="*/ 44 w 2266"/>
              <a:gd name="T109" fmla="*/ 3833 h 3900"/>
              <a:gd name="T110" fmla="*/ 12 w 2266"/>
              <a:gd name="T111" fmla="*/ 3777 h 3900"/>
              <a:gd name="T112" fmla="*/ 0 w 2266"/>
              <a:gd name="T113" fmla="*/ 3711 h 3900"/>
              <a:gd name="T114" fmla="*/ 2 w 2266"/>
              <a:gd name="T115" fmla="*/ 155 h 3900"/>
              <a:gd name="T116" fmla="*/ 26 w 2266"/>
              <a:gd name="T117" fmla="*/ 93 h 3900"/>
              <a:gd name="T118" fmla="*/ 68 w 2266"/>
              <a:gd name="T119" fmla="*/ 44 h 3900"/>
              <a:gd name="T120" fmla="*/ 123 w 2266"/>
              <a:gd name="T121" fmla="*/ 12 h 3900"/>
              <a:gd name="T122" fmla="*/ 190 w 2266"/>
              <a:gd name="T123" fmla="*/ 0 h 3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266" h="3900">
                <a:moveTo>
                  <a:pt x="1552" y="3356"/>
                </a:moveTo>
                <a:lnTo>
                  <a:pt x="1552" y="3620"/>
                </a:lnTo>
                <a:lnTo>
                  <a:pt x="1966" y="3620"/>
                </a:lnTo>
                <a:lnTo>
                  <a:pt x="1966" y="3356"/>
                </a:lnTo>
                <a:lnTo>
                  <a:pt x="1552" y="3356"/>
                </a:lnTo>
                <a:close/>
                <a:moveTo>
                  <a:pt x="938" y="3356"/>
                </a:moveTo>
                <a:lnTo>
                  <a:pt x="938" y="3620"/>
                </a:lnTo>
                <a:lnTo>
                  <a:pt x="1352" y="3620"/>
                </a:lnTo>
                <a:lnTo>
                  <a:pt x="1352" y="3356"/>
                </a:lnTo>
                <a:lnTo>
                  <a:pt x="938" y="3356"/>
                </a:lnTo>
                <a:close/>
                <a:moveTo>
                  <a:pt x="315" y="3356"/>
                </a:moveTo>
                <a:lnTo>
                  <a:pt x="315" y="3620"/>
                </a:lnTo>
                <a:lnTo>
                  <a:pt x="729" y="3620"/>
                </a:lnTo>
                <a:lnTo>
                  <a:pt x="729" y="3356"/>
                </a:lnTo>
                <a:lnTo>
                  <a:pt x="315" y="3356"/>
                </a:lnTo>
                <a:close/>
                <a:moveTo>
                  <a:pt x="1552" y="2988"/>
                </a:moveTo>
                <a:lnTo>
                  <a:pt x="1552" y="3252"/>
                </a:lnTo>
                <a:lnTo>
                  <a:pt x="1966" y="3252"/>
                </a:lnTo>
                <a:lnTo>
                  <a:pt x="1966" y="2988"/>
                </a:lnTo>
                <a:lnTo>
                  <a:pt x="1552" y="2988"/>
                </a:lnTo>
                <a:close/>
                <a:moveTo>
                  <a:pt x="938" y="2988"/>
                </a:moveTo>
                <a:lnTo>
                  <a:pt x="938" y="3252"/>
                </a:lnTo>
                <a:lnTo>
                  <a:pt x="1352" y="3252"/>
                </a:lnTo>
                <a:lnTo>
                  <a:pt x="1352" y="2988"/>
                </a:lnTo>
                <a:lnTo>
                  <a:pt x="938" y="2988"/>
                </a:lnTo>
                <a:close/>
                <a:moveTo>
                  <a:pt x="315" y="2988"/>
                </a:moveTo>
                <a:lnTo>
                  <a:pt x="315" y="3252"/>
                </a:lnTo>
                <a:lnTo>
                  <a:pt x="729" y="3252"/>
                </a:lnTo>
                <a:lnTo>
                  <a:pt x="729" y="2988"/>
                </a:lnTo>
                <a:lnTo>
                  <a:pt x="315" y="2988"/>
                </a:lnTo>
                <a:close/>
                <a:moveTo>
                  <a:pt x="1552" y="2618"/>
                </a:moveTo>
                <a:lnTo>
                  <a:pt x="1552" y="2884"/>
                </a:lnTo>
                <a:lnTo>
                  <a:pt x="1966" y="2884"/>
                </a:lnTo>
                <a:lnTo>
                  <a:pt x="1966" y="2618"/>
                </a:lnTo>
                <a:lnTo>
                  <a:pt x="1552" y="2618"/>
                </a:lnTo>
                <a:close/>
                <a:moveTo>
                  <a:pt x="938" y="2618"/>
                </a:moveTo>
                <a:lnTo>
                  <a:pt x="938" y="2884"/>
                </a:lnTo>
                <a:lnTo>
                  <a:pt x="1352" y="2884"/>
                </a:lnTo>
                <a:lnTo>
                  <a:pt x="1352" y="2618"/>
                </a:lnTo>
                <a:lnTo>
                  <a:pt x="938" y="2618"/>
                </a:lnTo>
                <a:close/>
                <a:moveTo>
                  <a:pt x="315" y="2618"/>
                </a:moveTo>
                <a:lnTo>
                  <a:pt x="315" y="2884"/>
                </a:lnTo>
                <a:lnTo>
                  <a:pt x="729" y="2884"/>
                </a:lnTo>
                <a:lnTo>
                  <a:pt x="729" y="2618"/>
                </a:lnTo>
                <a:lnTo>
                  <a:pt x="315" y="2618"/>
                </a:lnTo>
                <a:close/>
                <a:moveTo>
                  <a:pt x="1134" y="2119"/>
                </a:moveTo>
                <a:lnTo>
                  <a:pt x="1097" y="2123"/>
                </a:lnTo>
                <a:lnTo>
                  <a:pt x="1064" y="2133"/>
                </a:lnTo>
                <a:lnTo>
                  <a:pt x="1034" y="2149"/>
                </a:lnTo>
                <a:lnTo>
                  <a:pt x="1008" y="2171"/>
                </a:lnTo>
                <a:lnTo>
                  <a:pt x="987" y="2197"/>
                </a:lnTo>
                <a:lnTo>
                  <a:pt x="970" y="2227"/>
                </a:lnTo>
                <a:lnTo>
                  <a:pt x="959" y="2260"/>
                </a:lnTo>
                <a:lnTo>
                  <a:pt x="956" y="2295"/>
                </a:lnTo>
                <a:lnTo>
                  <a:pt x="959" y="2331"/>
                </a:lnTo>
                <a:lnTo>
                  <a:pt x="970" y="2364"/>
                </a:lnTo>
                <a:lnTo>
                  <a:pt x="987" y="2395"/>
                </a:lnTo>
                <a:lnTo>
                  <a:pt x="1008" y="2421"/>
                </a:lnTo>
                <a:lnTo>
                  <a:pt x="1034" y="2442"/>
                </a:lnTo>
                <a:lnTo>
                  <a:pt x="1064" y="2459"/>
                </a:lnTo>
                <a:lnTo>
                  <a:pt x="1097" y="2469"/>
                </a:lnTo>
                <a:lnTo>
                  <a:pt x="1134" y="2473"/>
                </a:lnTo>
                <a:lnTo>
                  <a:pt x="1169" y="2469"/>
                </a:lnTo>
                <a:lnTo>
                  <a:pt x="1203" y="2459"/>
                </a:lnTo>
                <a:lnTo>
                  <a:pt x="1232" y="2442"/>
                </a:lnTo>
                <a:lnTo>
                  <a:pt x="1258" y="2421"/>
                </a:lnTo>
                <a:lnTo>
                  <a:pt x="1280" y="2395"/>
                </a:lnTo>
                <a:lnTo>
                  <a:pt x="1296" y="2364"/>
                </a:lnTo>
                <a:lnTo>
                  <a:pt x="1307" y="2331"/>
                </a:lnTo>
                <a:lnTo>
                  <a:pt x="1311" y="2295"/>
                </a:lnTo>
                <a:lnTo>
                  <a:pt x="1307" y="2260"/>
                </a:lnTo>
                <a:lnTo>
                  <a:pt x="1296" y="2227"/>
                </a:lnTo>
                <a:lnTo>
                  <a:pt x="1280" y="2197"/>
                </a:lnTo>
                <a:lnTo>
                  <a:pt x="1258" y="2171"/>
                </a:lnTo>
                <a:lnTo>
                  <a:pt x="1232" y="2149"/>
                </a:lnTo>
                <a:lnTo>
                  <a:pt x="1203" y="2133"/>
                </a:lnTo>
                <a:lnTo>
                  <a:pt x="1169" y="2123"/>
                </a:lnTo>
                <a:lnTo>
                  <a:pt x="1134" y="2119"/>
                </a:lnTo>
                <a:close/>
                <a:moveTo>
                  <a:pt x="315" y="303"/>
                </a:moveTo>
                <a:lnTo>
                  <a:pt x="315" y="2037"/>
                </a:lnTo>
                <a:lnTo>
                  <a:pt x="1966" y="2037"/>
                </a:lnTo>
                <a:lnTo>
                  <a:pt x="1966" y="303"/>
                </a:lnTo>
                <a:lnTo>
                  <a:pt x="315" y="303"/>
                </a:lnTo>
                <a:close/>
                <a:moveTo>
                  <a:pt x="190" y="0"/>
                </a:moveTo>
                <a:lnTo>
                  <a:pt x="2077" y="0"/>
                </a:lnTo>
                <a:lnTo>
                  <a:pt x="2110" y="2"/>
                </a:lnTo>
                <a:lnTo>
                  <a:pt x="2142" y="12"/>
                </a:lnTo>
                <a:lnTo>
                  <a:pt x="2172" y="26"/>
                </a:lnTo>
                <a:lnTo>
                  <a:pt x="2199" y="44"/>
                </a:lnTo>
                <a:lnTo>
                  <a:pt x="2221" y="67"/>
                </a:lnTo>
                <a:lnTo>
                  <a:pt x="2240" y="93"/>
                </a:lnTo>
                <a:lnTo>
                  <a:pt x="2255" y="123"/>
                </a:lnTo>
                <a:lnTo>
                  <a:pt x="2263" y="155"/>
                </a:lnTo>
                <a:lnTo>
                  <a:pt x="2266" y="189"/>
                </a:lnTo>
                <a:lnTo>
                  <a:pt x="2266" y="3711"/>
                </a:lnTo>
                <a:lnTo>
                  <a:pt x="2263" y="3744"/>
                </a:lnTo>
                <a:lnTo>
                  <a:pt x="2255" y="3777"/>
                </a:lnTo>
                <a:lnTo>
                  <a:pt x="2240" y="3807"/>
                </a:lnTo>
                <a:lnTo>
                  <a:pt x="2221" y="3833"/>
                </a:lnTo>
                <a:lnTo>
                  <a:pt x="2199" y="3855"/>
                </a:lnTo>
                <a:lnTo>
                  <a:pt x="2172" y="3874"/>
                </a:lnTo>
                <a:lnTo>
                  <a:pt x="2142" y="3888"/>
                </a:lnTo>
                <a:lnTo>
                  <a:pt x="2110" y="3896"/>
                </a:lnTo>
                <a:lnTo>
                  <a:pt x="2077" y="3900"/>
                </a:lnTo>
                <a:lnTo>
                  <a:pt x="190" y="3900"/>
                </a:lnTo>
                <a:lnTo>
                  <a:pt x="155" y="3896"/>
                </a:lnTo>
                <a:lnTo>
                  <a:pt x="123" y="3888"/>
                </a:lnTo>
                <a:lnTo>
                  <a:pt x="94" y="3874"/>
                </a:lnTo>
                <a:lnTo>
                  <a:pt x="68" y="3855"/>
                </a:lnTo>
                <a:lnTo>
                  <a:pt x="44" y="3833"/>
                </a:lnTo>
                <a:lnTo>
                  <a:pt x="26" y="3807"/>
                </a:lnTo>
                <a:lnTo>
                  <a:pt x="12" y="3777"/>
                </a:lnTo>
                <a:lnTo>
                  <a:pt x="2" y="3744"/>
                </a:lnTo>
                <a:lnTo>
                  <a:pt x="0" y="3711"/>
                </a:lnTo>
                <a:lnTo>
                  <a:pt x="0" y="189"/>
                </a:lnTo>
                <a:lnTo>
                  <a:pt x="2" y="155"/>
                </a:lnTo>
                <a:lnTo>
                  <a:pt x="12" y="123"/>
                </a:lnTo>
                <a:lnTo>
                  <a:pt x="26" y="93"/>
                </a:lnTo>
                <a:lnTo>
                  <a:pt x="44" y="67"/>
                </a:lnTo>
                <a:lnTo>
                  <a:pt x="68" y="44"/>
                </a:lnTo>
                <a:lnTo>
                  <a:pt x="94" y="26"/>
                </a:lnTo>
                <a:lnTo>
                  <a:pt x="123" y="12"/>
                </a:lnTo>
                <a:lnTo>
                  <a:pt x="155" y="2"/>
                </a:lnTo>
                <a:lnTo>
                  <a:pt x="19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Tree>
    <p:extLst>
      <p:ext uri="{BB962C8B-B14F-4D97-AF65-F5344CB8AC3E}">
        <p14:creationId xmlns:p14="http://schemas.microsoft.com/office/powerpoint/2010/main" val="3212198550"/>
      </p:ext>
    </p:extLst>
  </p:cSld>
  <p:clrMapOvr>
    <a:masterClrMapping/>
  </p:clrMapOvr>
  <p:extLst mod="1">
    <p:ext uri="{DCECCB84-F9BA-43D5-87BE-67443E8EF086}">
      <p15:sldGuideLst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obsah – tepl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a:t>KLIKNUTÍM VLOŽÍTE </a:t>
            </a:r>
            <a:r>
              <a:rPr lang="cs-CZ"/>
              <a:t>NADPIS SNÍMKU – teplo</a:t>
            </a:r>
            <a:br>
              <a:rPr lang="cs-CZ"/>
            </a:br>
            <a:r>
              <a:rPr lang="cs-CZ"/>
              <a:t>(varianta DVOUŘádkový nadpis)</a:t>
            </a:r>
            <a:endParaRPr lang="cs-CZ" dirty="0"/>
          </a:p>
        </p:txBody>
      </p:sp>
      <p:sp>
        <p:nvSpPr>
          <p:cNvPr id="3" name="Content Placeholder 2"/>
          <p:cNvSpPr>
            <a:spLocks noGrp="1"/>
          </p:cNvSpPr>
          <p:nvPr>
            <p:ph idx="1" hasCustomPrompt="1"/>
          </p:nvPr>
        </p:nvSpPr>
        <p:spPr>
          <a:xfrm>
            <a:off x="504000" y="1691999"/>
            <a:ext cx="8136000" cy="4629427"/>
          </a:xfrm>
        </p:spPr>
        <p:txBody>
          <a:bodyPr/>
          <a:lstStyle>
            <a:lvl1pPr>
              <a:defRPr/>
            </a:lvl1pPr>
            <a:lvl2pPr>
              <a:buClr>
                <a:srgbClr val="F24F00"/>
              </a:buClr>
              <a:defRPr/>
            </a:lvl2pPr>
            <a:lvl3pPr>
              <a:buClr>
                <a:srgbClr val="C8C8C8"/>
              </a:buClr>
              <a:defRPr/>
            </a:lvl3p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 </a:t>
            </a:r>
            <a:br>
              <a:rPr lang="cs-CZ" noProof="0" dirty="0"/>
            </a:br>
            <a:r>
              <a:rPr lang="cs-CZ" noProof="0" dirty="0"/>
              <a:t>Vzhled stránky můžete přepnout pomocí volby „Rozložení“.</a:t>
            </a:r>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grpSp>
        <p:nvGrpSpPr>
          <p:cNvPr id="18" name="Skupina 17"/>
          <p:cNvGrpSpPr/>
          <p:nvPr userDrawn="1"/>
        </p:nvGrpSpPr>
        <p:grpSpPr>
          <a:xfrm>
            <a:off x="7723670" y="5629275"/>
            <a:ext cx="985838" cy="692151"/>
            <a:chOff x="7673975" y="5629275"/>
            <a:chExt cx="985838" cy="692150"/>
          </a:xfrm>
          <a:solidFill>
            <a:schemeClr val="accent1"/>
          </a:solidFill>
        </p:grpSpPr>
        <p:sp>
          <p:nvSpPr>
            <p:cNvPr id="11" name="Freeform 6"/>
            <p:cNvSpPr>
              <a:spLocks/>
            </p:cNvSpPr>
            <p:nvPr userDrawn="1"/>
          </p:nvSpPr>
          <p:spPr bwMode="auto">
            <a:xfrm>
              <a:off x="8291513" y="5629275"/>
              <a:ext cx="117475" cy="692150"/>
            </a:xfrm>
            <a:custGeom>
              <a:avLst/>
              <a:gdLst>
                <a:gd name="T0" fmla="*/ 221 w 442"/>
                <a:gd name="T1" fmla="*/ 0 h 2616"/>
                <a:gd name="T2" fmla="*/ 261 w 442"/>
                <a:gd name="T3" fmla="*/ 4 h 2616"/>
                <a:gd name="T4" fmla="*/ 298 w 442"/>
                <a:gd name="T5" fmla="*/ 14 h 2616"/>
                <a:gd name="T6" fmla="*/ 332 w 442"/>
                <a:gd name="T7" fmla="*/ 31 h 2616"/>
                <a:gd name="T8" fmla="*/ 363 w 442"/>
                <a:gd name="T9" fmla="*/ 53 h 2616"/>
                <a:gd name="T10" fmla="*/ 390 w 442"/>
                <a:gd name="T11" fmla="*/ 79 h 2616"/>
                <a:gd name="T12" fmla="*/ 411 w 442"/>
                <a:gd name="T13" fmla="*/ 110 h 2616"/>
                <a:gd name="T14" fmla="*/ 427 w 442"/>
                <a:gd name="T15" fmla="*/ 144 h 2616"/>
                <a:gd name="T16" fmla="*/ 437 w 442"/>
                <a:gd name="T17" fmla="*/ 182 h 2616"/>
                <a:gd name="T18" fmla="*/ 442 w 442"/>
                <a:gd name="T19" fmla="*/ 221 h 2616"/>
                <a:gd name="T20" fmla="*/ 442 w 442"/>
                <a:gd name="T21" fmla="*/ 2395 h 2616"/>
                <a:gd name="T22" fmla="*/ 437 w 442"/>
                <a:gd name="T23" fmla="*/ 2435 h 2616"/>
                <a:gd name="T24" fmla="*/ 427 w 442"/>
                <a:gd name="T25" fmla="*/ 2472 h 2616"/>
                <a:gd name="T26" fmla="*/ 411 w 442"/>
                <a:gd name="T27" fmla="*/ 2507 h 2616"/>
                <a:gd name="T28" fmla="*/ 390 w 442"/>
                <a:gd name="T29" fmla="*/ 2538 h 2616"/>
                <a:gd name="T30" fmla="*/ 363 w 442"/>
                <a:gd name="T31" fmla="*/ 2564 h 2616"/>
                <a:gd name="T32" fmla="*/ 332 w 442"/>
                <a:gd name="T33" fmla="*/ 2587 h 2616"/>
                <a:gd name="T34" fmla="*/ 298 w 442"/>
                <a:gd name="T35" fmla="*/ 2602 h 2616"/>
                <a:gd name="T36" fmla="*/ 261 w 442"/>
                <a:gd name="T37" fmla="*/ 2613 h 2616"/>
                <a:gd name="T38" fmla="*/ 221 w 442"/>
                <a:gd name="T39" fmla="*/ 2616 h 2616"/>
                <a:gd name="T40" fmla="*/ 181 w 442"/>
                <a:gd name="T41" fmla="*/ 2613 h 2616"/>
                <a:gd name="T42" fmla="*/ 144 w 442"/>
                <a:gd name="T43" fmla="*/ 2602 h 2616"/>
                <a:gd name="T44" fmla="*/ 109 w 442"/>
                <a:gd name="T45" fmla="*/ 2587 h 2616"/>
                <a:gd name="T46" fmla="*/ 78 w 442"/>
                <a:gd name="T47" fmla="*/ 2564 h 2616"/>
                <a:gd name="T48" fmla="*/ 52 w 442"/>
                <a:gd name="T49" fmla="*/ 2538 h 2616"/>
                <a:gd name="T50" fmla="*/ 31 w 442"/>
                <a:gd name="T51" fmla="*/ 2507 h 2616"/>
                <a:gd name="T52" fmla="*/ 14 w 442"/>
                <a:gd name="T53" fmla="*/ 2472 h 2616"/>
                <a:gd name="T54" fmla="*/ 4 w 442"/>
                <a:gd name="T55" fmla="*/ 2435 h 2616"/>
                <a:gd name="T56" fmla="*/ 0 w 442"/>
                <a:gd name="T57" fmla="*/ 2395 h 2616"/>
                <a:gd name="T58" fmla="*/ 0 w 442"/>
                <a:gd name="T59" fmla="*/ 221 h 2616"/>
                <a:gd name="T60" fmla="*/ 4 w 442"/>
                <a:gd name="T61" fmla="*/ 182 h 2616"/>
                <a:gd name="T62" fmla="*/ 14 w 442"/>
                <a:gd name="T63" fmla="*/ 144 h 2616"/>
                <a:gd name="T64" fmla="*/ 31 w 442"/>
                <a:gd name="T65" fmla="*/ 110 h 2616"/>
                <a:gd name="T66" fmla="*/ 52 w 442"/>
                <a:gd name="T67" fmla="*/ 79 h 2616"/>
                <a:gd name="T68" fmla="*/ 78 w 442"/>
                <a:gd name="T69" fmla="*/ 53 h 2616"/>
                <a:gd name="T70" fmla="*/ 109 w 442"/>
                <a:gd name="T71" fmla="*/ 31 h 2616"/>
                <a:gd name="T72" fmla="*/ 144 w 442"/>
                <a:gd name="T73" fmla="*/ 14 h 2616"/>
                <a:gd name="T74" fmla="*/ 181 w 442"/>
                <a:gd name="T75" fmla="*/ 4 h 2616"/>
                <a:gd name="T76" fmla="*/ 221 w 442"/>
                <a:gd name="T77" fmla="*/ 0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42" h="2616">
                  <a:moveTo>
                    <a:pt x="221" y="0"/>
                  </a:moveTo>
                  <a:lnTo>
                    <a:pt x="261" y="4"/>
                  </a:lnTo>
                  <a:lnTo>
                    <a:pt x="298" y="14"/>
                  </a:lnTo>
                  <a:lnTo>
                    <a:pt x="332" y="31"/>
                  </a:lnTo>
                  <a:lnTo>
                    <a:pt x="363" y="53"/>
                  </a:lnTo>
                  <a:lnTo>
                    <a:pt x="390" y="79"/>
                  </a:lnTo>
                  <a:lnTo>
                    <a:pt x="411" y="110"/>
                  </a:lnTo>
                  <a:lnTo>
                    <a:pt x="427" y="144"/>
                  </a:lnTo>
                  <a:lnTo>
                    <a:pt x="437" y="182"/>
                  </a:lnTo>
                  <a:lnTo>
                    <a:pt x="442" y="221"/>
                  </a:lnTo>
                  <a:lnTo>
                    <a:pt x="442" y="2395"/>
                  </a:lnTo>
                  <a:lnTo>
                    <a:pt x="437" y="2435"/>
                  </a:lnTo>
                  <a:lnTo>
                    <a:pt x="427" y="2472"/>
                  </a:lnTo>
                  <a:lnTo>
                    <a:pt x="411" y="2507"/>
                  </a:lnTo>
                  <a:lnTo>
                    <a:pt x="390" y="2538"/>
                  </a:lnTo>
                  <a:lnTo>
                    <a:pt x="363" y="2564"/>
                  </a:lnTo>
                  <a:lnTo>
                    <a:pt x="332" y="2587"/>
                  </a:lnTo>
                  <a:lnTo>
                    <a:pt x="298" y="2602"/>
                  </a:lnTo>
                  <a:lnTo>
                    <a:pt x="261" y="2613"/>
                  </a:lnTo>
                  <a:lnTo>
                    <a:pt x="221" y="2616"/>
                  </a:lnTo>
                  <a:lnTo>
                    <a:pt x="181" y="2613"/>
                  </a:lnTo>
                  <a:lnTo>
                    <a:pt x="144" y="2602"/>
                  </a:lnTo>
                  <a:lnTo>
                    <a:pt x="109" y="2587"/>
                  </a:lnTo>
                  <a:lnTo>
                    <a:pt x="78" y="2564"/>
                  </a:lnTo>
                  <a:lnTo>
                    <a:pt x="52" y="2538"/>
                  </a:lnTo>
                  <a:lnTo>
                    <a:pt x="31" y="2507"/>
                  </a:lnTo>
                  <a:lnTo>
                    <a:pt x="14" y="2472"/>
                  </a:lnTo>
                  <a:lnTo>
                    <a:pt x="4" y="2435"/>
                  </a:lnTo>
                  <a:lnTo>
                    <a:pt x="0" y="2395"/>
                  </a:lnTo>
                  <a:lnTo>
                    <a:pt x="0" y="221"/>
                  </a:lnTo>
                  <a:lnTo>
                    <a:pt x="4" y="182"/>
                  </a:lnTo>
                  <a:lnTo>
                    <a:pt x="14" y="144"/>
                  </a:lnTo>
                  <a:lnTo>
                    <a:pt x="31" y="110"/>
                  </a:lnTo>
                  <a:lnTo>
                    <a:pt x="52" y="79"/>
                  </a:lnTo>
                  <a:lnTo>
                    <a:pt x="78" y="53"/>
                  </a:lnTo>
                  <a:lnTo>
                    <a:pt x="109" y="31"/>
                  </a:lnTo>
                  <a:lnTo>
                    <a:pt x="144" y="14"/>
                  </a:lnTo>
                  <a:lnTo>
                    <a:pt x="181" y="4"/>
                  </a:lnTo>
                  <a:lnTo>
                    <a:pt x="2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2" name="Freeform 7"/>
            <p:cNvSpPr>
              <a:spLocks/>
            </p:cNvSpPr>
            <p:nvPr userDrawn="1"/>
          </p:nvSpPr>
          <p:spPr bwMode="auto">
            <a:xfrm>
              <a:off x="8108950" y="5629275"/>
              <a:ext cx="115888" cy="692150"/>
            </a:xfrm>
            <a:custGeom>
              <a:avLst/>
              <a:gdLst>
                <a:gd name="T0" fmla="*/ 220 w 441"/>
                <a:gd name="T1" fmla="*/ 0 h 2616"/>
                <a:gd name="T2" fmla="*/ 259 w 441"/>
                <a:gd name="T3" fmla="*/ 4 h 2616"/>
                <a:gd name="T4" fmla="*/ 297 w 441"/>
                <a:gd name="T5" fmla="*/ 14 h 2616"/>
                <a:gd name="T6" fmla="*/ 332 w 441"/>
                <a:gd name="T7" fmla="*/ 31 h 2616"/>
                <a:gd name="T8" fmla="*/ 363 w 441"/>
                <a:gd name="T9" fmla="*/ 53 h 2616"/>
                <a:gd name="T10" fmla="*/ 389 w 441"/>
                <a:gd name="T11" fmla="*/ 79 h 2616"/>
                <a:gd name="T12" fmla="*/ 411 w 441"/>
                <a:gd name="T13" fmla="*/ 110 h 2616"/>
                <a:gd name="T14" fmla="*/ 427 w 441"/>
                <a:gd name="T15" fmla="*/ 144 h 2616"/>
                <a:gd name="T16" fmla="*/ 437 w 441"/>
                <a:gd name="T17" fmla="*/ 182 h 2616"/>
                <a:gd name="T18" fmla="*/ 441 w 441"/>
                <a:gd name="T19" fmla="*/ 221 h 2616"/>
                <a:gd name="T20" fmla="*/ 441 w 441"/>
                <a:gd name="T21" fmla="*/ 2395 h 2616"/>
                <a:gd name="T22" fmla="*/ 437 w 441"/>
                <a:gd name="T23" fmla="*/ 2435 h 2616"/>
                <a:gd name="T24" fmla="*/ 427 w 441"/>
                <a:gd name="T25" fmla="*/ 2472 h 2616"/>
                <a:gd name="T26" fmla="*/ 411 w 441"/>
                <a:gd name="T27" fmla="*/ 2507 h 2616"/>
                <a:gd name="T28" fmla="*/ 389 w 441"/>
                <a:gd name="T29" fmla="*/ 2538 h 2616"/>
                <a:gd name="T30" fmla="*/ 363 w 441"/>
                <a:gd name="T31" fmla="*/ 2564 h 2616"/>
                <a:gd name="T32" fmla="*/ 332 w 441"/>
                <a:gd name="T33" fmla="*/ 2587 h 2616"/>
                <a:gd name="T34" fmla="*/ 297 w 441"/>
                <a:gd name="T35" fmla="*/ 2602 h 2616"/>
                <a:gd name="T36" fmla="*/ 259 w 441"/>
                <a:gd name="T37" fmla="*/ 2613 h 2616"/>
                <a:gd name="T38" fmla="*/ 220 w 441"/>
                <a:gd name="T39" fmla="*/ 2616 h 2616"/>
                <a:gd name="T40" fmla="*/ 180 w 441"/>
                <a:gd name="T41" fmla="*/ 2613 h 2616"/>
                <a:gd name="T42" fmla="*/ 143 w 441"/>
                <a:gd name="T43" fmla="*/ 2602 h 2616"/>
                <a:gd name="T44" fmla="*/ 109 w 441"/>
                <a:gd name="T45" fmla="*/ 2587 h 2616"/>
                <a:gd name="T46" fmla="*/ 78 w 441"/>
                <a:gd name="T47" fmla="*/ 2564 h 2616"/>
                <a:gd name="T48" fmla="*/ 51 w 441"/>
                <a:gd name="T49" fmla="*/ 2538 h 2616"/>
                <a:gd name="T50" fmla="*/ 29 w 441"/>
                <a:gd name="T51" fmla="*/ 2507 h 2616"/>
                <a:gd name="T52" fmla="*/ 14 w 441"/>
                <a:gd name="T53" fmla="*/ 2472 h 2616"/>
                <a:gd name="T54" fmla="*/ 3 w 441"/>
                <a:gd name="T55" fmla="*/ 2435 h 2616"/>
                <a:gd name="T56" fmla="*/ 0 w 441"/>
                <a:gd name="T57" fmla="*/ 2395 h 2616"/>
                <a:gd name="T58" fmla="*/ 0 w 441"/>
                <a:gd name="T59" fmla="*/ 221 h 2616"/>
                <a:gd name="T60" fmla="*/ 3 w 441"/>
                <a:gd name="T61" fmla="*/ 182 h 2616"/>
                <a:gd name="T62" fmla="*/ 14 w 441"/>
                <a:gd name="T63" fmla="*/ 144 h 2616"/>
                <a:gd name="T64" fmla="*/ 29 w 441"/>
                <a:gd name="T65" fmla="*/ 110 h 2616"/>
                <a:gd name="T66" fmla="*/ 51 w 441"/>
                <a:gd name="T67" fmla="*/ 79 h 2616"/>
                <a:gd name="T68" fmla="*/ 78 w 441"/>
                <a:gd name="T69" fmla="*/ 53 h 2616"/>
                <a:gd name="T70" fmla="*/ 109 w 441"/>
                <a:gd name="T71" fmla="*/ 31 h 2616"/>
                <a:gd name="T72" fmla="*/ 143 w 441"/>
                <a:gd name="T73" fmla="*/ 14 h 2616"/>
                <a:gd name="T74" fmla="*/ 180 w 441"/>
                <a:gd name="T75" fmla="*/ 4 h 2616"/>
                <a:gd name="T76" fmla="*/ 220 w 441"/>
                <a:gd name="T77" fmla="*/ 0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41" h="2616">
                  <a:moveTo>
                    <a:pt x="220" y="0"/>
                  </a:moveTo>
                  <a:lnTo>
                    <a:pt x="259" y="4"/>
                  </a:lnTo>
                  <a:lnTo>
                    <a:pt x="297" y="14"/>
                  </a:lnTo>
                  <a:lnTo>
                    <a:pt x="332" y="31"/>
                  </a:lnTo>
                  <a:lnTo>
                    <a:pt x="363" y="53"/>
                  </a:lnTo>
                  <a:lnTo>
                    <a:pt x="389" y="79"/>
                  </a:lnTo>
                  <a:lnTo>
                    <a:pt x="411" y="110"/>
                  </a:lnTo>
                  <a:lnTo>
                    <a:pt x="427" y="144"/>
                  </a:lnTo>
                  <a:lnTo>
                    <a:pt x="437" y="182"/>
                  </a:lnTo>
                  <a:lnTo>
                    <a:pt x="441" y="221"/>
                  </a:lnTo>
                  <a:lnTo>
                    <a:pt x="441" y="2395"/>
                  </a:lnTo>
                  <a:lnTo>
                    <a:pt x="437" y="2435"/>
                  </a:lnTo>
                  <a:lnTo>
                    <a:pt x="427" y="2472"/>
                  </a:lnTo>
                  <a:lnTo>
                    <a:pt x="411" y="2507"/>
                  </a:lnTo>
                  <a:lnTo>
                    <a:pt x="389" y="2538"/>
                  </a:lnTo>
                  <a:lnTo>
                    <a:pt x="363" y="2564"/>
                  </a:lnTo>
                  <a:lnTo>
                    <a:pt x="332" y="2587"/>
                  </a:lnTo>
                  <a:lnTo>
                    <a:pt x="297" y="2602"/>
                  </a:lnTo>
                  <a:lnTo>
                    <a:pt x="259" y="2613"/>
                  </a:lnTo>
                  <a:lnTo>
                    <a:pt x="220" y="2616"/>
                  </a:lnTo>
                  <a:lnTo>
                    <a:pt x="180" y="2613"/>
                  </a:lnTo>
                  <a:lnTo>
                    <a:pt x="143" y="2602"/>
                  </a:lnTo>
                  <a:lnTo>
                    <a:pt x="109" y="2587"/>
                  </a:lnTo>
                  <a:lnTo>
                    <a:pt x="78" y="2564"/>
                  </a:lnTo>
                  <a:lnTo>
                    <a:pt x="51" y="2538"/>
                  </a:lnTo>
                  <a:lnTo>
                    <a:pt x="29" y="2507"/>
                  </a:lnTo>
                  <a:lnTo>
                    <a:pt x="14" y="2472"/>
                  </a:lnTo>
                  <a:lnTo>
                    <a:pt x="3" y="2435"/>
                  </a:lnTo>
                  <a:lnTo>
                    <a:pt x="0" y="2395"/>
                  </a:lnTo>
                  <a:lnTo>
                    <a:pt x="0" y="221"/>
                  </a:lnTo>
                  <a:lnTo>
                    <a:pt x="3" y="182"/>
                  </a:lnTo>
                  <a:lnTo>
                    <a:pt x="14" y="144"/>
                  </a:lnTo>
                  <a:lnTo>
                    <a:pt x="29" y="110"/>
                  </a:lnTo>
                  <a:lnTo>
                    <a:pt x="51" y="79"/>
                  </a:lnTo>
                  <a:lnTo>
                    <a:pt x="78" y="53"/>
                  </a:lnTo>
                  <a:lnTo>
                    <a:pt x="109" y="31"/>
                  </a:lnTo>
                  <a:lnTo>
                    <a:pt x="143" y="14"/>
                  </a:lnTo>
                  <a:lnTo>
                    <a:pt x="180" y="4"/>
                  </a:lnTo>
                  <a:lnTo>
                    <a:pt x="22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3" name="Freeform 8"/>
            <p:cNvSpPr>
              <a:spLocks/>
            </p:cNvSpPr>
            <p:nvPr userDrawn="1"/>
          </p:nvSpPr>
          <p:spPr bwMode="auto">
            <a:xfrm>
              <a:off x="7924800" y="5629275"/>
              <a:ext cx="117475" cy="692150"/>
            </a:xfrm>
            <a:custGeom>
              <a:avLst/>
              <a:gdLst>
                <a:gd name="T0" fmla="*/ 221 w 442"/>
                <a:gd name="T1" fmla="*/ 0 h 2616"/>
                <a:gd name="T2" fmla="*/ 260 w 442"/>
                <a:gd name="T3" fmla="*/ 4 h 2616"/>
                <a:gd name="T4" fmla="*/ 298 w 442"/>
                <a:gd name="T5" fmla="*/ 14 h 2616"/>
                <a:gd name="T6" fmla="*/ 332 w 442"/>
                <a:gd name="T7" fmla="*/ 31 h 2616"/>
                <a:gd name="T8" fmla="*/ 363 w 442"/>
                <a:gd name="T9" fmla="*/ 53 h 2616"/>
                <a:gd name="T10" fmla="*/ 389 w 442"/>
                <a:gd name="T11" fmla="*/ 79 h 2616"/>
                <a:gd name="T12" fmla="*/ 411 w 442"/>
                <a:gd name="T13" fmla="*/ 110 h 2616"/>
                <a:gd name="T14" fmla="*/ 428 w 442"/>
                <a:gd name="T15" fmla="*/ 144 h 2616"/>
                <a:gd name="T16" fmla="*/ 438 w 442"/>
                <a:gd name="T17" fmla="*/ 182 h 2616"/>
                <a:gd name="T18" fmla="*/ 442 w 442"/>
                <a:gd name="T19" fmla="*/ 221 h 2616"/>
                <a:gd name="T20" fmla="*/ 442 w 442"/>
                <a:gd name="T21" fmla="*/ 2395 h 2616"/>
                <a:gd name="T22" fmla="*/ 438 w 442"/>
                <a:gd name="T23" fmla="*/ 2435 h 2616"/>
                <a:gd name="T24" fmla="*/ 428 w 442"/>
                <a:gd name="T25" fmla="*/ 2472 h 2616"/>
                <a:gd name="T26" fmla="*/ 411 w 442"/>
                <a:gd name="T27" fmla="*/ 2507 h 2616"/>
                <a:gd name="T28" fmla="*/ 389 w 442"/>
                <a:gd name="T29" fmla="*/ 2538 h 2616"/>
                <a:gd name="T30" fmla="*/ 363 w 442"/>
                <a:gd name="T31" fmla="*/ 2564 h 2616"/>
                <a:gd name="T32" fmla="*/ 332 w 442"/>
                <a:gd name="T33" fmla="*/ 2587 h 2616"/>
                <a:gd name="T34" fmla="*/ 298 w 442"/>
                <a:gd name="T35" fmla="*/ 2602 h 2616"/>
                <a:gd name="T36" fmla="*/ 260 w 442"/>
                <a:gd name="T37" fmla="*/ 2613 h 2616"/>
                <a:gd name="T38" fmla="*/ 221 w 442"/>
                <a:gd name="T39" fmla="*/ 2616 h 2616"/>
                <a:gd name="T40" fmla="*/ 181 w 442"/>
                <a:gd name="T41" fmla="*/ 2613 h 2616"/>
                <a:gd name="T42" fmla="*/ 144 w 442"/>
                <a:gd name="T43" fmla="*/ 2602 h 2616"/>
                <a:gd name="T44" fmla="*/ 110 w 442"/>
                <a:gd name="T45" fmla="*/ 2587 h 2616"/>
                <a:gd name="T46" fmla="*/ 79 w 442"/>
                <a:gd name="T47" fmla="*/ 2564 h 2616"/>
                <a:gd name="T48" fmla="*/ 52 w 442"/>
                <a:gd name="T49" fmla="*/ 2538 h 2616"/>
                <a:gd name="T50" fmla="*/ 30 w 442"/>
                <a:gd name="T51" fmla="*/ 2507 h 2616"/>
                <a:gd name="T52" fmla="*/ 13 w 442"/>
                <a:gd name="T53" fmla="*/ 2472 h 2616"/>
                <a:gd name="T54" fmla="*/ 3 w 442"/>
                <a:gd name="T55" fmla="*/ 2435 h 2616"/>
                <a:gd name="T56" fmla="*/ 0 w 442"/>
                <a:gd name="T57" fmla="*/ 2395 h 2616"/>
                <a:gd name="T58" fmla="*/ 0 w 442"/>
                <a:gd name="T59" fmla="*/ 221 h 2616"/>
                <a:gd name="T60" fmla="*/ 3 w 442"/>
                <a:gd name="T61" fmla="*/ 182 h 2616"/>
                <a:gd name="T62" fmla="*/ 13 w 442"/>
                <a:gd name="T63" fmla="*/ 144 h 2616"/>
                <a:gd name="T64" fmla="*/ 30 w 442"/>
                <a:gd name="T65" fmla="*/ 110 h 2616"/>
                <a:gd name="T66" fmla="*/ 52 w 442"/>
                <a:gd name="T67" fmla="*/ 79 h 2616"/>
                <a:gd name="T68" fmla="*/ 79 w 442"/>
                <a:gd name="T69" fmla="*/ 53 h 2616"/>
                <a:gd name="T70" fmla="*/ 110 w 442"/>
                <a:gd name="T71" fmla="*/ 31 h 2616"/>
                <a:gd name="T72" fmla="*/ 144 w 442"/>
                <a:gd name="T73" fmla="*/ 14 h 2616"/>
                <a:gd name="T74" fmla="*/ 181 w 442"/>
                <a:gd name="T75" fmla="*/ 4 h 2616"/>
                <a:gd name="T76" fmla="*/ 221 w 442"/>
                <a:gd name="T77" fmla="*/ 0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42" h="2616">
                  <a:moveTo>
                    <a:pt x="221" y="0"/>
                  </a:moveTo>
                  <a:lnTo>
                    <a:pt x="260" y="4"/>
                  </a:lnTo>
                  <a:lnTo>
                    <a:pt x="298" y="14"/>
                  </a:lnTo>
                  <a:lnTo>
                    <a:pt x="332" y="31"/>
                  </a:lnTo>
                  <a:lnTo>
                    <a:pt x="363" y="53"/>
                  </a:lnTo>
                  <a:lnTo>
                    <a:pt x="389" y="79"/>
                  </a:lnTo>
                  <a:lnTo>
                    <a:pt x="411" y="110"/>
                  </a:lnTo>
                  <a:lnTo>
                    <a:pt x="428" y="144"/>
                  </a:lnTo>
                  <a:lnTo>
                    <a:pt x="438" y="182"/>
                  </a:lnTo>
                  <a:lnTo>
                    <a:pt x="442" y="221"/>
                  </a:lnTo>
                  <a:lnTo>
                    <a:pt x="442" y="2395"/>
                  </a:lnTo>
                  <a:lnTo>
                    <a:pt x="438" y="2435"/>
                  </a:lnTo>
                  <a:lnTo>
                    <a:pt x="428" y="2472"/>
                  </a:lnTo>
                  <a:lnTo>
                    <a:pt x="411" y="2507"/>
                  </a:lnTo>
                  <a:lnTo>
                    <a:pt x="389" y="2538"/>
                  </a:lnTo>
                  <a:lnTo>
                    <a:pt x="363" y="2564"/>
                  </a:lnTo>
                  <a:lnTo>
                    <a:pt x="332" y="2587"/>
                  </a:lnTo>
                  <a:lnTo>
                    <a:pt x="298" y="2602"/>
                  </a:lnTo>
                  <a:lnTo>
                    <a:pt x="260" y="2613"/>
                  </a:lnTo>
                  <a:lnTo>
                    <a:pt x="221" y="2616"/>
                  </a:lnTo>
                  <a:lnTo>
                    <a:pt x="181" y="2613"/>
                  </a:lnTo>
                  <a:lnTo>
                    <a:pt x="144" y="2602"/>
                  </a:lnTo>
                  <a:lnTo>
                    <a:pt x="110" y="2587"/>
                  </a:lnTo>
                  <a:lnTo>
                    <a:pt x="79" y="2564"/>
                  </a:lnTo>
                  <a:lnTo>
                    <a:pt x="52" y="2538"/>
                  </a:lnTo>
                  <a:lnTo>
                    <a:pt x="30" y="2507"/>
                  </a:lnTo>
                  <a:lnTo>
                    <a:pt x="13" y="2472"/>
                  </a:lnTo>
                  <a:lnTo>
                    <a:pt x="3" y="2435"/>
                  </a:lnTo>
                  <a:lnTo>
                    <a:pt x="0" y="2395"/>
                  </a:lnTo>
                  <a:lnTo>
                    <a:pt x="0" y="221"/>
                  </a:lnTo>
                  <a:lnTo>
                    <a:pt x="3" y="182"/>
                  </a:lnTo>
                  <a:lnTo>
                    <a:pt x="13" y="144"/>
                  </a:lnTo>
                  <a:lnTo>
                    <a:pt x="30" y="110"/>
                  </a:lnTo>
                  <a:lnTo>
                    <a:pt x="52" y="79"/>
                  </a:lnTo>
                  <a:lnTo>
                    <a:pt x="79" y="53"/>
                  </a:lnTo>
                  <a:lnTo>
                    <a:pt x="110" y="31"/>
                  </a:lnTo>
                  <a:lnTo>
                    <a:pt x="144" y="14"/>
                  </a:lnTo>
                  <a:lnTo>
                    <a:pt x="181" y="4"/>
                  </a:lnTo>
                  <a:lnTo>
                    <a:pt x="2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4" name="Freeform 9"/>
            <p:cNvSpPr>
              <a:spLocks/>
            </p:cNvSpPr>
            <p:nvPr userDrawn="1"/>
          </p:nvSpPr>
          <p:spPr bwMode="auto">
            <a:xfrm>
              <a:off x="7673975" y="5726113"/>
              <a:ext cx="127000" cy="68263"/>
            </a:xfrm>
            <a:custGeom>
              <a:avLst/>
              <a:gdLst>
                <a:gd name="T0" fmla="*/ 351 w 480"/>
                <a:gd name="T1" fmla="*/ 0 h 257"/>
                <a:gd name="T2" fmla="*/ 381 w 480"/>
                <a:gd name="T3" fmla="*/ 4 h 257"/>
                <a:gd name="T4" fmla="*/ 408 w 480"/>
                <a:gd name="T5" fmla="*/ 13 h 257"/>
                <a:gd name="T6" fmla="*/ 432 w 480"/>
                <a:gd name="T7" fmla="*/ 27 h 257"/>
                <a:gd name="T8" fmla="*/ 451 w 480"/>
                <a:gd name="T9" fmla="*/ 47 h 257"/>
                <a:gd name="T10" fmla="*/ 467 w 480"/>
                <a:gd name="T11" fmla="*/ 70 h 257"/>
                <a:gd name="T12" fmla="*/ 476 w 480"/>
                <a:gd name="T13" fmla="*/ 96 h 257"/>
                <a:gd name="T14" fmla="*/ 480 w 480"/>
                <a:gd name="T15" fmla="*/ 126 h 257"/>
                <a:gd name="T16" fmla="*/ 477 w 480"/>
                <a:gd name="T17" fmla="*/ 155 h 257"/>
                <a:gd name="T18" fmla="*/ 468 w 480"/>
                <a:gd name="T19" fmla="*/ 181 h 257"/>
                <a:gd name="T20" fmla="*/ 453 w 480"/>
                <a:gd name="T21" fmla="*/ 205 h 257"/>
                <a:gd name="T22" fmla="*/ 434 w 480"/>
                <a:gd name="T23" fmla="*/ 226 h 257"/>
                <a:gd name="T24" fmla="*/ 410 w 480"/>
                <a:gd name="T25" fmla="*/ 240 h 257"/>
                <a:gd name="T26" fmla="*/ 384 w 480"/>
                <a:gd name="T27" fmla="*/ 251 h 257"/>
                <a:gd name="T28" fmla="*/ 355 w 480"/>
                <a:gd name="T29" fmla="*/ 254 h 257"/>
                <a:gd name="T30" fmla="*/ 129 w 480"/>
                <a:gd name="T31" fmla="*/ 257 h 257"/>
                <a:gd name="T32" fmla="*/ 100 w 480"/>
                <a:gd name="T33" fmla="*/ 254 h 257"/>
                <a:gd name="T34" fmla="*/ 73 w 480"/>
                <a:gd name="T35" fmla="*/ 245 h 257"/>
                <a:gd name="T36" fmla="*/ 49 w 480"/>
                <a:gd name="T37" fmla="*/ 230 h 257"/>
                <a:gd name="T38" fmla="*/ 29 w 480"/>
                <a:gd name="T39" fmla="*/ 211 h 257"/>
                <a:gd name="T40" fmla="*/ 14 w 480"/>
                <a:gd name="T41" fmla="*/ 187 h 257"/>
                <a:gd name="T42" fmla="*/ 3 w 480"/>
                <a:gd name="T43" fmla="*/ 161 h 257"/>
                <a:gd name="T44" fmla="*/ 0 w 480"/>
                <a:gd name="T45" fmla="*/ 132 h 257"/>
                <a:gd name="T46" fmla="*/ 3 w 480"/>
                <a:gd name="T47" fmla="*/ 102 h 257"/>
                <a:gd name="T48" fmla="*/ 12 w 480"/>
                <a:gd name="T49" fmla="*/ 76 h 257"/>
                <a:gd name="T50" fmla="*/ 27 w 480"/>
                <a:gd name="T51" fmla="*/ 52 h 257"/>
                <a:gd name="T52" fmla="*/ 46 w 480"/>
                <a:gd name="T53" fmla="*/ 32 h 257"/>
                <a:gd name="T54" fmla="*/ 70 w 480"/>
                <a:gd name="T55" fmla="*/ 17 h 257"/>
                <a:gd name="T56" fmla="*/ 96 w 480"/>
                <a:gd name="T57" fmla="*/ 7 h 257"/>
                <a:gd name="T58" fmla="*/ 126 w 480"/>
                <a:gd name="T59" fmla="*/ 4 h 257"/>
                <a:gd name="T60" fmla="*/ 351 w 480"/>
                <a:gd name="T61" fmla="*/ 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80" h="257">
                  <a:moveTo>
                    <a:pt x="351" y="0"/>
                  </a:moveTo>
                  <a:lnTo>
                    <a:pt x="381" y="4"/>
                  </a:lnTo>
                  <a:lnTo>
                    <a:pt x="408" y="13"/>
                  </a:lnTo>
                  <a:lnTo>
                    <a:pt x="432" y="27"/>
                  </a:lnTo>
                  <a:lnTo>
                    <a:pt x="451" y="47"/>
                  </a:lnTo>
                  <a:lnTo>
                    <a:pt x="467" y="70"/>
                  </a:lnTo>
                  <a:lnTo>
                    <a:pt x="476" y="96"/>
                  </a:lnTo>
                  <a:lnTo>
                    <a:pt x="480" y="126"/>
                  </a:lnTo>
                  <a:lnTo>
                    <a:pt x="477" y="155"/>
                  </a:lnTo>
                  <a:lnTo>
                    <a:pt x="468" y="181"/>
                  </a:lnTo>
                  <a:lnTo>
                    <a:pt x="453" y="205"/>
                  </a:lnTo>
                  <a:lnTo>
                    <a:pt x="434" y="226"/>
                  </a:lnTo>
                  <a:lnTo>
                    <a:pt x="410" y="240"/>
                  </a:lnTo>
                  <a:lnTo>
                    <a:pt x="384" y="251"/>
                  </a:lnTo>
                  <a:lnTo>
                    <a:pt x="355" y="254"/>
                  </a:lnTo>
                  <a:lnTo>
                    <a:pt x="129" y="257"/>
                  </a:lnTo>
                  <a:lnTo>
                    <a:pt x="100" y="254"/>
                  </a:lnTo>
                  <a:lnTo>
                    <a:pt x="73" y="245"/>
                  </a:lnTo>
                  <a:lnTo>
                    <a:pt x="49" y="230"/>
                  </a:lnTo>
                  <a:lnTo>
                    <a:pt x="29" y="211"/>
                  </a:lnTo>
                  <a:lnTo>
                    <a:pt x="14" y="187"/>
                  </a:lnTo>
                  <a:lnTo>
                    <a:pt x="3" y="161"/>
                  </a:lnTo>
                  <a:lnTo>
                    <a:pt x="0" y="132"/>
                  </a:lnTo>
                  <a:lnTo>
                    <a:pt x="3" y="102"/>
                  </a:lnTo>
                  <a:lnTo>
                    <a:pt x="12" y="76"/>
                  </a:lnTo>
                  <a:lnTo>
                    <a:pt x="27" y="52"/>
                  </a:lnTo>
                  <a:lnTo>
                    <a:pt x="46" y="32"/>
                  </a:lnTo>
                  <a:lnTo>
                    <a:pt x="70" y="17"/>
                  </a:lnTo>
                  <a:lnTo>
                    <a:pt x="96" y="7"/>
                  </a:lnTo>
                  <a:lnTo>
                    <a:pt x="126" y="4"/>
                  </a:lnTo>
                  <a:lnTo>
                    <a:pt x="3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5" name="Freeform 10"/>
            <p:cNvSpPr>
              <a:spLocks/>
            </p:cNvSpPr>
            <p:nvPr userDrawn="1"/>
          </p:nvSpPr>
          <p:spPr bwMode="auto">
            <a:xfrm>
              <a:off x="7742238" y="5629275"/>
              <a:ext cx="117475" cy="692150"/>
            </a:xfrm>
            <a:custGeom>
              <a:avLst/>
              <a:gdLst>
                <a:gd name="T0" fmla="*/ 221 w 441"/>
                <a:gd name="T1" fmla="*/ 0 h 2616"/>
                <a:gd name="T2" fmla="*/ 261 w 441"/>
                <a:gd name="T3" fmla="*/ 4 h 2616"/>
                <a:gd name="T4" fmla="*/ 298 w 441"/>
                <a:gd name="T5" fmla="*/ 14 h 2616"/>
                <a:gd name="T6" fmla="*/ 332 w 441"/>
                <a:gd name="T7" fmla="*/ 31 h 2616"/>
                <a:gd name="T8" fmla="*/ 363 w 441"/>
                <a:gd name="T9" fmla="*/ 53 h 2616"/>
                <a:gd name="T10" fmla="*/ 390 w 441"/>
                <a:gd name="T11" fmla="*/ 79 h 2616"/>
                <a:gd name="T12" fmla="*/ 412 w 441"/>
                <a:gd name="T13" fmla="*/ 110 h 2616"/>
                <a:gd name="T14" fmla="*/ 428 w 441"/>
                <a:gd name="T15" fmla="*/ 144 h 2616"/>
                <a:gd name="T16" fmla="*/ 438 w 441"/>
                <a:gd name="T17" fmla="*/ 182 h 2616"/>
                <a:gd name="T18" fmla="*/ 441 w 441"/>
                <a:gd name="T19" fmla="*/ 221 h 2616"/>
                <a:gd name="T20" fmla="*/ 441 w 441"/>
                <a:gd name="T21" fmla="*/ 2395 h 2616"/>
                <a:gd name="T22" fmla="*/ 438 w 441"/>
                <a:gd name="T23" fmla="*/ 2435 h 2616"/>
                <a:gd name="T24" fmla="*/ 428 w 441"/>
                <a:gd name="T25" fmla="*/ 2472 h 2616"/>
                <a:gd name="T26" fmla="*/ 412 w 441"/>
                <a:gd name="T27" fmla="*/ 2507 h 2616"/>
                <a:gd name="T28" fmla="*/ 390 w 441"/>
                <a:gd name="T29" fmla="*/ 2538 h 2616"/>
                <a:gd name="T30" fmla="*/ 363 w 441"/>
                <a:gd name="T31" fmla="*/ 2564 h 2616"/>
                <a:gd name="T32" fmla="*/ 332 w 441"/>
                <a:gd name="T33" fmla="*/ 2587 h 2616"/>
                <a:gd name="T34" fmla="*/ 298 w 441"/>
                <a:gd name="T35" fmla="*/ 2602 h 2616"/>
                <a:gd name="T36" fmla="*/ 261 w 441"/>
                <a:gd name="T37" fmla="*/ 2613 h 2616"/>
                <a:gd name="T38" fmla="*/ 221 w 441"/>
                <a:gd name="T39" fmla="*/ 2616 h 2616"/>
                <a:gd name="T40" fmla="*/ 182 w 441"/>
                <a:gd name="T41" fmla="*/ 2613 h 2616"/>
                <a:gd name="T42" fmla="*/ 144 w 441"/>
                <a:gd name="T43" fmla="*/ 2602 h 2616"/>
                <a:gd name="T44" fmla="*/ 109 w 441"/>
                <a:gd name="T45" fmla="*/ 2587 h 2616"/>
                <a:gd name="T46" fmla="*/ 79 w 441"/>
                <a:gd name="T47" fmla="*/ 2564 h 2616"/>
                <a:gd name="T48" fmla="*/ 53 w 441"/>
                <a:gd name="T49" fmla="*/ 2538 h 2616"/>
                <a:gd name="T50" fmla="*/ 31 w 441"/>
                <a:gd name="T51" fmla="*/ 2507 h 2616"/>
                <a:gd name="T52" fmla="*/ 14 w 441"/>
                <a:gd name="T53" fmla="*/ 2472 h 2616"/>
                <a:gd name="T54" fmla="*/ 4 w 441"/>
                <a:gd name="T55" fmla="*/ 2435 h 2616"/>
                <a:gd name="T56" fmla="*/ 0 w 441"/>
                <a:gd name="T57" fmla="*/ 2395 h 2616"/>
                <a:gd name="T58" fmla="*/ 0 w 441"/>
                <a:gd name="T59" fmla="*/ 221 h 2616"/>
                <a:gd name="T60" fmla="*/ 4 w 441"/>
                <a:gd name="T61" fmla="*/ 182 h 2616"/>
                <a:gd name="T62" fmla="*/ 14 w 441"/>
                <a:gd name="T63" fmla="*/ 144 h 2616"/>
                <a:gd name="T64" fmla="*/ 31 w 441"/>
                <a:gd name="T65" fmla="*/ 110 h 2616"/>
                <a:gd name="T66" fmla="*/ 53 w 441"/>
                <a:gd name="T67" fmla="*/ 79 h 2616"/>
                <a:gd name="T68" fmla="*/ 79 w 441"/>
                <a:gd name="T69" fmla="*/ 53 h 2616"/>
                <a:gd name="T70" fmla="*/ 109 w 441"/>
                <a:gd name="T71" fmla="*/ 31 h 2616"/>
                <a:gd name="T72" fmla="*/ 144 w 441"/>
                <a:gd name="T73" fmla="*/ 14 h 2616"/>
                <a:gd name="T74" fmla="*/ 182 w 441"/>
                <a:gd name="T75" fmla="*/ 4 h 2616"/>
                <a:gd name="T76" fmla="*/ 221 w 441"/>
                <a:gd name="T77" fmla="*/ 0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41" h="2616">
                  <a:moveTo>
                    <a:pt x="221" y="0"/>
                  </a:moveTo>
                  <a:lnTo>
                    <a:pt x="261" y="4"/>
                  </a:lnTo>
                  <a:lnTo>
                    <a:pt x="298" y="14"/>
                  </a:lnTo>
                  <a:lnTo>
                    <a:pt x="332" y="31"/>
                  </a:lnTo>
                  <a:lnTo>
                    <a:pt x="363" y="53"/>
                  </a:lnTo>
                  <a:lnTo>
                    <a:pt x="390" y="79"/>
                  </a:lnTo>
                  <a:lnTo>
                    <a:pt x="412" y="110"/>
                  </a:lnTo>
                  <a:lnTo>
                    <a:pt x="428" y="144"/>
                  </a:lnTo>
                  <a:lnTo>
                    <a:pt x="438" y="182"/>
                  </a:lnTo>
                  <a:lnTo>
                    <a:pt x="441" y="221"/>
                  </a:lnTo>
                  <a:lnTo>
                    <a:pt x="441" y="2395"/>
                  </a:lnTo>
                  <a:lnTo>
                    <a:pt x="438" y="2435"/>
                  </a:lnTo>
                  <a:lnTo>
                    <a:pt x="428" y="2472"/>
                  </a:lnTo>
                  <a:lnTo>
                    <a:pt x="412" y="2507"/>
                  </a:lnTo>
                  <a:lnTo>
                    <a:pt x="390" y="2538"/>
                  </a:lnTo>
                  <a:lnTo>
                    <a:pt x="363" y="2564"/>
                  </a:lnTo>
                  <a:lnTo>
                    <a:pt x="332" y="2587"/>
                  </a:lnTo>
                  <a:lnTo>
                    <a:pt x="298" y="2602"/>
                  </a:lnTo>
                  <a:lnTo>
                    <a:pt x="261" y="2613"/>
                  </a:lnTo>
                  <a:lnTo>
                    <a:pt x="221" y="2616"/>
                  </a:lnTo>
                  <a:lnTo>
                    <a:pt x="182" y="2613"/>
                  </a:lnTo>
                  <a:lnTo>
                    <a:pt x="144" y="2602"/>
                  </a:lnTo>
                  <a:lnTo>
                    <a:pt x="109" y="2587"/>
                  </a:lnTo>
                  <a:lnTo>
                    <a:pt x="79" y="2564"/>
                  </a:lnTo>
                  <a:lnTo>
                    <a:pt x="53" y="2538"/>
                  </a:lnTo>
                  <a:lnTo>
                    <a:pt x="31" y="2507"/>
                  </a:lnTo>
                  <a:lnTo>
                    <a:pt x="14" y="2472"/>
                  </a:lnTo>
                  <a:lnTo>
                    <a:pt x="4" y="2435"/>
                  </a:lnTo>
                  <a:lnTo>
                    <a:pt x="0" y="2395"/>
                  </a:lnTo>
                  <a:lnTo>
                    <a:pt x="0" y="221"/>
                  </a:lnTo>
                  <a:lnTo>
                    <a:pt x="4" y="182"/>
                  </a:lnTo>
                  <a:lnTo>
                    <a:pt x="14" y="144"/>
                  </a:lnTo>
                  <a:lnTo>
                    <a:pt x="31" y="110"/>
                  </a:lnTo>
                  <a:lnTo>
                    <a:pt x="53" y="79"/>
                  </a:lnTo>
                  <a:lnTo>
                    <a:pt x="79" y="53"/>
                  </a:lnTo>
                  <a:lnTo>
                    <a:pt x="109" y="31"/>
                  </a:lnTo>
                  <a:lnTo>
                    <a:pt x="144" y="14"/>
                  </a:lnTo>
                  <a:lnTo>
                    <a:pt x="182" y="4"/>
                  </a:lnTo>
                  <a:lnTo>
                    <a:pt x="2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6" name="Freeform 11"/>
            <p:cNvSpPr>
              <a:spLocks/>
            </p:cNvSpPr>
            <p:nvPr userDrawn="1"/>
          </p:nvSpPr>
          <p:spPr bwMode="auto">
            <a:xfrm>
              <a:off x="8532813" y="5726113"/>
              <a:ext cx="127000" cy="68263"/>
            </a:xfrm>
            <a:custGeom>
              <a:avLst/>
              <a:gdLst>
                <a:gd name="T0" fmla="*/ 351 w 481"/>
                <a:gd name="T1" fmla="*/ 0 h 257"/>
                <a:gd name="T2" fmla="*/ 381 w 481"/>
                <a:gd name="T3" fmla="*/ 4 h 257"/>
                <a:gd name="T4" fmla="*/ 408 w 481"/>
                <a:gd name="T5" fmla="*/ 13 h 257"/>
                <a:gd name="T6" fmla="*/ 432 w 481"/>
                <a:gd name="T7" fmla="*/ 27 h 257"/>
                <a:gd name="T8" fmla="*/ 451 w 481"/>
                <a:gd name="T9" fmla="*/ 47 h 257"/>
                <a:gd name="T10" fmla="*/ 467 w 481"/>
                <a:gd name="T11" fmla="*/ 70 h 257"/>
                <a:gd name="T12" fmla="*/ 477 w 481"/>
                <a:gd name="T13" fmla="*/ 96 h 257"/>
                <a:gd name="T14" fmla="*/ 481 w 481"/>
                <a:gd name="T15" fmla="*/ 126 h 257"/>
                <a:gd name="T16" fmla="*/ 477 w 481"/>
                <a:gd name="T17" fmla="*/ 155 h 257"/>
                <a:gd name="T18" fmla="*/ 468 w 481"/>
                <a:gd name="T19" fmla="*/ 181 h 257"/>
                <a:gd name="T20" fmla="*/ 453 w 481"/>
                <a:gd name="T21" fmla="*/ 205 h 257"/>
                <a:gd name="T22" fmla="*/ 434 w 481"/>
                <a:gd name="T23" fmla="*/ 226 h 257"/>
                <a:gd name="T24" fmla="*/ 410 w 481"/>
                <a:gd name="T25" fmla="*/ 240 h 257"/>
                <a:gd name="T26" fmla="*/ 384 w 481"/>
                <a:gd name="T27" fmla="*/ 251 h 257"/>
                <a:gd name="T28" fmla="*/ 355 w 481"/>
                <a:gd name="T29" fmla="*/ 254 h 257"/>
                <a:gd name="T30" fmla="*/ 129 w 481"/>
                <a:gd name="T31" fmla="*/ 257 h 257"/>
                <a:gd name="T32" fmla="*/ 100 w 481"/>
                <a:gd name="T33" fmla="*/ 254 h 257"/>
                <a:gd name="T34" fmla="*/ 73 w 481"/>
                <a:gd name="T35" fmla="*/ 245 h 257"/>
                <a:gd name="T36" fmla="*/ 49 w 481"/>
                <a:gd name="T37" fmla="*/ 230 h 257"/>
                <a:gd name="T38" fmla="*/ 30 w 481"/>
                <a:gd name="T39" fmla="*/ 211 h 257"/>
                <a:gd name="T40" fmla="*/ 14 w 481"/>
                <a:gd name="T41" fmla="*/ 187 h 257"/>
                <a:gd name="T42" fmla="*/ 4 w 481"/>
                <a:gd name="T43" fmla="*/ 161 h 257"/>
                <a:gd name="T44" fmla="*/ 0 w 481"/>
                <a:gd name="T45" fmla="*/ 132 h 257"/>
                <a:gd name="T46" fmla="*/ 4 w 481"/>
                <a:gd name="T47" fmla="*/ 102 h 257"/>
                <a:gd name="T48" fmla="*/ 13 w 481"/>
                <a:gd name="T49" fmla="*/ 76 h 257"/>
                <a:gd name="T50" fmla="*/ 27 w 481"/>
                <a:gd name="T51" fmla="*/ 52 h 257"/>
                <a:gd name="T52" fmla="*/ 47 w 481"/>
                <a:gd name="T53" fmla="*/ 32 h 257"/>
                <a:gd name="T54" fmla="*/ 70 w 481"/>
                <a:gd name="T55" fmla="*/ 17 h 257"/>
                <a:gd name="T56" fmla="*/ 97 w 481"/>
                <a:gd name="T57" fmla="*/ 7 h 257"/>
                <a:gd name="T58" fmla="*/ 126 w 481"/>
                <a:gd name="T59" fmla="*/ 4 h 257"/>
                <a:gd name="T60" fmla="*/ 351 w 481"/>
                <a:gd name="T61" fmla="*/ 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81" h="257">
                  <a:moveTo>
                    <a:pt x="351" y="0"/>
                  </a:moveTo>
                  <a:lnTo>
                    <a:pt x="381" y="4"/>
                  </a:lnTo>
                  <a:lnTo>
                    <a:pt x="408" y="13"/>
                  </a:lnTo>
                  <a:lnTo>
                    <a:pt x="432" y="27"/>
                  </a:lnTo>
                  <a:lnTo>
                    <a:pt x="451" y="47"/>
                  </a:lnTo>
                  <a:lnTo>
                    <a:pt x="467" y="70"/>
                  </a:lnTo>
                  <a:lnTo>
                    <a:pt x="477" y="96"/>
                  </a:lnTo>
                  <a:lnTo>
                    <a:pt x="481" y="126"/>
                  </a:lnTo>
                  <a:lnTo>
                    <a:pt x="477" y="155"/>
                  </a:lnTo>
                  <a:lnTo>
                    <a:pt x="468" y="181"/>
                  </a:lnTo>
                  <a:lnTo>
                    <a:pt x="453" y="205"/>
                  </a:lnTo>
                  <a:lnTo>
                    <a:pt x="434" y="226"/>
                  </a:lnTo>
                  <a:lnTo>
                    <a:pt x="410" y="240"/>
                  </a:lnTo>
                  <a:lnTo>
                    <a:pt x="384" y="251"/>
                  </a:lnTo>
                  <a:lnTo>
                    <a:pt x="355" y="254"/>
                  </a:lnTo>
                  <a:lnTo>
                    <a:pt x="129" y="257"/>
                  </a:lnTo>
                  <a:lnTo>
                    <a:pt x="100" y="254"/>
                  </a:lnTo>
                  <a:lnTo>
                    <a:pt x="73" y="245"/>
                  </a:lnTo>
                  <a:lnTo>
                    <a:pt x="49" y="230"/>
                  </a:lnTo>
                  <a:lnTo>
                    <a:pt x="30" y="211"/>
                  </a:lnTo>
                  <a:lnTo>
                    <a:pt x="14" y="187"/>
                  </a:lnTo>
                  <a:lnTo>
                    <a:pt x="4" y="161"/>
                  </a:lnTo>
                  <a:lnTo>
                    <a:pt x="0" y="132"/>
                  </a:lnTo>
                  <a:lnTo>
                    <a:pt x="4" y="102"/>
                  </a:lnTo>
                  <a:lnTo>
                    <a:pt x="13" y="76"/>
                  </a:lnTo>
                  <a:lnTo>
                    <a:pt x="27" y="52"/>
                  </a:lnTo>
                  <a:lnTo>
                    <a:pt x="47" y="32"/>
                  </a:lnTo>
                  <a:lnTo>
                    <a:pt x="70" y="17"/>
                  </a:lnTo>
                  <a:lnTo>
                    <a:pt x="97" y="7"/>
                  </a:lnTo>
                  <a:lnTo>
                    <a:pt x="126" y="4"/>
                  </a:lnTo>
                  <a:lnTo>
                    <a:pt x="3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7" name="Freeform 12"/>
            <p:cNvSpPr>
              <a:spLocks/>
            </p:cNvSpPr>
            <p:nvPr userDrawn="1"/>
          </p:nvSpPr>
          <p:spPr bwMode="auto">
            <a:xfrm>
              <a:off x="8474075" y="5629275"/>
              <a:ext cx="117475" cy="692150"/>
            </a:xfrm>
            <a:custGeom>
              <a:avLst/>
              <a:gdLst>
                <a:gd name="T0" fmla="*/ 221 w 442"/>
                <a:gd name="T1" fmla="*/ 0 h 2616"/>
                <a:gd name="T2" fmla="*/ 261 w 442"/>
                <a:gd name="T3" fmla="*/ 4 h 2616"/>
                <a:gd name="T4" fmla="*/ 298 w 442"/>
                <a:gd name="T5" fmla="*/ 14 h 2616"/>
                <a:gd name="T6" fmla="*/ 332 w 442"/>
                <a:gd name="T7" fmla="*/ 31 h 2616"/>
                <a:gd name="T8" fmla="*/ 364 w 442"/>
                <a:gd name="T9" fmla="*/ 53 h 2616"/>
                <a:gd name="T10" fmla="*/ 390 w 442"/>
                <a:gd name="T11" fmla="*/ 79 h 2616"/>
                <a:gd name="T12" fmla="*/ 412 w 442"/>
                <a:gd name="T13" fmla="*/ 110 h 2616"/>
                <a:gd name="T14" fmla="*/ 429 w 442"/>
                <a:gd name="T15" fmla="*/ 144 h 2616"/>
                <a:gd name="T16" fmla="*/ 439 w 442"/>
                <a:gd name="T17" fmla="*/ 182 h 2616"/>
                <a:gd name="T18" fmla="*/ 442 w 442"/>
                <a:gd name="T19" fmla="*/ 221 h 2616"/>
                <a:gd name="T20" fmla="*/ 442 w 442"/>
                <a:gd name="T21" fmla="*/ 2395 h 2616"/>
                <a:gd name="T22" fmla="*/ 439 w 442"/>
                <a:gd name="T23" fmla="*/ 2435 h 2616"/>
                <a:gd name="T24" fmla="*/ 429 w 442"/>
                <a:gd name="T25" fmla="*/ 2472 h 2616"/>
                <a:gd name="T26" fmla="*/ 412 w 442"/>
                <a:gd name="T27" fmla="*/ 2507 h 2616"/>
                <a:gd name="T28" fmla="*/ 390 w 442"/>
                <a:gd name="T29" fmla="*/ 2538 h 2616"/>
                <a:gd name="T30" fmla="*/ 364 w 442"/>
                <a:gd name="T31" fmla="*/ 2564 h 2616"/>
                <a:gd name="T32" fmla="*/ 332 w 442"/>
                <a:gd name="T33" fmla="*/ 2587 h 2616"/>
                <a:gd name="T34" fmla="*/ 298 w 442"/>
                <a:gd name="T35" fmla="*/ 2602 h 2616"/>
                <a:gd name="T36" fmla="*/ 261 w 442"/>
                <a:gd name="T37" fmla="*/ 2613 h 2616"/>
                <a:gd name="T38" fmla="*/ 221 w 442"/>
                <a:gd name="T39" fmla="*/ 2616 h 2616"/>
                <a:gd name="T40" fmla="*/ 182 w 442"/>
                <a:gd name="T41" fmla="*/ 2613 h 2616"/>
                <a:gd name="T42" fmla="*/ 144 w 442"/>
                <a:gd name="T43" fmla="*/ 2602 h 2616"/>
                <a:gd name="T44" fmla="*/ 110 w 442"/>
                <a:gd name="T45" fmla="*/ 2587 h 2616"/>
                <a:gd name="T46" fmla="*/ 80 w 442"/>
                <a:gd name="T47" fmla="*/ 2564 h 2616"/>
                <a:gd name="T48" fmla="*/ 52 w 442"/>
                <a:gd name="T49" fmla="*/ 2538 h 2616"/>
                <a:gd name="T50" fmla="*/ 31 w 442"/>
                <a:gd name="T51" fmla="*/ 2507 h 2616"/>
                <a:gd name="T52" fmla="*/ 15 w 442"/>
                <a:gd name="T53" fmla="*/ 2472 h 2616"/>
                <a:gd name="T54" fmla="*/ 5 w 442"/>
                <a:gd name="T55" fmla="*/ 2435 h 2616"/>
                <a:gd name="T56" fmla="*/ 0 w 442"/>
                <a:gd name="T57" fmla="*/ 2395 h 2616"/>
                <a:gd name="T58" fmla="*/ 0 w 442"/>
                <a:gd name="T59" fmla="*/ 221 h 2616"/>
                <a:gd name="T60" fmla="*/ 5 w 442"/>
                <a:gd name="T61" fmla="*/ 182 h 2616"/>
                <a:gd name="T62" fmla="*/ 15 w 442"/>
                <a:gd name="T63" fmla="*/ 144 h 2616"/>
                <a:gd name="T64" fmla="*/ 31 w 442"/>
                <a:gd name="T65" fmla="*/ 110 h 2616"/>
                <a:gd name="T66" fmla="*/ 52 w 442"/>
                <a:gd name="T67" fmla="*/ 79 h 2616"/>
                <a:gd name="T68" fmla="*/ 80 w 442"/>
                <a:gd name="T69" fmla="*/ 53 h 2616"/>
                <a:gd name="T70" fmla="*/ 110 w 442"/>
                <a:gd name="T71" fmla="*/ 31 h 2616"/>
                <a:gd name="T72" fmla="*/ 144 w 442"/>
                <a:gd name="T73" fmla="*/ 14 h 2616"/>
                <a:gd name="T74" fmla="*/ 182 w 442"/>
                <a:gd name="T75" fmla="*/ 4 h 2616"/>
                <a:gd name="T76" fmla="*/ 221 w 442"/>
                <a:gd name="T77" fmla="*/ 0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42" h="2616">
                  <a:moveTo>
                    <a:pt x="221" y="0"/>
                  </a:moveTo>
                  <a:lnTo>
                    <a:pt x="261" y="4"/>
                  </a:lnTo>
                  <a:lnTo>
                    <a:pt x="298" y="14"/>
                  </a:lnTo>
                  <a:lnTo>
                    <a:pt x="332" y="31"/>
                  </a:lnTo>
                  <a:lnTo>
                    <a:pt x="364" y="53"/>
                  </a:lnTo>
                  <a:lnTo>
                    <a:pt x="390" y="79"/>
                  </a:lnTo>
                  <a:lnTo>
                    <a:pt x="412" y="110"/>
                  </a:lnTo>
                  <a:lnTo>
                    <a:pt x="429" y="144"/>
                  </a:lnTo>
                  <a:lnTo>
                    <a:pt x="439" y="182"/>
                  </a:lnTo>
                  <a:lnTo>
                    <a:pt x="442" y="221"/>
                  </a:lnTo>
                  <a:lnTo>
                    <a:pt x="442" y="2395"/>
                  </a:lnTo>
                  <a:lnTo>
                    <a:pt x="439" y="2435"/>
                  </a:lnTo>
                  <a:lnTo>
                    <a:pt x="429" y="2472"/>
                  </a:lnTo>
                  <a:lnTo>
                    <a:pt x="412" y="2507"/>
                  </a:lnTo>
                  <a:lnTo>
                    <a:pt x="390" y="2538"/>
                  </a:lnTo>
                  <a:lnTo>
                    <a:pt x="364" y="2564"/>
                  </a:lnTo>
                  <a:lnTo>
                    <a:pt x="332" y="2587"/>
                  </a:lnTo>
                  <a:lnTo>
                    <a:pt x="298" y="2602"/>
                  </a:lnTo>
                  <a:lnTo>
                    <a:pt x="261" y="2613"/>
                  </a:lnTo>
                  <a:lnTo>
                    <a:pt x="221" y="2616"/>
                  </a:lnTo>
                  <a:lnTo>
                    <a:pt x="182" y="2613"/>
                  </a:lnTo>
                  <a:lnTo>
                    <a:pt x="144" y="2602"/>
                  </a:lnTo>
                  <a:lnTo>
                    <a:pt x="110" y="2587"/>
                  </a:lnTo>
                  <a:lnTo>
                    <a:pt x="80" y="2564"/>
                  </a:lnTo>
                  <a:lnTo>
                    <a:pt x="52" y="2538"/>
                  </a:lnTo>
                  <a:lnTo>
                    <a:pt x="31" y="2507"/>
                  </a:lnTo>
                  <a:lnTo>
                    <a:pt x="15" y="2472"/>
                  </a:lnTo>
                  <a:lnTo>
                    <a:pt x="5" y="2435"/>
                  </a:lnTo>
                  <a:lnTo>
                    <a:pt x="0" y="2395"/>
                  </a:lnTo>
                  <a:lnTo>
                    <a:pt x="0" y="221"/>
                  </a:lnTo>
                  <a:lnTo>
                    <a:pt x="5" y="182"/>
                  </a:lnTo>
                  <a:lnTo>
                    <a:pt x="15" y="144"/>
                  </a:lnTo>
                  <a:lnTo>
                    <a:pt x="31" y="110"/>
                  </a:lnTo>
                  <a:lnTo>
                    <a:pt x="52" y="79"/>
                  </a:lnTo>
                  <a:lnTo>
                    <a:pt x="80" y="53"/>
                  </a:lnTo>
                  <a:lnTo>
                    <a:pt x="110" y="31"/>
                  </a:lnTo>
                  <a:lnTo>
                    <a:pt x="144" y="14"/>
                  </a:lnTo>
                  <a:lnTo>
                    <a:pt x="182" y="4"/>
                  </a:lnTo>
                  <a:lnTo>
                    <a:pt x="2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2934598973"/>
      </p:ext>
    </p:extLst>
  </p:cSld>
  <p:clrMapOvr>
    <a:masterClrMapping/>
  </p:clrMapOvr>
  <p:extLst mod="1">
    <p:ext uri="{DCECCB84-F9BA-43D5-87BE-67443E8EF086}">
      <p15:sldGuideLst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obsah – lidé">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a:t>KLIKNUTÍM VLOŽÍTE </a:t>
            </a:r>
            <a:r>
              <a:rPr lang="cs-CZ"/>
              <a:t>NADPIS SNÍMKU – lidé</a:t>
            </a:r>
            <a:br>
              <a:rPr lang="cs-CZ"/>
            </a:br>
            <a:r>
              <a:rPr lang="cs-CZ"/>
              <a:t>(varianta DVOUŘádkový nadpis)</a:t>
            </a:r>
            <a:endParaRPr lang="cs-CZ" dirty="0"/>
          </a:p>
        </p:txBody>
      </p:sp>
      <p:sp>
        <p:nvSpPr>
          <p:cNvPr id="3" name="Content Placeholder 2"/>
          <p:cNvSpPr>
            <a:spLocks noGrp="1"/>
          </p:cNvSpPr>
          <p:nvPr>
            <p:ph idx="1" hasCustomPrompt="1"/>
          </p:nvPr>
        </p:nvSpPr>
        <p:spPr>
          <a:xfrm>
            <a:off x="504000" y="1691999"/>
            <a:ext cx="8136000" cy="4629427"/>
          </a:xfrm>
        </p:spPr>
        <p:txBody>
          <a:bodyPr/>
          <a:lstStyle>
            <a:lvl1pPr>
              <a:defRPr/>
            </a:lvl1pPr>
            <a:lvl2pPr>
              <a:buClr>
                <a:srgbClr val="F24F00"/>
              </a:buClr>
              <a:defRPr/>
            </a:lvl2pPr>
            <a:lvl3pPr>
              <a:buClr>
                <a:srgbClr val="C8C8C8"/>
              </a:buClr>
              <a:defRPr/>
            </a:lvl3p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 </a:t>
            </a:r>
            <a:br>
              <a:rPr lang="cs-CZ" noProof="0" dirty="0"/>
            </a:br>
            <a:r>
              <a:rPr lang="cs-CZ" noProof="0" dirty="0"/>
              <a:t>Vzhled stránky můžete přepnout pomocí volby „Rozložení“.</a:t>
            </a:r>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0" name="Freeform 6"/>
          <p:cNvSpPr>
            <a:spLocks/>
          </p:cNvSpPr>
          <p:nvPr userDrawn="1"/>
        </p:nvSpPr>
        <p:spPr bwMode="auto">
          <a:xfrm>
            <a:off x="7735890" y="5488473"/>
            <a:ext cx="950913" cy="868363"/>
          </a:xfrm>
          <a:custGeom>
            <a:avLst/>
            <a:gdLst>
              <a:gd name="T0" fmla="*/ 1199 w 3591"/>
              <a:gd name="T1" fmla="*/ 11 h 3285"/>
              <a:gd name="T2" fmla="*/ 1414 w 3591"/>
              <a:gd name="T3" fmla="*/ 65 h 3285"/>
              <a:gd name="T4" fmla="*/ 1616 w 3591"/>
              <a:gd name="T5" fmla="*/ 165 h 3285"/>
              <a:gd name="T6" fmla="*/ 1796 w 3591"/>
              <a:gd name="T7" fmla="*/ 310 h 3285"/>
              <a:gd name="T8" fmla="*/ 1977 w 3591"/>
              <a:gd name="T9" fmla="*/ 165 h 3285"/>
              <a:gd name="T10" fmla="*/ 2177 w 3591"/>
              <a:gd name="T11" fmla="*/ 65 h 3285"/>
              <a:gd name="T12" fmla="*/ 2392 w 3591"/>
              <a:gd name="T13" fmla="*/ 11 h 3285"/>
              <a:gd name="T14" fmla="*/ 2612 w 3591"/>
              <a:gd name="T15" fmla="*/ 2 h 3285"/>
              <a:gd name="T16" fmla="*/ 2830 w 3591"/>
              <a:gd name="T17" fmla="*/ 41 h 3285"/>
              <a:gd name="T18" fmla="*/ 3036 w 3591"/>
              <a:gd name="T19" fmla="*/ 124 h 3285"/>
              <a:gd name="T20" fmla="*/ 3226 w 3591"/>
              <a:gd name="T21" fmla="*/ 253 h 3285"/>
              <a:gd name="T22" fmla="*/ 3385 w 3591"/>
              <a:gd name="T23" fmla="*/ 424 h 3285"/>
              <a:gd name="T24" fmla="*/ 3501 w 3591"/>
              <a:gd name="T25" fmla="*/ 619 h 3285"/>
              <a:gd name="T26" fmla="*/ 3569 w 3591"/>
              <a:gd name="T27" fmla="*/ 830 h 3285"/>
              <a:gd name="T28" fmla="*/ 3591 w 3591"/>
              <a:gd name="T29" fmla="*/ 1052 h 3285"/>
              <a:gd name="T30" fmla="*/ 3565 w 3591"/>
              <a:gd name="T31" fmla="*/ 1274 h 3285"/>
              <a:gd name="T32" fmla="*/ 3490 w 3591"/>
              <a:gd name="T33" fmla="*/ 1494 h 3285"/>
              <a:gd name="T34" fmla="*/ 3363 w 3591"/>
              <a:gd name="T35" fmla="*/ 1701 h 3285"/>
              <a:gd name="T36" fmla="*/ 3202 w 3591"/>
              <a:gd name="T37" fmla="*/ 1879 h 3285"/>
              <a:gd name="T38" fmla="*/ 3043 w 3591"/>
              <a:gd name="T39" fmla="*/ 2038 h 3285"/>
              <a:gd name="T40" fmla="*/ 2873 w 3591"/>
              <a:gd name="T41" fmla="*/ 2207 h 3285"/>
              <a:gd name="T42" fmla="*/ 2700 w 3591"/>
              <a:gd name="T43" fmla="*/ 2381 h 3285"/>
              <a:gd name="T44" fmla="*/ 2528 w 3591"/>
              <a:gd name="T45" fmla="*/ 2553 h 3285"/>
              <a:gd name="T46" fmla="*/ 2360 w 3591"/>
              <a:gd name="T47" fmla="*/ 2721 h 3285"/>
              <a:gd name="T48" fmla="*/ 2204 w 3591"/>
              <a:gd name="T49" fmla="*/ 2877 h 3285"/>
              <a:gd name="T50" fmla="*/ 2064 w 3591"/>
              <a:gd name="T51" fmla="*/ 3017 h 3285"/>
              <a:gd name="T52" fmla="*/ 1946 w 3591"/>
              <a:gd name="T53" fmla="*/ 3136 h 3285"/>
              <a:gd name="T54" fmla="*/ 1855 w 3591"/>
              <a:gd name="T55" fmla="*/ 3226 h 3285"/>
              <a:gd name="T56" fmla="*/ 1796 w 3591"/>
              <a:gd name="T57" fmla="*/ 3285 h 3285"/>
              <a:gd name="T58" fmla="*/ 1737 w 3591"/>
              <a:gd name="T59" fmla="*/ 3226 h 3285"/>
              <a:gd name="T60" fmla="*/ 1646 w 3591"/>
              <a:gd name="T61" fmla="*/ 3136 h 3285"/>
              <a:gd name="T62" fmla="*/ 1527 w 3591"/>
              <a:gd name="T63" fmla="*/ 3017 h 3285"/>
              <a:gd name="T64" fmla="*/ 1388 w 3591"/>
              <a:gd name="T65" fmla="*/ 2877 h 3285"/>
              <a:gd name="T66" fmla="*/ 1232 w 3591"/>
              <a:gd name="T67" fmla="*/ 2721 h 3285"/>
              <a:gd name="T68" fmla="*/ 1065 w 3591"/>
              <a:gd name="T69" fmla="*/ 2553 h 3285"/>
              <a:gd name="T70" fmla="*/ 891 w 3591"/>
              <a:gd name="T71" fmla="*/ 2381 h 3285"/>
              <a:gd name="T72" fmla="*/ 718 w 3591"/>
              <a:gd name="T73" fmla="*/ 2207 h 3285"/>
              <a:gd name="T74" fmla="*/ 549 w 3591"/>
              <a:gd name="T75" fmla="*/ 2038 h 3285"/>
              <a:gd name="T76" fmla="*/ 389 w 3591"/>
              <a:gd name="T77" fmla="*/ 1879 h 3285"/>
              <a:gd name="T78" fmla="*/ 228 w 3591"/>
              <a:gd name="T79" fmla="*/ 1701 h 3285"/>
              <a:gd name="T80" fmla="*/ 103 w 3591"/>
              <a:gd name="T81" fmla="*/ 1494 h 3285"/>
              <a:gd name="T82" fmla="*/ 26 w 3591"/>
              <a:gd name="T83" fmla="*/ 1274 h 3285"/>
              <a:gd name="T84" fmla="*/ 0 w 3591"/>
              <a:gd name="T85" fmla="*/ 1052 h 3285"/>
              <a:gd name="T86" fmla="*/ 22 w 3591"/>
              <a:gd name="T87" fmla="*/ 830 h 3285"/>
              <a:gd name="T88" fmla="*/ 91 w 3591"/>
              <a:gd name="T89" fmla="*/ 619 h 3285"/>
              <a:gd name="T90" fmla="*/ 206 w 3591"/>
              <a:gd name="T91" fmla="*/ 424 h 3285"/>
              <a:gd name="T92" fmla="*/ 367 w 3591"/>
              <a:gd name="T93" fmla="*/ 253 h 3285"/>
              <a:gd name="T94" fmla="*/ 555 w 3591"/>
              <a:gd name="T95" fmla="*/ 124 h 3285"/>
              <a:gd name="T96" fmla="*/ 763 w 3591"/>
              <a:gd name="T97" fmla="*/ 41 h 3285"/>
              <a:gd name="T98" fmla="*/ 980 w 3591"/>
              <a:gd name="T99" fmla="*/ 2 h 3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591" h="3285">
                <a:moveTo>
                  <a:pt x="1053" y="0"/>
                </a:moveTo>
                <a:lnTo>
                  <a:pt x="1127" y="2"/>
                </a:lnTo>
                <a:lnTo>
                  <a:pt x="1199" y="11"/>
                </a:lnTo>
                <a:lnTo>
                  <a:pt x="1272" y="24"/>
                </a:lnTo>
                <a:lnTo>
                  <a:pt x="1344" y="42"/>
                </a:lnTo>
                <a:lnTo>
                  <a:pt x="1414" y="65"/>
                </a:lnTo>
                <a:lnTo>
                  <a:pt x="1483" y="93"/>
                </a:lnTo>
                <a:lnTo>
                  <a:pt x="1550" y="127"/>
                </a:lnTo>
                <a:lnTo>
                  <a:pt x="1616" y="165"/>
                </a:lnTo>
                <a:lnTo>
                  <a:pt x="1678" y="209"/>
                </a:lnTo>
                <a:lnTo>
                  <a:pt x="1739" y="257"/>
                </a:lnTo>
                <a:lnTo>
                  <a:pt x="1796" y="310"/>
                </a:lnTo>
                <a:lnTo>
                  <a:pt x="1853" y="257"/>
                </a:lnTo>
                <a:lnTo>
                  <a:pt x="1913" y="209"/>
                </a:lnTo>
                <a:lnTo>
                  <a:pt x="1977" y="165"/>
                </a:lnTo>
                <a:lnTo>
                  <a:pt x="2041" y="127"/>
                </a:lnTo>
                <a:lnTo>
                  <a:pt x="2109" y="93"/>
                </a:lnTo>
                <a:lnTo>
                  <a:pt x="2177" y="65"/>
                </a:lnTo>
                <a:lnTo>
                  <a:pt x="2248" y="42"/>
                </a:lnTo>
                <a:lnTo>
                  <a:pt x="2320" y="24"/>
                </a:lnTo>
                <a:lnTo>
                  <a:pt x="2392" y="11"/>
                </a:lnTo>
                <a:lnTo>
                  <a:pt x="2465" y="2"/>
                </a:lnTo>
                <a:lnTo>
                  <a:pt x="2539" y="0"/>
                </a:lnTo>
                <a:lnTo>
                  <a:pt x="2612" y="2"/>
                </a:lnTo>
                <a:lnTo>
                  <a:pt x="2685" y="10"/>
                </a:lnTo>
                <a:lnTo>
                  <a:pt x="2758" y="22"/>
                </a:lnTo>
                <a:lnTo>
                  <a:pt x="2830" y="41"/>
                </a:lnTo>
                <a:lnTo>
                  <a:pt x="2900" y="62"/>
                </a:lnTo>
                <a:lnTo>
                  <a:pt x="2969" y="91"/>
                </a:lnTo>
                <a:lnTo>
                  <a:pt x="3036" y="124"/>
                </a:lnTo>
                <a:lnTo>
                  <a:pt x="3101" y="162"/>
                </a:lnTo>
                <a:lnTo>
                  <a:pt x="3165" y="204"/>
                </a:lnTo>
                <a:lnTo>
                  <a:pt x="3226" y="253"/>
                </a:lnTo>
                <a:lnTo>
                  <a:pt x="3284" y="306"/>
                </a:lnTo>
                <a:lnTo>
                  <a:pt x="3337" y="364"/>
                </a:lnTo>
                <a:lnTo>
                  <a:pt x="3385" y="424"/>
                </a:lnTo>
                <a:lnTo>
                  <a:pt x="3429" y="487"/>
                </a:lnTo>
                <a:lnTo>
                  <a:pt x="3468" y="552"/>
                </a:lnTo>
                <a:lnTo>
                  <a:pt x="3501" y="619"/>
                </a:lnTo>
                <a:lnTo>
                  <a:pt x="3529" y="688"/>
                </a:lnTo>
                <a:lnTo>
                  <a:pt x="3552" y="758"/>
                </a:lnTo>
                <a:lnTo>
                  <a:pt x="3569" y="830"/>
                </a:lnTo>
                <a:lnTo>
                  <a:pt x="3583" y="904"/>
                </a:lnTo>
                <a:lnTo>
                  <a:pt x="3590" y="977"/>
                </a:lnTo>
                <a:lnTo>
                  <a:pt x="3591" y="1052"/>
                </a:lnTo>
                <a:lnTo>
                  <a:pt x="3588" y="1126"/>
                </a:lnTo>
                <a:lnTo>
                  <a:pt x="3579" y="1200"/>
                </a:lnTo>
                <a:lnTo>
                  <a:pt x="3565" y="1274"/>
                </a:lnTo>
                <a:lnTo>
                  <a:pt x="3545" y="1349"/>
                </a:lnTo>
                <a:lnTo>
                  <a:pt x="3520" y="1422"/>
                </a:lnTo>
                <a:lnTo>
                  <a:pt x="3490" y="1494"/>
                </a:lnTo>
                <a:lnTo>
                  <a:pt x="3453" y="1565"/>
                </a:lnTo>
                <a:lnTo>
                  <a:pt x="3411" y="1633"/>
                </a:lnTo>
                <a:lnTo>
                  <a:pt x="3363" y="1701"/>
                </a:lnTo>
                <a:lnTo>
                  <a:pt x="3311" y="1766"/>
                </a:lnTo>
                <a:lnTo>
                  <a:pt x="3252" y="1829"/>
                </a:lnTo>
                <a:lnTo>
                  <a:pt x="3202" y="1879"/>
                </a:lnTo>
                <a:lnTo>
                  <a:pt x="3151" y="1930"/>
                </a:lnTo>
                <a:lnTo>
                  <a:pt x="3097" y="1984"/>
                </a:lnTo>
                <a:lnTo>
                  <a:pt x="3043" y="2038"/>
                </a:lnTo>
                <a:lnTo>
                  <a:pt x="2988" y="2094"/>
                </a:lnTo>
                <a:lnTo>
                  <a:pt x="2931" y="2149"/>
                </a:lnTo>
                <a:lnTo>
                  <a:pt x="2873" y="2207"/>
                </a:lnTo>
                <a:lnTo>
                  <a:pt x="2817" y="2264"/>
                </a:lnTo>
                <a:lnTo>
                  <a:pt x="2759" y="2323"/>
                </a:lnTo>
                <a:lnTo>
                  <a:pt x="2700" y="2381"/>
                </a:lnTo>
                <a:lnTo>
                  <a:pt x="2642" y="2438"/>
                </a:lnTo>
                <a:lnTo>
                  <a:pt x="2584" y="2496"/>
                </a:lnTo>
                <a:lnTo>
                  <a:pt x="2528" y="2553"/>
                </a:lnTo>
                <a:lnTo>
                  <a:pt x="2471" y="2610"/>
                </a:lnTo>
                <a:lnTo>
                  <a:pt x="2415" y="2666"/>
                </a:lnTo>
                <a:lnTo>
                  <a:pt x="2360" y="2721"/>
                </a:lnTo>
                <a:lnTo>
                  <a:pt x="2306" y="2774"/>
                </a:lnTo>
                <a:lnTo>
                  <a:pt x="2254" y="2827"/>
                </a:lnTo>
                <a:lnTo>
                  <a:pt x="2204" y="2877"/>
                </a:lnTo>
                <a:lnTo>
                  <a:pt x="2156" y="2926"/>
                </a:lnTo>
                <a:lnTo>
                  <a:pt x="2109" y="2972"/>
                </a:lnTo>
                <a:lnTo>
                  <a:pt x="2064" y="3017"/>
                </a:lnTo>
                <a:lnTo>
                  <a:pt x="2023" y="3059"/>
                </a:lnTo>
                <a:lnTo>
                  <a:pt x="1982" y="3098"/>
                </a:lnTo>
                <a:lnTo>
                  <a:pt x="1946" y="3136"/>
                </a:lnTo>
                <a:lnTo>
                  <a:pt x="1912" y="3168"/>
                </a:lnTo>
                <a:lnTo>
                  <a:pt x="1882" y="3199"/>
                </a:lnTo>
                <a:lnTo>
                  <a:pt x="1855" y="3226"/>
                </a:lnTo>
                <a:lnTo>
                  <a:pt x="1832" y="3250"/>
                </a:lnTo>
                <a:lnTo>
                  <a:pt x="1812" y="3270"/>
                </a:lnTo>
                <a:lnTo>
                  <a:pt x="1796" y="3285"/>
                </a:lnTo>
                <a:lnTo>
                  <a:pt x="1780" y="3270"/>
                </a:lnTo>
                <a:lnTo>
                  <a:pt x="1761" y="3250"/>
                </a:lnTo>
                <a:lnTo>
                  <a:pt x="1737" y="3226"/>
                </a:lnTo>
                <a:lnTo>
                  <a:pt x="1709" y="3199"/>
                </a:lnTo>
                <a:lnTo>
                  <a:pt x="1679" y="3168"/>
                </a:lnTo>
                <a:lnTo>
                  <a:pt x="1646" y="3136"/>
                </a:lnTo>
                <a:lnTo>
                  <a:pt x="1609" y="3098"/>
                </a:lnTo>
                <a:lnTo>
                  <a:pt x="1570" y="3059"/>
                </a:lnTo>
                <a:lnTo>
                  <a:pt x="1527" y="3017"/>
                </a:lnTo>
                <a:lnTo>
                  <a:pt x="1484" y="2972"/>
                </a:lnTo>
                <a:lnTo>
                  <a:pt x="1437" y="2926"/>
                </a:lnTo>
                <a:lnTo>
                  <a:pt x="1388" y="2877"/>
                </a:lnTo>
                <a:lnTo>
                  <a:pt x="1337" y="2827"/>
                </a:lnTo>
                <a:lnTo>
                  <a:pt x="1285" y="2774"/>
                </a:lnTo>
                <a:lnTo>
                  <a:pt x="1232" y="2721"/>
                </a:lnTo>
                <a:lnTo>
                  <a:pt x="1177" y="2666"/>
                </a:lnTo>
                <a:lnTo>
                  <a:pt x="1121" y="2610"/>
                </a:lnTo>
                <a:lnTo>
                  <a:pt x="1065" y="2553"/>
                </a:lnTo>
                <a:lnTo>
                  <a:pt x="1007" y="2496"/>
                </a:lnTo>
                <a:lnTo>
                  <a:pt x="949" y="2438"/>
                </a:lnTo>
                <a:lnTo>
                  <a:pt x="891" y="2381"/>
                </a:lnTo>
                <a:lnTo>
                  <a:pt x="833" y="2323"/>
                </a:lnTo>
                <a:lnTo>
                  <a:pt x="776" y="2264"/>
                </a:lnTo>
                <a:lnTo>
                  <a:pt x="718" y="2207"/>
                </a:lnTo>
                <a:lnTo>
                  <a:pt x="661" y="2149"/>
                </a:lnTo>
                <a:lnTo>
                  <a:pt x="604" y="2094"/>
                </a:lnTo>
                <a:lnTo>
                  <a:pt x="549" y="2038"/>
                </a:lnTo>
                <a:lnTo>
                  <a:pt x="494" y="1984"/>
                </a:lnTo>
                <a:lnTo>
                  <a:pt x="442" y="1930"/>
                </a:lnTo>
                <a:lnTo>
                  <a:pt x="389" y="1879"/>
                </a:lnTo>
                <a:lnTo>
                  <a:pt x="340" y="1829"/>
                </a:lnTo>
                <a:lnTo>
                  <a:pt x="281" y="1766"/>
                </a:lnTo>
                <a:lnTo>
                  <a:pt x="228" y="1701"/>
                </a:lnTo>
                <a:lnTo>
                  <a:pt x="180" y="1633"/>
                </a:lnTo>
                <a:lnTo>
                  <a:pt x="139" y="1565"/>
                </a:lnTo>
                <a:lnTo>
                  <a:pt x="103" y="1494"/>
                </a:lnTo>
                <a:lnTo>
                  <a:pt x="72" y="1422"/>
                </a:lnTo>
                <a:lnTo>
                  <a:pt x="46" y="1349"/>
                </a:lnTo>
                <a:lnTo>
                  <a:pt x="26" y="1274"/>
                </a:lnTo>
                <a:lnTo>
                  <a:pt x="12" y="1200"/>
                </a:lnTo>
                <a:lnTo>
                  <a:pt x="3" y="1126"/>
                </a:lnTo>
                <a:lnTo>
                  <a:pt x="0" y="1052"/>
                </a:lnTo>
                <a:lnTo>
                  <a:pt x="2" y="977"/>
                </a:lnTo>
                <a:lnTo>
                  <a:pt x="9" y="904"/>
                </a:lnTo>
                <a:lnTo>
                  <a:pt x="22" y="830"/>
                </a:lnTo>
                <a:lnTo>
                  <a:pt x="39" y="758"/>
                </a:lnTo>
                <a:lnTo>
                  <a:pt x="62" y="688"/>
                </a:lnTo>
                <a:lnTo>
                  <a:pt x="91" y="619"/>
                </a:lnTo>
                <a:lnTo>
                  <a:pt x="124" y="552"/>
                </a:lnTo>
                <a:lnTo>
                  <a:pt x="163" y="487"/>
                </a:lnTo>
                <a:lnTo>
                  <a:pt x="206" y="424"/>
                </a:lnTo>
                <a:lnTo>
                  <a:pt x="255" y="364"/>
                </a:lnTo>
                <a:lnTo>
                  <a:pt x="309" y="306"/>
                </a:lnTo>
                <a:lnTo>
                  <a:pt x="367" y="253"/>
                </a:lnTo>
                <a:lnTo>
                  <a:pt x="427" y="204"/>
                </a:lnTo>
                <a:lnTo>
                  <a:pt x="490" y="162"/>
                </a:lnTo>
                <a:lnTo>
                  <a:pt x="555" y="124"/>
                </a:lnTo>
                <a:lnTo>
                  <a:pt x="623" y="91"/>
                </a:lnTo>
                <a:lnTo>
                  <a:pt x="692" y="62"/>
                </a:lnTo>
                <a:lnTo>
                  <a:pt x="763" y="41"/>
                </a:lnTo>
                <a:lnTo>
                  <a:pt x="835" y="22"/>
                </a:lnTo>
                <a:lnTo>
                  <a:pt x="907" y="10"/>
                </a:lnTo>
                <a:lnTo>
                  <a:pt x="980" y="2"/>
                </a:lnTo>
                <a:lnTo>
                  <a:pt x="1053"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Tree>
    <p:extLst>
      <p:ext uri="{BB962C8B-B14F-4D97-AF65-F5344CB8AC3E}">
        <p14:creationId xmlns:p14="http://schemas.microsoft.com/office/powerpoint/2010/main" val="2081534035"/>
      </p:ext>
    </p:extLst>
  </p:cSld>
  <p:clrMapOvr>
    <a:masterClrMapping/>
  </p:clrMapOvr>
  <p:extLst mod="1">
    <p:ext uri="{DCECCB84-F9BA-43D5-87BE-67443E8EF086}">
      <p15:sldGuideLst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obsah – jád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a:t>KLIKNUTÍM VLOŽÍTE </a:t>
            </a:r>
            <a:r>
              <a:rPr lang="cs-CZ"/>
              <a:t>NADPIS SNÍMKU – JÁDRO</a:t>
            </a:r>
            <a:br>
              <a:rPr lang="cs-CZ"/>
            </a:br>
            <a:r>
              <a:rPr lang="cs-CZ"/>
              <a:t>(varianta DVOUŘádkový nadpis)</a:t>
            </a:r>
            <a:endParaRPr lang="cs-CZ" dirty="0"/>
          </a:p>
        </p:txBody>
      </p:sp>
      <p:sp>
        <p:nvSpPr>
          <p:cNvPr id="3" name="Content Placeholder 2"/>
          <p:cNvSpPr>
            <a:spLocks noGrp="1"/>
          </p:cNvSpPr>
          <p:nvPr>
            <p:ph idx="1" hasCustomPrompt="1"/>
          </p:nvPr>
        </p:nvSpPr>
        <p:spPr>
          <a:xfrm>
            <a:off x="504000" y="1691999"/>
            <a:ext cx="8136000" cy="3257688"/>
          </a:xfrm>
        </p:spPr>
        <p:txBody>
          <a:bodyPr/>
          <a:lstStyle>
            <a:lvl1pPr>
              <a:defRPr/>
            </a:lvl1pPr>
            <a:lvl2pPr>
              <a:buClr>
                <a:srgbClr val="F24F00"/>
              </a:buClr>
              <a:defRPr/>
            </a:lvl2pPr>
            <a:lvl3pPr>
              <a:buClr>
                <a:srgbClr val="C8C8C8"/>
              </a:buClr>
              <a:defRPr/>
            </a:lvl3p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 </a:t>
            </a:r>
            <a:br>
              <a:rPr lang="cs-CZ" noProof="0" dirty="0"/>
            </a:br>
            <a:r>
              <a:rPr lang="cs-CZ" noProof="0" dirty="0"/>
              <a:t>Vzhled stránky můžete přepnout pomocí volby „Rozložení“.</a:t>
            </a:r>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grpSp>
        <p:nvGrpSpPr>
          <p:cNvPr id="20" name="Skupina 19"/>
          <p:cNvGrpSpPr/>
          <p:nvPr userDrawn="1"/>
        </p:nvGrpSpPr>
        <p:grpSpPr>
          <a:xfrm>
            <a:off x="7581832" y="5183239"/>
            <a:ext cx="1343508" cy="1202396"/>
            <a:chOff x="5564188" y="5467351"/>
            <a:chExt cx="725488" cy="649288"/>
          </a:xfrm>
          <a:solidFill>
            <a:schemeClr val="accent1"/>
          </a:solidFill>
        </p:grpSpPr>
        <p:sp>
          <p:nvSpPr>
            <p:cNvPr id="15" name="Freeform 10"/>
            <p:cNvSpPr>
              <a:spLocks noEditPoints="1"/>
            </p:cNvSpPr>
            <p:nvPr userDrawn="1"/>
          </p:nvSpPr>
          <p:spPr bwMode="auto">
            <a:xfrm>
              <a:off x="5564188" y="5646738"/>
              <a:ext cx="725488" cy="290513"/>
            </a:xfrm>
            <a:custGeom>
              <a:avLst/>
              <a:gdLst>
                <a:gd name="T0" fmla="*/ 389 w 914"/>
                <a:gd name="T1" fmla="*/ 30 h 367"/>
                <a:gd name="T2" fmla="*/ 266 w 914"/>
                <a:gd name="T3" fmla="*/ 44 h 367"/>
                <a:gd name="T4" fmla="*/ 166 w 914"/>
                <a:gd name="T5" fmla="*/ 70 h 367"/>
                <a:gd name="T6" fmla="*/ 92 w 914"/>
                <a:gd name="T7" fmla="*/ 104 h 367"/>
                <a:gd name="T8" fmla="*/ 43 w 914"/>
                <a:gd name="T9" fmla="*/ 142 h 367"/>
                <a:gd name="T10" fmla="*/ 27 w 914"/>
                <a:gd name="T11" fmla="*/ 184 h 367"/>
                <a:gd name="T12" fmla="*/ 43 w 914"/>
                <a:gd name="T13" fmla="*/ 225 h 367"/>
                <a:gd name="T14" fmla="*/ 92 w 914"/>
                <a:gd name="T15" fmla="*/ 263 h 367"/>
                <a:gd name="T16" fmla="*/ 166 w 914"/>
                <a:gd name="T17" fmla="*/ 297 h 367"/>
                <a:gd name="T18" fmla="*/ 266 w 914"/>
                <a:gd name="T19" fmla="*/ 323 h 367"/>
                <a:gd name="T20" fmla="*/ 389 w 914"/>
                <a:gd name="T21" fmla="*/ 337 h 367"/>
                <a:gd name="T22" fmla="*/ 524 w 914"/>
                <a:gd name="T23" fmla="*/ 337 h 367"/>
                <a:gd name="T24" fmla="*/ 646 w 914"/>
                <a:gd name="T25" fmla="*/ 323 h 367"/>
                <a:gd name="T26" fmla="*/ 746 w 914"/>
                <a:gd name="T27" fmla="*/ 297 h 367"/>
                <a:gd name="T28" fmla="*/ 822 w 914"/>
                <a:gd name="T29" fmla="*/ 263 h 367"/>
                <a:gd name="T30" fmla="*/ 870 w 914"/>
                <a:gd name="T31" fmla="*/ 225 h 367"/>
                <a:gd name="T32" fmla="*/ 886 w 914"/>
                <a:gd name="T33" fmla="*/ 184 h 367"/>
                <a:gd name="T34" fmla="*/ 870 w 914"/>
                <a:gd name="T35" fmla="*/ 142 h 367"/>
                <a:gd name="T36" fmla="*/ 822 w 914"/>
                <a:gd name="T37" fmla="*/ 104 h 367"/>
                <a:gd name="T38" fmla="*/ 746 w 914"/>
                <a:gd name="T39" fmla="*/ 70 h 367"/>
                <a:gd name="T40" fmla="*/ 646 w 914"/>
                <a:gd name="T41" fmla="*/ 44 h 367"/>
                <a:gd name="T42" fmla="*/ 524 w 914"/>
                <a:gd name="T43" fmla="*/ 30 h 367"/>
                <a:gd name="T44" fmla="*/ 456 w 914"/>
                <a:gd name="T45" fmla="*/ 0 h 367"/>
                <a:gd name="T46" fmla="*/ 580 w 914"/>
                <a:gd name="T47" fmla="*/ 8 h 367"/>
                <a:gd name="T48" fmla="*/ 689 w 914"/>
                <a:gd name="T49" fmla="*/ 25 h 367"/>
                <a:gd name="T50" fmla="*/ 781 w 914"/>
                <a:gd name="T51" fmla="*/ 54 h 367"/>
                <a:gd name="T52" fmla="*/ 852 w 914"/>
                <a:gd name="T53" fmla="*/ 91 h 367"/>
                <a:gd name="T54" fmla="*/ 898 w 914"/>
                <a:gd name="T55" fmla="*/ 135 h 367"/>
                <a:gd name="T56" fmla="*/ 914 w 914"/>
                <a:gd name="T57" fmla="*/ 184 h 367"/>
                <a:gd name="T58" fmla="*/ 898 w 914"/>
                <a:gd name="T59" fmla="*/ 232 h 367"/>
                <a:gd name="T60" fmla="*/ 852 w 914"/>
                <a:gd name="T61" fmla="*/ 277 h 367"/>
                <a:gd name="T62" fmla="*/ 781 w 914"/>
                <a:gd name="T63" fmla="*/ 313 h 367"/>
                <a:gd name="T64" fmla="*/ 689 w 914"/>
                <a:gd name="T65" fmla="*/ 342 h 367"/>
                <a:gd name="T66" fmla="*/ 580 w 914"/>
                <a:gd name="T67" fmla="*/ 359 h 367"/>
                <a:gd name="T68" fmla="*/ 456 w 914"/>
                <a:gd name="T69" fmla="*/ 367 h 367"/>
                <a:gd name="T70" fmla="*/ 333 w 914"/>
                <a:gd name="T71" fmla="*/ 359 h 367"/>
                <a:gd name="T72" fmla="*/ 224 w 914"/>
                <a:gd name="T73" fmla="*/ 342 h 367"/>
                <a:gd name="T74" fmla="*/ 132 w 914"/>
                <a:gd name="T75" fmla="*/ 313 h 367"/>
                <a:gd name="T76" fmla="*/ 61 w 914"/>
                <a:gd name="T77" fmla="*/ 277 h 367"/>
                <a:gd name="T78" fmla="*/ 16 w 914"/>
                <a:gd name="T79" fmla="*/ 232 h 367"/>
                <a:gd name="T80" fmla="*/ 0 w 914"/>
                <a:gd name="T81" fmla="*/ 184 h 367"/>
                <a:gd name="T82" fmla="*/ 16 w 914"/>
                <a:gd name="T83" fmla="*/ 135 h 367"/>
                <a:gd name="T84" fmla="*/ 61 w 914"/>
                <a:gd name="T85" fmla="*/ 91 h 367"/>
                <a:gd name="T86" fmla="*/ 132 w 914"/>
                <a:gd name="T87" fmla="*/ 54 h 367"/>
                <a:gd name="T88" fmla="*/ 224 w 914"/>
                <a:gd name="T89" fmla="*/ 25 h 367"/>
                <a:gd name="T90" fmla="*/ 333 w 914"/>
                <a:gd name="T91" fmla="*/ 8 h 367"/>
                <a:gd name="T92" fmla="*/ 456 w 914"/>
                <a:gd name="T93" fmla="*/ 0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914" h="367">
                  <a:moveTo>
                    <a:pt x="456" y="29"/>
                  </a:moveTo>
                  <a:lnTo>
                    <a:pt x="389" y="30"/>
                  </a:lnTo>
                  <a:lnTo>
                    <a:pt x="325" y="35"/>
                  </a:lnTo>
                  <a:lnTo>
                    <a:pt x="266" y="44"/>
                  </a:lnTo>
                  <a:lnTo>
                    <a:pt x="214" y="56"/>
                  </a:lnTo>
                  <a:lnTo>
                    <a:pt x="166" y="70"/>
                  </a:lnTo>
                  <a:lnTo>
                    <a:pt x="125" y="86"/>
                  </a:lnTo>
                  <a:lnTo>
                    <a:pt x="92" y="104"/>
                  </a:lnTo>
                  <a:lnTo>
                    <a:pt x="63" y="122"/>
                  </a:lnTo>
                  <a:lnTo>
                    <a:pt x="43" y="142"/>
                  </a:lnTo>
                  <a:lnTo>
                    <a:pt x="31" y="164"/>
                  </a:lnTo>
                  <a:lnTo>
                    <a:pt x="27" y="184"/>
                  </a:lnTo>
                  <a:lnTo>
                    <a:pt x="31" y="205"/>
                  </a:lnTo>
                  <a:lnTo>
                    <a:pt x="43" y="225"/>
                  </a:lnTo>
                  <a:lnTo>
                    <a:pt x="63" y="245"/>
                  </a:lnTo>
                  <a:lnTo>
                    <a:pt x="92" y="263"/>
                  </a:lnTo>
                  <a:lnTo>
                    <a:pt x="125" y="281"/>
                  </a:lnTo>
                  <a:lnTo>
                    <a:pt x="166" y="297"/>
                  </a:lnTo>
                  <a:lnTo>
                    <a:pt x="214" y="311"/>
                  </a:lnTo>
                  <a:lnTo>
                    <a:pt x="266" y="323"/>
                  </a:lnTo>
                  <a:lnTo>
                    <a:pt x="325" y="332"/>
                  </a:lnTo>
                  <a:lnTo>
                    <a:pt x="389" y="337"/>
                  </a:lnTo>
                  <a:lnTo>
                    <a:pt x="456" y="339"/>
                  </a:lnTo>
                  <a:lnTo>
                    <a:pt x="524" y="337"/>
                  </a:lnTo>
                  <a:lnTo>
                    <a:pt x="588" y="332"/>
                  </a:lnTo>
                  <a:lnTo>
                    <a:pt x="646" y="323"/>
                  </a:lnTo>
                  <a:lnTo>
                    <a:pt x="699" y="311"/>
                  </a:lnTo>
                  <a:lnTo>
                    <a:pt x="746" y="297"/>
                  </a:lnTo>
                  <a:lnTo>
                    <a:pt x="787" y="281"/>
                  </a:lnTo>
                  <a:lnTo>
                    <a:pt x="822" y="263"/>
                  </a:lnTo>
                  <a:lnTo>
                    <a:pt x="849" y="245"/>
                  </a:lnTo>
                  <a:lnTo>
                    <a:pt x="870" y="225"/>
                  </a:lnTo>
                  <a:lnTo>
                    <a:pt x="883" y="205"/>
                  </a:lnTo>
                  <a:lnTo>
                    <a:pt x="886" y="184"/>
                  </a:lnTo>
                  <a:lnTo>
                    <a:pt x="883" y="164"/>
                  </a:lnTo>
                  <a:lnTo>
                    <a:pt x="870" y="142"/>
                  </a:lnTo>
                  <a:lnTo>
                    <a:pt x="849" y="122"/>
                  </a:lnTo>
                  <a:lnTo>
                    <a:pt x="822" y="104"/>
                  </a:lnTo>
                  <a:lnTo>
                    <a:pt x="787" y="86"/>
                  </a:lnTo>
                  <a:lnTo>
                    <a:pt x="746" y="70"/>
                  </a:lnTo>
                  <a:lnTo>
                    <a:pt x="699" y="56"/>
                  </a:lnTo>
                  <a:lnTo>
                    <a:pt x="646" y="44"/>
                  </a:lnTo>
                  <a:lnTo>
                    <a:pt x="588" y="35"/>
                  </a:lnTo>
                  <a:lnTo>
                    <a:pt x="524" y="30"/>
                  </a:lnTo>
                  <a:lnTo>
                    <a:pt x="456" y="29"/>
                  </a:lnTo>
                  <a:close/>
                  <a:moveTo>
                    <a:pt x="456" y="0"/>
                  </a:moveTo>
                  <a:lnTo>
                    <a:pt x="519" y="3"/>
                  </a:lnTo>
                  <a:lnTo>
                    <a:pt x="580" y="8"/>
                  </a:lnTo>
                  <a:lnTo>
                    <a:pt x="636" y="15"/>
                  </a:lnTo>
                  <a:lnTo>
                    <a:pt x="689" y="25"/>
                  </a:lnTo>
                  <a:lnTo>
                    <a:pt x="738" y="39"/>
                  </a:lnTo>
                  <a:lnTo>
                    <a:pt x="781" y="54"/>
                  </a:lnTo>
                  <a:lnTo>
                    <a:pt x="819" y="71"/>
                  </a:lnTo>
                  <a:lnTo>
                    <a:pt x="852" y="91"/>
                  </a:lnTo>
                  <a:lnTo>
                    <a:pt x="879" y="111"/>
                  </a:lnTo>
                  <a:lnTo>
                    <a:pt x="898" y="135"/>
                  </a:lnTo>
                  <a:lnTo>
                    <a:pt x="910" y="159"/>
                  </a:lnTo>
                  <a:lnTo>
                    <a:pt x="914" y="184"/>
                  </a:lnTo>
                  <a:lnTo>
                    <a:pt x="910" y="208"/>
                  </a:lnTo>
                  <a:lnTo>
                    <a:pt x="898" y="232"/>
                  </a:lnTo>
                  <a:lnTo>
                    <a:pt x="879" y="256"/>
                  </a:lnTo>
                  <a:lnTo>
                    <a:pt x="852" y="277"/>
                  </a:lnTo>
                  <a:lnTo>
                    <a:pt x="819" y="296"/>
                  </a:lnTo>
                  <a:lnTo>
                    <a:pt x="781" y="313"/>
                  </a:lnTo>
                  <a:lnTo>
                    <a:pt x="738" y="328"/>
                  </a:lnTo>
                  <a:lnTo>
                    <a:pt x="689" y="342"/>
                  </a:lnTo>
                  <a:lnTo>
                    <a:pt x="636" y="352"/>
                  </a:lnTo>
                  <a:lnTo>
                    <a:pt x="580" y="359"/>
                  </a:lnTo>
                  <a:lnTo>
                    <a:pt x="519" y="364"/>
                  </a:lnTo>
                  <a:lnTo>
                    <a:pt x="456" y="367"/>
                  </a:lnTo>
                  <a:lnTo>
                    <a:pt x="394" y="364"/>
                  </a:lnTo>
                  <a:lnTo>
                    <a:pt x="333" y="359"/>
                  </a:lnTo>
                  <a:lnTo>
                    <a:pt x="278" y="352"/>
                  </a:lnTo>
                  <a:lnTo>
                    <a:pt x="224" y="342"/>
                  </a:lnTo>
                  <a:lnTo>
                    <a:pt x="176" y="328"/>
                  </a:lnTo>
                  <a:lnTo>
                    <a:pt x="132" y="313"/>
                  </a:lnTo>
                  <a:lnTo>
                    <a:pt x="94" y="296"/>
                  </a:lnTo>
                  <a:lnTo>
                    <a:pt x="61" y="277"/>
                  </a:lnTo>
                  <a:lnTo>
                    <a:pt x="34" y="256"/>
                  </a:lnTo>
                  <a:lnTo>
                    <a:pt x="16" y="232"/>
                  </a:lnTo>
                  <a:lnTo>
                    <a:pt x="3" y="208"/>
                  </a:lnTo>
                  <a:lnTo>
                    <a:pt x="0" y="184"/>
                  </a:lnTo>
                  <a:lnTo>
                    <a:pt x="3" y="159"/>
                  </a:lnTo>
                  <a:lnTo>
                    <a:pt x="16" y="135"/>
                  </a:lnTo>
                  <a:lnTo>
                    <a:pt x="34" y="111"/>
                  </a:lnTo>
                  <a:lnTo>
                    <a:pt x="61" y="91"/>
                  </a:lnTo>
                  <a:lnTo>
                    <a:pt x="94" y="71"/>
                  </a:lnTo>
                  <a:lnTo>
                    <a:pt x="132" y="54"/>
                  </a:lnTo>
                  <a:lnTo>
                    <a:pt x="176" y="39"/>
                  </a:lnTo>
                  <a:lnTo>
                    <a:pt x="224" y="25"/>
                  </a:lnTo>
                  <a:lnTo>
                    <a:pt x="278" y="15"/>
                  </a:lnTo>
                  <a:lnTo>
                    <a:pt x="333" y="8"/>
                  </a:lnTo>
                  <a:lnTo>
                    <a:pt x="394" y="3"/>
                  </a:lnTo>
                  <a:lnTo>
                    <a:pt x="45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6" name="Freeform 11"/>
            <p:cNvSpPr>
              <a:spLocks noEditPoints="1"/>
            </p:cNvSpPr>
            <p:nvPr userDrawn="1"/>
          </p:nvSpPr>
          <p:spPr bwMode="auto">
            <a:xfrm>
              <a:off x="5705476" y="5467351"/>
              <a:ext cx="442913" cy="649288"/>
            </a:xfrm>
            <a:custGeom>
              <a:avLst/>
              <a:gdLst>
                <a:gd name="T0" fmla="*/ 441 w 557"/>
                <a:gd name="T1" fmla="*/ 30 h 817"/>
                <a:gd name="T2" fmla="*/ 386 w 557"/>
                <a:gd name="T3" fmla="*/ 54 h 817"/>
                <a:gd name="T4" fmla="*/ 326 w 557"/>
                <a:gd name="T5" fmla="*/ 98 h 817"/>
                <a:gd name="T6" fmla="*/ 264 w 557"/>
                <a:gd name="T7" fmla="*/ 162 h 817"/>
                <a:gd name="T8" fmla="*/ 202 w 557"/>
                <a:gd name="T9" fmla="*/ 240 h 817"/>
                <a:gd name="T10" fmla="*/ 145 w 557"/>
                <a:gd name="T11" fmla="*/ 331 h 817"/>
                <a:gd name="T12" fmla="*/ 90 w 557"/>
                <a:gd name="T13" fmla="*/ 440 h 817"/>
                <a:gd name="T14" fmla="*/ 52 w 557"/>
                <a:gd name="T15" fmla="*/ 539 h 817"/>
                <a:gd name="T16" fmla="*/ 31 w 557"/>
                <a:gd name="T17" fmla="*/ 626 h 817"/>
                <a:gd name="T18" fmla="*/ 28 w 557"/>
                <a:gd name="T19" fmla="*/ 699 h 817"/>
                <a:gd name="T20" fmla="*/ 39 w 557"/>
                <a:gd name="T21" fmla="*/ 751 h 817"/>
                <a:gd name="T22" fmla="*/ 64 w 557"/>
                <a:gd name="T23" fmla="*/ 782 h 817"/>
                <a:gd name="T24" fmla="*/ 93 w 557"/>
                <a:gd name="T25" fmla="*/ 790 h 817"/>
                <a:gd name="T26" fmla="*/ 143 w 557"/>
                <a:gd name="T27" fmla="*/ 777 h 817"/>
                <a:gd name="T28" fmla="*/ 200 w 557"/>
                <a:gd name="T29" fmla="*/ 744 h 817"/>
                <a:gd name="T30" fmla="*/ 262 w 557"/>
                <a:gd name="T31" fmla="*/ 689 h 817"/>
                <a:gd name="T32" fmla="*/ 324 w 557"/>
                <a:gd name="T33" fmla="*/ 618 h 817"/>
                <a:gd name="T34" fmla="*/ 383 w 557"/>
                <a:gd name="T35" fmla="*/ 533 h 817"/>
                <a:gd name="T36" fmla="*/ 441 w 557"/>
                <a:gd name="T37" fmla="*/ 435 h 817"/>
                <a:gd name="T38" fmla="*/ 485 w 557"/>
                <a:gd name="T39" fmla="*/ 334 h 817"/>
                <a:gd name="T40" fmla="*/ 516 w 557"/>
                <a:gd name="T41" fmla="*/ 238 h 817"/>
                <a:gd name="T42" fmla="*/ 529 w 557"/>
                <a:gd name="T43" fmla="*/ 159 h 817"/>
                <a:gd name="T44" fmla="*/ 529 w 557"/>
                <a:gd name="T45" fmla="*/ 102 h 817"/>
                <a:gd name="T46" fmla="*/ 516 w 557"/>
                <a:gd name="T47" fmla="*/ 60 h 817"/>
                <a:gd name="T48" fmla="*/ 494 w 557"/>
                <a:gd name="T49" fmla="*/ 35 h 817"/>
                <a:gd name="T50" fmla="*/ 464 w 557"/>
                <a:gd name="T51" fmla="*/ 27 h 817"/>
                <a:gd name="T52" fmla="*/ 486 w 557"/>
                <a:gd name="T53" fmla="*/ 2 h 817"/>
                <a:gd name="T54" fmla="*/ 525 w 557"/>
                <a:gd name="T55" fmla="*/ 25 h 817"/>
                <a:gd name="T56" fmla="*/ 548 w 557"/>
                <a:gd name="T57" fmla="*/ 65 h 817"/>
                <a:gd name="T58" fmla="*/ 557 w 557"/>
                <a:gd name="T59" fmla="*/ 123 h 817"/>
                <a:gd name="T60" fmla="*/ 552 w 557"/>
                <a:gd name="T61" fmla="*/ 198 h 817"/>
                <a:gd name="T62" fmla="*/ 529 w 557"/>
                <a:gd name="T63" fmla="*/ 293 h 817"/>
                <a:gd name="T64" fmla="*/ 489 w 557"/>
                <a:gd name="T65" fmla="*/ 395 h 817"/>
                <a:gd name="T66" fmla="*/ 436 w 557"/>
                <a:gd name="T67" fmla="*/ 499 h 817"/>
                <a:gd name="T68" fmla="*/ 375 w 557"/>
                <a:gd name="T69" fmla="*/ 595 h 817"/>
                <a:gd name="T70" fmla="*/ 309 w 557"/>
                <a:gd name="T71" fmla="*/ 678 h 817"/>
                <a:gd name="T72" fmla="*/ 243 w 557"/>
                <a:gd name="T73" fmla="*/ 744 h 817"/>
                <a:gd name="T74" fmla="*/ 179 w 557"/>
                <a:gd name="T75" fmla="*/ 790 h 817"/>
                <a:gd name="T76" fmla="*/ 121 w 557"/>
                <a:gd name="T77" fmla="*/ 815 h 817"/>
                <a:gd name="T78" fmla="*/ 70 w 557"/>
                <a:gd name="T79" fmla="*/ 815 h 817"/>
                <a:gd name="T80" fmla="*/ 33 w 557"/>
                <a:gd name="T81" fmla="*/ 793 h 817"/>
                <a:gd name="T82" fmla="*/ 9 w 557"/>
                <a:gd name="T83" fmla="*/ 752 h 817"/>
                <a:gd name="T84" fmla="*/ 0 w 557"/>
                <a:gd name="T85" fmla="*/ 696 h 817"/>
                <a:gd name="T86" fmla="*/ 4 w 557"/>
                <a:gd name="T87" fmla="*/ 626 h 817"/>
                <a:gd name="T88" fmla="*/ 21 w 557"/>
                <a:gd name="T89" fmla="*/ 546 h 817"/>
                <a:gd name="T90" fmla="*/ 52 w 557"/>
                <a:gd name="T91" fmla="*/ 458 h 817"/>
                <a:gd name="T92" fmla="*/ 96 w 557"/>
                <a:gd name="T93" fmla="*/ 365 h 817"/>
                <a:gd name="T94" fmla="*/ 152 w 557"/>
                <a:gd name="T95" fmla="*/ 268 h 817"/>
                <a:gd name="T96" fmla="*/ 215 w 557"/>
                <a:gd name="T97" fmla="*/ 178 h 817"/>
                <a:gd name="T98" fmla="*/ 281 w 557"/>
                <a:gd name="T99" fmla="*/ 105 h 817"/>
                <a:gd name="T100" fmla="*/ 346 w 557"/>
                <a:gd name="T101" fmla="*/ 49 h 817"/>
                <a:gd name="T102" fmla="*/ 408 w 557"/>
                <a:gd name="T103" fmla="*/ 12 h 817"/>
                <a:gd name="T104" fmla="*/ 464 w 557"/>
                <a:gd name="T105" fmla="*/ 0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57" h="817">
                  <a:moveTo>
                    <a:pt x="464" y="27"/>
                  </a:moveTo>
                  <a:lnTo>
                    <a:pt x="441" y="30"/>
                  </a:lnTo>
                  <a:lnTo>
                    <a:pt x="413" y="40"/>
                  </a:lnTo>
                  <a:lnTo>
                    <a:pt x="386" y="54"/>
                  </a:lnTo>
                  <a:lnTo>
                    <a:pt x="356" y="75"/>
                  </a:lnTo>
                  <a:lnTo>
                    <a:pt x="326" y="98"/>
                  </a:lnTo>
                  <a:lnTo>
                    <a:pt x="295" y="128"/>
                  </a:lnTo>
                  <a:lnTo>
                    <a:pt x="264" y="162"/>
                  </a:lnTo>
                  <a:lnTo>
                    <a:pt x="233" y="199"/>
                  </a:lnTo>
                  <a:lnTo>
                    <a:pt x="202" y="240"/>
                  </a:lnTo>
                  <a:lnTo>
                    <a:pt x="173" y="284"/>
                  </a:lnTo>
                  <a:lnTo>
                    <a:pt x="145" y="331"/>
                  </a:lnTo>
                  <a:lnTo>
                    <a:pt x="114" y="386"/>
                  </a:lnTo>
                  <a:lnTo>
                    <a:pt x="90" y="440"/>
                  </a:lnTo>
                  <a:lnTo>
                    <a:pt x="69" y="491"/>
                  </a:lnTo>
                  <a:lnTo>
                    <a:pt x="52" y="539"/>
                  </a:lnTo>
                  <a:lnTo>
                    <a:pt x="40" y="584"/>
                  </a:lnTo>
                  <a:lnTo>
                    <a:pt x="31" y="626"/>
                  </a:lnTo>
                  <a:lnTo>
                    <a:pt x="28" y="665"/>
                  </a:lnTo>
                  <a:lnTo>
                    <a:pt x="28" y="699"/>
                  </a:lnTo>
                  <a:lnTo>
                    <a:pt x="31" y="727"/>
                  </a:lnTo>
                  <a:lnTo>
                    <a:pt x="39" y="751"/>
                  </a:lnTo>
                  <a:lnTo>
                    <a:pt x="49" y="770"/>
                  </a:lnTo>
                  <a:lnTo>
                    <a:pt x="64" y="782"/>
                  </a:lnTo>
                  <a:lnTo>
                    <a:pt x="77" y="788"/>
                  </a:lnTo>
                  <a:lnTo>
                    <a:pt x="93" y="790"/>
                  </a:lnTo>
                  <a:lnTo>
                    <a:pt x="117" y="787"/>
                  </a:lnTo>
                  <a:lnTo>
                    <a:pt x="143" y="777"/>
                  </a:lnTo>
                  <a:lnTo>
                    <a:pt x="171" y="763"/>
                  </a:lnTo>
                  <a:lnTo>
                    <a:pt x="200" y="744"/>
                  </a:lnTo>
                  <a:lnTo>
                    <a:pt x="231" y="719"/>
                  </a:lnTo>
                  <a:lnTo>
                    <a:pt x="262" y="689"/>
                  </a:lnTo>
                  <a:lnTo>
                    <a:pt x="293" y="655"/>
                  </a:lnTo>
                  <a:lnTo>
                    <a:pt x="324" y="618"/>
                  </a:lnTo>
                  <a:lnTo>
                    <a:pt x="354" y="577"/>
                  </a:lnTo>
                  <a:lnTo>
                    <a:pt x="383" y="533"/>
                  </a:lnTo>
                  <a:lnTo>
                    <a:pt x="412" y="486"/>
                  </a:lnTo>
                  <a:lnTo>
                    <a:pt x="441" y="435"/>
                  </a:lnTo>
                  <a:lnTo>
                    <a:pt x="464" y="385"/>
                  </a:lnTo>
                  <a:lnTo>
                    <a:pt x="485" y="334"/>
                  </a:lnTo>
                  <a:lnTo>
                    <a:pt x="503" y="285"/>
                  </a:lnTo>
                  <a:lnTo>
                    <a:pt x="516" y="238"/>
                  </a:lnTo>
                  <a:lnTo>
                    <a:pt x="525" y="193"/>
                  </a:lnTo>
                  <a:lnTo>
                    <a:pt x="529" y="159"/>
                  </a:lnTo>
                  <a:lnTo>
                    <a:pt x="530" y="130"/>
                  </a:lnTo>
                  <a:lnTo>
                    <a:pt x="529" y="102"/>
                  </a:lnTo>
                  <a:lnTo>
                    <a:pt x="524" y="80"/>
                  </a:lnTo>
                  <a:lnTo>
                    <a:pt x="516" y="60"/>
                  </a:lnTo>
                  <a:lnTo>
                    <a:pt x="506" y="45"/>
                  </a:lnTo>
                  <a:lnTo>
                    <a:pt x="494" y="35"/>
                  </a:lnTo>
                  <a:lnTo>
                    <a:pt x="480" y="29"/>
                  </a:lnTo>
                  <a:lnTo>
                    <a:pt x="464" y="27"/>
                  </a:lnTo>
                  <a:close/>
                  <a:moveTo>
                    <a:pt x="464" y="0"/>
                  </a:moveTo>
                  <a:lnTo>
                    <a:pt x="486" y="2"/>
                  </a:lnTo>
                  <a:lnTo>
                    <a:pt x="507" y="11"/>
                  </a:lnTo>
                  <a:lnTo>
                    <a:pt x="525" y="25"/>
                  </a:lnTo>
                  <a:lnTo>
                    <a:pt x="538" y="42"/>
                  </a:lnTo>
                  <a:lnTo>
                    <a:pt x="548" y="65"/>
                  </a:lnTo>
                  <a:lnTo>
                    <a:pt x="555" y="92"/>
                  </a:lnTo>
                  <a:lnTo>
                    <a:pt x="557" y="123"/>
                  </a:lnTo>
                  <a:lnTo>
                    <a:pt x="557" y="158"/>
                  </a:lnTo>
                  <a:lnTo>
                    <a:pt x="552" y="198"/>
                  </a:lnTo>
                  <a:lnTo>
                    <a:pt x="542" y="244"/>
                  </a:lnTo>
                  <a:lnTo>
                    <a:pt x="529" y="293"/>
                  </a:lnTo>
                  <a:lnTo>
                    <a:pt x="511" y="344"/>
                  </a:lnTo>
                  <a:lnTo>
                    <a:pt x="489" y="395"/>
                  </a:lnTo>
                  <a:lnTo>
                    <a:pt x="464" y="447"/>
                  </a:lnTo>
                  <a:lnTo>
                    <a:pt x="436" y="499"/>
                  </a:lnTo>
                  <a:lnTo>
                    <a:pt x="406" y="549"/>
                  </a:lnTo>
                  <a:lnTo>
                    <a:pt x="375" y="595"/>
                  </a:lnTo>
                  <a:lnTo>
                    <a:pt x="343" y="639"/>
                  </a:lnTo>
                  <a:lnTo>
                    <a:pt x="309" y="678"/>
                  </a:lnTo>
                  <a:lnTo>
                    <a:pt x="276" y="712"/>
                  </a:lnTo>
                  <a:lnTo>
                    <a:pt x="243" y="744"/>
                  </a:lnTo>
                  <a:lnTo>
                    <a:pt x="211" y="770"/>
                  </a:lnTo>
                  <a:lnTo>
                    <a:pt x="179" y="790"/>
                  </a:lnTo>
                  <a:lnTo>
                    <a:pt x="149" y="805"/>
                  </a:lnTo>
                  <a:lnTo>
                    <a:pt x="121" y="815"/>
                  </a:lnTo>
                  <a:lnTo>
                    <a:pt x="93" y="817"/>
                  </a:lnTo>
                  <a:lnTo>
                    <a:pt x="70" y="815"/>
                  </a:lnTo>
                  <a:lnTo>
                    <a:pt x="50" y="806"/>
                  </a:lnTo>
                  <a:lnTo>
                    <a:pt x="33" y="793"/>
                  </a:lnTo>
                  <a:lnTo>
                    <a:pt x="19" y="775"/>
                  </a:lnTo>
                  <a:lnTo>
                    <a:pt x="9" y="752"/>
                  </a:lnTo>
                  <a:lnTo>
                    <a:pt x="3" y="726"/>
                  </a:lnTo>
                  <a:lnTo>
                    <a:pt x="0" y="696"/>
                  </a:lnTo>
                  <a:lnTo>
                    <a:pt x="0" y="663"/>
                  </a:lnTo>
                  <a:lnTo>
                    <a:pt x="4" y="626"/>
                  </a:lnTo>
                  <a:lnTo>
                    <a:pt x="11" y="588"/>
                  </a:lnTo>
                  <a:lnTo>
                    <a:pt x="21" y="546"/>
                  </a:lnTo>
                  <a:lnTo>
                    <a:pt x="35" y="503"/>
                  </a:lnTo>
                  <a:lnTo>
                    <a:pt x="52" y="458"/>
                  </a:lnTo>
                  <a:lnTo>
                    <a:pt x="72" y="412"/>
                  </a:lnTo>
                  <a:lnTo>
                    <a:pt x="96" y="365"/>
                  </a:lnTo>
                  <a:lnTo>
                    <a:pt x="121" y="318"/>
                  </a:lnTo>
                  <a:lnTo>
                    <a:pt x="152" y="268"/>
                  </a:lnTo>
                  <a:lnTo>
                    <a:pt x="183" y="222"/>
                  </a:lnTo>
                  <a:lnTo>
                    <a:pt x="215" y="178"/>
                  </a:lnTo>
                  <a:lnTo>
                    <a:pt x="248" y="139"/>
                  </a:lnTo>
                  <a:lnTo>
                    <a:pt x="281" y="105"/>
                  </a:lnTo>
                  <a:lnTo>
                    <a:pt x="314" y="73"/>
                  </a:lnTo>
                  <a:lnTo>
                    <a:pt x="346" y="49"/>
                  </a:lnTo>
                  <a:lnTo>
                    <a:pt x="379" y="27"/>
                  </a:lnTo>
                  <a:lnTo>
                    <a:pt x="408" y="12"/>
                  </a:lnTo>
                  <a:lnTo>
                    <a:pt x="437" y="2"/>
                  </a:lnTo>
                  <a:lnTo>
                    <a:pt x="4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7" name="Freeform 12"/>
            <p:cNvSpPr>
              <a:spLocks noEditPoints="1"/>
            </p:cNvSpPr>
            <p:nvPr userDrawn="1"/>
          </p:nvSpPr>
          <p:spPr bwMode="auto">
            <a:xfrm>
              <a:off x="5705476" y="5467351"/>
              <a:ext cx="442913" cy="649288"/>
            </a:xfrm>
            <a:custGeom>
              <a:avLst/>
              <a:gdLst>
                <a:gd name="T0" fmla="*/ 77 w 557"/>
                <a:gd name="T1" fmla="*/ 29 h 817"/>
                <a:gd name="T2" fmla="*/ 49 w 557"/>
                <a:gd name="T3" fmla="*/ 47 h 817"/>
                <a:gd name="T4" fmla="*/ 31 w 557"/>
                <a:gd name="T5" fmla="*/ 90 h 817"/>
                <a:gd name="T6" fmla="*/ 28 w 557"/>
                <a:gd name="T7" fmla="*/ 152 h 817"/>
                <a:gd name="T8" fmla="*/ 40 w 557"/>
                <a:gd name="T9" fmla="*/ 233 h 817"/>
                <a:gd name="T10" fmla="*/ 69 w 557"/>
                <a:gd name="T11" fmla="*/ 326 h 817"/>
                <a:gd name="T12" fmla="*/ 114 w 557"/>
                <a:gd name="T13" fmla="*/ 431 h 817"/>
                <a:gd name="T14" fmla="*/ 173 w 557"/>
                <a:gd name="T15" fmla="*/ 533 h 817"/>
                <a:gd name="T16" fmla="*/ 233 w 557"/>
                <a:gd name="T17" fmla="*/ 618 h 817"/>
                <a:gd name="T18" fmla="*/ 295 w 557"/>
                <a:gd name="T19" fmla="*/ 689 h 817"/>
                <a:gd name="T20" fmla="*/ 356 w 557"/>
                <a:gd name="T21" fmla="*/ 744 h 817"/>
                <a:gd name="T22" fmla="*/ 413 w 557"/>
                <a:gd name="T23" fmla="*/ 777 h 817"/>
                <a:gd name="T24" fmla="*/ 464 w 557"/>
                <a:gd name="T25" fmla="*/ 790 h 817"/>
                <a:gd name="T26" fmla="*/ 494 w 557"/>
                <a:gd name="T27" fmla="*/ 782 h 817"/>
                <a:gd name="T28" fmla="*/ 516 w 557"/>
                <a:gd name="T29" fmla="*/ 757 h 817"/>
                <a:gd name="T30" fmla="*/ 529 w 557"/>
                <a:gd name="T31" fmla="*/ 715 h 817"/>
                <a:gd name="T32" fmla="*/ 529 w 557"/>
                <a:gd name="T33" fmla="*/ 658 h 817"/>
                <a:gd name="T34" fmla="*/ 516 w 557"/>
                <a:gd name="T35" fmla="*/ 579 h 817"/>
                <a:gd name="T36" fmla="*/ 485 w 557"/>
                <a:gd name="T37" fmla="*/ 483 h 817"/>
                <a:gd name="T38" fmla="*/ 441 w 557"/>
                <a:gd name="T39" fmla="*/ 382 h 817"/>
                <a:gd name="T40" fmla="*/ 383 w 557"/>
                <a:gd name="T41" fmla="*/ 284 h 817"/>
                <a:gd name="T42" fmla="*/ 324 w 557"/>
                <a:gd name="T43" fmla="*/ 199 h 817"/>
                <a:gd name="T44" fmla="*/ 262 w 557"/>
                <a:gd name="T45" fmla="*/ 128 h 817"/>
                <a:gd name="T46" fmla="*/ 200 w 557"/>
                <a:gd name="T47" fmla="*/ 75 h 817"/>
                <a:gd name="T48" fmla="*/ 143 w 557"/>
                <a:gd name="T49" fmla="*/ 40 h 817"/>
                <a:gd name="T50" fmla="*/ 93 w 557"/>
                <a:gd name="T51" fmla="*/ 27 h 817"/>
                <a:gd name="T52" fmla="*/ 121 w 557"/>
                <a:gd name="T53" fmla="*/ 2 h 817"/>
                <a:gd name="T54" fmla="*/ 179 w 557"/>
                <a:gd name="T55" fmla="*/ 27 h 817"/>
                <a:gd name="T56" fmla="*/ 243 w 557"/>
                <a:gd name="T57" fmla="*/ 73 h 817"/>
                <a:gd name="T58" fmla="*/ 309 w 557"/>
                <a:gd name="T59" fmla="*/ 139 h 817"/>
                <a:gd name="T60" fmla="*/ 375 w 557"/>
                <a:gd name="T61" fmla="*/ 222 h 817"/>
                <a:gd name="T62" fmla="*/ 436 w 557"/>
                <a:gd name="T63" fmla="*/ 318 h 817"/>
                <a:gd name="T64" fmla="*/ 489 w 557"/>
                <a:gd name="T65" fmla="*/ 422 h 817"/>
                <a:gd name="T66" fmla="*/ 529 w 557"/>
                <a:gd name="T67" fmla="*/ 524 h 817"/>
                <a:gd name="T68" fmla="*/ 552 w 557"/>
                <a:gd name="T69" fmla="*/ 619 h 817"/>
                <a:gd name="T70" fmla="*/ 557 w 557"/>
                <a:gd name="T71" fmla="*/ 694 h 817"/>
                <a:gd name="T72" fmla="*/ 548 w 557"/>
                <a:gd name="T73" fmla="*/ 752 h 817"/>
                <a:gd name="T74" fmla="*/ 525 w 557"/>
                <a:gd name="T75" fmla="*/ 793 h 817"/>
                <a:gd name="T76" fmla="*/ 486 w 557"/>
                <a:gd name="T77" fmla="*/ 815 h 817"/>
                <a:gd name="T78" fmla="*/ 437 w 557"/>
                <a:gd name="T79" fmla="*/ 815 h 817"/>
                <a:gd name="T80" fmla="*/ 379 w 557"/>
                <a:gd name="T81" fmla="*/ 790 h 817"/>
                <a:gd name="T82" fmla="*/ 314 w 557"/>
                <a:gd name="T83" fmla="*/ 744 h 817"/>
                <a:gd name="T84" fmla="*/ 248 w 557"/>
                <a:gd name="T85" fmla="*/ 678 h 817"/>
                <a:gd name="T86" fmla="*/ 183 w 557"/>
                <a:gd name="T87" fmla="*/ 595 h 817"/>
                <a:gd name="T88" fmla="*/ 121 w 557"/>
                <a:gd name="T89" fmla="*/ 499 h 817"/>
                <a:gd name="T90" fmla="*/ 72 w 557"/>
                <a:gd name="T91" fmla="*/ 405 h 817"/>
                <a:gd name="T92" fmla="*/ 35 w 557"/>
                <a:gd name="T93" fmla="*/ 314 h 817"/>
                <a:gd name="T94" fmla="*/ 11 w 557"/>
                <a:gd name="T95" fmla="*/ 230 h 817"/>
                <a:gd name="T96" fmla="*/ 0 w 557"/>
                <a:gd name="T97" fmla="*/ 154 h 817"/>
                <a:gd name="T98" fmla="*/ 3 w 557"/>
                <a:gd name="T99" fmla="*/ 91 h 817"/>
                <a:gd name="T100" fmla="*/ 19 w 557"/>
                <a:gd name="T101" fmla="*/ 42 h 817"/>
                <a:gd name="T102" fmla="*/ 50 w 557"/>
                <a:gd name="T103" fmla="*/ 11 h 817"/>
                <a:gd name="T104" fmla="*/ 93 w 557"/>
                <a:gd name="T105" fmla="*/ 0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57" h="817">
                  <a:moveTo>
                    <a:pt x="93" y="27"/>
                  </a:moveTo>
                  <a:lnTo>
                    <a:pt x="77" y="29"/>
                  </a:lnTo>
                  <a:lnTo>
                    <a:pt x="64" y="35"/>
                  </a:lnTo>
                  <a:lnTo>
                    <a:pt x="49" y="47"/>
                  </a:lnTo>
                  <a:lnTo>
                    <a:pt x="39" y="66"/>
                  </a:lnTo>
                  <a:lnTo>
                    <a:pt x="31" y="90"/>
                  </a:lnTo>
                  <a:lnTo>
                    <a:pt x="28" y="118"/>
                  </a:lnTo>
                  <a:lnTo>
                    <a:pt x="28" y="152"/>
                  </a:lnTo>
                  <a:lnTo>
                    <a:pt x="31" y="191"/>
                  </a:lnTo>
                  <a:lnTo>
                    <a:pt x="40" y="233"/>
                  </a:lnTo>
                  <a:lnTo>
                    <a:pt x="52" y="278"/>
                  </a:lnTo>
                  <a:lnTo>
                    <a:pt x="69" y="326"/>
                  </a:lnTo>
                  <a:lnTo>
                    <a:pt x="90" y="377"/>
                  </a:lnTo>
                  <a:lnTo>
                    <a:pt x="114" y="431"/>
                  </a:lnTo>
                  <a:lnTo>
                    <a:pt x="145" y="486"/>
                  </a:lnTo>
                  <a:lnTo>
                    <a:pt x="173" y="533"/>
                  </a:lnTo>
                  <a:lnTo>
                    <a:pt x="202" y="577"/>
                  </a:lnTo>
                  <a:lnTo>
                    <a:pt x="233" y="618"/>
                  </a:lnTo>
                  <a:lnTo>
                    <a:pt x="264" y="655"/>
                  </a:lnTo>
                  <a:lnTo>
                    <a:pt x="295" y="689"/>
                  </a:lnTo>
                  <a:lnTo>
                    <a:pt x="326" y="719"/>
                  </a:lnTo>
                  <a:lnTo>
                    <a:pt x="356" y="744"/>
                  </a:lnTo>
                  <a:lnTo>
                    <a:pt x="386" y="763"/>
                  </a:lnTo>
                  <a:lnTo>
                    <a:pt x="413" y="777"/>
                  </a:lnTo>
                  <a:lnTo>
                    <a:pt x="441" y="787"/>
                  </a:lnTo>
                  <a:lnTo>
                    <a:pt x="464" y="790"/>
                  </a:lnTo>
                  <a:lnTo>
                    <a:pt x="480" y="788"/>
                  </a:lnTo>
                  <a:lnTo>
                    <a:pt x="494" y="782"/>
                  </a:lnTo>
                  <a:lnTo>
                    <a:pt x="506" y="772"/>
                  </a:lnTo>
                  <a:lnTo>
                    <a:pt x="516" y="757"/>
                  </a:lnTo>
                  <a:lnTo>
                    <a:pt x="524" y="737"/>
                  </a:lnTo>
                  <a:lnTo>
                    <a:pt x="529" y="715"/>
                  </a:lnTo>
                  <a:lnTo>
                    <a:pt x="530" y="687"/>
                  </a:lnTo>
                  <a:lnTo>
                    <a:pt x="529" y="658"/>
                  </a:lnTo>
                  <a:lnTo>
                    <a:pt x="525" y="624"/>
                  </a:lnTo>
                  <a:lnTo>
                    <a:pt x="516" y="579"/>
                  </a:lnTo>
                  <a:lnTo>
                    <a:pt x="503" y="532"/>
                  </a:lnTo>
                  <a:lnTo>
                    <a:pt x="485" y="483"/>
                  </a:lnTo>
                  <a:lnTo>
                    <a:pt x="464" y="432"/>
                  </a:lnTo>
                  <a:lnTo>
                    <a:pt x="441" y="382"/>
                  </a:lnTo>
                  <a:lnTo>
                    <a:pt x="412" y="331"/>
                  </a:lnTo>
                  <a:lnTo>
                    <a:pt x="383" y="284"/>
                  </a:lnTo>
                  <a:lnTo>
                    <a:pt x="354" y="240"/>
                  </a:lnTo>
                  <a:lnTo>
                    <a:pt x="324" y="199"/>
                  </a:lnTo>
                  <a:lnTo>
                    <a:pt x="293" y="162"/>
                  </a:lnTo>
                  <a:lnTo>
                    <a:pt x="262" y="128"/>
                  </a:lnTo>
                  <a:lnTo>
                    <a:pt x="231" y="98"/>
                  </a:lnTo>
                  <a:lnTo>
                    <a:pt x="200" y="75"/>
                  </a:lnTo>
                  <a:lnTo>
                    <a:pt x="171" y="54"/>
                  </a:lnTo>
                  <a:lnTo>
                    <a:pt x="143" y="40"/>
                  </a:lnTo>
                  <a:lnTo>
                    <a:pt x="117" y="30"/>
                  </a:lnTo>
                  <a:lnTo>
                    <a:pt x="93" y="27"/>
                  </a:lnTo>
                  <a:close/>
                  <a:moveTo>
                    <a:pt x="93" y="0"/>
                  </a:moveTo>
                  <a:lnTo>
                    <a:pt x="121" y="2"/>
                  </a:lnTo>
                  <a:lnTo>
                    <a:pt x="149" y="12"/>
                  </a:lnTo>
                  <a:lnTo>
                    <a:pt x="179" y="27"/>
                  </a:lnTo>
                  <a:lnTo>
                    <a:pt x="211" y="49"/>
                  </a:lnTo>
                  <a:lnTo>
                    <a:pt x="243" y="73"/>
                  </a:lnTo>
                  <a:lnTo>
                    <a:pt x="276" y="105"/>
                  </a:lnTo>
                  <a:lnTo>
                    <a:pt x="309" y="139"/>
                  </a:lnTo>
                  <a:lnTo>
                    <a:pt x="343" y="178"/>
                  </a:lnTo>
                  <a:lnTo>
                    <a:pt x="375" y="222"/>
                  </a:lnTo>
                  <a:lnTo>
                    <a:pt x="406" y="268"/>
                  </a:lnTo>
                  <a:lnTo>
                    <a:pt x="436" y="318"/>
                  </a:lnTo>
                  <a:lnTo>
                    <a:pt x="464" y="370"/>
                  </a:lnTo>
                  <a:lnTo>
                    <a:pt x="489" y="422"/>
                  </a:lnTo>
                  <a:lnTo>
                    <a:pt x="511" y="473"/>
                  </a:lnTo>
                  <a:lnTo>
                    <a:pt x="529" y="524"/>
                  </a:lnTo>
                  <a:lnTo>
                    <a:pt x="542" y="573"/>
                  </a:lnTo>
                  <a:lnTo>
                    <a:pt x="552" y="619"/>
                  </a:lnTo>
                  <a:lnTo>
                    <a:pt x="556" y="659"/>
                  </a:lnTo>
                  <a:lnTo>
                    <a:pt x="557" y="694"/>
                  </a:lnTo>
                  <a:lnTo>
                    <a:pt x="555" y="725"/>
                  </a:lnTo>
                  <a:lnTo>
                    <a:pt x="548" y="752"/>
                  </a:lnTo>
                  <a:lnTo>
                    <a:pt x="538" y="775"/>
                  </a:lnTo>
                  <a:lnTo>
                    <a:pt x="525" y="793"/>
                  </a:lnTo>
                  <a:lnTo>
                    <a:pt x="507" y="806"/>
                  </a:lnTo>
                  <a:lnTo>
                    <a:pt x="486" y="815"/>
                  </a:lnTo>
                  <a:lnTo>
                    <a:pt x="464" y="817"/>
                  </a:lnTo>
                  <a:lnTo>
                    <a:pt x="437" y="815"/>
                  </a:lnTo>
                  <a:lnTo>
                    <a:pt x="408" y="805"/>
                  </a:lnTo>
                  <a:lnTo>
                    <a:pt x="379" y="790"/>
                  </a:lnTo>
                  <a:lnTo>
                    <a:pt x="346" y="770"/>
                  </a:lnTo>
                  <a:lnTo>
                    <a:pt x="314" y="744"/>
                  </a:lnTo>
                  <a:lnTo>
                    <a:pt x="281" y="712"/>
                  </a:lnTo>
                  <a:lnTo>
                    <a:pt x="248" y="678"/>
                  </a:lnTo>
                  <a:lnTo>
                    <a:pt x="215" y="639"/>
                  </a:lnTo>
                  <a:lnTo>
                    <a:pt x="183" y="595"/>
                  </a:lnTo>
                  <a:lnTo>
                    <a:pt x="152" y="549"/>
                  </a:lnTo>
                  <a:lnTo>
                    <a:pt x="121" y="499"/>
                  </a:lnTo>
                  <a:lnTo>
                    <a:pt x="96" y="452"/>
                  </a:lnTo>
                  <a:lnTo>
                    <a:pt x="72" y="405"/>
                  </a:lnTo>
                  <a:lnTo>
                    <a:pt x="52" y="359"/>
                  </a:lnTo>
                  <a:lnTo>
                    <a:pt x="35" y="314"/>
                  </a:lnTo>
                  <a:lnTo>
                    <a:pt x="21" y="272"/>
                  </a:lnTo>
                  <a:lnTo>
                    <a:pt x="11" y="230"/>
                  </a:lnTo>
                  <a:lnTo>
                    <a:pt x="4" y="191"/>
                  </a:lnTo>
                  <a:lnTo>
                    <a:pt x="0" y="154"/>
                  </a:lnTo>
                  <a:lnTo>
                    <a:pt x="0" y="121"/>
                  </a:lnTo>
                  <a:lnTo>
                    <a:pt x="3" y="91"/>
                  </a:lnTo>
                  <a:lnTo>
                    <a:pt x="9" y="65"/>
                  </a:lnTo>
                  <a:lnTo>
                    <a:pt x="19" y="42"/>
                  </a:lnTo>
                  <a:lnTo>
                    <a:pt x="33" y="24"/>
                  </a:lnTo>
                  <a:lnTo>
                    <a:pt x="50" y="11"/>
                  </a:lnTo>
                  <a:lnTo>
                    <a:pt x="70" y="2"/>
                  </a:lnTo>
                  <a:lnTo>
                    <a:pt x="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8" name="Freeform 13"/>
            <p:cNvSpPr>
              <a:spLocks/>
            </p:cNvSpPr>
            <p:nvPr userDrawn="1"/>
          </p:nvSpPr>
          <p:spPr bwMode="auto">
            <a:xfrm>
              <a:off x="5881688" y="5748338"/>
              <a:ext cx="90488" cy="88900"/>
            </a:xfrm>
            <a:custGeom>
              <a:avLst/>
              <a:gdLst>
                <a:gd name="T0" fmla="*/ 56 w 113"/>
                <a:gd name="T1" fmla="*/ 0 h 113"/>
                <a:gd name="T2" fmla="*/ 75 w 113"/>
                <a:gd name="T3" fmla="*/ 3 h 113"/>
                <a:gd name="T4" fmla="*/ 90 w 113"/>
                <a:gd name="T5" fmla="*/ 12 h 113"/>
                <a:gd name="T6" fmla="*/ 102 w 113"/>
                <a:gd name="T7" fmla="*/ 23 h 113"/>
                <a:gd name="T8" fmla="*/ 109 w 113"/>
                <a:gd name="T9" fmla="*/ 39 h 113"/>
                <a:gd name="T10" fmla="*/ 113 w 113"/>
                <a:gd name="T11" fmla="*/ 57 h 113"/>
                <a:gd name="T12" fmla="*/ 109 w 113"/>
                <a:gd name="T13" fmla="*/ 74 h 113"/>
                <a:gd name="T14" fmla="*/ 102 w 113"/>
                <a:gd name="T15" fmla="*/ 90 h 113"/>
                <a:gd name="T16" fmla="*/ 90 w 113"/>
                <a:gd name="T17" fmla="*/ 103 h 113"/>
                <a:gd name="T18" fmla="*/ 75 w 113"/>
                <a:gd name="T19" fmla="*/ 110 h 113"/>
                <a:gd name="T20" fmla="*/ 56 w 113"/>
                <a:gd name="T21" fmla="*/ 113 h 113"/>
                <a:gd name="T22" fmla="*/ 39 w 113"/>
                <a:gd name="T23" fmla="*/ 110 h 113"/>
                <a:gd name="T24" fmla="*/ 24 w 113"/>
                <a:gd name="T25" fmla="*/ 103 h 113"/>
                <a:gd name="T26" fmla="*/ 11 w 113"/>
                <a:gd name="T27" fmla="*/ 90 h 113"/>
                <a:gd name="T28" fmla="*/ 4 w 113"/>
                <a:gd name="T29" fmla="*/ 74 h 113"/>
                <a:gd name="T30" fmla="*/ 0 w 113"/>
                <a:gd name="T31" fmla="*/ 57 h 113"/>
                <a:gd name="T32" fmla="*/ 4 w 113"/>
                <a:gd name="T33" fmla="*/ 39 h 113"/>
                <a:gd name="T34" fmla="*/ 11 w 113"/>
                <a:gd name="T35" fmla="*/ 23 h 113"/>
                <a:gd name="T36" fmla="*/ 24 w 113"/>
                <a:gd name="T37" fmla="*/ 12 h 113"/>
                <a:gd name="T38" fmla="*/ 39 w 113"/>
                <a:gd name="T39" fmla="*/ 3 h 113"/>
                <a:gd name="T40" fmla="*/ 56 w 113"/>
                <a:gd name="T41" fmla="*/ 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3" h="113">
                  <a:moveTo>
                    <a:pt x="56" y="0"/>
                  </a:moveTo>
                  <a:lnTo>
                    <a:pt x="75" y="3"/>
                  </a:lnTo>
                  <a:lnTo>
                    <a:pt x="90" y="12"/>
                  </a:lnTo>
                  <a:lnTo>
                    <a:pt x="102" y="23"/>
                  </a:lnTo>
                  <a:lnTo>
                    <a:pt x="109" y="39"/>
                  </a:lnTo>
                  <a:lnTo>
                    <a:pt x="113" y="57"/>
                  </a:lnTo>
                  <a:lnTo>
                    <a:pt x="109" y="74"/>
                  </a:lnTo>
                  <a:lnTo>
                    <a:pt x="102" y="90"/>
                  </a:lnTo>
                  <a:lnTo>
                    <a:pt x="90" y="103"/>
                  </a:lnTo>
                  <a:lnTo>
                    <a:pt x="75" y="110"/>
                  </a:lnTo>
                  <a:lnTo>
                    <a:pt x="56" y="113"/>
                  </a:lnTo>
                  <a:lnTo>
                    <a:pt x="39" y="110"/>
                  </a:lnTo>
                  <a:lnTo>
                    <a:pt x="24" y="103"/>
                  </a:lnTo>
                  <a:lnTo>
                    <a:pt x="11" y="90"/>
                  </a:lnTo>
                  <a:lnTo>
                    <a:pt x="4" y="74"/>
                  </a:lnTo>
                  <a:lnTo>
                    <a:pt x="0" y="57"/>
                  </a:lnTo>
                  <a:lnTo>
                    <a:pt x="4" y="39"/>
                  </a:lnTo>
                  <a:lnTo>
                    <a:pt x="11" y="23"/>
                  </a:lnTo>
                  <a:lnTo>
                    <a:pt x="24" y="12"/>
                  </a:lnTo>
                  <a:lnTo>
                    <a:pt x="39" y="3"/>
                  </a:lnTo>
                  <a:lnTo>
                    <a:pt x="5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sp>
          <p:nvSpPr>
            <p:cNvPr id="19" name="Freeform 14"/>
            <p:cNvSpPr>
              <a:spLocks noEditPoints="1"/>
            </p:cNvSpPr>
            <p:nvPr userDrawn="1"/>
          </p:nvSpPr>
          <p:spPr bwMode="auto">
            <a:xfrm>
              <a:off x="5873751" y="5738813"/>
              <a:ext cx="106363" cy="106363"/>
            </a:xfrm>
            <a:custGeom>
              <a:avLst/>
              <a:gdLst>
                <a:gd name="T0" fmla="*/ 67 w 134"/>
                <a:gd name="T1" fmla="*/ 23 h 135"/>
                <a:gd name="T2" fmla="*/ 50 w 134"/>
                <a:gd name="T3" fmla="*/ 26 h 135"/>
                <a:gd name="T4" fmla="*/ 36 w 134"/>
                <a:gd name="T5" fmla="*/ 35 h 135"/>
                <a:gd name="T6" fmla="*/ 26 w 134"/>
                <a:gd name="T7" fmla="*/ 50 h 135"/>
                <a:gd name="T8" fmla="*/ 22 w 134"/>
                <a:gd name="T9" fmla="*/ 68 h 135"/>
                <a:gd name="T10" fmla="*/ 26 w 134"/>
                <a:gd name="T11" fmla="*/ 85 h 135"/>
                <a:gd name="T12" fmla="*/ 36 w 134"/>
                <a:gd name="T13" fmla="*/ 100 h 135"/>
                <a:gd name="T14" fmla="*/ 50 w 134"/>
                <a:gd name="T15" fmla="*/ 110 h 135"/>
                <a:gd name="T16" fmla="*/ 67 w 134"/>
                <a:gd name="T17" fmla="*/ 112 h 135"/>
                <a:gd name="T18" fmla="*/ 86 w 134"/>
                <a:gd name="T19" fmla="*/ 110 h 135"/>
                <a:gd name="T20" fmla="*/ 99 w 134"/>
                <a:gd name="T21" fmla="*/ 100 h 135"/>
                <a:gd name="T22" fmla="*/ 109 w 134"/>
                <a:gd name="T23" fmla="*/ 85 h 135"/>
                <a:gd name="T24" fmla="*/ 113 w 134"/>
                <a:gd name="T25" fmla="*/ 68 h 135"/>
                <a:gd name="T26" fmla="*/ 109 w 134"/>
                <a:gd name="T27" fmla="*/ 50 h 135"/>
                <a:gd name="T28" fmla="*/ 99 w 134"/>
                <a:gd name="T29" fmla="*/ 35 h 135"/>
                <a:gd name="T30" fmla="*/ 86 w 134"/>
                <a:gd name="T31" fmla="*/ 26 h 135"/>
                <a:gd name="T32" fmla="*/ 67 w 134"/>
                <a:gd name="T33" fmla="*/ 23 h 135"/>
                <a:gd name="T34" fmla="*/ 67 w 134"/>
                <a:gd name="T35" fmla="*/ 0 h 135"/>
                <a:gd name="T36" fmla="*/ 88 w 134"/>
                <a:gd name="T37" fmla="*/ 4 h 135"/>
                <a:gd name="T38" fmla="*/ 107 w 134"/>
                <a:gd name="T39" fmla="*/ 13 h 135"/>
                <a:gd name="T40" fmla="*/ 122 w 134"/>
                <a:gd name="T41" fmla="*/ 28 h 135"/>
                <a:gd name="T42" fmla="*/ 132 w 134"/>
                <a:gd name="T43" fmla="*/ 46 h 135"/>
                <a:gd name="T44" fmla="*/ 134 w 134"/>
                <a:gd name="T45" fmla="*/ 68 h 135"/>
                <a:gd name="T46" fmla="*/ 132 w 134"/>
                <a:gd name="T47" fmla="*/ 89 h 135"/>
                <a:gd name="T48" fmla="*/ 122 w 134"/>
                <a:gd name="T49" fmla="*/ 107 h 135"/>
                <a:gd name="T50" fmla="*/ 107 w 134"/>
                <a:gd name="T51" fmla="*/ 122 h 135"/>
                <a:gd name="T52" fmla="*/ 88 w 134"/>
                <a:gd name="T53" fmla="*/ 131 h 135"/>
                <a:gd name="T54" fmla="*/ 67 w 134"/>
                <a:gd name="T55" fmla="*/ 135 h 135"/>
                <a:gd name="T56" fmla="*/ 46 w 134"/>
                <a:gd name="T57" fmla="*/ 131 h 135"/>
                <a:gd name="T58" fmla="*/ 29 w 134"/>
                <a:gd name="T59" fmla="*/ 122 h 135"/>
                <a:gd name="T60" fmla="*/ 14 w 134"/>
                <a:gd name="T61" fmla="*/ 107 h 135"/>
                <a:gd name="T62" fmla="*/ 4 w 134"/>
                <a:gd name="T63" fmla="*/ 89 h 135"/>
                <a:gd name="T64" fmla="*/ 0 w 134"/>
                <a:gd name="T65" fmla="*/ 68 h 135"/>
                <a:gd name="T66" fmla="*/ 4 w 134"/>
                <a:gd name="T67" fmla="*/ 46 h 135"/>
                <a:gd name="T68" fmla="*/ 14 w 134"/>
                <a:gd name="T69" fmla="*/ 28 h 135"/>
                <a:gd name="T70" fmla="*/ 29 w 134"/>
                <a:gd name="T71" fmla="*/ 13 h 135"/>
                <a:gd name="T72" fmla="*/ 46 w 134"/>
                <a:gd name="T73" fmla="*/ 4 h 135"/>
                <a:gd name="T74" fmla="*/ 67 w 134"/>
                <a:gd name="T75"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4" h="135">
                  <a:moveTo>
                    <a:pt x="67" y="23"/>
                  </a:moveTo>
                  <a:lnTo>
                    <a:pt x="50" y="26"/>
                  </a:lnTo>
                  <a:lnTo>
                    <a:pt x="36" y="35"/>
                  </a:lnTo>
                  <a:lnTo>
                    <a:pt x="26" y="50"/>
                  </a:lnTo>
                  <a:lnTo>
                    <a:pt x="22" y="68"/>
                  </a:lnTo>
                  <a:lnTo>
                    <a:pt x="26" y="85"/>
                  </a:lnTo>
                  <a:lnTo>
                    <a:pt x="36" y="100"/>
                  </a:lnTo>
                  <a:lnTo>
                    <a:pt x="50" y="110"/>
                  </a:lnTo>
                  <a:lnTo>
                    <a:pt x="67" y="112"/>
                  </a:lnTo>
                  <a:lnTo>
                    <a:pt x="86" y="110"/>
                  </a:lnTo>
                  <a:lnTo>
                    <a:pt x="99" y="100"/>
                  </a:lnTo>
                  <a:lnTo>
                    <a:pt x="109" y="85"/>
                  </a:lnTo>
                  <a:lnTo>
                    <a:pt x="113" y="68"/>
                  </a:lnTo>
                  <a:lnTo>
                    <a:pt x="109" y="50"/>
                  </a:lnTo>
                  <a:lnTo>
                    <a:pt x="99" y="35"/>
                  </a:lnTo>
                  <a:lnTo>
                    <a:pt x="86" y="26"/>
                  </a:lnTo>
                  <a:lnTo>
                    <a:pt x="67" y="23"/>
                  </a:lnTo>
                  <a:close/>
                  <a:moveTo>
                    <a:pt x="67" y="0"/>
                  </a:moveTo>
                  <a:lnTo>
                    <a:pt x="88" y="4"/>
                  </a:lnTo>
                  <a:lnTo>
                    <a:pt x="107" y="13"/>
                  </a:lnTo>
                  <a:lnTo>
                    <a:pt x="122" y="28"/>
                  </a:lnTo>
                  <a:lnTo>
                    <a:pt x="132" y="46"/>
                  </a:lnTo>
                  <a:lnTo>
                    <a:pt x="134" y="68"/>
                  </a:lnTo>
                  <a:lnTo>
                    <a:pt x="132" y="89"/>
                  </a:lnTo>
                  <a:lnTo>
                    <a:pt x="122" y="107"/>
                  </a:lnTo>
                  <a:lnTo>
                    <a:pt x="107" y="122"/>
                  </a:lnTo>
                  <a:lnTo>
                    <a:pt x="88" y="131"/>
                  </a:lnTo>
                  <a:lnTo>
                    <a:pt x="67" y="135"/>
                  </a:lnTo>
                  <a:lnTo>
                    <a:pt x="46" y="131"/>
                  </a:lnTo>
                  <a:lnTo>
                    <a:pt x="29" y="122"/>
                  </a:lnTo>
                  <a:lnTo>
                    <a:pt x="14" y="107"/>
                  </a:lnTo>
                  <a:lnTo>
                    <a:pt x="4" y="89"/>
                  </a:lnTo>
                  <a:lnTo>
                    <a:pt x="0" y="68"/>
                  </a:lnTo>
                  <a:lnTo>
                    <a:pt x="4" y="46"/>
                  </a:lnTo>
                  <a:lnTo>
                    <a:pt x="14" y="28"/>
                  </a:lnTo>
                  <a:lnTo>
                    <a:pt x="29" y="13"/>
                  </a:lnTo>
                  <a:lnTo>
                    <a:pt x="46" y="4"/>
                  </a:lnTo>
                  <a:lnTo>
                    <a:pt x="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884283391"/>
      </p:ext>
    </p:extLst>
  </p:cSld>
  <p:clrMapOvr>
    <a:masterClrMapping/>
  </p:clrMapOvr>
  <p:extLst mod="1">
    <p:ext uri="{DCECCB84-F9BA-43D5-87BE-67443E8EF086}">
      <p15:sldGuideLst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bsah (třířádkový titulek)">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04000" y="2116185"/>
            <a:ext cx="8136000" cy="4173017"/>
          </a:xfrm>
        </p:spPr>
        <p:txBody>
          <a:bodyPr/>
          <a:lstStyle>
            <a:lvl1pPr>
              <a:defRPr/>
            </a:lvl1p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a:t>
            </a:r>
            <a:br>
              <a:rPr lang="cs-CZ" noProof="0" dirty="0"/>
            </a:br>
            <a:r>
              <a:rPr lang="cs-CZ" noProof="0" dirty="0"/>
              <a:t>Vzhled stránky můžete přepnout pomocí volby „Rozložení“.</a:t>
            </a:r>
          </a:p>
          <a:p>
            <a:pPr lvl="0"/>
            <a:endParaRPr lang="en-US" dirty="0"/>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6" name="Straight Connector 5"/>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7"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a:t>KLIKNUTÍM VLOŽÍTE NADPIS SNÍMKU </a:t>
            </a:r>
            <a:br>
              <a:rPr lang="cs-CZ"/>
            </a:br>
            <a:r>
              <a:rPr lang="cs-CZ"/>
              <a:t>(varianta šablony upravená pro </a:t>
            </a:r>
            <a:br>
              <a:rPr lang="cs-CZ"/>
            </a:br>
            <a:r>
              <a:rPr lang="cs-CZ"/>
              <a:t>delší –tříŘádkový nadpis)</a:t>
            </a:r>
            <a:endParaRPr lang="cs-CZ" dirty="0"/>
          </a:p>
        </p:txBody>
      </p:sp>
    </p:spTree>
    <p:extLst>
      <p:ext uri="{BB962C8B-B14F-4D97-AF65-F5344CB8AC3E}">
        <p14:creationId xmlns:p14="http://schemas.microsoft.com/office/powerpoint/2010/main" val="3958354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sloupc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1"/>
            <a:ext cx="6876000" cy="846386"/>
          </a:xfrm>
        </p:spPr>
        <p:txBody>
          <a:bodyPr/>
          <a:lstStyle>
            <a:lvl1pPr>
              <a:defRPr>
                <a:solidFill>
                  <a:srgbClr val="F24F00"/>
                </a:solidFill>
              </a:defRPr>
            </a:lvl1pPr>
          </a:lstStyle>
          <a:p>
            <a:r>
              <a:rPr lang="cs-CZ"/>
              <a:t>KLIKNUTÍM VLOŽÍTE NADPIS SNÍMKU </a:t>
            </a:r>
            <a:br>
              <a:rPr lang="cs-CZ"/>
            </a:br>
            <a:r>
              <a:rPr lang="cs-CZ"/>
              <a:t>(varianta DVOUŘádkový nadpis)</a:t>
            </a:r>
            <a:endParaRPr lang="cs-CZ" dirty="0"/>
          </a:p>
        </p:txBody>
      </p:sp>
      <p:sp>
        <p:nvSpPr>
          <p:cNvPr id="7" name="Content Placeholder 2"/>
          <p:cNvSpPr>
            <a:spLocks noGrp="1"/>
          </p:cNvSpPr>
          <p:nvPr>
            <p:ph idx="1"/>
          </p:nvPr>
        </p:nvSpPr>
        <p:spPr>
          <a:xfrm>
            <a:off x="504000" y="1692000"/>
            <a:ext cx="3888000" cy="4680000"/>
          </a:xfrm>
        </p:spPr>
        <p:txBody>
          <a:bodyPr/>
          <a:lstStyle>
            <a:lvl2pPr>
              <a:buClr>
                <a:srgbClr val="F24F00"/>
              </a:buClr>
              <a:defRPr/>
            </a:lvl2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4752000" y="1692000"/>
            <a:ext cx="3888000" cy="468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0" name="Straight Connector 9"/>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va sloupce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7" name="Content Placeholder 2"/>
          <p:cNvSpPr>
            <a:spLocks noGrp="1"/>
          </p:cNvSpPr>
          <p:nvPr>
            <p:ph idx="1"/>
          </p:nvPr>
        </p:nvSpPr>
        <p:spPr>
          <a:xfrm>
            <a:off x="504000" y="2116800"/>
            <a:ext cx="3888000" cy="4176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4752000" y="2116800"/>
            <a:ext cx="3888000" cy="4176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8" name="Straight Connector 7"/>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1"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a:t>KLIKNUTÍM VLOŽÍTE NADPIS SNÍMKU </a:t>
            </a:r>
            <a:br>
              <a:rPr lang="cs-CZ"/>
            </a:br>
            <a:r>
              <a:rPr lang="cs-CZ"/>
              <a:t>(varianta šablony upravená pro </a:t>
            </a:r>
            <a:br>
              <a:rPr lang="cs-CZ"/>
            </a:br>
            <a:r>
              <a:rPr lang="cs-CZ"/>
              <a:t>delší –tříŘádkový nadpis)</a:t>
            </a:r>
            <a:endParaRPr lang="cs-CZ" dirty="0"/>
          </a:p>
        </p:txBody>
      </p:sp>
    </p:spTree>
    <p:extLst>
      <p:ext uri="{BB962C8B-B14F-4D97-AF65-F5344CB8AC3E}">
        <p14:creationId xmlns:p14="http://schemas.microsoft.com/office/powerpoint/2010/main" val="2085608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va sloupce s mezititulkem">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1"/>
            <a:ext cx="6876000" cy="846386"/>
          </a:xfrm>
        </p:spPr>
        <p:txBody>
          <a:bodyPr/>
          <a:lstStyle/>
          <a:p>
            <a:r>
              <a:rPr lang="cs-CZ"/>
              <a:t>KLIKNUTÍM VLOŽÍTE NADPIS SNÍMKU </a:t>
            </a:r>
            <a:br>
              <a:rPr lang="cs-CZ"/>
            </a:br>
            <a:r>
              <a:rPr lang="cs-CZ"/>
              <a:t>(varianta DVOUŘádkový nadpis)</a:t>
            </a:r>
            <a:endParaRPr lang="cs-CZ" dirty="0"/>
          </a:p>
        </p:txBody>
      </p:sp>
      <p:sp>
        <p:nvSpPr>
          <p:cNvPr id="7" name="Content Placeholder 2"/>
          <p:cNvSpPr>
            <a:spLocks noGrp="1"/>
          </p:cNvSpPr>
          <p:nvPr>
            <p:ph idx="1"/>
          </p:nvPr>
        </p:nvSpPr>
        <p:spPr>
          <a:xfrm>
            <a:off x="504000" y="2281178"/>
            <a:ext cx="3888000" cy="4008391"/>
          </a:xfrm>
        </p:spPr>
        <p:txBody>
          <a:bodyPr/>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4680000" y="2210401"/>
            <a:ext cx="3888000" cy="4084439"/>
          </a:xfrm>
          <a:solidFill>
            <a:srgbClr val="E6E6E6"/>
          </a:solidFill>
        </p:spPr>
        <p:txBody>
          <a:bodyPr lIns="144000" tIns="72000" rIns="144000" bIns="72000"/>
          <a:lstStyle>
            <a:lvl2pPr marL="180975" indent="-179388">
              <a:defRPr/>
            </a:lvl2pPr>
            <a:lvl3pPr marL="361950" indent="-180975">
              <a:defRPr/>
            </a:lvl3pPr>
            <a:lvl4pPr marL="542925" indent="-180975">
              <a:defRPr/>
            </a:lvl4pPr>
            <a:lvl5pPr marL="714375" indent="-171450">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1"/>
            <a:ext cx="3889375" cy="265177"/>
          </a:xfrm>
        </p:spPr>
        <p:txBody>
          <a:bodyPr/>
          <a:lstStyle>
            <a:lvl1pPr>
              <a:defRPr sz="2000" b="1"/>
            </a:lvl1pPr>
          </a:lstStyle>
          <a:p>
            <a:pPr lvl="0"/>
            <a:r>
              <a:rPr lang="cs-CZ" dirty="0"/>
              <a:t>Podtitulek</a:t>
            </a:r>
          </a:p>
        </p:txBody>
      </p:sp>
    </p:spTree>
    <p:extLst>
      <p:ext uri="{BB962C8B-B14F-4D97-AF65-F5344CB8AC3E}">
        <p14:creationId xmlns:p14="http://schemas.microsoft.com/office/powerpoint/2010/main" val="1834926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a sloupce s mezititulkem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a:t>KLIKNUTÍM VLOŽÍTE NADPIS SNÍMKU </a:t>
            </a:r>
            <a:br>
              <a:rPr lang="cs-CZ"/>
            </a:br>
            <a:r>
              <a:rPr lang="cs-CZ"/>
              <a:t>(varianta šablony upravená pro </a:t>
            </a:r>
            <a:br>
              <a:rPr lang="cs-CZ"/>
            </a:br>
            <a:r>
              <a:rPr lang="cs-CZ"/>
              <a:t>delší –tříŘádkový nadpis)</a:t>
            </a:r>
            <a:endParaRPr lang="cs-CZ" dirty="0"/>
          </a:p>
        </p:txBody>
      </p:sp>
      <p:sp>
        <p:nvSpPr>
          <p:cNvPr id="14" name="Text Placeholder 9"/>
          <p:cNvSpPr>
            <a:spLocks noGrp="1"/>
          </p:cNvSpPr>
          <p:nvPr>
            <p:ph type="body" sz="quarter" idx="12" hasCustomPrompt="1"/>
          </p:nvPr>
        </p:nvSpPr>
        <p:spPr>
          <a:xfrm>
            <a:off x="504002" y="2116801"/>
            <a:ext cx="3889375" cy="265177"/>
          </a:xfrm>
        </p:spPr>
        <p:txBody>
          <a:bodyPr/>
          <a:lstStyle>
            <a:lvl1pPr>
              <a:defRPr sz="2000" b="1"/>
            </a:lvl1pPr>
          </a:lstStyle>
          <a:p>
            <a:pPr lvl="0"/>
            <a:r>
              <a:rPr lang="cs-CZ" dirty="0"/>
              <a:t>Podtitulek</a:t>
            </a:r>
          </a:p>
        </p:txBody>
      </p:sp>
      <p:sp>
        <p:nvSpPr>
          <p:cNvPr id="9" name="Content Placeholder 2"/>
          <p:cNvSpPr>
            <a:spLocks noGrp="1"/>
          </p:cNvSpPr>
          <p:nvPr>
            <p:ph idx="1"/>
          </p:nvPr>
        </p:nvSpPr>
        <p:spPr>
          <a:xfrm>
            <a:off x="504000" y="2721202"/>
            <a:ext cx="3888000" cy="3571599"/>
          </a:xfrm>
        </p:spPr>
        <p:txBody>
          <a:bodyPr/>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3" name="Content Placeholder 2"/>
          <p:cNvSpPr>
            <a:spLocks noGrp="1"/>
          </p:cNvSpPr>
          <p:nvPr>
            <p:ph idx="13"/>
          </p:nvPr>
        </p:nvSpPr>
        <p:spPr>
          <a:xfrm>
            <a:off x="4680000" y="2648309"/>
            <a:ext cx="3888000" cy="3633691"/>
          </a:xfrm>
          <a:solidFill>
            <a:srgbClr val="E6E6E6"/>
          </a:solidFill>
        </p:spPr>
        <p:txBody>
          <a:bodyPr lIns="144000" tIns="72000" rIns="144000" bIns="72000"/>
          <a:lstStyle>
            <a:lvl2pPr marL="180975" indent="-179388">
              <a:buClr>
                <a:srgbClr val="F24F00"/>
              </a:buClr>
              <a:defRPr/>
            </a:lvl2pPr>
            <a:lvl3pPr marL="361950" indent="-180975">
              <a:defRPr/>
            </a:lvl3pPr>
            <a:lvl4pPr marL="542925" indent="-180975">
              <a:defRPr/>
            </a:lvl4pPr>
            <a:lvl5pPr marL="714375" indent="-171450">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985574579"/>
      </p:ext>
    </p:extLst>
  </p:cSld>
  <p:clrMapOvr>
    <a:masterClrMapping/>
  </p:clrMapOvr>
  <p:extLst mod="1">
    <p:ext uri="{DCECCB84-F9BA-43D5-87BE-67443E8EF086}">
      <p15:sldGuideLst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žší druhý sloupec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7" name="Content Placeholder 2"/>
          <p:cNvSpPr>
            <a:spLocks noGrp="1"/>
          </p:cNvSpPr>
          <p:nvPr>
            <p:ph idx="1"/>
          </p:nvPr>
        </p:nvSpPr>
        <p:spPr>
          <a:xfrm>
            <a:off x="503999" y="2116800"/>
            <a:ext cx="5184000" cy="4172400"/>
          </a:xfrm>
        </p:spPr>
        <p:txBody>
          <a:bodyPr/>
          <a:lstStyle>
            <a:lvl2pPr>
              <a:buClr>
                <a:srgbClr val="F24F00"/>
              </a:buClr>
              <a:defRPr/>
            </a:lvl2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6058800" y="2116800"/>
            <a:ext cx="2581200" cy="41724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8" name="Title 1"/>
          <p:cNvSpPr>
            <a:spLocks noGrp="1"/>
          </p:cNvSpPr>
          <p:nvPr>
            <p:ph type="title" hasCustomPrompt="1"/>
          </p:nvPr>
        </p:nvSpPr>
        <p:spPr>
          <a:xfrm>
            <a:off x="504000" y="423021"/>
            <a:ext cx="6876000" cy="1269578"/>
          </a:xfrm>
        </p:spPr>
        <p:txBody>
          <a:bodyPr/>
          <a:lstStyle>
            <a:lvl1pPr>
              <a:defRPr>
                <a:solidFill>
                  <a:srgbClr val="F24F00"/>
                </a:solidFill>
              </a:defRPr>
            </a:lvl1pPr>
          </a:lstStyle>
          <a:p>
            <a:r>
              <a:rPr lang="cs-CZ"/>
              <a:t>KLIKNUTÍM VLOŽÍTE NADPIS SNÍMKU </a:t>
            </a:r>
            <a:br>
              <a:rPr lang="cs-CZ"/>
            </a:br>
            <a:r>
              <a:rPr lang="cs-CZ"/>
              <a:t>(varianta šablony upravená pro </a:t>
            </a:r>
            <a:br>
              <a:rPr lang="cs-CZ"/>
            </a:br>
            <a:r>
              <a:rPr lang="cs-CZ"/>
              <a:t>delší – tříŘádkový nadpis)</a:t>
            </a:r>
            <a:endParaRPr lang="cs-CZ" dirty="0"/>
          </a:p>
        </p:txBody>
      </p:sp>
      <p:cxnSp>
        <p:nvCxnSpPr>
          <p:cNvPr id="11" name="Straight Connector 10"/>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218628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liparty - šedivý podkla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1"/>
            <a:ext cx="6876000" cy="846386"/>
          </a:xfrm>
        </p:spPr>
        <p:txBody>
          <a:bodyPr/>
          <a:lstStyle/>
          <a:p>
            <a:r>
              <a:rPr lang="cs-CZ"/>
              <a:t>KLIKNUTÍM VLOŽÍTE NADPIS SNÍMKU </a:t>
            </a:r>
            <a:br>
              <a:rPr lang="cs-CZ"/>
            </a:br>
            <a:r>
              <a:rPr lang="cs-CZ"/>
              <a:t>(varianta DVOUŘádkový nadpis)</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2" y="1692001"/>
            <a:ext cx="3889375" cy="265177"/>
          </a:xfrm>
        </p:spPr>
        <p:txBody>
          <a:bodyPr/>
          <a:lstStyle>
            <a:lvl1pPr>
              <a:defRPr sz="1600" b="1"/>
            </a:lvl1pPr>
          </a:lstStyle>
          <a:p>
            <a:pPr lvl="0"/>
            <a:r>
              <a:rPr lang="cs-CZ" dirty="0"/>
              <a:t>Podtitulek</a:t>
            </a:r>
          </a:p>
        </p:txBody>
      </p:sp>
      <p:sp>
        <p:nvSpPr>
          <p:cNvPr id="15" name="Content Placeholder 2"/>
          <p:cNvSpPr>
            <a:spLocks noGrp="1"/>
          </p:cNvSpPr>
          <p:nvPr>
            <p:ph idx="1"/>
          </p:nvPr>
        </p:nvSpPr>
        <p:spPr>
          <a:xfrm>
            <a:off x="2088000" y="2103043"/>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6" name="Content Placeholder 2"/>
          <p:cNvSpPr>
            <a:spLocks noGrp="1"/>
          </p:cNvSpPr>
          <p:nvPr>
            <p:ph idx="13"/>
          </p:nvPr>
        </p:nvSpPr>
        <p:spPr>
          <a:xfrm>
            <a:off x="2088000" y="3832557"/>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7" name="Picture Placeholder 3"/>
          <p:cNvSpPr>
            <a:spLocks noGrp="1"/>
          </p:cNvSpPr>
          <p:nvPr>
            <p:ph type="pic" sz="quarter" idx="15" hasCustomPrompt="1"/>
          </p:nvPr>
        </p:nvSpPr>
        <p:spPr>
          <a:xfrm>
            <a:off x="504000" y="3832557"/>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a:p>
            <a:endParaRPr lang="cs-CZ" dirty="0"/>
          </a:p>
        </p:txBody>
      </p:sp>
      <p:sp>
        <p:nvSpPr>
          <p:cNvPr id="18" name="Picture Placeholder 3"/>
          <p:cNvSpPr>
            <a:spLocks noGrp="1"/>
          </p:cNvSpPr>
          <p:nvPr>
            <p:ph type="pic" sz="quarter" idx="14" hasCustomPrompt="1"/>
          </p:nvPr>
        </p:nvSpPr>
        <p:spPr>
          <a:xfrm>
            <a:off x="504000" y="2103041"/>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p:txBody>
      </p:sp>
    </p:spTree>
    <p:extLst>
      <p:ext uri="{BB962C8B-B14F-4D97-AF65-F5344CB8AC3E}">
        <p14:creationId xmlns:p14="http://schemas.microsoft.com/office/powerpoint/2010/main" val="3910443341"/>
      </p:ext>
    </p:extLst>
  </p:cSld>
  <p:clrMapOvr>
    <a:masterClrMapping/>
  </p:clrMapOvr>
  <p:extLst mod="1">
    <p:ext uri="{DCECCB84-F9BA-43D5-87BE-67443E8EF086}">
      <p15:sldGuideLst xmlns:p15="http://schemas.microsoft.com/office/powerpoint/2012/main">
        <p15:guide id="1" pos="317" userDrawn="1">
          <p15:clr>
            <a:srgbClr val="FBAE40"/>
          </p15:clr>
        </p15:guide>
        <p15:guide id="2" pos="5443"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11" name="McK Slide Elements"/>
          <p:cNvGrpSpPr>
            <a:grpSpLocks/>
          </p:cNvGrpSpPr>
          <p:nvPr/>
        </p:nvGrpSpPr>
        <p:grpSpPr bwMode="auto">
          <a:xfrm>
            <a:off x="1436802" y="941073"/>
            <a:ext cx="7584093" cy="5889393"/>
            <a:chOff x="887" y="581"/>
            <a:chExt cx="4682" cy="3636"/>
          </a:xfrm>
        </p:grpSpPr>
        <p:sp>
          <p:nvSpPr>
            <p:cNvPr id="1032" name="McK Measure" hidden="1"/>
            <p:cNvSpPr txBox="1">
              <a:spLocks noChangeArrowheads="1"/>
            </p:cNvSpPr>
            <p:nvPr userDrawn="1"/>
          </p:nvSpPr>
          <p:spPr bwMode="auto">
            <a:xfrm>
              <a:off x="887" y="581"/>
              <a:ext cx="4682" cy="152"/>
            </a:xfrm>
            <a:prstGeom prst="rect">
              <a:avLst/>
            </a:prstGeom>
            <a:noFill/>
            <a:ln w="9525">
              <a:noFill/>
              <a:miter lim="800000"/>
              <a:headEnd/>
              <a:tailEnd/>
            </a:ln>
            <a:effectLst/>
          </p:spPr>
          <p:txBody>
            <a:bodyPr lIns="0" tIns="0" rIns="0" bIns="0">
              <a:spAutoFit/>
            </a:bodyPr>
            <a:lstStyle/>
            <a:p>
              <a:pPr algn="l" defTabSz="895350" eaLnBrk="1" hangingPunct="1">
                <a:spcBef>
                  <a:spcPct val="0"/>
                </a:spcBef>
                <a:buClrTx/>
                <a:buFontTx/>
                <a:buNone/>
              </a:pPr>
              <a:r>
                <a:rPr lang="cs-CZ" sz="1600" i="0">
                  <a:solidFill>
                    <a:schemeClr val="bg1"/>
                  </a:solidFill>
                </a:rPr>
                <a:t>Měrná jednotka</a:t>
              </a:r>
            </a:p>
          </p:txBody>
        </p:sp>
        <p:sp>
          <p:nvSpPr>
            <p:cNvPr id="1033" name="McK Footnote" hidden="1"/>
            <p:cNvSpPr txBox="1">
              <a:spLocks noChangeArrowheads="1"/>
            </p:cNvSpPr>
            <p:nvPr userDrawn="1"/>
          </p:nvSpPr>
          <p:spPr bwMode="auto">
            <a:xfrm>
              <a:off x="889" y="3966"/>
              <a:ext cx="4437" cy="251"/>
            </a:xfrm>
            <a:prstGeom prst="rect">
              <a:avLst/>
            </a:prstGeom>
            <a:noFill/>
            <a:ln w="9525">
              <a:noFill/>
              <a:miter lim="800000"/>
              <a:headEnd/>
              <a:tailEnd/>
            </a:ln>
            <a:effectLst/>
          </p:spPr>
          <p:txBody>
            <a:bodyPr lIns="0" tIns="0" rIns="0" bIns="0" anchor="b">
              <a:spAutoFit/>
            </a:bodyPr>
            <a:lstStyle/>
            <a:p>
              <a:pPr marL="450850" indent="-450850" algn="l" defTabSz="895350" eaLnBrk="1" hangingPunct="1">
                <a:spcBef>
                  <a:spcPct val="0"/>
                </a:spcBef>
                <a:buClrTx/>
                <a:buFontTx/>
                <a:buNone/>
                <a:tabLst>
                  <a:tab pos="404813" algn="r"/>
                </a:tabLst>
              </a:pPr>
              <a:r>
                <a:rPr lang="cs-CZ" sz="1200" i="0">
                  <a:solidFill>
                    <a:srgbClr val="000000"/>
                  </a:solidFill>
                </a:rPr>
                <a:t>	</a:t>
              </a:r>
              <a:r>
                <a:rPr lang="cs-CZ" sz="1200" i="0">
                  <a:solidFill>
                    <a:schemeClr val="bg1"/>
                  </a:solidFill>
                </a:rPr>
                <a:t>*	Poznámka</a:t>
              </a:r>
            </a:p>
            <a:p>
              <a:pPr marL="450850" indent="-450850" algn="l" defTabSz="895350" eaLnBrk="1" hangingPunct="1">
                <a:spcBef>
                  <a:spcPct val="20000"/>
                </a:spcBef>
                <a:buClrTx/>
                <a:buFontTx/>
                <a:buNone/>
                <a:tabLst>
                  <a:tab pos="404813" algn="r"/>
                </a:tabLst>
              </a:pPr>
              <a:r>
                <a:rPr lang="cs-CZ" sz="1200" i="0">
                  <a:solidFill>
                    <a:schemeClr val="bg1"/>
                  </a:solidFill>
                </a:rPr>
                <a:t>	Zdroj:	Zdroj</a:t>
              </a:r>
            </a:p>
          </p:txBody>
        </p:sp>
      </p:grpSp>
      <p:sp>
        <p:nvSpPr>
          <p:cNvPr id="1052" name="Working Draft" hidden="1"/>
          <p:cNvSpPr txBox="1">
            <a:spLocks noChangeArrowheads="1"/>
          </p:cNvSpPr>
          <p:nvPr/>
        </p:nvSpPr>
        <p:spPr bwMode="auto">
          <a:xfrm rot="5400000">
            <a:off x="8183062" y="2810255"/>
            <a:ext cx="1779333" cy="92333"/>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en-US" sz="600" i="0"/>
              <a:t>Working Draft - Last Modified 10/4/2004 4:39:06 PM</a:t>
            </a:r>
            <a:endParaRPr lang="cs-CZ" sz="600" i="0"/>
          </a:p>
        </p:txBody>
      </p:sp>
      <p:sp>
        <p:nvSpPr>
          <p:cNvPr id="1053" name="Printed" hidden="1"/>
          <p:cNvSpPr txBox="1">
            <a:spLocks noChangeArrowheads="1"/>
          </p:cNvSpPr>
          <p:nvPr/>
        </p:nvSpPr>
        <p:spPr bwMode="auto">
          <a:xfrm rot="5400000">
            <a:off x="8538126" y="3931118"/>
            <a:ext cx="1069203" cy="92333"/>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cs-CZ" sz="600" i="0"/>
              <a:t>Printed 10/4/2004 11:36:40 AM</a:t>
            </a:r>
          </a:p>
        </p:txBody>
      </p:sp>
      <p:sp>
        <p:nvSpPr>
          <p:cNvPr id="1116" name="Rectangle 92"/>
          <p:cNvSpPr>
            <a:spLocks noGrp="1" noChangeArrowheads="1"/>
          </p:cNvSpPr>
          <p:nvPr>
            <p:ph type="title"/>
          </p:nvPr>
        </p:nvSpPr>
        <p:spPr bwMode="auto">
          <a:xfrm>
            <a:off x="503999" y="438133"/>
            <a:ext cx="6876000" cy="846386"/>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cs-CZ" dirty="0"/>
              <a:t>KLEPNUTÍM LZE UPRAVIT STYL PŘEDLOHY DVOUŘÁDKOVÝCH NADPISŮ</a:t>
            </a:r>
          </a:p>
        </p:txBody>
      </p:sp>
      <p:sp>
        <p:nvSpPr>
          <p:cNvPr id="1117" name="Rectangle 93"/>
          <p:cNvSpPr>
            <a:spLocks noGrp="1" noChangeArrowheads="1"/>
          </p:cNvSpPr>
          <p:nvPr>
            <p:ph type="body" idx="1"/>
          </p:nvPr>
        </p:nvSpPr>
        <p:spPr bwMode="auto">
          <a:xfrm>
            <a:off x="504000" y="1712244"/>
            <a:ext cx="8136000" cy="466267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 </a:t>
            </a:r>
            <a:br>
              <a:rPr lang="cs-CZ" noProof="0" dirty="0"/>
            </a:br>
            <a:r>
              <a:rPr lang="cs-CZ" noProof="0" dirty="0"/>
              <a:t>Vzhled stránky můžete přepnout pomocí volby „Rozložení“.</a:t>
            </a:r>
          </a:p>
          <a:p>
            <a:pPr lvl="0"/>
            <a:endParaRPr lang="en-US" dirty="0"/>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1030" name="pg num"/>
          <p:cNvSpPr>
            <a:spLocks noGrp="1" noChangeArrowheads="1"/>
          </p:cNvSpPr>
          <p:nvPr>
            <p:ph type="sldNum" sz="quarter" idx="4"/>
          </p:nvPr>
        </p:nvSpPr>
        <p:spPr bwMode="auto">
          <a:xfrm>
            <a:off x="504002" y="6652179"/>
            <a:ext cx="311009" cy="153888"/>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defTabSz="895350" eaLnBrk="1" hangingPunct="1">
              <a:spcBef>
                <a:spcPct val="0"/>
              </a:spcBef>
              <a:buClrTx/>
              <a:buFontTx/>
              <a:buNone/>
              <a:defRPr sz="1000" b="1" i="0">
                <a:solidFill>
                  <a:schemeClr val="bg1"/>
                </a:solidFill>
                <a:latin typeface="Arial CE" panose="020B0604020202020204" pitchFamily="34" charset="0"/>
                <a:cs typeface="Arial CE" panose="020B0604020202020204" pitchFamily="34" charset="0"/>
              </a:defRPr>
            </a:lvl1pPr>
          </a:lstStyle>
          <a:p>
            <a:fld id="{3161D317-6A0A-4553-A7BC-2945DED7A6A1}" type="slidenum">
              <a:rPr lang="cs-CZ" smtClean="0"/>
              <a:pPr/>
              <a:t>‹#›</a:t>
            </a:fld>
            <a:endParaRPr lang="cs-CZ" dirty="0"/>
          </a:p>
        </p:txBody>
      </p:sp>
      <p:grpSp>
        <p:nvGrpSpPr>
          <p:cNvPr id="12" name="Skupina 11"/>
          <p:cNvGrpSpPr/>
          <p:nvPr/>
        </p:nvGrpSpPr>
        <p:grpSpPr>
          <a:xfrm>
            <a:off x="7897239" y="468000"/>
            <a:ext cx="756000" cy="756000"/>
            <a:chOff x="3088481" y="1235075"/>
            <a:chExt cx="2952894" cy="2952894"/>
          </a:xfrm>
        </p:grpSpPr>
        <p:sp>
          <p:nvSpPr>
            <p:cNvPr id="5" name="Obdélník 4"/>
            <p:cNvSpPr/>
            <p:nvPr userDrawn="1"/>
          </p:nvSpPr>
          <p:spPr bwMode="auto">
            <a:xfrm>
              <a:off x="3088481" y="1235075"/>
              <a:ext cx="2952894" cy="2952894"/>
            </a:xfrm>
            <a:prstGeom prst="rect">
              <a:avLst/>
            </a:prstGeom>
            <a:solidFill>
              <a:schemeClr val="accent2"/>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a:ln>
                  <a:noFill/>
                </a:ln>
                <a:solidFill>
                  <a:schemeClr val="tx1"/>
                </a:solidFill>
                <a:effectLst/>
                <a:latin typeface="Arial" pitchFamily="34" charset="0"/>
              </a:endParaRPr>
            </a:p>
          </p:txBody>
        </p:sp>
        <p:sp>
          <p:nvSpPr>
            <p:cNvPr id="9" name="Volný tvar 8"/>
            <p:cNvSpPr/>
            <p:nvPr userDrawn="1"/>
          </p:nvSpPr>
          <p:spPr bwMode="auto">
            <a:xfrm>
              <a:off x="3648075" y="1800225"/>
              <a:ext cx="1831181" cy="1840706"/>
            </a:xfrm>
            <a:custGeom>
              <a:avLst/>
              <a:gdLst>
                <a:gd name="connsiteX0" fmla="*/ 0 w 1831181"/>
                <a:gd name="connsiteY0" fmla="*/ 0 h 1840706"/>
                <a:gd name="connsiteX1" fmla="*/ 1831181 w 1831181"/>
                <a:gd name="connsiteY1" fmla="*/ 0 h 1840706"/>
                <a:gd name="connsiteX2" fmla="*/ 1831181 w 1831181"/>
                <a:gd name="connsiteY2" fmla="*/ 364331 h 1840706"/>
                <a:gd name="connsiteX3" fmla="*/ 366713 w 1831181"/>
                <a:gd name="connsiteY3" fmla="*/ 364331 h 1840706"/>
                <a:gd name="connsiteX4" fmla="*/ 366713 w 1831181"/>
                <a:gd name="connsiteY4" fmla="*/ 1459706 h 1840706"/>
                <a:gd name="connsiteX5" fmla="*/ 1828800 w 1831181"/>
                <a:gd name="connsiteY5" fmla="*/ 1459706 h 1840706"/>
                <a:gd name="connsiteX6" fmla="*/ 1828800 w 1831181"/>
                <a:gd name="connsiteY6" fmla="*/ 1840706 h 1840706"/>
                <a:gd name="connsiteX7" fmla="*/ 2381 w 1831181"/>
                <a:gd name="connsiteY7" fmla="*/ 1840706 h 1840706"/>
                <a:gd name="connsiteX8" fmla="*/ 0 w 1831181"/>
                <a:gd name="connsiteY8" fmla="*/ 0 h 1840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31181" h="1840706">
                  <a:moveTo>
                    <a:pt x="0" y="0"/>
                  </a:moveTo>
                  <a:lnTo>
                    <a:pt x="1831181" y="0"/>
                  </a:lnTo>
                  <a:lnTo>
                    <a:pt x="1831181" y="364331"/>
                  </a:lnTo>
                  <a:lnTo>
                    <a:pt x="366713" y="364331"/>
                  </a:lnTo>
                  <a:lnTo>
                    <a:pt x="366713" y="1459706"/>
                  </a:lnTo>
                  <a:lnTo>
                    <a:pt x="1828800" y="1459706"/>
                  </a:lnTo>
                  <a:lnTo>
                    <a:pt x="1828800" y="1840706"/>
                  </a:lnTo>
                  <a:lnTo>
                    <a:pt x="2381" y="1840706"/>
                  </a:lnTo>
                  <a:cubicBezTo>
                    <a:pt x="1587" y="1227137"/>
                    <a:pt x="794" y="613569"/>
                    <a:pt x="0" y="0"/>
                  </a:cubicBezTo>
                  <a:close/>
                </a:path>
              </a:pathLst>
            </a:custGeom>
            <a:solidFill>
              <a:schemeClr val="bg1"/>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a:ln>
                  <a:noFill/>
                </a:ln>
                <a:solidFill>
                  <a:schemeClr val="tx1"/>
                </a:solidFill>
                <a:effectLst/>
                <a:latin typeface="Arial" pitchFamily="34" charset="0"/>
              </a:endParaRPr>
            </a:p>
          </p:txBody>
        </p:sp>
        <p:sp>
          <p:nvSpPr>
            <p:cNvPr id="10" name="Obdélník 9"/>
            <p:cNvSpPr/>
            <p:nvPr userDrawn="1"/>
          </p:nvSpPr>
          <p:spPr bwMode="auto">
            <a:xfrm>
              <a:off x="4391024" y="2531270"/>
              <a:ext cx="1088231" cy="364331"/>
            </a:xfrm>
            <a:prstGeom prst="rect">
              <a:avLst/>
            </a:prstGeom>
            <a:solidFill>
              <a:schemeClr val="bg1"/>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a:ln>
                  <a:noFill/>
                </a:ln>
                <a:solidFill>
                  <a:schemeClr val="tx1"/>
                </a:solidFill>
                <a:effectLst/>
                <a:latin typeface="Arial" pitchFamily="34" charset="0"/>
              </a:endParaRPr>
            </a:p>
          </p:txBody>
        </p:sp>
      </p:grpSp>
      <p:sp>
        <p:nvSpPr>
          <p:cNvPr id="13" name="Obdélník 12"/>
          <p:cNvSpPr/>
          <p:nvPr/>
        </p:nvSpPr>
        <p:spPr bwMode="auto">
          <a:xfrm>
            <a:off x="0" y="6620194"/>
            <a:ext cx="9144000" cy="241697"/>
          </a:xfrm>
          <a:prstGeom prst="rect">
            <a:avLst/>
          </a:prstGeom>
          <a:solidFill>
            <a:schemeClr val="accent2"/>
          </a:solidFill>
          <a:ln w="12700" cap="flat" cmpd="sng" algn="ctr">
            <a:noFill/>
            <a:prstDash val="solid"/>
            <a:round/>
            <a:headEnd type="none" w="med" len="med"/>
            <a:tailEnd type="none" w="med" len="med"/>
          </a:ln>
          <a:effectLst/>
        </p:spPr>
        <p:txBody>
          <a:bodyPr vert="horz" wrap="none" lIns="78762" tIns="39382" rIns="78762" bIns="39382" numCol="1" rtlCol="0" anchor="ctr" anchorCtr="0" compatLnSpc="1">
            <a:prstTxWarp prst="textNoShape">
              <a:avLst/>
            </a:prstTxWarp>
          </a:bodyPr>
          <a:lstStyle/>
          <a:p>
            <a: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pPr>
            <a:endParaRPr kumimoji="0" lang="cs-CZ" sz="1400" b="0" i="1" u="none" strike="noStrike" cap="none" normalizeH="0" baseline="0">
              <a:ln>
                <a:noFill/>
              </a:ln>
              <a:solidFill>
                <a:schemeClr val="tx1"/>
              </a:solidFill>
              <a:effectLst/>
              <a:latin typeface="Arial" pitchFamily="34" charset="0"/>
            </a:endParaRPr>
          </a:p>
        </p:txBody>
      </p:sp>
      <p:sp>
        <p:nvSpPr>
          <p:cNvPr id="31" name="Freeform 6"/>
          <p:cNvSpPr>
            <a:spLocks noEditPoints="1"/>
          </p:cNvSpPr>
          <p:nvPr/>
        </p:nvSpPr>
        <p:spPr bwMode="auto">
          <a:xfrm>
            <a:off x="7807885" y="6666123"/>
            <a:ext cx="837807" cy="122525"/>
          </a:xfrm>
          <a:custGeom>
            <a:avLst/>
            <a:gdLst>
              <a:gd name="T0" fmla="*/ 1189 w 3542"/>
              <a:gd name="T1" fmla="*/ 206 h 521"/>
              <a:gd name="T2" fmla="*/ 1271 w 3542"/>
              <a:gd name="T3" fmla="*/ 299 h 521"/>
              <a:gd name="T4" fmla="*/ 1279 w 3542"/>
              <a:gd name="T5" fmla="*/ 228 h 521"/>
              <a:gd name="T6" fmla="*/ 1215 w 3542"/>
              <a:gd name="T7" fmla="*/ 206 h 521"/>
              <a:gd name="T8" fmla="*/ 3532 w 3542"/>
              <a:gd name="T9" fmla="*/ 450 h 521"/>
              <a:gd name="T10" fmla="*/ 3266 w 3542"/>
              <a:gd name="T11" fmla="*/ 144 h 521"/>
              <a:gd name="T12" fmla="*/ 3045 w 3542"/>
              <a:gd name="T13" fmla="*/ 288 h 521"/>
              <a:gd name="T14" fmla="*/ 3181 w 3542"/>
              <a:gd name="T15" fmla="*/ 450 h 521"/>
              <a:gd name="T16" fmla="*/ 1505 w 3542"/>
              <a:gd name="T17" fmla="*/ 144 h 521"/>
              <a:gd name="T18" fmla="*/ 1226 w 3542"/>
              <a:gd name="T19" fmla="*/ 144 h 521"/>
              <a:gd name="T20" fmla="*/ 1325 w 3542"/>
              <a:gd name="T21" fmla="*/ 171 h 521"/>
              <a:gd name="T22" fmla="*/ 1362 w 3542"/>
              <a:gd name="T23" fmla="*/ 284 h 521"/>
              <a:gd name="T24" fmla="*/ 1303 w 3542"/>
              <a:gd name="T25" fmla="*/ 364 h 521"/>
              <a:gd name="T26" fmla="*/ 1189 w 3542"/>
              <a:gd name="T27" fmla="*/ 511 h 521"/>
              <a:gd name="T28" fmla="*/ 784 w 3542"/>
              <a:gd name="T29" fmla="*/ 355 h 521"/>
              <a:gd name="T30" fmla="*/ 796 w 3542"/>
              <a:gd name="T31" fmla="*/ 420 h 521"/>
              <a:gd name="T32" fmla="*/ 883 w 3542"/>
              <a:gd name="T33" fmla="*/ 452 h 521"/>
              <a:gd name="T34" fmla="*/ 937 w 3542"/>
              <a:gd name="T35" fmla="*/ 401 h 521"/>
              <a:gd name="T36" fmla="*/ 1014 w 3542"/>
              <a:gd name="T37" fmla="*/ 144 h 521"/>
              <a:gd name="T38" fmla="*/ 986 w 3542"/>
              <a:gd name="T39" fmla="*/ 467 h 521"/>
              <a:gd name="T40" fmla="*/ 862 w 3542"/>
              <a:gd name="T41" fmla="*/ 520 h 521"/>
              <a:gd name="T42" fmla="*/ 739 w 3542"/>
              <a:gd name="T43" fmla="*/ 467 h 521"/>
              <a:gd name="T44" fmla="*/ 711 w 3542"/>
              <a:gd name="T45" fmla="*/ 144 h 521"/>
              <a:gd name="T46" fmla="*/ 647 w 3542"/>
              <a:gd name="T47" fmla="*/ 144 h 521"/>
              <a:gd name="T48" fmla="*/ 417 w 3542"/>
              <a:gd name="T49" fmla="*/ 355 h 521"/>
              <a:gd name="T50" fmla="*/ 167 w 3542"/>
              <a:gd name="T51" fmla="*/ 139 h 521"/>
              <a:gd name="T52" fmla="*/ 195 w 3542"/>
              <a:gd name="T53" fmla="*/ 214 h 521"/>
              <a:gd name="T54" fmla="*/ 116 w 3542"/>
              <a:gd name="T55" fmla="*/ 205 h 521"/>
              <a:gd name="T56" fmla="*/ 100 w 3542"/>
              <a:gd name="T57" fmla="*/ 256 h 521"/>
              <a:gd name="T58" fmla="*/ 174 w 3542"/>
              <a:gd name="T59" fmla="*/ 293 h 521"/>
              <a:gd name="T60" fmla="*/ 241 w 3542"/>
              <a:gd name="T61" fmla="*/ 337 h 521"/>
              <a:gd name="T62" fmla="*/ 251 w 3542"/>
              <a:gd name="T63" fmla="*/ 449 h 521"/>
              <a:gd name="T64" fmla="*/ 157 w 3542"/>
              <a:gd name="T65" fmla="*/ 519 h 521"/>
              <a:gd name="T66" fmla="*/ 22 w 3542"/>
              <a:gd name="T67" fmla="*/ 476 h 521"/>
              <a:gd name="T68" fmla="*/ 89 w 3542"/>
              <a:gd name="T69" fmla="*/ 447 h 521"/>
              <a:gd name="T70" fmla="*/ 173 w 3542"/>
              <a:gd name="T71" fmla="*/ 434 h 521"/>
              <a:gd name="T72" fmla="*/ 164 w 3542"/>
              <a:gd name="T73" fmla="*/ 366 h 521"/>
              <a:gd name="T74" fmla="*/ 81 w 3542"/>
              <a:gd name="T75" fmla="*/ 331 h 521"/>
              <a:gd name="T76" fmla="*/ 19 w 3542"/>
              <a:gd name="T77" fmla="*/ 244 h 521"/>
              <a:gd name="T78" fmla="*/ 83 w 3542"/>
              <a:gd name="T79" fmla="*/ 148 h 521"/>
              <a:gd name="T80" fmla="*/ 2397 w 3542"/>
              <a:gd name="T81" fmla="*/ 511 h 521"/>
              <a:gd name="T82" fmla="*/ 2021 w 3542"/>
              <a:gd name="T83" fmla="*/ 511 h 521"/>
              <a:gd name="T84" fmla="*/ 2858 w 3542"/>
              <a:gd name="T85" fmla="*/ 148 h 521"/>
              <a:gd name="T86" fmla="*/ 2815 w 3542"/>
              <a:gd name="T87" fmla="*/ 203 h 521"/>
              <a:gd name="T88" fmla="*/ 2702 w 3542"/>
              <a:gd name="T89" fmla="*/ 238 h 521"/>
              <a:gd name="T90" fmla="*/ 2670 w 3542"/>
              <a:gd name="T91" fmla="*/ 355 h 521"/>
              <a:gd name="T92" fmla="*/ 2742 w 3542"/>
              <a:gd name="T93" fmla="*/ 445 h 521"/>
              <a:gd name="T94" fmla="*/ 2860 w 3542"/>
              <a:gd name="T95" fmla="*/ 433 h 521"/>
              <a:gd name="T96" fmla="*/ 2813 w 3542"/>
              <a:gd name="T97" fmla="*/ 519 h 521"/>
              <a:gd name="T98" fmla="*/ 2661 w 3542"/>
              <a:gd name="T99" fmla="*/ 475 h 521"/>
              <a:gd name="T100" fmla="*/ 2591 w 3542"/>
              <a:gd name="T101" fmla="*/ 329 h 521"/>
              <a:gd name="T102" fmla="*/ 2662 w 3542"/>
              <a:gd name="T103" fmla="*/ 181 h 521"/>
              <a:gd name="T104" fmla="*/ 1609 w 3542"/>
              <a:gd name="T105" fmla="*/ 135 h 521"/>
              <a:gd name="T106" fmla="*/ 1962 w 3542"/>
              <a:gd name="T107" fmla="*/ 519 h 521"/>
              <a:gd name="T108" fmla="*/ 1609 w 3542"/>
              <a:gd name="T109" fmla="*/ 135 h 521"/>
              <a:gd name="T110" fmla="*/ 2781 w 3542"/>
              <a:gd name="T111" fmla="*/ 110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542" h="521">
                <a:moveTo>
                  <a:pt x="2211" y="243"/>
                </a:moveTo>
                <a:lnTo>
                  <a:pt x="2156" y="376"/>
                </a:lnTo>
                <a:lnTo>
                  <a:pt x="2263" y="376"/>
                </a:lnTo>
                <a:lnTo>
                  <a:pt x="2211" y="243"/>
                </a:lnTo>
                <a:close/>
                <a:moveTo>
                  <a:pt x="1189" y="206"/>
                </a:moveTo>
                <a:lnTo>
                  <a:pt x="1189" y="313"/>
                </a:lnTo>
                <a:lnTo>
                  <a:pt x="1219" y="313"/>
                </a:lnTo>
                <a:lnTo>
                  <a:pt x="1241" y="311"/>
                </a:lnTo>
                <a:lnTo>
                  <a:pt x="1257" y="307"/>
                </a:lnTo>
                <a:lnTo>
                  <a:pt x="1271" y="299"/>
                </a:lnTo>
                <a:lnTo>
                  <a:pt x="1281" y="289"/>
                </a:lnTo>
                <a:lnTo>
                  <a:pt x="1286" y="276"/>
                </a:lnTo>
                <a:lnTo>
                  <a:pt x="1288" y="260"/>
                </a:lnTo>
                <a:lnTo>
                  <a:pt x="1286" y="243"/>
                </a:lnTo>
                <a:lnTo>
                  <a:pt x="1279" y="228"/>
                </a:lnTo>
                <a:lnTo>
                  <a:pt x="1269" y="218"/>
                </a:lnTo>
                <a:lnTo>
                  <a:pt x="1259" y="212"/>
                </a:lnTo>
                <a:lnTo>
                  <a:pt x="1247" y="208"/>
                </a:lnTo>
                <a:lnTo>
                  <a:pt x="1233" y="206"/>
                </a:lnTo>
                <a:lnTo>
                  <a:pt x="1215" y="206"/>
                </a:lnTo>
                <a:lnTo>
                  <a:pt x="1189" y="206"/>
                </a:lnTo>
                <a:close/>
                <a:moveTo>
                  <a:pt x="3266" y="144"/>
                </a:moveTo>
                <a:lnTo>
                  <a:pt x="3542" y="144"/>
                </a:lnTo>
                <a:lnTo>
                  <a:pt x="3359" y="450"/>
                </a:lnTo>
                <a:lnTo>
                  <a:pt x="3532" y="450"/>
                </a:lnTo>
                <a:lnTo>
                  <a:pt x="3532" y="511"/>
                </a:lnTo>
                <a:lnTo>
                  <a:pt x="3237" y="511"/>
                </a:lnTo>
                <a:lnTo>
                  <a:pt x="3421" y="206"/>
                </a:lnTo>
                <a:lnTo>
                  <a:pt x="3266" y="206"/>
                </a:lnTo>
                <a:lnTo>
                  <a:pt x="3266" y="144"/>
                </a:lnTo>
                <a:close/>
                <a:moveTo>
                  <a:pt x="2973" y="144"/>
                </a:moveTo>
                <a:lnTo>
                  <a:pt x="3181" y="144"/>
                </a:lnTo>
                <a:lnTo>
                  <a:pt x="3181" y="206"/>
                </a:lnTo>
                <a:lnTo>
                  <a:pt x="3045" y="206"/>
                </a:lnTo>
                <a:lnTo>
                  <a:pt x="3045" y="288"/>
                </a:lnTo>
                <a:lnTo>
                  <a:pt x="3175" y="288"/>
                </a:lnTo>
                <a:lnTo>
                  <a:pt x="3175" y="350"/>
                </a:lnTo>
                <a:lnTo>
                  <a:pt x="3045" y="350"/>
                </a:lnTo>
                <a:lnTo>
                  <a:pt x="3045" y="450"/>
                </a:lnTo>
                <a:lnTo>
                  <a:pt x="3181" y="450"/>
                </a:lnTo>
                <a:lnTo>
                  <a:pt x="3181" y="511"/>
                </a:lnTo>
                <a:lnTo>
                  <a:pt x="2973" y="511"/>
                </a:lnTo>
                <a:lnTo>
                  <a:pt x="2973" y="144"/>
                </a:lnTo>
                <a:close/>
                <a:moveTo>
                  <a:pt x="1432" y="144"/>
                </a:moveTo>
                <a:lnTo>
                  <a:pt x="1505" y="144"/>
                </a:lnTo>
                <a:lnTo>
                  <a:pt x="1505" y="511"/>
                </a:lnTo>
                <a:lnTo>
                  <a:pt x="1432" y="511"/>
                </a:lnTo>
                <a:lnTo>
                  <a:pt x="1432" y="144"/>
                </a:lnTo>
                <a:close/>
                <a:moveTo>
                  <a:pt x="1116" y="144"/>
                </a:moveTo>
                <a:lnTo>
                  <a:pt x="1226" y="144"/>
                </a:lnTo>
                <a:lnTo>
                  <a:pt x="1253" y="145"/>
                </a:lnTo>
                <a:lnTo>
                  <a:pt x="1275" y="147"/>
                </a:lnTo>
                <a:lnTo>
                  <a:pt x="1294" y="153"/>
                </a:lnTo>
                <a:lnTo>
                  <a:pt x="1311" y="161"/>
                </a:lnTo>
                <a:lnTo>
                  <a:pt x="1325" y="171"/>
                </a:lnTo>
                <a:lnTo>
                  <a:pt x="1341" y="189"/>
                </a:lnTo>
                <a:lnTo>
                  <a:pt x="1353" y="210"/>
                </a:lnTo>
                <a:lnTo>
                  <a:pt x="1361" y="235"/>
                </a:lnTo>
                <a:lnTo>
                  <a:pt x="1364" y="260"/>
                </a:lnTo>
                <a:lnTo>
                  <a:pt x="1362" y="284"/>
                </a:lnTo>
                <a:lnTo>
                  <a:pt x="1356" y="306"/>
                </a:lnTo>
                <a:lnTo>
                  <a:pt x="1346" y="326"/>
                </a:lnTo>
                <a:lnTo>
                  <a:pt x="1333" y="343"/>
                </a:lnTo>
                <a:lnTo>
                  <a:pt x="1320" y="355"/>
                </a:lnTo>
                <a:lnTo>
                  <a:pt x="1303" y="364"/>
                </a:lnTo>
                <a:lnTo>
                  <a:pt x="1284" y="370"/>
                </a:lnTo>
                <a:lnTo>
                  <a:pt x="1261" y="374"/>
                </a:lnTo>
                <a:lnTo>
                  <a:pt x="1237" y="376"/>
                </a:lnTo>
                <a:lnTo>
                  <a:pt x="1189" y="376"/>
                </a:lnTo>
                <a:lnTo>
                  <a:pt x="1189" y="511"/>
                </a:lnTo>
                <a:lnTo>
                  <a:pt x="1116" y="511"/>
                </a:lnTo>
                <a:lnTo>
                  <a:pt x="1116" y="144"/>
                </a:lnTo>
                <a:close/>
                <a:moveTo>
                  <a:pt x="711" y="144"/>
                </a:moveTo>
                <a:lnTo>
                  <a:pt x="784" y="144"/>
                </a:lnTo>
                <a:lnTo>
                  <a:pt x="784" y="355"/>
                </a:lnTo>
                <a:lnTo>
                  <a:pt x="784" y="374"/>
                </a:lnTo>
                <a:lnTo>
                  <a:pt x="785" y="390"/>
                </a:lnTo>
                <a:lnTo>
                  <a:pt x="788" y="401"/>
                </a:lnTo>
                <a:lnTo>
                  <a:pt x="792" y="411"/>
                </a:lnTo>
                <a:lnTo>
                  <a:pt x="796" y="420"/>
                </a:lnTo>
                <a:lnTo>
                  <a:pt x="808" y="434"/>
                </a:lnTo>
                <a:lnTo>
                  <a:pt x="823" y="446"/>
                </a:lnTo>
                <a:lnTo>
                  <a:pt x="842" y="452"/>
                </a:lnTo>
                <a:lnTo>
                  <a:pt x="862" y="454"/>
                </a:lnTo>
                <a:lnTo>
                  <a:pt x="883" y="452"/>
                </a:lnTo>
                <a:lnTo>
                  <a:pt x="901" y="446"/>
                </a:lnTo>
                <a:lnTo>
                  <a:pt x="916" y="434"/>
                </a:lnTo>
                <a:lnTo>
                  <a:pt x="928" y="420"/>
                </a:lnTo>
                <a:lnTo>
                  <a:pt x="934" y="411"/>
                </a:lnTo>
                <a:lnTo>
                  <a:pt x="937" y="401"/>
                </a:lnTo>
                <a:lnTo>
                  <a:pt x="939" y="390"/>
                </a:lnTo>
                <a:lnTo>
                  <a:pt x="940" y="374"/>
                </a:lnTo>
                <a:lnTo>
                  <a:pt x="940" y="355"/>
                </a:lnTo>
                <a:lnTo>
                  <a:pt x="940" y="144"/>
                </a:lnTo>
                <a:lnTo>
                  <a:pt x="1014" y="144"/>
                </a:lnTo>
                <a:lnTo>
                  <a:pt x="1014" y="368"/>
                </a:lnTo>
                <a:lnTo>
                  <a:pt x="1012" y="399"/>
                </a:lnTo>
                <a:lnTo>
                  <a:pt x="1007" y="425"/>
                </a:lnTo>
                <a:lnTo>
                  <a:pt x="999" y="448"/>
                </a:lnTo>
                <a:lnTo>
                  <a:pt x="986" y="467"/>
                </a:lnTo>
                <a:lnTo>
                  <a:pt x="968" y="485"/>
                </a:lnTo>
                <a:lnTo>
                  <a:pt x="946" y="500"/>
                </a:lnTo>
                <a:lnTo>
                  <a:pt x="921" y="511"/>
                </a:lnTo>
                <a:lnTo>
                  <a:pt x="893" y="518"/>
                </a:lnTo>
                <a:lnTo>
                  <a:pt x="862" y="520"/>
                </a:lnTo>
                <a:lnTo>
                  <a:pt x="832" y="518"/>
                </a:lnTo>
                <a:lnTo>
                  <a:pt x="804" y="511"/>
                </a:lnTo>
                <a:lnTo>
                  <a:pt x="779" y="500"/>
                </a:lnTo>
                <a:lnTo>
                  <a:pt x="756" y="485"/>
                </a:lnTo>
                <a:lnTo>
                  <a:pt x="739" y="467"/>
                </a:lnTo>
                <a:lnTo>
                  <a:pt x="726" y="448"/>
                </a:lnTo>
                <a:lnTo>
                  <a:pt x="717" y="425"/>
                </a:lnTo>
                <a:lnTo>
                  <a:pt x="713" y="399"/>
                </a:lnTo>
                <a:lnTo>
                  <a:pt x="711" y="368"/>
                </a:lnTo>
                <a:lnTo>
                  <a:pt x="711" y="144"/>
                </a:lnTo>
                <a:close/>
                <a:moveTo>
                  <a:pt x="343" y="144"/>
                </a:moveTo>
                <a:lnTo>
                  <a:pt x="417" y="144"/>
                </a:lnTo>
                <a:lnTo>
                  <a:pt x="417" y="299"/>
                </a:lnTo>
                <a:lnTo>
                  <a:pt x="554" y="144"/>
                </a:lnTo>
                <a:lnTo>
                  <a:pt x="647" y="144"/>
                </a:lnTo>
                <a:lnTo>
                  <a:pt x="488" y="313"/>
                </a:lnTo>
                <a:lnTo>
                  <a:pt x="656" y="511"/>
                </a:lnTo>
                <a:lnTo>
                  <a:pt x="559" y="511"/>
                </a:lnTo>
                <a:lnTo>
                  <a:pt x="425" y="346"/>
                </a:lnTo>
                <a:lnTo>
                  <a:pt x="417" y="355"/>
                </a:lnTo>
                <a:lnTo>
                  <a:pt x="417" y="511"/>
                </a:lnTo>
                <a:lnTo>
                  <a:pt x="343" y="511"/>
                </a:lnTo>
                <a:lnTo>
                  <a:pt x="343" y="144"/>
                </a:lnTo>
                <a:close/>
                <a:moveTo>
                  <a:pt x="136" y="137"/>
                </a:moveTo>
                <a:lnTo>
                  <a:pt x="167" y="139"/>
                </a:lnTo>
                <a:lnTo>
                  <a:pt x="196" y="148"/>
                </a:lnTo>
                <a:lnTo>
                  <a:pt x="222" y="161"/>
                </a:lnTo>
                <a:lnTo>
                  <a:pt x="247" y="179"/>
                </a:lnTo>
                <a:lnTo>
                  <a:pt x="209" y="227"/>
                </a:lnTo>
                <a:lnTo>
                  <a:pt x="195" y="214"/>
                </a:lnTo>
                <a:lnTo>
                  <a:pt x="180" y="204"/>
                </a:lnTo>
                <a:lnTo>
                  <a:pt x="164" y="199"/>
                </a:lnTo>
                <a:lnTo>
                  <a:pt x="148" y="198"/>
                </a:lnTo>
                <a:lnTo>
                  <a:pt x="131" y="200"/>
                </a:lnTo>
                <a:lnTo>
                  <a:pt x="116" y="205"/>
                </a:lnTo>
                <a:lnTo>
                  <a:pt x="105" y="215"/>
                </a:lnTo>
                <a:lnTo>
                  <a:pt x="97" y="225"/>
                </a:lnTo>
                <a:lnTo>
                  <a:pt x="95" y="238"/>
                </a:lnTo>
                <a:lnTo>
                  <a:pt x="96" y="247"/>
                </a:lnTo>
                <a:lnTo>
                  <a:pt x="100" y="256"/>
                </a:lnTo>
                <a:lnTo>
                  <a:pt x="107" y="263"/>
                </a:lnTo>
                <a:lnTo>
                  <a:pt x="118" y="270"/>
                </a:lnTo>
                <a:lnTo>
                  <a:pt x="132" y="277"/>
                </a:lnTo>
                <a:lnTo>
                  <a:pt x="151" y="285"/>
                </a:lnTo>
                <a:lnTo>
                  <a:pt x="174" y="293"/>
                </a:lnTo>
                <a:lnTo>
                  <a:pt x="191" y="300"/>
                </a:lnTo>
                <a:lnTo>
                  <a:pt x="206" y="307"/>
                </a:lnTo>
                <a:lnTo>
                  <a:pt x="216" y="314"/>
                </a:lnTo>
                <a:lnTo>
                  <a:pt x="227" y="322"/>
                </a:lnTo>
                <a:lnTo>
                  <a:pt x="241" y="337"/>
                </a:lnTo>
                <a:lnTo>
                  <a:pt x="252" y="356"/>
                </a:lnTo>
                <a:lnTo>
                  <a:pt x="257" y="376"/>
                </a:lnTo>
                <a:lnTo>
                  <a:pt x="260" y="399"/>
                </a:lnTo>
                <a:lnTo>
                  <a:pt x="257" y="426"/>
                </a:lnTo>
                <a:lnTo>
                  <a:pt x="251" y="449"/>
                </a:lnTo>
                <a:lnTo>
                  <a:pt x="239" y="469"/>
                </a:lnTo>
                <a:lnTo>
                  <a:pt x="224" y="487"/>
                </a:lnTo>
                <a:lnTo>
                  <a:pt x="204" y="502"/>
                </a:lnTo>
                <a:lnTo>
                  <a:pt x="183" y="511"/>
                </a:lnTo>
                <a:lnTo>
                  <a:pt x="157" y="519"/>
                </a:lnTo>
                <a:lnTo>
                  <a:pt x="129" y="521"/>
                </a:lnTo>
                <a:lnTo>
                  <a:pt x="98" y="518"/>
                </a:lnTo>
                <a:lnTo>
                  <a:pt x="70" y="510"/>
                </a:lnTo>
                <a:lnTo>
                  <a:pt x="44" y="496"/>
                </a:lnTo>
                <a:lnTo>
                  <a:pt x="22" y="476"/>
                </a:lnTo>
                <a:lnTo>
                  <a:pt x="0" y="451"/>
                </a:lnTo>
                <a:lnTo>
                  <a:pt x="48" y="405"/>
                </a:lnTo>
                <a:lnTo>
                  <a:pt x="58" y="423"/>
                </a:lnTo>
                <a:lnTo>
                  <a:pt x="72" y="436"/>
                </a:lnTo>
                <a:lnTo>
                  <a:pt x="89" y="447"/>
                </a:lnTo>
                <a:lnTo>
                  <a:pt x="107" y="453"/>
                </a:lnTo>
                <a:lnTo>
                  <a:pt x="127" y="455"/>
                </a:lnTo>
                <a:lnTo>
                  <a:pt x="145" y="452"/>
                </a:lnTo>
                <a:lnTo>
                  <a:pt x="161" y="446"/>
                </a:lnTo>
                <a:lnTo>
                  <a:pt x="173" y="434"/>
                </a:lnTo>
                <a:lnTo>
                  <a:pt x="182" y="420"/>
                </a:lnTo>
                <a:lnTo>
                  <a:pt x="184" y="403"/>
                </a:lnTo>
                <a:lnTo>
                  <a:pt x="182" y="388"/>
                </a:lnTo>
                <a:lnTo>
                  <a:pt x="175" y="377"/>
                </a:lnTo>
                <a:lnTo>
                  <a:pt x="164" y="366"/>
                </a:lnTo>
                <a:lnTo>
                  <a:pt x="157" y="362"/>
                </a:lnTo>
                <a:lnTo>
                  <a:pt x="147" y="357"/>
                </a:lnTo>
                <a:lnTo>
                  <a:pt x="132" y="351"/>
                </a:lnTo>
                <a:lnTo>
                  <a:pt x="111" y="344"/>
                </a:lnTo>
                <a:lnTo>
                  <a:pt x="81" y="331"/>
                </a:lnTo>
                <a:lnTo>
                  <a:pt x="57" y="319"/>
                </a:lnTo>
                <a:lnTo>
                  <a:pt x="40" y="304"/>
                </a:lnTo>
                <a:lnTo>
                  <a:pt x="28" y="287"/>
                </a:lnTo>
                <a:lnTo>
                  <a:pt x="22" y="267"/>
                </a:lnTo>
                <a:lnTo>
                  <a:pt x="19" y="244"/>
                </a:lnTo>
                <a:lnTo>
                  <a:pt x="22" y="219"/>
                </a:lnTo>
                <a:lnTo>
                  <a:pt x="30" y="197"/>
                </a:lnTo>
                <a:lnTo>
                  <a:pt x="44" y="176"/>
                </a:lnTo>
                <a:lnTo>
                  <a:pt x="62" y="159"/>
                </a:lnTo>
                <a:lnTo>
                  <a:pt x="83" y="148"/>
                </a:lnTo>
                <a:lnTo>
                  <a:pt x="108" y="140"/>
                </a:lnTo>
                <a:lnTo>
                  <a:pt x="136" y="137"/>
                </a:lnTo>
                <a:close/>
                <a:moveTo>
                  <a:pt x="2183" y="135"/>
                </a:moveTo>
                <a:lnTo>
                  <a:pt x="2239" y="135"/>
                </a:lnTo>
                <a:lnTo>
                  <a:pt x="2397" y="511"/>
                </a:lnTo>
                <a:lnTo>
                  <a:pt x="2318" y="511"/>
                </a:lnTo>
                <a:lnTo>
                  <a:pt x="2286" y="434"/>
                </a:lnTo>
                <a:lnTo>
                  <a:pt x="2132" y="434"/>
                </a:lnTo>
                <a:lnTo>
                  <a:pt x="2099" y="511"/>
                </a:lnTo>
                <a:lnTo>
                  <a:pt x="2021" y="511"/>
                </a:lnTo>
                <a:lnTo>
                  <a:pt x="2183" y="135"/>
                </a:lnTo>
                <a:close/>
                <a:moveTo>
                  <a:pt x="2790" y="135"/>
                </a:moveTo>
                <a:lnTo>
                  <a:pt x="2814" y="136"/>
                </a:lnTo>
                <a:lnTo>
                  <a:pt x="2835" y="140"/>
                </a:lnTo>
                <a:lnTo>
                  <a:pt x="2858" y="148"/>
                </a:lnTo>
                <a:lnTo>
                  <a:pt x="2882" y="157"/>
                </a:lnTo>
                <a:lnTo>
                  <a:pt x="2882" y="242"/>
                </a:lnTo>
                <a:lnTo>
                  <a:pt x="2859" y="223"/>
                </a:lnTo>
                <a:lnTo>
                  <a:pt x="2838" y="210"/>
                </a:lnTo>
                <a:lnTo>
                  <a:pt x="2815" y="203"/>
                </a:lnTo>
                <a:lnTo>
                  <a:pt x="2790" y="201"/>
                </a:lnTo>
                <a:lnTo>
                  <a:pt x="2765" y="203"/>
                </a:lnTo>
                <a:lnTo>
                  <a:pt x="2741" y="210"/>
                </a:lnTo>
                <a:lnTo>
                  <a:pt x="2721" y="222"/>
                </a:lnTo>
                <a:lnTo>
                  <a:pt x="2702" y="238"/>
                </a:lnTo>
                <a:lnTo>
                  <a:pt x="2687" y="257"/>
                </a:lnTo>
                <a:lnTo>
                  <a:pt x="2676" y="278"/>
                </a:lnTo>
                <a:lnTo>
                  <a:pt x="2670" y="303"/>
                </a:lnTo>
                <a:lnTo>
                  <a:pt x="2667" y="329"/>
                </a:lnTo>
                <a:lnTo>
                  <a:pt x="2670" y="355"/>
                </a:lnTo>
                <a:lnTo>
                  <a:pt x="2676" y="379"/>
                </a:lnTo>
                <a:lnTo>
                  <a:pt x="2687" y="400"/>
                </a:lnTo>
                <a:lnTo>
                  <a:pt x="2702" y="418"/>
                </a:lnTo>
                <a:lnTo>
                  <a:pt x="2721" y="434"/>
                </a:lnTo>
                <a:lnTo>
                  <a:pt x="2742" y="445"/>
                </a:lnTo>
                <a:lnTo>
                  <a:pt x="2766" y="452"/>
                </a:lnTo>
                <a:lnTo>
                  <a:pt x="2791" y="454"/>
                </a:lnTo>
                <a:lnTo>
                  <a:pt x="2816" y="452"/>
                </a:lnTo>
                <a:lnTo>
                  <a:pt x="2839" y="445"/>
                </a:lnTo>
                <a:lnTo>
                  <a:pt x="2860" y="433"/>
                </a:lnTo>
                <a:lnTo>
                  <a:pt x="2882" y="414"/>
                </a:lnTo>
                <a:lnTo>
                  <a:pt x="2882" y="499"/>
                </a:lnTo>
                <a:lnTo>
                  <a:pt x="2858" y="508"/>
                </a:lnTo>
                <a:lnTo>
                  <a:pt x="2835" y="516"/>
                </a:lnTo>
                <a:lnTo>
                  <a:pt x="2813" y="519"/>
                </a:lnTo>
                <a:lnTo>
                  <a:pt x="2790" y="520"/>
                </a:lnTo>
                <a:lnTo>
                  <a:pt x="2754" y="517"/>
                </a:lnTo>
                <a:lnTo>
                  <a:pt x="2721" y="508"/>
                </a:lnTo>
                <a:lnTo>
                  <a:pt x="2689" y="494"/>
                </a:lnTo>
                <a:lnTo>
                  <a:pt x="2661" y="475"/>
                </a:lnTo>
                <a:lnTo>
                  <a:pt x="2637" y="453"/>
                </a:lnTo>
                <a:lnTo>
                  <a:pt x="2618" y="427"/>
                </a:lnTo>
                <a:lnTo>
                  <a:pt x="2604" y="397"/>
                </a:lnTo>
                <a:lnTo>
                  <a:pt x="2594" y="364"/>
                </a:lnTo>
                <a:lnTo>
                  <a:pt x="2591" y="329"/>
                </a:lnTo>
                <a:lnTo>
                  <a:pt x="2594" y="294"/>
                </a:lnTo>
                <a:lnTo>
                  <a:pt x="2604" y="261"/>
                </a:lnTo>
                <a:lnTo>
                  <a:pt x="2618" y="232"/>
                </a:lnTo>
                <a:lnTo>
                  <a:pt x="2637" y="204"/>
                </a:lnTo>
                <a:lnTo>
                  <a:pt x="2662" y="181"/>
                </a:lnTo>
                <a:lnTo>
                  <a:pt x="2689" y="162"/>
                </a:lnTo>
                <a:lnTo>
                  <a:pt x="2721" y="147"/>
                </a:lnTo>
                <a:lnTo>
                  <a:pt x="2754" y="138"/>
                </a:lnTo>
                <a:lnTo>
                  <a:pt x="2790" y="135"/>
                </a:lnTo>
                <a:close/>
                <a:moveTo>
                  <a:pt x="1609" y="135"/>
                </a:moveTo>
                <a:lnTo>
                  <a:pt x="1660" y="135"/>
                </a:lnTo>
                <a:lnTo>
                  <a:pt x="1889" y="392"/>
                </a:lnTo>
                <a:lnTo>
                  <a:pt x="1889" y="144"/>
                </a:lnTo>
                <a:lnTo>
                  <a:pt x="1962" y="144"/>
                </a:lnTo>
                <a:lnTo>
                  <a:pt x="1962" y="519"/>
                </a:lnTo>
                <a:lnTo>
                  <a:pt x="1912" y="519"/>
                </a:lnTo>
                <a:lnTo>
                  <a:pt x="1682" y="262"/>
                </a:lnTo>
                <a:lnTo>
                  <a:pt x="1682" y="511"/>
                </a:lnTo>
                <a:lnTo>
                  <a:pt x="1609" y="511"/>
                </a:lnTo>
                <a:lnTo>
                  <a:pt x="1609" y="135"/>
                </a:lnTo>
                <a:close/>
                <a:moveTo>
                  <a:pt x="2720" y="0"/>
                </a:moveTo>
                <a:lnTo>
                  <a:pt x="2781" y="49"/>
                </a:lnTo>
                <a:lnTo>
                  <a:pt x="2843" y="0"/>
                </a:lnTo>
                <a:lnTo>
                  <a:pt x="2878" y="32"/>
                </a:lnTo>
                <a:lnTo>
                  <a:pt x="2781" y="110"/>
                </a:lnTo>
                <a:lnTo>
                  <a:pt x="2685" y="32"/>
                </a:lnTo>
                <a:lnTo>
                  <a:pt x="2720"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cs-CZ">
              <a:ln>
                <a:noFill/>
              </a:l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2" r:id="rId4"/>
    <p:sldLayoutId id="2147483663" r:id="rId5"/>
    <p:sldLayoutId id="2147483664" r:id="rId6"/>
    <p:sldLayoutId id="2147483665"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Lst>
  <p:hf hdr="0" ftr="0" dt="0"/>
  <p:txStyles>
    <p:titleStyle>
      <a:lvl1pPr algn="l" defTabSz="895350" rtl="0" eaLnBrk="1" fontAlgn="base" hangingPunct="1">
        <a:lnSpc>
          <a:spcPts val="3300"/>
        </a:lnSpc>
        <a:spcBef>
          <a:spcPct val="0"/>
        </a:spcBef>
        <a:spcAft>
          <a:spcPct val="0"/>
        </a:spcAft>
        <a:defRPr sz="2400" cap="all" baseline="0">
          <a:solidFill>
            <a:srgbClr val="F24F00"/>
          </a:solidFill>
          <a:latin typeface="+mj-lt"/>
          <a:ea typeface="+mj-ea"/>
          <a:cs typeface="+mj-cs"/>
        </a:defRPr>
      </a:lvl1pPr>
      <a:lvl2pPr algn="l" defTabSz="895350" rtl="0" eaLnBrk="1" fontAlgn="base" hangingPunct="1">
        <a:spcBef>
          <a:spcPct val="0"/>
        </a:spcBef>
        <a:spcAft>
          <a:spcPct val="0"/>
        </a:spcAft>
        <a:defRPr sz="2000">
          <a:solidFill>
            <a:schemeClr val="bg1"/>
          </a:solidFill>
          <a:latin typeface="Futura CEZ Medium" pitchFamily="2" charset="-18"/>
        </a:defRPr>
      </a:lvl2pPr>
      <a:lvl3pPr algn="l" defTabSz="895350" rtl="0" eaLnBrk="1" fontAlgn="base" hangingPunct="1">
        <a:spcBef>
          <a:spcPct val="0"/>
        </a:spcBef>
        <a:spcAft>
          <a:spcPct val="0"/>
        </a:spcAft>
        <a:defRPr sz="2000">
          <a:solidFill>
            <a:schemeClr val="bg1"/>
          </a:solidFill>
          <a:latin typeface="Futura CEZ Medium" pitchFamily="2" charset="-18"/>
        </a:defRPr>
      </a:lvl3pPr>
      <a:lvl4pPr algn="l" defTabSz="895350" rtl="0" eaLnBrk="1" fontAlgn="base" hangingPunct="1">
        <a:spcBef>
          <a:spcPct val="0"/>
        </a:spcBef>
        <a:spcAft>
          <a:spcPct val="0"/>
        </a:spcAft>
        <a:defRPr sz="2000">
          <a:solidFill>
            <a:schemeClr val="bg1"/>
          </a:solidFill>
          <a:latin typeface="Futura CEZ Medium" pitchFamily="2" charset="-18"/>
        </a:defRPr>
      </a:lvl4pPr>
      <a:lvl5pPr algn="l" defTabSz="895350" rtl="0" eaLnBrk="1" fontAlgn="base" hangingPunct="1">
        <a:spcBef>
          <a:spcPct val="0"/>
        </a:spcBef>
        <a:spcAft>
          <a:spcPct val="0"/>
        </a:spcAft>
        <a:defRPr sz="2000">
          <a:solidFill>
            <a:schemeClr val="bg1"/>
          </a:solidFill>
          <a:latin typeface="Futura CEZ Medium" pitchFamily="2" charset="-18"/>
        </a:defRPr>
      </a:lvl5pPr>
      <a:lvl6pPr marL="457200" algn="l" defTabSz="895350" rtl="0" eaLnBrk="1" fontAlgn="base" hangingPunct="1">
        <a:spcBef>
          <a:spcPct val="0"/>
        </a:spcBef>
        <a:spcAft>
          <a:spcPct val="0"/>
        </a:spcAft>
        <a:defRPr sz="2000">
          <a:solidFill>
            <a:schemeClr val="bg1"/>
          </a:solidFill>
          <a:latin typeface="Futura CEZ Medium" pitchFamily="2" charset="-18"/>
        </a:defRPr>
      </a:lvl6pPr>
      <a:lvl7pPr marL="914400" algn="l" defTabSz="895350" rtl="0" eaLnBrk="1" fontAlgn="base" hangingPunct="1">
        <a:spcBef>
          <a:spcPct val="0"/>
        </a:spcBef>
        <a:spcAft>
          <a:spcPct val="0"/>
        </a:spcAft>
        <a:defRPr sz="2000">
          <a:solidFill>
            <a:schemeClr val="bg1"/>
          </a:solidFill>
          <a:latin typeface="Futura CEZ Medium" pitchFamily="2" charset="-18"/>
        </a:defRPr>
      </a:lvl7pPr>
      <a:lvl8pPr marL="1371600" algn="l" defTabSz="895350" rtl="0" eaLnBrk="1" fontAlgn="base" hangingPunct="1">
        <a:spcBef>
          <a:spcPct val="0"/>
        </a:spcBef>
        <a:spcAft>
          <a:spcPct val="0"/>
        </a:spcAft>
        <a:defRPr sz="2000">
          <a:solidFill>
            <a:schemeClr val="bg1"/>
          </a:solidFill>
          <a:latin typeface="Futura CEZ Medium" pitchFamily="2" charset="-18"/>
        </a:defRPr>
      </a:lvl8pPr>
      <a:lvl9pPr marL="1828800" algn="l" defTabSz="895350" rtl="0" eaLnBrk="1" fontAlgn="base" hangingPunct="1">
        <a:spcBef>
          <a:spcPct val="0"/>
        </a:spcBef>
        <a:spcAft>
          <a:spcPct val="0"/>
        </a:spcAft>
        <a:defRPr sz="2000">
          <a:solidFill>
            <a:schemeClr val="bg1"/>
          </a:solidFill>
          <a:latin typeface="Futura CEZ Medium" pitchFamily="2" charset="-18"/>
        </a:defRPr>
      </a:lvl9pPr>
    </p:titleStyle>
    <p:bodyStyle>
      <a:lvl1pPr algn="l" defTabSz="895350" rtl="0" eaLnBrk="1" fontAlgn="base" hangingPunct="1">
        <a:lnSpc>
          <a:spcPts val="2300"/>
        </a:lnSpc>
        <a:spcBef>
          <a:spcPct val="0"/>
        </a:spcBef>
        <a:spcAft>
          <a:spcPct val="0"/>
        </a:spcAft>
        <a:buSzPct val="120000"/>
        <a:defRPr sz="1600">
          <a:solidFill>
            <a:schemeClr val="tx1"/>
          </a:solidFill>
          <a:latin typeface="Arial CE" panose="020B0604020202020204" pitchFamily="34" charset="0"/>
          <a:ea typeface="+mn-ea"/>
          <a:cs typeface="Arial CE" panose="020B0604020202020204" pitchFamily="34" charset="0"/>
        </a:defRPr>
      </a:lvl1pPr>
      <a:lvl2pPr marL="180975" indent="-179388" algn="l" defTabSz="895350" rtl="0" eaLnBrk="1" fontAlgn="base" hangingPunct="1">
        <a:lnSpc>
          <a:spcPts val="2300"/>
        </a:lnSpc>
        <a:spcBef>
          <a:spcPct val="0"/>
        </a:spcBef>
        <a:spcAft>
          <a:spcPct val="0"/>
        </a:spcAft>
        <a:buClr>
          <a:srgbClr val="F24F00"/>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2pPr>
      <a:lvl3pPr marL="361950" indent="-180975" algn="l" defTabSz="895350" rtl="0" eaLnBrk="1" fontAlgn="base" hangingPunct="1">
        <a:lnSpc>
          <a:spcPts val="2300"/>
        </a:lnSpc>
        <a:spcBef>
          <a:spcPct val="0"/>
        </a:spcBef>
        <a:spcAft>
          <a:spcPct val="0"/>
        </a:spcAft>
        <a:buClr>
          <a:srgbClr val="C8C8C8"/>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3pPr>
      <a:lvl4pPr marL="534988" indent="-180975" algn="l" defTabSz="895350" rtl="0" eaLnBrk="1" fontAlgn="base" hangingPunct="1">
        <a:lnSpc>
          <a:spcPts val="2300"/>
        </a:lnSpc>
        <a:spcBef>
          <a:spcPct val="0"/>
        </a:spcBef>
        <a:spcAft>
          <a:spcPct val="0"/>
        </a:spcAft>
        <a:buSzPct val="89000"/>
        <a:defRPr sz="1600">
          <a:solidFill>
            <a:schemeClr val="tx1"/>
          </a:solidFill>
          <a:latin typeface="Arial CE" panose="020B0604020202020204" pitchFamily="34" charset="0"/>
          <a:cs typeface="Arial CE" panose="020B0604020202020204" pitchFamily="34" charset="0"/>
        </a:defRPr>
      </a:lvl4pPr>
      <a:lvl5pPr marL="715963" indent="-180975" algn="l" defTabSz="895350" rtl="0" eaLnBrk="1" fontAlgn="base" hangingPunct="1">
        <a:lnSpc>
          <a:spcPts val="2300"/>
        </a:lnSpc>
        <a:spcBef>
          <a:spcPct val="0"/>
        </a:spcBef>
        <a:spcAft>
          <a:spcPct val="0"/>
        </a:spcAft>
        <a:buSzPct val="75000"/>
        <a:defRPr sz="1600">
          <a:solidFill>
            <a:schemeClr val="tx1"/>
          </a:solidFill>
          <a:latin typeface="Arial CE" panose="020B0604020202020204" pitchFamily="34" charset="0"/>
          <a:cs typeface="Arial CE" panose="020B0604020202020204" pitchFamily="34" charset="0"/>
        </a:defRPr>
      </a:lvl5pPr>
      <a:lvl6pPr marL="1039813" indent="-149225" algn="l" defTabSz="895350" rtl="0" eaLnBrk="1" fontAlgn="base" hangingPunct="1">
        <a:lnSpc>
          <a:spcPct val="110000"/>
        </a:lnSpc>
        <a:spcBef>
          <a:spcPct val="0"/>
        </a:spcBef>
        <a:spcAft>
          <a:spcPct val="0"/>
        </a:spcAft>
        <a:buSzPct val="75000"/>
        <a:defRPr sz="1200">
          <a:solidFill>
            <a:schemeClr val="tx1"/>
          </a:solidFill>
          <a:latin typeface="+mn-lt"/>
        </a:defRPr>
      </a:lvl6pPr>
      <a:lvl7pPr marL="1497013" indent="-149225" algn="l" defTabSz="895350" rtl="0" eaLnBrk="1" fontAlgn="base" hangingPunct="1">
        <a:lnSpc>
          <a:spcPct val="110000"/>
        </a:lnSpc>
        <a:spcBef>
          <a:spcPct val="0"/>
        </a:spcBef>
        <a:spcAft>
          <a:spcPct val="0"/>
        </a:spcAft>
        <a:buSzPct val="75000"/>
        <a:defRPr sz="1200">
          <a:solidFill>
            <a:schemeClr val="tx1"/>
          </a:solidFill>
          <a:latin typeface="+mn-lt"/>
        </a:defRPr>
      </a:lvl7pPr>
      <a:lvl8pPr marL="1954213" indent="-149225" algn="l" defTabSz="895350" rtl="0" eaLnBrk="1" fontAlgn="base" hangingPunct="1">
        <a:lnSpc>
          <a:spcPct val="110000"/>
        </a:lnSpc>
        <a:spcBef>
          <a:spcPct val="0"/>
        </a:spcBef>
        <a:spcAft>
          <a:spcPct val="0"/>
        </a:spcAft>
        <a:buSzPct val="75000"/>
        <a:defRPr sz="1200">
          <a:solidFill>
            <a:schemeClr val="tx1"/>
          </a:solidFill>
          <a:latin typeface="+mn-lt"/>
        </a:defRPr>
      </a:lvl8pPr>
      <a:lvl9pPr marL="2411413" indent="-149225" algn="l" defTabSz="895350" rtl="0" eaLnBrk="1" fontAlgn="base" hangingPunct="1">
        <a:lnSpc>
          <a:spcPct val="110000"/>
        </a:lnSpc>
        <a:spcBef>
          <a:spcPct val="0"/>
        </a:spcBef>
        <a:spcAft>
          <a:spcPct val="0"/>
        </a:spcAft>
        <a:buSzPct val="75000"/>
        <a:defRPr sz="12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27" userDrawn="1">
          <p15:clr>
            <a:srgbClr val="F26B43"/>
          </p15:clr>
        </p15:guide>
        <p15:guide id="2" pos="2880" userDrawn="1">
          <p15:clr>
            <a:srgbClr val="F26B43"/>
          </p15:clr>
        </p15:guide>
        <p15:guide id="3" orient="horz" pos="777" userDrawn="1">
          <p15:clr>
            <a:srgbClr val="F26B43"/>
          </p15:clr>
        </p15:guide>
        <p15:guide id="4" orient="horz" pos="30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compet.cz/"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eur-lex.europa.eu/legal-content/CS/TXT/?uri=CELEX:32014L0104"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uohs.cz/cs/hospodarska-soutez/spojovani-soutezitelu/guidelines-ke-spojeni-soutezitelu.html" TargetMode="External"/><Relationship Id="rId2" Type="http://schemas.openxmlformats.org/officeDocument/2006/relationships/hyperlink" Target="http://ec.europa.eu/competition/mergers/legislation/legislation.html"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503999" y="1052731"/>
            <a:ext cx="7927481" cy="2478499"/>
          </a:xfrm>
        </p:spPr>
        <p:txBody>
          <a:bodyPr/>
          <a:lstStyle/>
          <a:p>
            <a:pPr algn="ctr"/>
            <a:r>
              <a:rPr lang="cs-CZ" altLang="cs-CZ" sz="4000" b="1" dirty="0"/>
              <a:t>Hospodářská soutěž v EU</a:t>
            </a:r>
            <a:br>
              <a:rPr lang="cs-CZ" altLang="cs-CZ" sz="4000" b="1" dirty="0"/>
            </a:br>
            <a:r>
              <a:rPr lang="cs-CZ" altLang="cs-CZ" b="1" dirty="0"/>
              <a:t/>
            </a:r>
            <a:br>
              <a:rPr lang="cs-CZ" altLang="cs-CZ" b="1" dirty="0"/>
            </a:br>
            <a:r>
              <a:rPr lang="cs-CZ" altLang="cs-CZ" sz="2400" b="1" i="1" dirty="0">
                <a:solidFill>
                  <a:schemeClr val="tx1"/>
                </a:solidFill>
              </a:rPr>
              <a:t>Kontrola spojování soutěžitelů,  veřejná podpora, a soukromoprávní prosazování soutěžního práva</a:t>
            </a:r>
            <a:endParaRPr lang="cs-CZ" sz="2400" dirty="0">
              <a:solidFill>
                <a:schemeClr val="tx1"/>
              </a:solidFill>
            </a:endParaRPr>
          </a:p>
        </p:txBody>
      </p:sp>
      <p:sp>
        <p:nvSpPr>
          <p:cNvPr id="3" name="Zástupný symbol pro text 2"/>
          <p:cNvSpPr>
            <a:spLocks noGrp="1"/>
          </p:cNvSpPr>
          <p:nvPr>
            <p:ph type="body" sz="quarter" idx="10"/>
          </p:nvPr>
        </p:nvSpPr>
        <p:spPr>
          <a:xfrm>
            <a:off x="503238" y="4675938"/>
            <a:ext cx="3427494" cy="311698"/>
          </a:xfrm>
        </p:spPr>
        <p:txBody>
          <a:bodyPr/>
          <a:lstStyle/>
          <a:p>
            <a:r>
              <a:rPr lang="cs-CZ" dirty="0"/>
              <a:t>ESF Brno, listopad 2019</a:t>
            </a:r>
          </a:p>
        </p:txBody>
      </p:sp>
      <p:sp>
        <p:nvSpPr>
          <p:cNvPr id="4" name="Zástupný symbol pro text 3"/>
          <p:cNvSpPr>
            <a:spLocks noGrp="1"/>
          </p:cNvSpPr>
          <p:nvPr>
            <p:ph type="body" sz="quarter" idx="11"/>
          </p:nvPr>
        </p:nvSpPr>
        <p:spPr>
          <a:xfrm>
            <a:off x="503237" y="5760001"/>
            <a:ext cx="4128140" cy="653500"/>
          </a:xfrm>
        </p:spPr>
        <p:txBody>
          <a:bodyPr/>
          <a:lstStyle/>
          <a:p>
            <a:r>
              <a:rPr lang="cs-CZ" dirty="0">
                <a:solidFill>
                  <a:schemeClr val="tx1"/>
                </a:solidFill>
              </a:rPr>
              <a:t>Mgr. Ondřej Dostal</a:t>
            </a:r>
          </a:p>
          <a:p>
            <a:r>
              <a:rPr lang="cs-CZ" dirty="0">
                <a:solidFill>
                  <a:schemeClr val="tx1"/>
                </a:solidFill>
              </a:rPr>
              <a:t>Vedoucí skupiny soutěžní </a:t>
            </a:r>
            <a:r>
              <a:rPr lang="cs-CZ" dirty="0" err="1">
                <a:solidFill>
                  <a:schemeClr val="tx1"/>
                </a:solidFill>
              </a:rPr>
              <a:t>compliance</a:t>
            </a:r>
            <a:endParaRPr lang="cs-CZ" dirty="0">
              <a:solidFill>
                <a:schemeClr val="tx1"/>
              </a:solidFill>
            </a:endParaRPr>
          </a:p>
          <a:p>
            <a:r>
              <a:rPr lang="cs-CZ" dirty="0">
                <a:solidFill>
                  <a:schemeClr val="tx1"/>
                </a:solidFill>
              </a:rPr>
              <a:t>Útvar právní služby</a:t>
            </a:r>
          </a:p>
        </p:txBody>
      </p:sp>
    </p:spTree>
    <p:extLst>
      <p:ext uri="{BB962C8B-B14F-4D97-AF65-F5344CB8AC3E}">
        <p14:creationId xmlns:p14="http://schemas.microsoft.com/office/powerpoint/2010/main" val="1453288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altLang="cs-CZ" b="1" dirty="0">
                <a:solidFill>
                  <a:schemeClr val="accent2"/>
                </a:solidFill>
              </a:rPr>
              <a:t>Význam vymezení Relevantního trhu pro kontrolu spojování podniků  </a:t>
            </a:r>
            <a:endParaRPr lang="cs-CZ" dirty="0">
              <a:solidFill>
                <a:schemeClr val="accent2"/>
              </a:solidFill>
            </a:endParaRPr>
          </a:p>
        </p:txBody>
      </p:sp>
      <p:sp>
        <p:nvSpPr>
          <p:cNvPr id="3" name="Zástupný symbol pro obsah 2"/>
          <p:cNvSpPr>
            <a:spLocks noGrp="1"/>
          </p:cNvSpPr>
          <p:nvPr>
            <p:ph idx="1"/>
          </p:nvPr>
        </p:nvSpPr>
        <p:spPr>
          <a:xfrm>
            <a:off x="504000" y="1401288"/>
            <a:ext cx="8136000" cy="4970712"/>
          </a:xfrm>
        </p:spPr>
        <p:txBody>
          <a:bodyPr/>
          <a:lstStyle/>
          <a:p>
            <a:pPr marL="342900" indent="-342900">
              <a:buFontTx/>
              <a:buChar char="-"/>
              <a:defRPr/>
            </a:pPr>
            <a:r>
              <a:rPr lang="cs-CZ" sz="2400" i="1" dirty="0">
                <a:solidFill>
                  <a:schemeClr val="accent2"/>
                </a:solidFill>
              </a:rPr>
              <a:t>„</a:t>
            </a:r>
            <a:r>
              <a:rPr lang="cs-CZ" sz="2400" b="1" i="1" dirty="0">
                <a:solidFill>
                  <a:schemeClr val="accent2"/>
                </a:solidFill>
              </a:rPr>
              <a:t>Prostorový a časový souběh nabídky a poptávky po takovém zboží</a:t>
            </a:r>
            <a:r>
              <a:rPr lang="cs-CZ" sz="2400" i="1" dirty="0">
                <a:solidFill>
                  <a:schemeClr val="accent2"/>
                </a:solidFill>
              </a:rPr>
              <a:t> ve formě výrobků nebo služeb, které je z hlediska uspokojování určitých potřeb uživatelů </a:t>
            </a:r>
            <a:r>
              <a:rPr lang="cs-CZ" sz="2400" b="1" i="1" dirty="0">
                <a:solidFill>
                  <a:schemeClr val="accent2"/>
                </a:solidFill>
              </a:rPr>
              <a:t>shodné nebo vzájemně zastupitelné</a:t>
            </a:r>
            <a:r>
              <a:rPr lang="cs-CZ" sz="2400" i="1" dirty="0">
                <a:solidFill>
                  <a:schemeClr val="accent2"/>
                </a:solidFill>
              </a:rPr>
              <a:t>…zkoumá se, jak, čím a kde jsou potřeby spotřebitelů uspokojovány“</a:t>
            </a:r>
          </a:p>
          <a:p>
            <a:pPr marL="342900" indent="-342900">
              <a:buFontTx/>
              <a:buChar char="-"/>
              <a:defRPr/>
            </a:pPr>
            <a:endParaRPr lang="cs-CZ" sz="2400" i="1" dirty="0">
              <a:solidFill>
                <a:schemeClr val="accent2"/>
              </a:solidFill>
            </a:endParaRPr>
          </a:p>
          <a:p>
            <a:pPr marL="342900" indent="-342900">
              <a:buFontTx/>
              <a:buChar char="-"/>
              <a:defRPr/>
            </a:pPr>
            <a:r>
              <a:rPr lang="cs-CZ" sz="2400" dirty="0"/>
              <a:t>Účel</a:t>
            </a:r>
          </a:p>
          <a:p>
            <a:pPr marL="523875" lvl="1" indent="-342900">
              <a:buFontTx/>
              <a:buChar char="-"/>
              <a:defRPr/>
            </a:pPr>
            <a:r>
              <a:rPr lang="cs-CZ" sz="2400" dirty="0"/>
              <a:t>identifikace konkurenčního tlaku na dominanta</a:t>
            </a:r>
          </a:p>
          <a:p>
            <a:pPr marL="523875" lvl="1" indent="-342900">
              <a:buFontTx/>
              <a:buChar char="-"/>
              <a:defRPr/>
            </a:pPr>
            <a:r>
              <a:rPr lang="cs-CZ" sz="2400" dirty="0"/>
              <a:t>určení stupně tržní síly podniku</a:t>
            </a:r>
          </a:p>
          <a:p>
            <a:pPr marL="523875" lvl="1" indent="-342900">
              <a:buFontTx/>
              <a:buChar char="-"/>
              <a:defRPr/>
            </a:pPr>
            <a:endParaRPr lang="cs-CZ" sz="2400" dirty="0"/>
          </a:p>
          <a:p>
            <a:pPr marL="342900" indent="-342900">
              <a:buFontTx/>
              <a:buChar char="-"/>
              <a:defRPr/>
            </a:pPr>
            <a:r>
              <a:rPr lang="cs-CZ" sz="2400" dirty="0"/>
              <a:t>Odlišnosti a význam definice pro jednotlivé protisoutěžní praktiky</a:t>
            </a:r>
          </a:p>
          <a:p>
            <a:pPr marL="342900" indent="-342900">
              <a:buFontTx/>
              <a:buChar char="-"/>
              <a:defRPr/>
            </a:pPr>
            <a:endParaRPr lang="cs-CZ" sz="2400" dirty="0"/>
          </a:p>
          <a:p>
            <a:pPr marL="342900" indent="-342900">
              <a:buFontTx/>
              <a:buChar char="-"/>
              <a:defRPr/>
            </a:pPr>
            <a:r>
              <a:rPr lang="cs-CZ" sz="2400" dirty="0"/>
              <a:t>Pro potřeby kontroly spojování podniků je analýza relevantního zaměřená do budoucna, na následky spojení</a:t>
            </a:r>
          </a:p>
          <a:p>
            <a:pPr marL="342900" indent="-342900">
              <a:buFontTx/>
              <a:buChar char="-"/>
              <a:defRPr/>
            </a:pPr>
            <a:endParaRPr lang="cs-CZ" sz="2400" dirty="0"/>
          </a:p>
          <a:p>
            <a:pPr marL="342900" indent="-342900">
              <a:buFontTx/>
              <a:buChar char="-"/>
              <a:defRPr/>
            </a:pPr>
            <a:r>
              <a:rPr lang="cs-CZ" sz="2400" dirty="0"/>
              <a:t>Význam podílů pro zacházení s případem </a:t>
            </a:r>
          </a:p>
          <a:p>
            <a:pPr>
              <a:defRPr/>
            </a:pPr>
            <a:endParaRPr lang="cs-CZ" sz="2400" dirty="0">
              <a:solidFill>
                <a:schemeClr val="accent2"/>
              </a:solidFill>
            </a:endParaRPr>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9</a:t>
            </a:fld>
            <a:endParaRPr lang="cs-CZ"/>
          </a:p>
        </p:txBody>
      </p:sp>
    </p:spTree>
    <p:extLst>
      <p:ext uri="{BB962C8B-B14F-4D97-AF65-F5344CB8AC3E}">
        <p14:creationId xmlns:p14="http://schemas.microsoft.com/office/powerpoint/2010/main" val="1343647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altLang="cs-CZ" b="1" dirty="0">
                <a:solidFill>
                  <a:schemeClr val="accent2"/>
                </a:solidFill>
              </a:rPr>
              <a:t>Relevantní trh konkrétně</a:t>
            </a:r>
            <a:endParaRPr lang="cs-CZ" dirty="0">
              <a:solidFill>
                <a:schemeClr val="accent2"/>
              </a:solidFill>
            </a:endParaRPr>
          </a:p>
        </p:txBody>
      </p:sp>
      <p:sp>
        <p:nvSpPr>
          <p:cNvPr id="3" name="Zástupný symbol pro obsah 2"/>
          <p:cNvSpPr>
            <a:spLocks noGrp="1"/>
          </p:cNvSpPr>
          <p:nvPr>
            <p:ph idx="1"/>
          </p:nvPr>
        </p:nvSpPr>
        <p:spPr>
          <a:xfrm>
            <a:off x="504000" y="1444978"/>
            <a:ext cx="8136000" cy="4927022"/>
          </a:xfrm>
        </p:spPr>
        <p:txBody>
          <a:bodyPr/>
          <a:lstStyle/>
          <a:p>
            <a:pPr>
              <a:defRPr/>
            </a:pPr>
            <a:r>
              <a:rPr lang="cs-CZ" sz="2000" b="1" dirty="0">
                <a:solidFill>
                  <a:schemeClr val="accent2"/>
                </a:solidFill>
              </a:rPr>
              <a:t>Výrobkový trh</a:t>
            </a:r>
          </a:p>
          <a:p>
            <a:pPr lvl="1">
              <a:buFontTx/>
              <a:buChar char="-"/>
              <a:defRPr/>
            </a:pPr>
            <a:r>
              <a:rPr lang="cs-CZ" sz="1800" dirty="0"/>
              <a:t>Otázka </a:t>
            </a:r>
            <a:r>
              <a:rPr lang="cs-CZ" sz="1800" i="1" dirty="0"/>
              <a:t>zaměnitelnosti výrobků – </a:t>
            </a:r>
            <a:r>
              <a:rPr lang="cs-CZ" sz="1800" dirty="0"/>
              <a:t>křížová elasticita</a:t>
            </a:r>
          </a:p>
          <a:p>
            <a:pPr marL="180975" lvl="2" indent="0">
              <a:buNone/>
              <a:defRPr/>
            </a:pPr>
            <a:r>
              <a:rPr lang="cs-CZ" sz="1800" dirty="0"/>
              <a:t>- Strana poptávky </a:t>
            </a:r>
            <a:r>
              <a:rPr lang="cs-CZ" sz="1800" dirty="0" err="1"/>
              <a:t>vs</a:t>
            </a:r>
            <a:r>
              <a:rPr lang="cs-CZ" sz="1800" dirty="0"/>
              <a:t> strana nabídky</a:t>
            </a:r>
          </a:p>
          <a:p>
            <a:pPr lvl="2">
              <a:buFontTx/>
              <a:buChar char="-"/>
              <a:defRPr/>
            </a:pPr>
            <a:r>
              <a:rPr lang="cs-CZ" sz="1800" dirty="0"/>
              <a:t>SSNIP test – malé avšak významné nepřechodné zvýšení ceny</a:t>
            </a:r>
          </a:p>
          <a:p>
            <a:pPr lvl="2">
              <a:buFontTx/>
              <a:buChar char="-"/>
              <a:defRPr/>
            </a:pPr>
            <a:r>
              <a:rPr lang="cs-CZ" sz="1800" dirty="0"/>
              <a:t>EK dále zvažuje zaměnitelnost v minulosti, názory spotřebitelů a konkurentů, kvantitativní ekonometrické testy, důkazy spotřebitelských preferencí, bariéry a náklady substituce, existenci skupin zákazníků</a:t>
            </a:r>
          </a:p>
          <a:p>
            <a:pPr lvl="2">
              <a:buFontTx/>
              <a:buChar char="-"/>
              <a:defRPr/>
            </a:pPr>
            <a:r>
              <a:rPr lang="cs-CZ" sz="1800" dirty="0"/>
              <a:t>Obhajoba dominanta – čím širší trh, tím lépe x Útok stěžovatele opačně</a:t>
            </a:r>
          </a:p>
          <a:p>
            <a:pPr lvl="2">
              <a:buFontTx/>
              <a:buChar char="-"/>
              <a:defRPr/>
            </a:pPr>
            <a:r>
              <a:rPr lang="cs-CZ" sz="1800" dirty="0"/>
              <a:t>Příklady: banány, Internet, pneumatiky</a:t>
            </a:r>
          </a:p>
          <a:p>
            <a:pPr>
              <a:defRPr/>
            </a:pPr>
            <a:endParaRPr lang="cs-CZ" sz="2000" b="1" dirty="0">
              <a:solidFill>
                <a:schemeClr val="accent2"/>
              </a:solidFill>
            </a:endParaRPr>
          </a:p>
          <a:p>
            <a:pPr>
              <a:defRPr/>
            </a:pPr>
            <a:r>
              <a:rPr lang="cs-CZ" sz="2000" b="1" dirty="0">
                <a:solidFill>
                  <a:schemeClr val="accent2"/>
                </a:solidFill>
              </a:rPr>
              <a:t>Zeměpisný trh</a:t>
            </a:r>
          </a:p>
          <a:p>
            <a:pPr marL="1587" lvl="1" indent="0">
              <a:buNone/>
              <a:defRPr/>
            </a:pPr>
            <a:r>
              <a:rPr lang="cs-CZ" sz="1800" dirty="0">
                <a:solidFill>
                  <a:schemeClr val="accent2"/>
                </a:solidFill>
              </a:rPr>
              <a:t>- </a:t>
            </a:r>
            <a:r>
              <a:rPr lang="cs-CZ" sz="1800" dirty="0"/>
              <a:t>Stejné nebo dostatečně homogenní podmínky ve vztahu k danému výrobku</a:t>
            </a:r>
          </a:p>
          <a:p>
            <a:pPr>
              <a:defRPr/>
            </a:pPr>
            <a:endParaRPr lang="cs-CZ" sz="2000" dirty="0">
              <a:solidFill>
                <a:schemeClr val="accent2"/>
              </a:solidFill>
            </a:endParaRPr>
          </a:p>
          <a:p>
            <a:pPr>
              <a:defRPr/>
            </a:pPr>
            <a:r>
              <a:rPr lang="cs-CZ" sz="2000" b="1" dirty="0">
                <a:solidFill>
                  <a:schemeClr val="accent2"/>
                </a:solidFill>
              </a:rPr>
              <a:t>Trh v čase</a:t>
            </a:r>
          </a:p>
          <a:p>
            <a:pPr lvl="1">
              <a:buFontTx/>
              <a:buChar char="-"/>
              <a:defRPr/>
            </a:pPr>
            <a:r>
              <a:rPr lang="cs-CZ" sz="1800" dirty="0"/>
              <a:t>Sezónnost, vývoj, změny chování zákazníků</a:t>
            </a:r>
          </a:p>
          <a:p>
            <a:pPr lvl="1">
              <a:buFontTx/>
              <a:buChar char="-"/>
              <a:defRPr/>
            </a:pPr>
            <a:endParaRPr lang="cs-CZ" sz="1800" dirty="0"/>
          </a:p>
          <a:p>
            <a:endParaRPr lang="cs-CZ" sz="2000" dirty="0"/>
          </a:p>
          <a:p>
            <a:pPr lvl="1">
              <a:buFontTx/>
              <a:buChar char="-"/>
              <a:defRPr/>
            </a:pPr>
            <a:endParaRPr lang="cs-CZ" sz="1800" dirty="0"/>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10</a:t>
            </a:fld>
            <a:endParaRPr lang="cs-CZ"/>
          </a:p>
        </p:txBody>
      </p:sp>
    </p:spTree>
    <p:extLst>
      <p:ext uri="{BB962C8B-B14F-4D97-AF65-F5344CB8AC3E}">
        <p14:creationId xmlns:p14="http://schemas.microsoft.com/office/powerpoint/2010/main" val="2651283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Kritéria zkoumaná při posuzování spojení </a:t>
            </a:r>
          </a:p>
        </p:txBody>
      </p:sp>
      <p:sp>
        <p:nvSpPr>
          <p:cNvPr id="3" name="Zástupný symbol pro obsah 2"/>
          <p:cNvSpPr>
            <a:spLocks noGrp="1"/>
          </p:cNvSpPr>
          <p:nvPr>
            <p:ph idx="1"/>
          </p:nvPr>
        </p:nvSpPr>
        <p:spPr>
          <a:xfrm>
            <a:off x="498763" y="1454494"/>
            <a:ext cx="7963107" cy="4680000"/>
          </a:xfrm>
        </p:spPr>
        <p:txBody>
          <a:bodyPr/>
          <a:lstStyle/>
          <a:p>
            <a:pPr marL="187325" lvl="1" indent="0">
              <a:buClr>
                <a:schemeClr val="accent2">
                  <a:lumMod val="50000"/>
                </a:schemeClr>
              </a:buClr>
              <a:buNone/>
              <a:defRPr/>
            </a:pPr>
            <a:r>
              <a:rPr lang="cs-CZ" sz="2400" dirty="0">
                <a:ea typeface="+mn-ea"/>
              </a:rPr>
              <a:t>Zejména</a:t>
            </a:r>
          </a:p>
          <a:p>
            <a:pPr marL="530225" lvl="1" indent="-342900">
              <a:buClr>
                <a:schemeClr val="accent2">
                  <a:lumMod val="50000"/>
                </a:schemeClr>
              </a:buClr>
              <a:buFontTx/>
              <a:buChar char="-"/>
              <a:defRPr/>
            </a:pPr>
            <a:endParaRPr lang="cs-CZ" sz="2400" dirty="0">
              <a:ea typeface="+mn-ea"/>
            </a:endParaRPr>
          </a:p>
          <a:p>
            <a:pPr marL="712788" lvl="2" indent="-261938">
              <a:buClr>
                <a:schemeClr val="accent2">
                  <a:lumMod val="50000"/>
                </a:schemeClr>
              </a:buClr>
              <a:buFontTx/>
              <a:buChar char="-"/>
              <a:defRPr/>
            </a:pPr>
            <a:r>
              <a:rPr lang="cs-CZ" sz="2400" dirty="0">
                <a:ea typeface="+mn-ea"/>
              </a:rPr>
              <a:t>struktura dotčených trhů (míra koncentrace, HHI)</a:t>
            </a:r>
          </a:p>
          <a:p>
            <a:pPr marL="712788" lvl="2" indent="-261938">
              <a:buClr>
                <a:schemeClr val="accent2">
                  <a:lumMod val="50000"/>
                </a:schemeClr>
              </a:buClr>
              <a:buFontTx/>
              <a:buChar char="-"/>
              <a:defRPr/>
            </a:pPr>
            <a:r>
              <a:rPr lang="cs-CZ" sz="2400" dirty="0">
                <a:ea typeface="+mn-ea"/>
              </a:rPr>
              <a:t>podíl spojujících se soutěžitelů na těchto trzích</a:t>
            </a:r>
          </a:p>
          <a:p>
            <a:pPr marL="712788" lvl="2" indent="-261938">
              <a:buClr>
                <a:schemeClr val="accent2">
                  <a:lumMod val="50000"/>
                </a:schemeClr>
              </a:buClr>
              <a:buFontTx/>
              <a:buChar char="-"/>
              <a:defRPr/>
            </a:pPr>
            <a:r>
              <a:rPr lang="cs-CZ" sz="2400" dirty="0">
                <a:ea typeface="+mn-ea"/>
              </a:rPr>
              <a:t>hospodářská a finanční síla </a:t>
            </a:r>
          </a:p>
          <a:p>
            <a:pPr marL="712788" lvl="2" indent="-261938">
              <a:buClr>
                <a:schemeClr val="accent2">
                  <a:lumMod val="50000"/>
                </a:schemeClr>
              </a:buClr>
              <a:buFontTx/>
              <a:buChar char="-"/>
              <a:defRPr/>
            </a:pPr>
            <a:r>
              <a:rPr lang="cs-CZ" sz="2400" dirty="0">
                <a:ea typeface="+mn-ea"/>
              </a:rPr>
              <a:t>právní a jiné překážky vstupu dalších soutěžitelů</a:t>
            </a:r>
          </a:p>
          <a:p>
            <a:pPr marL="712788" lvl="2" indent="-261938">
              <a:buClr>
                <a:schemeClr val="accent2">
                  <a:lumMod val="50000"/>
                </a:schemeClr>
              </a:buClr>
              <a:buFontTx/>
              <a:buChar char="-"/>
              <a:defRPr/>
            </a:pPr>
            <a:r>
              <a:rPr lang="cs-CZ" sz="2400" dirty="0">
                <a:ea typeface="+mn-ea"/>
              </a:rPr>
              <a:t>možnost volby dodavatelů nebo odběratelů </a:t>
            </a:r>
          </a:p>
          <a:p>
            <a:pPr marL="712788" lvl="2" indent="-261938">
              <a:buClr>
                <a:schemeClr val="accent2">
                  <a:lumMod val="50000"/>
                </a:schemeClr>
              </a:buClr>
              <a:buFontTx/>
              <a:buChar char="-"/>
              <a:defRPr/>
            </a:pPr>
            <a:r>
              <a:rPr lang="cs-CZ" sz="2400" dirty="0">
                <a:ea typeface="+mn-ea"/>
              </a:rPr>
              <a:t>vývoj nabídky a poptávky na dotčených trzích</a:t>
            </a:r>
          </a:p>
          <a:p>
            <a:pPr marL="712788" lvl="2" indent="-261938">
              <a:buClr>
                <a:schemeClr val="accent2">
                  <a:lumMod val="50000"/>
                </a:schemeClr>
              </a:buClr>
              <a:buFontTx/>
              <a:buChar char="-"/>
              <a:defRPr/>
            </a:pPr>
            <a:r>
              <a:rPr lang="cs-CZ" sz="2400" dirty="0">
                <a:ea typeface="+mn-ea"/>
              </a:rPr>
              <a:t>potřeby a zájmy spotřebitelů a </a:t>
            </a:r>
          </a:p>
          <a:p>
            <a:pPr marL="712788" lvl="2" indent="-261938">
              <a:buClr>
                <a:schemeClr val="accent2">
                  <a:lumMod val="50000"/>
                </a:schemeClr>
              </a:buClr>
              <a:buFontTx/>
              <a:buChar char="-"/>
              <a:defRPr/>
            </a:pPr>
            <a:r>
              <a:rPr lang="cs-CZ" sz="2400" dirty="0">
                <a:ea typeface="+mn-ea"/>
              </a:rPr>
              <a:t>výzkum a vývoj, jehož výsledky jsou k prospěchu spotřebitele a nebrání účinné soutěži</a:t>
            </a: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11</a:t>
            </a:fld>
            <a:endParaRPr lang="cs-CZ"/>
          </a:p>
        </p:txBody>
      </p:sp>
    </p:spTree>
    <p:extLst>
      <p:ext uri="{BB962C8B-B14F-4D97-AF65-F5344CB8AC3E}">
        <p14:creationId xmlns:p14="http://schemas.microsoft.com/office/powerpoint/2010/main" val="3094214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ŘÍZENÍ PŘED EK (A obdobně OSTATNÍMI SOUTĚŽNÍMI ÚŘADY) I.</a:t>
            </a:r>
          </a:p>
        </p:txBody>
      </p:sp>
      <p:sp>
        <p:nvSpPr>
          <p:cNvPr id="3" name="Zástupný symbol pro obsah 2"/>
          <p:cNvSpPr>
            <a:spLocks noGrp="1"/>
          </p:cNvSpPr>
          <p:nvPr>
            <p:ph idx="1"/>
          </p:nvPr>
        </p:nvSpPr>
        <p:spPr>
          <a:xfrm>
            <a:off x="361496" y="1425039"/>
            <a:ext cx="8136000" cy="4721330"/>
          </a:xfrm>
        </p:spPr>
        <p:txBody>
          <a:bodyPr/>
          <a:lstStyle/>
          <a:p>
            <a:pPr marL="285750" indent="-285750">
              <a:lnSpc>
                <a:spcPct val="100000"/>
              </a:lnSpc>
              <a:buFontTx/>
              <a:buChar char="-"/>
            </a:pPr>
            <a:r>
              <a:rPr lang="cs-CZ" sz="1800" dirty="0"/>
              <a:t>Obdobná pravidla v EU a ve většině jurisdikcí</a:t>
            </a:r>
          </a:p>
          <a:p>
            <a:pPr marL="285750" indent="-285750">
              <a:lnSpc>
                <a:spcPct val="100000"/>
              </a:lnSpc>
              <a:buFontTx/>
              <a:buChar char="-"/>
            </a:pPr>
            <a:r>
              <a:rPr lang="cs-CZ" sz="1800" dirty="0"/>
              <a:t>Možnost a vhodnost předchozích neformálních kontaktů před oznámením spojení</a:t>
            </a:r>
          </a:p>
          <a:p>
            <a:pPr marL="285750" indent="-285750">
              <a:lnSpc>
                <a:spcPct val="100000"/>
              </a:lnSpc>
              <a:buFontTx/>
              <a:buChar char="-"/>
            </a:pPr>
            <a:endParaRPr lang="cs-CZ" sz="1800" dirty="0"/>
          </a:p>
          <a:p>
            <a:pPr marL="285750" indent="-285750">
              <a:lnSpc>
                <a:spcPct val="100000"/>
              </a:lnSpc>
              <a:buFontTx/>
              <a:buChar char="-"/>
            </a:pPr>
            <a:r>
              <a:rPr lang="cs-CZ" sz="1800" dirty="0"/>
              <a:t>Zjednodušené </a:t>
            </a:r>
            <a:r>
              <a:rPr lang="cs-CZ" sz="1800" dirty="0" err="1"/>
              <a:t>vs</a:t>
            </a:r>
            <a:r>
              <a:rPr lang="cs-CZ" sz="1800" dirty="0"/>
              <a:t> standardní posuzování</a:t>
            </a:r>
          </a:p>
          <a:p>
            <a:pPr marL="285750" indent="-285750">
              <a:lnSpc>
                <a:spcPct val="100000"/>
              </a:lnSpc>
              <a:buFontTx/>
              <a:buChar char="-"/>
            </a:pPr>
            <a:endParaRPr lang="cs-CZ" sz="1800" dirty="0"/>
          </a:p>
          <a:p>
            <a:pPr marL="285750" indent="-285750">
              <a:lnSpc>
                <a:spcPct val="100000"/>
              </a:lnSpc>
              <a:buFontTx/>
              <a:buChar char="-"/>
            </a:pPr>
            <a:r>
              <a:rPr lang="cs-CZ" sz="1800" dirty="0"/>
              <a:t>Fáze 1. a fáze 2.</a:t>
            </a:r>
          </a:p>
          <a:p>
            <a:pPr marL="285750" indent="-285750">
              <a:lnSpc>
                <a:spcPct val="100000"/>
              </a:lnSpc>
              <a:buFontTx/>
              <a:buChar char="-"/>
            </a:pPr>
            <a:endParaRPr lang="cs-CZ" sz="1800" dirty="0"/>
          </a:p>
          <a:p>
            <a:pPr marL="285750" indent="-285750">
              <a:lnSpc>
                <a:spcPct val="100000"/>
              </a:lnSpc>
              <a:buFontTx/>
              <a:buChar char="-"/>
            </a:pPr>
            <a:r>
              <a:rPr lang="cs-CZ" sz="1800" dirty="0"/>
              <a:t>Notifikační formulář</a:t>
            </a:r>
          </a:p>
          <a:p>
            <a:pPr marL="285750" indent="-285750">
              <a:lnSpc>
                <a:spcPct val="100000"/>
              </a:lnSpc>
              <a:buFontTx/>
              <a:buChar char="-"/>
            </a:pPr>
            <a:endParaRPr lang="cs-CZ" sz="1800" dirty="0"/>
          </a:p>
          <a:p>
            <a:pPr marL="285750" indent="-285750">
              <a:lnSpc>
                <a:spcPct val="100000"/>
              </a:lnSpc>
              <a:buFontTx/>
              <a:buChar char="-"/>
            </a:pPr>
            <a:r>
              <a:rPr lang="cs-CZ" sz="1800" dirty="0"/>
              <a:t>Možnost připomínek konkurence a třetích stran</a:t>
            </a:r>
          </a:p>
          <a:p>
            <a:pPr marL="285750" indent="-285750">
              <a:lnSpc>
                <a:spcPct val="100000"/>
              </a:lnSpc>
              <a:buFontTx/>
              <a:buChar char="-"/>
            </a:pPr>
            <a:endParaRPr lang="cs-CZ" sz="1800" dirty="0"/>
          </a:p>
          <a:p>
            <a:pPr marL="285750" indent="-285750">
              <a:lnSpc>
                <a:spcPct val="100000"/>
              </a:lnSpc>
              <a:buFontTx/>
              <a:buChar char="-"/>
            </a:pPr>
            <a:r>
              <a:rPr lang="cs-CZ" sz="1800" dirty="0"/>
              <a:t>Typy rozhodnutí</a:t>
            </a:r>
          </a:p>
          <a:p>
            <a:pPr marL="466725" lvl="1" indent="-285750">
              <a:lnSpc>
                <a:spcPct val="100000"/>
              </a:lnSpc>
              <a:buFontTx/>
              <a:buChar char="-"/>
            </a:pPr>
            <a:r>
              <a:rPr lang="cs-CZ" sz="1800" dirty="0"/>
              <a:t>Není spojením</a:t>
            </a:r>
          </a:p>
          <a:p>
            <a:pPr marL="466725" lvl="1" indent="-285750">
              <a:lnSpc>
                <a:spcPct val="100000"/>
              </a:lnSpc>
              <a:buFontTx/>
              <a:buChar char="-"/>
            </a:pPr>
            <a:r>
              <a:rPr lang="cs-CZ" sz="1800" dirty="0"/>
              <a:t>Je spojením nevzbuzujícím obavy</a:t>
            </a:r>
          </a:p>
          <a:p>
            <a:pPr marL="466725" lvl="1" indent="-285750">
              <a:lnSpc>
                <a:spcPct val="100000"/>
              </a:lnSpc>
              <a:buFontTx/>
              <a:buChar char="-"/>
            </a:pPr>
            <a:r>
              <a:rPr lang="cs-CZ" sz="1800" dirty="0"/>
              <a:t>Je spojením vzbuzujícím obavy, možnost/nutnost závazků</a:t>
            </a:r>
          </a:p>
          <a:p>
            <a:pPr marL="647700" lvl="2" indent="-285750">
              <a:lnSpc>
                <a:spcPct val="100000"/>
              </a:lnSpc>
              <a:buFontTx/>
              <a:buChar char="-"/>
            </a:pPr>
            <a:r>
              <a:rPr lang="cs-CZ" sz="1800" dirty="0"/>
              <a:t>Strukturální x behaviorální – preferované</a:t>
            </a:r>
            <a:endParaRPr lang="cs-CZ" sz="1800" i="1" dirty="0"/>
          </a:p>
          <a:p>
            <a:pPr marL="466725" lvl="1" indent="-285750">
              <a:lnSpc>
                <a:spcPct val="100000"/>
              </a:lnSpc>
              <a:buFontTx/>
              <a:buChar char="-"/>
            </a:pPr>
            <a:r>
              <a:rPr lang="cs-CZ" sz="1800" dirty="0"/>
              <a:t>Je spojením, které není možné povolit</a:t>
            </a:r>
          </a:p>
          <a:p>
            <a:pPr marL="647700" lvl="2" indent="-285750">
              <a:lnSpc>
                <a:spcPct val="100000"/>
              </a:lnSpc>
              <a:buFontTx/>
              <a:buChar char="-"/>
            </a:pPr>
            <a:r>
              <a:rPr lang="cs-CZ" sz="1800" dirty="0"/>
              <a:t>Zásadní dopad na soutěž a spotřebitele (cena, kvalita. Výběr)</a:t>
            </a:r>
          </a:p>
          <a:p>
            <a:pPr marL="285750" indent="-285750">
              <a:buFontTx/>
              <a:buChar char="-"/>
            </a:pPr>
            <a:endParaRPr lang="cs-CZ" dirty="0"/>
          </a:p>
          <a:p>
            <a:pPr marL="285750" indent="-285750">
              <a:buFontTx/>
              <a:buChar char="-"/>
            </a:pPr>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12</a:t>
            </a:fld>
            <a:endParaRPr lang="cs-CZ"/>
          </a:p>
        </p:txBody>
      </p:sp>
    </p:spTree>
    <p:extLst>
      <p:ext uri="{BB962C8B-B14F-4D97-AF65-F5344CB8AC3E}">
        <p14:creationId xmlns:p14="http://schemas.microsoft.com/office/powerpoint/2010/main" val="1246228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ŘÍZENÍ PŘED EK (A </a:t>
            </a:r>
            <a:r>
              <a:rPr lang="cs-CZ" dirty="0" err="1"/>
              <a:t>obdnobně</a:t>
            </a:r>
            <a:r>
              <a:rPr lang="cs-CZ" dirty="0"/>
              <a:t> OSTATNÍMI SOUTĚŽNÍMI ÚŘADY) II.</a:t>
            </a:r>
          </a:p>
        </p:txBody>
      </p:sp>
      <p:sp>
        <p:nvSpPr>
          <p:cNvPr id="3" name="Zástupný symbol pro obsah 2"/>
          <p:cNvSpPr>
            <a:spLocks noGrp="1"/>
          </p:cNvSpPr>
          <p:nvPr>
            <p:ph idx="1"/>
          </p:nvPr>
        </p:nvSpPr>
        <p:spPr>
          <a:xfrm>
            <a:off x="397122" y="1425039"/>
            <a:ext cx="8136000" cy="4745081"/>
          </a:xfrm>
        </p:spPr>
        <p:txBody>
          <a:bodyPr/>
          <a:lstStyle/>
          <a:p>
            <a:pPr marL="285750" indent="-285750">
              <a:buFontTx/>
              <a:buChar char="-"/>
            </a:pPr>
            <a:r>
              <a:rPr lang="cs-CZ" sz="1800" dirty="0"/>
              <a:t>Nutnost vyčkání rozhodnutí soutěžního úřadu před implementací spojení</a:t>
            </a:r>
          </a:p>
          <a:p>
            <a:pPr marL="285750" indent="-285750">
              <a:buFontTx/>
              <a:buChar char="-"/>
            </a:pPr>
            <a:endParaRPr lang="cs-CZ" sz="1800" dirty="0"/>
          </a:p>
          <a:p>
            <a:pPr marL="285750" indent="-285750">
              <a:buFontTx/>
              <a:buChar char="-"/>
            </a:pPr>
            <a:r>
              <a:rPr lang="cs-CZ" sz="1800" dirty="0"/>
              <a:t>Možnost předávání případů mezi EK a národními úřady a naopak</a:t>
            </a:r>
          </a:p>
          <a:p>
            <a:pPr marL="285750" indent="-285750">
              <a:buFontTx/>
              <a:buChar char="-"/>
            </a:pPr>
            <a:endParaRPr lang="cs-CZ" sz="1800" dirty="0"/>
          </a:p>
          <a:p>
            <a:pPr marL="285750" indent="-285750">
              <a:buFontTx/>
              <a:buChar char="-"/>
            </a:pPr>
            <a:r>
              <a:rPr lang="cs-CZ" sz="1800" dirty="0"/>
              <a:t>Možnost rozhodnutí zakazujícího již provedené a neoznámené spojení (</a:t>
            </a:r>
            <a:r>
              <a:rPr lang="cs-CZ" sz="1800" dirty="0" err="1"/>
              <a:t>defúze</a:t>
            </a:r>
            <a:r>
              <a:rPr lang="cs-CZ" sz="1800" dirty="0"/>
              <a:t>)</a:t>
            </a:r>
          </a:p>
          <a:p>
            <a:pPr marL="285750" indent="-285750">
              <a:buFontTx/>
              <a:buChar char="-"/>
            </a:pPr>
            <a:endParaRPr lang="cs-CZ" sz="1800" dirty="0"/>
          </a:p>
          <a:p>
            <a:pPr marL="285750" indent="-285750">
              <a:buFontTx/>
              <a:buChar char="-"/>
            </a:pPr>
            <a:r>
              <a:rPr lang="cs-CZ" sz="1800" dirty="0"/>
              <a:t>Možnost zrušení již vydaného pozitivního rozhodnutí</a:t>
            </a:r>
          </a:p>
          <a:p>
            <a:pPr marL="466725" lvl="1" indent="-285750">
              <a:buFontTx/>
              <a:buChar char="-"/>
            </a:pPr>
            <a:r>
              <a:rPr lang="cs-CZ" sz="1800" dirty="0"/>
              <a:t>Založeno na mylných informacích, neplnění závazků</a:t>
            </a:r>
          </a:p>
          <a:p>
            <a:pPr marL="285750" indent="-285750">
              <a:buFontTx/>
              <a:buChar char="-"/>
            </a:pPr>
            <a:endParaRPr lang="cs-CZ" sz="1800" dirty="0"/>
          </a:p>
          <a:p>
            <a:pPr marL="285750" indent="-285750">
              <a:buFontTx/>
              <a:buChar char="-"/>
            </a:pPr>
            <a:r>
              <a:rPr lang="cs-CZ" sz="1800" dirty="0"/>
              <a:t>Možnost uložení pokut, nápravných opatření a místního šetření v prostorách soutěžitele (i pro plnění závazků)</a:t>
            </a:r>
          </a:p>
          <a:p>
            <a:pPr marL="285750" indent="-285750">
              <a:buFontTx/>
              <a:buChar char="-"/>
            </a:pPr>
            <a:endParaRPr lang="cs-CZ" sz="1800" dirty="0"/>
          </a:p>
          <a:p>
            <a:pPr marL="285750" indent="-285750">
              <a:buFontTx/>
              <a:buChar char="-"/>
            </a:pPr>
            <a:r>
              <a:rPr lang="cs-CZ" sz="1800" dirty="0"/>
              <a:t>Potřeba projednání omezení soutěže mezi stranami spojení bezprostředně souvisejících se spojením</a:t>
            </a:r>
          </a:p>
          <a:p>
            <a:pPr marL="466725" lvl="1" indent="-285750">
              <a:buFontTx/>
              <a:buChar char="-"/>
            </a:pPr>
            <a:r>
              <a:rPr lang="cs-CZ" sz="1800" dirty="0"/>
              <a:t>Pouze omezení nezbytně nutná pro zachování smyslu/hodnoty transakce</a:t>
            </a:r>
          </a:p>
          <a:p>
            <a:pPr marL="466725" lvl="1" indent="-285750">
              <a:buFontTx/>
              <a:buChar char="-"/>
            </a:pPr>
            <a:r>
              <a:rPr lang="cs-CZ" sz="1800" dirty="0"/>
              <a:t>Časová a místní omezení</a:t>
            </a:r>
          </a:p>
          <a:p>
            <a:pPr marL="285750" indent="-285750">
              <a:buFontTx/>
              <a:buChar char="-"/>
            </a:pPr>
            <a:endParaRPr lang="cs-CZ" dirty="0">
              <a:solidFill>
                <a:srgbClr val="F24F00"/>
              </a:solidFill>
            </a:endParaRPr>
          </a:p>
          <a:p>
            <a:pPr marL="285750" indent="-285750">
              <a:buFontTx/>
              <a:buChar char="-"/>
            </a:pPr>
            <a:endParaRPr lang="cs-CZ" dirty="0">
              <a:solidFill>
                <a:srgbClr val="F24F00"/>
              </a:solidFill>
            </a:endParaRPr>
          </a:p>
          <a:p>
            <a:endParaRPr lang="cs-CZ" dirty="0">
              <a:solidFill>
                <a:srgbClr val="F24F00"/>
              </a:solidFill>
            </a:endParaRPr>
          </a:p>
          <a:p>
            <a:pPr marL="285750" indent="-285750">
              <a:buFontTx/>
              <a:buChar char="-"/>
            </a:pPr>
            <a:endParaRPr lang="cs-CZ" dirty="0">
              <a:solidFill>
                <a:srgbClr val="F24F00"/>
              </a:solidFill>
            </a:endParaRPr>
          </a:p>
          <a:p>
            <a:pPr marL="285750" indent="-285750">
              <a:buFontTx/>
              <a:buChar char="-"/>
            </a:pPr>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13</a:t>
            </a:fld>
            <a:endParaRPr lang="cs-CZ"/>
          </a:p>
        </p:txBody>
      </p:sp>
    </p:spTree>
    <p:extLst>
      <p:ext uri="{BB962C8B-B14F-4D97-AF65-F5344CB8AC3E}">
        <p14:creationId xmlns:p14="http://schemas.microsoft.com/office/powerpoint/2010/main" val="1853125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ZÁKLADNÍ ZÁSADY BEZPROBLÉMOVÉHO SPOJENÍ soutěžitelů z hlediska soutěžního práva</a:t>
            </a:r>
          </a:p>
        </p:txBody>
      </p:sp>
      <p:sp>
        <p:nvSpPr>
          <p:cNvPr id="3" name="Zástupný symbol pro obsah 2"/>
          <p:cNvSpPr>
            <a:spLocks noGrp="1"/>
          </p:cNvSpPr>
          <p:nvPr>
            <p:ph idx="1"/>
          </p:nvPr>
        </p:nvSpPr>
        <p:spPr>
          <a:xfrm>
            <a:off x="504000" y="1472540"/>
            <a:ext cx="8136000" cy="4911335"/>
          </a:xfrm>
        </p:spPr>
        <p:txBody>
          <a:bodyPr/>
          <a:lstStyle/>
          <a:p>
            <a:pPr marL="285750" lvl="0" indent="-285750" fontAlgn="auto">
              <a:buFontTx/>
              <a:buChar char="-"/>
            </a:pPr>
            <a:r>
              <a:rPr lang="cs-CZ" sz="1800" dirty="0"/>
              <a:t>Provedení prověrky „</a:t>
            </a:r>
            <a:r>
              <a:rPr lang="cs-CZ" sz="1800" dirty="0" err="1"/>
              <a:t>due</a:t>
            </a:r>
            <a:r>
              <a:rPr lang="cs-CZ" sz="1800" dirty="0"/>
              <a:t> diligence“ – právní a ekonomické otázky, včetně soutěžní problematiky</a:t>
            </a:r>
          </a:p>
          <a:p>
            <a:pPr marL="466725" lvl="1" indent="-285750" fontAlgn="auto">
              <a:buFontTx/>
              <a:buChar char="-"/>
            </a:pPr>
            <a:r>
              <a:rPr lang="cs-CZ" sz="1800" dirty="0"/>
              <a:t>Smlouvy s konkurenty</a:t>
            </a:r>
          </a:p>
          <a:p>
            <a:pPr marL="466725" lvl="1" indent="-285750" fontAlgn="auto">
              <a:buFontTx/>
              <a:buChar char="-"/>
            </a:pPr>
            <a:r>
              <a:rPr lang="cs-CZ" sz="1800" dirty="0"/>
              <a:t>Dlouhodobé vertikální smlouvy</a:t>
            </a:r>
          </a:p>
          <a:p>
            <a:pPr marL="466725" lvl="1" indent="-285750" fontAlgn="auto">
              <a:buFontTx/>
              <a:buChar char="-"/>
            </a:pPr>
            <a:r>
              <a:rPr lang="cs-CZ" sz="1800" dirty="0"/>
              <a:t>Veřejná podpora…</a:t>
            </a:r>
          </a:p>
          <a:p>
            <a:pPr hangingPunct="0"/>
            <a:r>
              <a:rPr lang="cs-CZ" sz="1800" dirty="0"/>
              <a:t> </a:t>
            </a:r>
          </a:p>
          <a:p>
            <a:pPr marL="285750" lvl="0" indent="-285750" fontAlgn="auto">
              <a:buFontTx/>
              <a:buChar char="-"/>
            </a:pPr>
            <a:r>
              <a:rPr lang="cs-CZ" sz="1800" dirty="0"/>
              <a:t>Oznámení ve všech příslušných jurisdikcích</a:t>
            </a:r>
          </a:p>
          <a:p>
            <a:pPr marL="466725" lvl="1" indent="-285750" fontAlgn="auto">
              <a:buFontTx/>
              <a:buChar char="-"/>
            </a:pPr>
            <a:r>
              <a:rPr lang="cs-CZ" sz="1800" dirty="0"/>
              <a:t>Nejen obrat, ale často též hodnota majetkové účasti v dané zemi</a:t>
            </a:r>
          </a:p>
          <a:p>
            <a:pPr hangingPunct="0"/>
            <a:r>
              <a:rPr lang="cs-CZ" sz="1800" dirty="0"/>
              <a:t> </a:t>
            </a:r>
          </a:p>
          <a:p>
            <a:pPr marL="285750" lvl="0" indent="-285750" fontAlgn="auto">
              <a:buFontTx/>
              <a:buChar char="-"/>
            </a:pPr>
            <a:r>
              <a:rPr lang="cs-CZ" sz="1800" dirty="0"/>
              <a:t>Před získáním souhlasu EK a/nebo dalších příslušných orgánů neprovádění jakýchkoliv úkonů, které by mohly být považovány za výkon nabyté kontroly nad cílovou společností a </a:t>
            </a:r>
            <a:r>
              <a:rPr lang="cs-CZ" sz="1800" dirty="0" err="1"/>
              <a:t>nekoordinace</a:t>
            </a:r>
            <a:r>
              <a:rPr lang="cs-CZ" sz="1800" dirty="0"/>
              <a:t> soutěžního jednání s cílovou společností.</a:t>
            </a:r>
          </a:p>
          <a:p>
            <a:pPr marL="466725" lvl="1" indent="-285750" fontAlgn="auto">
              <a:buFontTx/>
              <a:buChar char="-"/>
            </a:pPr>
            <a:r>
              <a:rPr lang="cs-CZ" sz="1800" dirty="0"/>
              <a:t>Možnost požádat o výjimku</a:t>
            </a:r>
          </a:p>
          <a:p>
            <a:endParaRPr lang="cs-CZ" sz="1800"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14</a:t>
            </a:fld>
            <a:endParaRPr lang="cs-CZ"/>
          </a:p>
        </p:txBody>
      </p:sp>
    </p:spTree>
    <p:extLst>
      <p:ext uri="{BB962C8B-B14F-4D97-AF65-F5344CB8AC3E}">
        <p14:creationId xmlns:p14="http://schemas.microsoft.com/office/powerpoint/2010/main" val="2706818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Příklady kontroly Spojování soutěžitelů</a:t>
            </a:r>
          </a:p>
        </p:txBody>
      </p:sp>
      <p:sp>
        <p:nvSpPr>
          <p:cNvPr id="3" name="Zástupný symbol pro obsah 2"/>
          <p:cNvSpPr>
            <a:spLocks noGrp="1"/>
          </p:cNvSpPr>
          <p:nvPr>
            <p:ph idx="1"/>
          </p:nvPr>
        </p:nvSpPr>
        <p:spPr>
          <a:xfrm>
            <a:off x="504000" y="1476376"/>
            <a:ext cx="8136000" cy="4895624"/>
          </a:xfrm>
          <a:solidFill>
            <a:schemeClr val="bg1"/>
          </a:solidFill>
          <a:ln>
            <a:solidFill>
              <a:schemeClr val="bg1"/>
            </a:solidFill>
          </a:ln>
        </p:spPr>
        <p:txBody>
          <a:bodyPr/>
          <a:lstStyle/>
          <a:p>
            <a:pPr marL="342900" indent="-342900">
              <a:spcAft>
                <a:spcPts val="3600"/>
              </a:spcAft>
              <a:buClr>
                <a:schemeClr val="accent2"/>
              </a:buClr>
              <a:buFont typeface="Wingdings" panose="05000000000000000000" pitchFamily="2" charset="2"/>
              <a:buChar char="§"/>
            </a:pPr>
            <a:r>
              <a:rPr lang="cs-CZ" sz="2000" b="1" dirty="0">
                <a:solidFill>
                  <a:srgbClr val="F24F00"/>
                </a:solidFill>
              </a:rPr>
              <a:t>Schválené převzetí  </a:t>
            </a:r>
            <a:r>
              <a:rPr lang="cs-CZ" sz="2000" b="1" dirty="0">
                <a:solidFill>
                  <a:schemeClr val="tx1">
                    <a:lumMod val="75000"/>
                    <a:lumOff val="25000"/>
                  </a:schemeClr>
                </a:solidFill>
              </a:rPr>
              <a:t>divize pro jaderné reaktory </a:t>
            </a:r>
            <a:r>
              <a:rPr lang="cs-CZ" sz="2000" b="1" dirty="0" err="1">
                <a:solidFill>
                  <a:schemeClr val="tx1">
                    <a:lumMod val="75000"/>
                    <a:lumOff val="25000"/>
                  </a:schemeClr>
                </a:solidFill>
              </a:rPr>
              <a:t>Arevy</a:t>
            </a:r>
            <a:r>
              <a:rPr lang="cs-CZ" sz="2000" b="1" dirty="0">
                <a:solidFill>
                  <a:schemeClr val="tx1">
                    <a:lumMod val="75000"/>
                    <a:lumOff val="25000"/>
                  </a:schemeClr>
                </a:solidFill>
              </a:rPr>
              <a:t> (New  NP) ze strany EDF</a:t>
            </a:r>
          </a:p>
          <a:p>
            <a:pPr marL="342900" indent="-342900">
              <a:spcAft>
                <a:spcPts val="3600"/>
              </a:spcAft>
              <a:buClr>
                <a:schemeClr val="accent2"/>
              </a:buClr>
              <a:buFont typeface="Wingdings" panose="05000000000000000000" pitchFamily="2" charset="2"/>
              <a:buChar char="§"/>
            </a:pPr>
            <a:r>
              <a:rPr lang="cs-CZ" sz="2000" b="1" dirty="0">
                <a:solidFill>
                  <a:schemeClr val="tx1">
                    <a:lumMod val="75000"/>
                    <a:lumOff val="25000"/>
                  </a:schemeClr>
                </a:solidFill>
              </a:rPr>
              <a:t>Akvizice GDP společnostmi EDP a ENI – </a:t>
            </a:r>
            <a:r>
              <a:rPr lang="cs-CZ" sz="2000" b="1" dirty="0">
                <a:solidFill>
                  <a:srgbClr val="F24F00"/>
                </a:solidFill>
              </a:rPr>
              <a:t>zákaz spojení </a:t>
            </a:r>
            <a:r>
              <a:rPr lang="cs-CZ" sz="2000" b="1" dirty="0">
                <a:solidFill>
                  <a:schemeClr val="tx1">
                    <a:lumMod val="75000"/>
                    <a:lumOff val="25000"/>
                  </a:schemeClr>
                </a:solidFill>
              </a:rPr>
              <a:t>s</a:t>
            </a:r>
            <a:r>
              <a:rPr lang="cs-CZ" sz="2000" dirty="0"/>
              <a:t> </a:t>
            </a:r>
            <a:r>
              <a:rPr lang="cs-CZ" sz="2000" b="1" dirty="0">
                <a:solidFill>
                  <a:schemeClr val="tx1">
                    <a:lumMod val="75000"/>
                    <a:lumOff val="25000"/>
                  </a:schemeClr>
                </a:solidFill>
              </a:rPr>
              <a:t>ohledem na posílení dominantního postavení, negaci liberalizace a nedostatečné závazky</a:t>
            </a:r>
          </a:p>
          <a:p>
            <a:pPr marL="342900" indent="-342900">
              <a:spcAft>
                <a:spcPts val="3600"/>
              </a:spcAft>
              <a:buClr>
                <a:schemeClr val="accent2"/>
              </a:buClr>
              <a:buFont typeface="Wingdings" panose="05000000000000000000" pitchFamily="2" charset="2"/>
              <a:buChar char="§"/>
            </a:pPr>
            <a:r>
              <a:rPr lang="cs-CZ" sz="2000" b="1" dirty="0" err="1">
                <a:solidFill>
                  <a:schemeClr val="tx1">
                    <a:lumMod val="75000"/>
                    <a:lumOff val="25000"/>
                  </a:schemeClr>
                </a:solidFill>
              </a:rPr>
              <a:t>Electrabel</a:t>
            </a:r>
            <a:r>
              <a:rPr lang="cs-CZ" sz="2000" b="1" dirty="0">
                <a:solidFill>
                  <a:schemeClr val="tx1">
                    <a:lumMod val="75000"/>
                    <a:lumOff val="25000"/>
                  </a:schemeClr>
                </a:solidFill>
              </a:rPr>
              <a:t> realizoval </a:t>
            </a:r>
            <a:r>
              <a:rPr lang="cs-CZ" sz="2000" b="1" dirty="0">
                <a:solidFill>
                  <a:srgbClr val="F24F00"/>
                </a:solidFill>
              </a:rPr>
              <a:t>spojení bez ohlášení (+argument dostatečně velké společnosti znalé práva) </a:t>
            </a:r>
            <a:r>
              <a:rPr lang="cs-CZ" sz="2000" b="1" dirty="0">
                <a:solidFill>
                  <a:schemeClr val="accent2"/>
                </a:solidFill>
              </a:rPr>
              <a:t>– </a:t>
            </a:r>
            <a:r>
              <a:rPr lang="cs-CZ" sz="2000" b="1" dirty="0">
                <a:solidFill>
                  <a:srgbClr val="F24F00"/>
                </a:solidFill>
              </a:rPr>
              <a:t>20</a:t>
            </a:r>
            <a:r>
              <a:rPr lang="cs-CZ" sz="2000" dirty="0">
                <a:solidFill>
                  <a:srgbClr val="F24F00"/>
                </a:solidFill>
              </a:rPr>
              <a:t> </a:t>
            </a:r>
            <a:r>
              <a:rPr lang="en-US" sz="2000" b="1" dirty="0">
                <a:solidFill>
                  <a:srgbClr val="F24F00"/>
                </a:solidFill>
              </a:rPr>
              <a:t>mil</a:t>
            </a:r>
            <a:r>
              <a:rPr lang="cs-CZ" sz="2000" b="1" dirty="0">
                <a:solidFill>
                  <a:srgbClr val="F24F00"/>
                </a:solidFill>
              </a:rPr>
              <a:t>.</a:t>
            </a:r>
            <a:r>
              <a:rPr lang="cs-CZ" sz="2000" dirty="0">
                <a:solidFill>
                  <a:srgbClr val="F24F00"/>
                </a:solidFill>
              </a:rPr>
              <a:t> </a:t>
            </a:r>
            <a:r>
              <a:rPr lang="cs-CZ" sz="2000" b="1" dirty="0">
                <a:solidFill>
                  <a:srgbClr val="F24F00"/>
                </a:solidFill>
              </a:rPr>
              <a:t>EUR</a:t>
            </a:r>
          </a:p>
          <a:p>
            <a:pPr marL="342900" indent="-342900">
              <a:spcAft>
                <a:spcPts val="3600"/>
              </a:spcAft>
              <a:buClr>
                <a:schemeClr val="accent2"/>
              </a:buClr>
              <a:buFont typeface="Wingdings" panose="05000000000000000000" pitchFamily="2" charset="2"/>
              <a:buChar char="§"/>
            </a:pPr>
            <a:r>
              <a:rPr lang="cs-CZ" sz="2000" b="1" dirty="0" err="1">
                <a:solidFill>
                  <a:schemeClr val="tx1">
                    <a:lumMod val="75000"/>
                    <a:lumOff val="25000"/>
                  </a:schemeClr>
                </a:solidFill>
              </a:rPr>
              <a:t>Facebook</a:t>
            </a:r>
            <a:r>
              <a:rPr lang="cs-CZ" sz="2000" b="1" dirty="0">
                <a:solidFill>
                  <a:schemeClr val="tx1">
                    <a:lumMod val="75000"/>
                    <a:lumOff val="25000"/>
                  </a:schemeClr>
                </a:solidFill>
              </a:rPr>
              <a:t> </a:t>
            </a:r>
            <a:r>
              <a:rPr lang="cs-CZ" sz="2000" b="1" dirty="0">
                <a:solidFill>
                  <a:srgbClr val="F24F00"/>
                </a:solidFill>
              </a:rPr>
              <a:t>– mylné informace pro EK </a:t>
            </a:r>
            <a:r>
              <a:rPr lang="cs-CZ" sz="2000" b="1" dirty="0">
                <a:solidFill>
                  <a:schemeClr val="tx1">
                    <a:lumMod val="75000"/>
                    <a:lumOff val="25000"/>
                  </a:schemeClr>
                </a:solidFill>
              </a:rPr>
              <a:t>o akvizici </a:t>
            </a:r>
            <a:r>
              <a:rPr lang="cs-CZ" sz="2000" b="1" dirty="0" err="1">
                <a:solidFill>
                  <a:schemeClr val="tx1">
                    <a:lumMod val="75000"/>
                    <a:lumOff val="25000"/>
                  </a:schemeClr>
                </a:solidFill>
              </a:rPr>
              <a:t>WhatsApp</a:t>
            </a:r>
            <a:r>
              <a:rPr lang="cs-CZ" sz="2000" b="1" dirty="0">
                <a:solidFill>
                  <a:schemeClr val="tx1">
                    <a:lumMod val="75000"/>
                    <a:lumOff val="25000"/>
                  </a:schemeClr>
                </a:solidFill>
              </a:rPr>
              <a:t> – </a:t>
            </a:r>
            <a:r>
              <a:rPr lang="cs-CZ" sz="2000" b="1" dirty="0">
                <a:solidFill>
                  <a:srgbClr val="F24F00"/>
                </a:solidFill>
              </a:rPr>
              <a:t>110 mil. EUR</a:t>
            </a:r>
          </a:p>
          <a:p>
            <a:pPr marL="285750" indent="-285750">
              <a:spcAft>
                <a:spcPts val="3600"/>
              </a:spcAft>
              <a:buFont typeface="Arial" panose="020B0604020202020204" pitchFamily="34" charset="0"/>
              <a:buChar char="•"/>
            </a:pPr>
            <a:endParaRPr lang="cs-CZ" sz="2000" b="1" dirty="0">
              <a:solidFill>
                <a:schemeClr val="accent6"/>
              </a:solidFill>
            </a:endParaRPr>
          </a:p>
          <a:p>
            <a:endParaRPr lang="cs-CZ" dirty="0"/>
          </a:p>
          <a:p>
            <a:endParaRPr lang="cs-CZ" dirty="0"/>
          </a:p>
          <a:p>
            <a:endParaRPr lang="cs-CZ" dirty="0"/>
          </a:p>
          <a:p>
            <a:endParaRPr lang="cs-CZ" dirty="0"/>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15</a:t>
            </a:fld>
            <a:endParaRPr lang="cs-CZ"/>
          </a:p>
        </p:txBody>
      </p:sp>
    </p:spTree>
    <p:extLst>
      <p:ext uri="{BB962C8B-B14F-4D97-AF65-F5344CB8AC3E}">
        <p14:creationId xmlns:p14="http://schemas.microsoft.com/office/powerpoint/2010/main" val="2047402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Kontrola veřejné podpory – právní základ</a:t>
            </a:r>
            <a:r>
              <a:rPr lang="cs-CZ" sz="2000" dirty="0">
                <a:solidFill>
                  <a:schemeClr val="accent2"/>
                </a:solidFill>
              </a:rPr>
              <a:t/>
            </a:r>
            <a:br>
              <a:rPr lang="cs-CZ" sz="2000" dirty="0">
                <a:solidFill>
                  <a:schemeClr val="accent2"/>
                </a:solidFill>
              </a:rPr>
            </a:br>
            <a:endParaRPr lang="cs-CZ" dirty="0">
              <a:solidFill>
                <a:schemeClr val="accent2"/>
              </a:solidFill>
            </a:endParaRPr>
          </a:p>
        </p:txBody>
      </p:sp>
      <p:sp>
        <p:nvSpPr>
          <p:cNvPr id="3" name="Zástupný symbol pro obsah 2"/>
          <p:cNvSpPr>
            <a:spLocks noGrp="1"/>
          </p:cNvSpPr>
          <p:nvPr>
            <p:ph idx="1"/>
          </p:nvPr>
        </p:nvSpPr>
        <p:spPr>
          <a:xfrm>
            <a:off x="357245" y="1388533"/>
            <a:ext cx="8136000" cy="4989689"/>
          </a:xfrm>
        </p:spPr>
        <p:txBody>
          <a:bodyPr/>
          <a:lstStyle/>
          <a:p>
            <a:pPr marL="457200" indent="-457200" fontAlgn="auto">
              <a:spcAft>
                <a:spcPts val="0"/>
              </a:spcAft>
              <a:buFont typeface="Arial" panose="020B0604020202020204" pitchFamily="34" charset="0"/>
              <a:buChar char="•"/>
              <a:defRPr/>
            </a:pPr>
            <a:r>
              <a:rPr lang="cs-CZ" sz="2000" dirty="0">
                <a:solidFill>
                  <a:srgbClr val="F24F00"/>
                </a:solidFill>
              </a:rPr>
              <a:t>SFEU - čl. 107- 109</a:t>
            </a:r>
          </a:p>
          <a:p>
            <a:pPr algn="just" fontAlgn="auto">
              <a:spcAft>
                <a:spcPts val="0"/>
              </a:spcAft>
              <a:defRPr/>
            </a:pPr>
            <a:r>
              <a:rPr lang="cs-CZ" sz="2000" i="1" dirty="0">
                <a:solidFill>
                  <a:srgbClr val="F24F00"/>
                </a:solidFill>
              </a:rPr>
              <a:t>	„Podpory poskytované v jakékoli formě státem nebo ze státních prostředků, které narušují nebo mohou narušit hospodářskou soutěž tím, že zvýhodňují určité podniky nebo určitá odvětví výroby, jsou, pokud ovlivňují obchod mezi členskými státy, neslučitelné s vnitřním trhem, nestanoví-li Smlouvy jinak„</a:t>
            </a:r>
          </a:p>
          <a:p>
            <a:pPr algn="just" fontAlgn="auto">
              <a:spcAft>
                <a:spcPts val="0"/>
              </a:spcAft>
              <a:defRPr/>
            </a:pPr>
            <a:endParaRPr lang="cs-CZ" sz="2000" i="1" dirty="0">
              <a:solidFill>
                <a:srgbClr val="F24F00"/>
              </a:solidFill>
            </a:endParaRPr>
          </a:p>
          <a:p>
            <a:pPr marL="704850" lvl="2" indent="-342900" fontAlgn="auto">
              <a:spcAft>
                <a:spcPts val="0"/>
              </a:spcAft>
              <a:buFont typeface="Arial" panose="020B0604020202020204" pitchFamily="34" charset="0"/>
              <a:buChar char="•"/>
              <a:defRPr/>
            </a:pPr>
            <a:r>
              <a:rPr lang="cs-CZ" sz="2000" dirty="0"/>
              <a:t>Výjimky přímo na základě článku 107 Smlouvy</a:t>
            </a:r>
          </a:p>
          <a:p>
            <a:pPr marL="704850" lvl="2" indent="-342900" fontAlgn="auto">
              <a:spcAft>
                <a:spcPts val="0"/>
              </a:spcAft>
              <a:buFont typeface="Arial" panose="020B0604020202020204" pitchFamily="34" charset="0"/>
              <a:buChar char="•"/>
              <a:defRPr/>
            </a:pPr>
            <a:r>
              <a:rPr lang="cs-CZ" sz="2000" dirty="0"/>
              <a:t>Procesní pravidla-základ čl.108+109</a:t>
            </a:r>
          </a:p>
          <a:p>
            <a:pPr marL="704850" lvl="2" indent="-342900" fontAlgn="auto">
              <a:spcAft>
                <a:spcPts val="0"/>
              </a:spcAft>
              <a:buFont typeface="Arial" panose="020B0604020202020204" pitchFamily="34" charset="0"/>
              <a:buChar char="•"/>
              <a:defRPr/>
            </a:pPr>
            <a:r>
              <a:rPr lang="cs-CZ" sz="2000" dirty="0"/>
              <a:t>Obecná bloková výjimka – GBER </a:t>
            </a:r>
          </a:p>
          <a:p>
            <a:pPr marL="647700" lvl="2" indent="-285750" fontAlgn="auto">
              <a:spcAft>
                <a:spcPts val="0"/>
              </a:spcAft>
              <a:buFont typeface="Arial" panose="020B0604020202020204" pitchFamily="34" charset="0"/>
              <a:buChar char="•"/>
              <a:defRPr/>
            </a:pPr>
            <a:r>
              <a:rPr lang="cs-CZ" sz="2000" dirty="0"/>
              <a:t> Sdělení Komise o pojmu veřejná podpora uvedeném v čl. 107  odst. 1 Smlouvy o fungování Evropské unie (2016/C 262/01) </a:t>
            </a:r>
          </a:p>
          <a:p>
            <a:pPr marL="285750" indent="-285750" fontAlgn="auto">
              <a:spcAft>
                <a:spcPts val="0"/>
              </a:spcAft>
              <a:buFont typeface="Arial" panose="020B0604020202020204" pitchFamily="34" charset="0"/>
              <a:buChar char="•"/>
              <a:defRPr/>
            </a:pPr>
            <a:endParaRPr lang="cs-CZ" sz="2000" dirty="0"/>
          </a:p>
          <a:p>
            <a:pPr marL="285750" indent="-285750" fontAlgn="auto">
              <a:spcAft>
                <a:spcPts val="0"/>
              </a:spcAft>
              <a:buFont typeface="Arial" panose="020B0604020202020204" pitchFamily="34" charset="0"/>
              <a:buChar char="•"/>
              <a:defRPr/>
            </a:pPr>
            <a:endParaRPr lang="cs-CZ" sz="2000" dirty="0"/>
          </a:p>
          <a:p>
            <a:pPr marL="285750" indent="-285750" fontAlgn="auto">
              <a:spcAft>
                <a:spcPts val="0"/>
              </a:spcAft>
              <a:buFont typeface="Arial" panose="020B0604020202020204" pitchFamily="34" charset="0"/>
              <a:buChar char="•"/>
              <a:defRPr/>
            </a:pPr>
            <a:endParaRPr lang="cs-CZ" sz="2000" dirty="0"/>
          </a:p>
          <a:p>
            <a:pPr marL="285750" indent="-285750" fontAlgn="auto">
              <a:spcAft>
                <a:spcPts val="0"/>
              </a:spcAft>
              <a:buFont typeface="Arial" panose="020B0604020202020204" pitchFamily="34" charset="0"/>
              <a:buChar char="•"/>
              <a:defRPr/>
            </a:pPr>
            <a:r>
              <a:rPr lang="cs-CZ" sz="2000" dirty="0"/>
              <a:t>Zákon o úpravě některých vztahů v oblasti veřejné podpory ZOHS - § 10 – 11  (</a:t>
            </a:r>
            <a:r>
              <a:rPr lang="cs-CZ" sz="2000" dirty="0">
                <a:hlinkClick r:id="rId3"/>
              </a:rPr>
              <a:t>www.compet.cz</a:t>
            </a:r>
            <a:r>
              <a:rPr lang="cs-CZ" sz="2000" dirty="0"/>
              <a:t>)</a:t>
            </a:r>
          </a:p>
          <a:p>
            <a:endParaRPr lang="cs-CZ" sz="1800" dirty="0">
              <a:solidFill>
                <a:schemeClr val="accent2"/>
              </a:solidFill>
            </a:endParaRP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16</a:t>
            </a:fld>
            <a:endParaRPr lang="cs-CZ"/>
          </a:p>
        </p:txBody>
      </p:sp>
    </p:spTree>
    <p:extLst>
      <p:ext uri="{BB962C8B-B14F-4D97-AF65-F5344CB8AC3E}">
        <p14:creationId xmlns:p14="http://schemas.microsoft.com/office/powerpoint/2010/main" val="4236145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Kontrola veřejné podpory - Definiční znaky VP (čl. 107 (1) SFEU)</a:t>
            </a:r>
          </a:p>
        </p:txBody>
      </p:sp>
      <p:sp>
        <p:nvSpPr>
          <p:cNvPr id="3" name="Zástupný symbol pro obsah 2"/>
          <p:cNvSpPr>
            <a:spLocks noGrp="1"/>
          </p:cNvSpPr>
          <p:nvPr>
            <p:ph idx="1"/>
          </p:nvPr>
        </p:nvSpPr>
        <p:spPr>
          <a:xfrm>
            <a:off x="504000" y="1508760"/>
            <a:ext cx="8136000" cy="4863240"/>
          </a:xfrm>
        </p:spPr>
        <p:txBody>
          <a:bodyPr/>
          <a:lstStyle/>
          <a:p>
            <a:pPr>
              <a:defRPr/>
            </a:pPr>
            <a:r>
              <a:rPr lang="cs-CZ" sz="2000" dirty="0"/>
              <a:t>O VP ve smyslu čl. 107 (1) SFEU se jedná v případě </a:t>
            </a:r>
            <a:r>
              <a:rPr lang="cs-CZ" sz="2000" u="sng" dirty="0"/>
              <a:t>kumulativního</a:t>
            </a:r>
            <a:r>
              <a:rPr lang="cs-CZ" sz="2000" dirty="0"/>
              <a:t> naplnění definičních znaků.</a:t>
            </a:r>
          </a:p>
          <a:p>
            <a:pPr marL="457200" indent="-457200">
              <a:buFont typeface="Arial" panose="020B0604020202020204" pitchFamily="34" charset="0"/>
              <a:buChar char="•"/>
              <a:defRPr/>
            </a:pPr>
            <a:endParaRPr lang="cs-CZ" altLang="cs-CZ" sz="2000" dirty="0"/>
          </a:p>
          <a:p>
            <a:pPr marL="457200" indent="-457200">
              <a:buFont typeface="Arial" panose="020B0604020202020204" pitchFamily="34" charset="0"/>
              <a:buChar char="•"/>
              <a:defRPr/>
            </a:pPr>
            <a:r>
              <a:rPr lang="cs-CZ" altLang="cs-CZ" sz="2000" dirty="0"/>
              <a:t>veřejné prostředky</a:t>
            </a:r>
          </a:p>
          <a:p>
            <a:pPr marL="457200" indent="-457200">
              <a:buFont typeface="Arial" panose="020B0604020202020204" pitchFamily="34" charset="0"/>
              <a:buChar char="•"/>
              <a:defRPr/>
            </a:pPr>
            <a:endParaRPr lang="cs-CZ" altLang="cs-CZ" sz="2000" dirty="0"/>
          </a:p>
          <a:p>
            <a:pPr marL="457200" indent="-457200">
              <a:buFont typeface="Arial" panose="020B0604020202020204" pitchFamily="34" charset="0"/>
              <a:buChar char="•"/>
              <a:defRPr/>
            </a:pPr>
            <a:r>
              <a:rPr lang="cs-CZ" altLang="cs-CZ" sz="2000" dirty="0"/>
              <a:t>selektivní zvýhodnění soutěžitele/odvětví výroby</a:t>
            </a:r>
          </a:p>
          <a:p>
            <a:pPr marL="457200" indent="-457200">
              <a:buFont typeface="Arial" panose="020B0604020202020204" pitchFamily="34" charset="0"/>
              <a:buChar char="•"/>
              <a:defRPr/>
            </a:pPr>
            <a:endParaRPr lang="cs-CZ" altLang="cs-CZ" sz="2000" dirty="0"/>
          </a:p>
          <a:p>
            <a:pPr marL="457200" indent="-457200">
              <a:buFont typeface="Arial" panose="020B0604020202020204" pitchFamily="34" charset="0"/>
              <a:buChar char="•"/>
              <a:defRPr/>
            </a:pPr>
            <a:r>
              <a:rPr lang="cs-CZ" altLang="cs-CZ" sz="2000" dirty="0"/>
              <a:t>(hrozba) narušení hospodářské soutěže</a:t>
            </a:r>
          </a:p>
          <a:p>
            <a:pPr marL="457200" indent="-457200">
              <a:buFont typeface="Arial" panose="020B0604020202020204" pitchFamily="34" charset="0"/>
              <a:buChar char="•"/>
              <a:defRPr/>
            </a:pPr>
            <a:endParaRPr lang="cs-CZ" altLang="cs-CZ" sz="2000" dirty="0"/>
          </a:p>
          <a:p>
            <a:pPr marL="457200" indent="-457200">
              <a:buFont typeface="Arial" panose="020B0604020202020204" pitchFamily="34" charset="0"/>
              <a:buChar char="•"/>
              <a:defRPr/>
            </a:pPr>
            <a:r>
              <a:rPr lang="cs-CZ" altLang="cs-CZ" sz="2000" dirty="0"/>
              <a:t>ovlivnění obchodu mezi členskými státy</a:t>
            </a:r>
          </a:p>
          <a:p>
            <a:pPr marL="457200" indent="-457200">
              <a:buClrTx/>
              <a:buFont typeface="Arial" panose="020B0604020202020204" pitchFamily="34" charset="0"/>
              <a:buChar char="•"/>
              <a:defRPr/>
            </a:pPr>
            <a:endParaRPr lang="cs-CZ" altLang="cs-CZ" sz="2000" dirty="0"/>
          </a:p>
          <a:p>
            <a:endParaRPr lang="cs-CZ" sz="2000" dirty="0">
              <a:solidFill>
                <a:srgbClr val="F24F00"/>
              </a:solidFill>
            </a:endParaRP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17</a:t>
            </a:fld>
            <a:endParaRPr lang="cs-CZ"/>
          </a:p>
        </p:txBody>
      </p:sp>
    </p:spTree>
    <p:extLst>
      <p:ext uri="{BB962C8B-B14F-4D97-AF65-F5344CB8AC3E}">
        <p14:creationId xmlns:p14="http://schemas.microsoft.com/office/powerpoint/2010/main" val="2708779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Sdělení Komise o pojmu veřejná podpora</a:t>
            </a:r>
          </a:p>
        </p:txBody>
      </p:sp>
      <p:sp>
        <p:nvSpPr>
          <p:cNvPr id="3" name="Zástupný symbol pro obsah 2"/>
          <p:cNvSpPr>
            <a:spLocks noGrp="1"/>
          </p:cNvSpPr>
          <p:nvPr>
            <p:ph idx="1"/>
          </p:nvPr>
        </p:nvSpPr>
        <p:spPr>
          <a:xfrm>
            <a:off x="504000" y="1508760"/>
            <a:ext cx="8136000" cy="4863240"/>
          </a:xfrm>
        </p:spPr>
        <p:txBody>
          <a:bodyPr/>
          <a:lstStyle/>
          <a:p>
            <a:r>
              <a:rPr lang="cs-CZ" altLang="cs-CZ" sz="2800" dirty="0">
                <a:solidFill>
                  <a:schemeClr val="accent2"/>
                </a:solidFill>
              </a:rPr>
              <a:t>veřejné prostředky </a:t>
            </a:r>
          </a:p>
          <a:p>
            <a:pPr marL="857250" lvl="1" indent="-457200">
              <a:buFont typeface="Arial" charset="0"/>
              <a:buChar char="•"/>
            </a:pPr>
            <a:r>
              <a:rPr lang="cs-CZ" altLang="cs-CZ" sz="2400" dirty="0"/>
              <a:t>státní prostředky</a:t>
            </a:r>
          </a:p>
          <a:p>
            <a:pPr marL="857250" lvl="1" indent="-457200">
              <a:buFont typeface="Arial" charset="0"/>
              <a:buChar char="•"/>
            </a:pPr>
            <a:r>
              <a:rPr lang="cs-CZ" altLang="cs-CZ" sz="2400" dirty="0"/>
              <a:t>přičitatelnost státu</a:t>
            </a:r>
          </a:p>
          <a:p>
            <a:pPr marL="857250" lvl="1" indent="-457200">
              <a:buFont typeface="Arial" charset="0"/>
              <a:buChar char="•"/>
            </a:pPr>
            <a:endParaRPr lang="cs-CZ" altLang="cs-CZ" sz="2400" dirty="0"/>
          </a:p>
          <a:p>
            <a:r>
              <a:rPr lang="cs-CZ" altLang="cs-CZ" sz="2800" dirty="0">
                <a:solidFill>
                  <a:schemeClr val="accent2"/>
                </a:solidFill>
              </a:rPr>
              <a:t>zvýhodnění soutěžitele</a:t>
            </a:r>
          </a:p>
          <a:p>
            <a:pPr marL="857250" lvl="1" indent="-457200">
              <a:buFont typeface="Arial" charset="0"/>
              <a:buChar char="•"/>
            </a:pPr>
            <a:r>
              <a:rPr lang="cs-CZ" altLang="cs-CZ" sz="2400" dirty="0"/>
              <a:t>pojem podnik</a:t>
            </a:r>
          </a:p>
          <a:p>
            <a:pPr marL="857250" lvl="1" indent="-457200">
              <a:buFont typeface="Arial" charset="0"/>
              <a:buChar char="•"/>
            </a:pPr>
            <a:r>
              <a:rPr lang="cs-CZ" altLang="cs-CZ" sz="2400" dirty="0"/>
              <a:t>zvýhodnění</a:t>
            </a:r>
          </a:p>
          <a:p>
            <a:pPr marL="857250" lvl="1" indent="-457200">
              <a:buFont typeface="Arial" charset="0"/>
              <a:buChar char="•"/>
            </a:pPr>
            <a:r>
              <a:rPr lang="cs-CZ" altLang="cs-CZ" sz="2400" dirty="0"/>
              <a:t>selektivita</a:t>
            </a:r>
          </a:p>
          <a:p>
            <a:pPr marL="400050" lvl="1" indent="0">
              <a:buNone/>
            </a:pPr>
            <a:endParaRPr lang="cs-CZ" altLang="cs-CZ" sz="2400" dirty="0"/>
          </a:p>
          <a:p>
            <a:r>
              <a:rPr lang="cs-CZ" altLang="cs-CZ" sz="2800" dirty="0">
                <a:solidFill>
                  <a:schemeClr val="accent2"/>
                </a:solidFill>
              </a:rPr>
              <a:t>narušení hospodářské soutěže</a:t>
            </a:r>
          </a:p>
          <a:p>
            <a:endParaRPr lang="cs-CZ" altLang="cs-CZ" sz="2800" dirty="0">
              <a:solidFill>
                <a:schemeClr val="accent2"/>
              </a:solidFill>
            </a:endParaRPr>
          </a:p>
          <a:p>
            <a:r>
              <a:rPr lang="cs-CZ" altLang="cs-CZ" sz="2800" dirty="0">
                <a:solidFill>
                  <a:schemeClr val="accent2"/>
                </a:solidFill>
              </a:rPr>
              <a:t>ovlivnění obchodu v rámci Unie</a:t>
            </a:r>
          </a:p>
          <a:p>
            <a:endParaRPr lang="cs-CZ" dirty="0">
              <a:solidFill>
                <a:schemeClr val="accent2"/>
              </a:solidFill>
            </a:endParaRP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18</a:t>
            </a:fld>
            <a:endParaRPr lang="cs-CZ"/>
          </a:p>
        </p:txBody>
      </p:sp>
    </p:spTree>
    <p:extLst>
      <p:ext uri="{BB962C8B-B14F-4D97-AF65-F5344CB8AC3E}">
        <p14:creationId xmlns:p14="http://schemas.microsoft.com/office/powerpoint/2010/main" val="4247246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Důvody pro spojování soutěžitelů</a:t>
            </a:r>
          </a:p>
        </p:txBody>
      </p:sp>
      <p:sp>
        <p:nvSpPr>
          <p:cNvPr id="3" name="Zástupný symbol pro obsah 2"/>
          <p:cNvSpPr>
            <a:spLocks noGrp="1"/>
          </p:cNvSpPr>
          <p:nvPr>
            <p:ph idx="1"/>
          </p:nvPr>
        </p:nvSpPr>
        <p:spPr>
          <a:xfrm>
            <a:off x="504000" y="1472540"/>
            <a:ext cx="8136000" cy="4899460"/>
          </a:xfrm>
        </p:spPr>
        <p:txBody>
          <a:bodyPr/>
          <a:lstStyle/>
          <a:p>
            <a:pPr marL="285750" indent="-285750">
              <a:buFontTx/>
              <a:buChar char="-"/>
            </a:pPr>
            <a:endParaRPr lang="cs-CZ" dirty="0">
              <a:solidFill>
                <a:srgbClr val="F24F00"/>
              </a:solidFill>
            </a:endParaRPr>
          </a:p>
          <a:p>
            <a:pPr marL="285750" indent="-285750">
              <a:buFontTx/>
              <a:buChar char="-"/>
            </a:pPr>
            <a:r>
              <a:rPr lang="cs-CZ" sz="2800" dirty="0"/>
              <a:t>Synergie</a:t>
            </a:r>
          </a:p>
          <a:p>
            <a:pPr marL="285750" indent="-285750">
              <a:buFontTx/>
              <a:buChar char="-"/>
            </a:pPr>
            <a:endParaRPr lang="cs-CZ" sz="2800" dirty="0"/>
          </a:p>
          <a:p>
            <a:pPr marL="285750" indent="-285750">
              <a:buFontTx/>
              <a:buChar char="-"/>
            </a:pPr>
            <a:r>
              <a:rPr lang="cs-CZ" sz="2800" dirty="0"/>
              <a:t>Diverzifikace aktivit</a:t>
            </a:r>
          </a:p>
          <a:p>
            <a:pPr marL="285750" indent="-285750">
              <a:buFontTx/>
              <a:buChar char="-"/>
            </a:pPr>
            <a:endParaRPr lang="cs-CZ" sz="2800" dirty="0"/>
          </a:p>
          <a:p>
            <a:pPr marL="285750" indent="-285750">
              <a:buFontTx/>
              <a:buChar char="-"/>
            </a:pPr>
            <a:r>
              <a:rPr lang="cs-CZ" sz="2800" dirty="0"/>
              <a:t>Růst</a:t>
            </a:r>
          </a:p>
          <a:p>
            <a:pPr marL="285750" indent="-285750">
              <a:buFontTx/>
              <a:buChar char="-"/>
            </a:pPr>
            <a:endParaRPr lang="cs-CZ" sz="2800" dirty="0"/>
          </a:p>
          <a:p>
            <a:pPr marL="285750" indent="-285750">
              <a:buFontTx/>
              <a:buChar char="-"/>
            </a:pPr>
            <a:r>
              <a:rPr lang="cs-CZ" sz="2800" dirty="0"/>
              <a:t>Omezení nákladů</a:t>
            </a:r>
          </a:p>
          <a:p>
            <a:pPr marL="285750" indent="-285750">
              <a:buFontTx/>
              <a:buChar char="-"/>
            </a:pPr>
            <a:endParaRPr lang="cs-CZ" sz="2800" dirty="0"/>
          </a:p>
          <a:p>
            <a:pPr marL="285750" indent="-285750">
              <a:buFontTx/>
              <a:buChar char="-"/>
            </a:pPr>
            <a:r>
              <a:rPr lang="cs-CZ" sz="2800" dirty="0"/>
              <a:t>Záchrana</a:t>
            </a:r>
          </a:p>
          <a:p>
            <a:pPr marL="285750" indent="-285750">
              <a:buFontTx/>
              <a:buChar char="-"/>
            </a:pPr>
            <a:endParaRPr lang="cs-CZ" sz="2800" dirty="0"/>
          </a:p>
          <a:p>
            <a:pPr marL="285750" indent="-285750">
              <a:buFontTx/>
              <a:buChar char="-"/>
            </a:pPr>
            <a:r>
              <a:rPr lang="cs-CZ" sz="2800" dirty="0"/>
              <a:t>…</a:t>
            </a:r>
            <a:endParaRPr lang="en-US" sz="2800" dirty="0"/>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a:t>
            </a:fld>
            <a:endParaRPr lang="cs-CZ"/>
          </a:p>
        </p:txBody>
      </p:sp>
    </p:spTree>
    <p:extLst>
      <p:ext uri="{BB962C8B-B14F-4D97-AF65-F5344CB8AC3E}">
        <p14:creationId xmlns:p14="http://schemas.microsoft.com/office/powerpoint/2010/main" val="513165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Veřejné prostředky</a:t>
            </a:r>
          </a:p>
        </p:txBody>
      </p:sp>
      <p:sp>
        <p:nvSpPr>
          <p:cNvPr id="3" name="Zástupný symbol pro obsah 2"/>
          <p:cNvSpPr>
            <a:spLocks noGrp="1"/>
          </p:cNvSpPr>
          <p:nvPr>
            <p:ph idx="1"/>
          </p:nvPr>
        </p:nvSpPr>
        <p:spPr/>
        <p:txBody>
          <a:bodyPr/>
          <a:lstStyle/>
          <a:p>
            <a:pPr marL="457200" indent="-457200">
              <a:buFont typeface="Arial" panose="020B0604020202020204" pitchFamily="34" charset="0"/>
              <a:buChar char="•"/>
              <a:defRPr/>
            </a:pPr>
            <a:r>
              <a:rPr lang="cs-CZ" sz="2800" dirty="0">
                <a:solidFill>
                  <a:srgbClr val="F24F00"/>
                </a:solidFill>
              </a:rPr>
              <a:t>Státní prostředky</a:t>
            </a:r>
          </a:p>
          <a:p>
            <a:pPr marL="466725" lvl="1" indent="-285750">
              <a:buFont typeface="Arial" panose="020B0604020202020204" pitchFamily="34" charset="0"/>
              <a:buChar char="•"/>
              <a:defRPr/>
            </a:pPr>
            <a:r>
              <a:rPr lang="cs-CZ" sz="2800" dirty="0">
                <a:solidFill>
                  <a:srgbClr val="F24F00"/>
                </a:solidFill>
              </a:rPr>
              <a:t>	 </a:t>
            </a:r>
            <a:r>
              <a:rPr lang="cs-CZ" sz="2800" dirty="0"/>
              <a:t>prostředky státu, krajů, obcí, veřejných podniků, za určitých podmínek také bank, fondů, soukromých subjektů </a:t>
            </a:r>
          </a:p>
          <a:p>
            <a:pPr marL="466725" lvl="1" indent="-285750">
              <a:buFont typeface="Arial" panose="020B0604020202020204" pitchFamily="34" charset="0"/>
              <a:buChar char="•"/>
              <a:defRPr/>
            </a:pPr>
            <a:r>
              <a:rPr lang="cs-CZ" sz="2800" dirty="0"/>
              <a:t>forma dotace, úvěru, záruky, závazek poskytnout prostředky později, daňové úlevy, poskytnutí zboží/služeb za cenu nižší než tržní</a:t>
            </a:r>
          </a:p>
          <a:p>
            <a:pPr marL="457200" indent="-457200">
              <a:buFont typeface="Arial" panose="020B0604020202020204" pitchFamily="34" charset="0"/>
              <a:buChar char="•"/>
              <a:defRPr/>
            </a:pPr>
            <a:endParaRPr lang="cs-CZ" sz="2800" dirty="0">
              <a:solidFill>
                <a:srgbClr val="F24F00"/>
              </a:solidFill>
            </a:endParaRPr>
          </a:p>
          <a:p>
            <a:pPr marL="457200" indent="-457200">
              <a:buFont typeface="Arial" panose="020B0604020202020204" pitchFamily="34" charset="0"/>
              <a:buChar char="•"/>
              <a:defRPr/>
            </a:pPr>
            <a:r>
              <a:rPr lang="cs-CZ" sz="2800" dirty="0">
                <a:solidFill>
                  <a:srgbClr val="F24F00"/>
                </a:solidFill>
              </a:rPr>
              <a:t>Přičitatelnost státu</a:t>
            </a:r>
          </a:p>
          <a:p>
            <a:pPr marL="466725" lvl="1" indent="-285750">
              <a:buFont typeface="Arial" panose="020B0604020202020204" pitchFamily="34" charset="0"/>
              <a:buChar char="•"/>
              <a:defRPr/>
            </a:pPr>
            <a:r>
              <a:rPr lang="cs-CZ" sz="2800" dirty="0">
                <a:solidFill>
                  <a:srgbClr val="F24F00"/>
                </a:solidFill>
              </a:rPr>
              <a:t>	</a:t>
            </a:r>
            <a:r>
              <a:rPr lang="cs-CZ" sz="2800" dirty="0"/>
              <a:t>veřejné orgány a také v případě zprostředkujících subjektů (veřejnoprávních, soukromých) nebo veřejných podniků</a:t>
            </a:r>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19</a:t>
            </a:fld>
            <a:endParaRPr lang="cs-CZ"/>
          </a:p>
        </p:txBody>
      </p:sp>
    </p:spTree>
    <p:extLst>
      <p:ext uri="{BB962C8B-B14F-4D97-AF65-F5344CB8AC3E}">
        <p14:creationId xmlns:p14="http://schemas.microsoft.com/office/powerpoint/2010/main" val="655467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Případová studie – </a:t>
            </a:r>
            <a:r>
              <a:rPr lang="cs-CZ" dirty="0" err="1"/>
              <a:t>hinkley</a:t>
            </a:r>
            <a:r>
              <a:rPr lang="cs-CZ" dirty="0"/>
              <a:t> point c</a:t>
            </a:r>
          </a:p>
        </p:txBody>
      </p:sp>
      <p:sp>
        <p:nvSpPr>
          <p:cNvPr id="3" name="Zástupný symbol pro obsah 2"/>
          <p:cNvSpPr>
            <a:spLocks noGrp="1"/>
          </p:cNvSpPr>
          <p:nvPr>
            <p:ph idx="1"/>
          </p:nvPr>
        </p:nvSpPr>
        <p:spPr>
          <a:xfrm>
            <a:off x="504000" y="1487606"/>
            <a:ext cx="8136000" cy="4884394"/>
          </a:xfrm>
        </p:spPr>
        <p:txBody>
          <a:bodyPr/>
          <a:lstStyle/>
          <a:p>
            <a:pPr marL="285750" indent="-285750">
              <a:buFontTx/>
              <a:buChar char="-"/>
            </a:pPr>
            <a:r>
              <a:rPr lang="cs-CZ" dirty="0"/>
              <a:t>UK potřebuje mezi 2021 a 2030 postavit asi 60 GW nové kapacity pro výrobu elektřiny kvůli uzavření existujících jaderných a uhelných elektráren </a:t>
            </a:r>
          </a:p>
          <a:p>
            <a:pPr marL="285750" indent="-285750">
              <a:buFontTx/>
              <a:buChar char="-"/>
            </a:pPr>
            <a:r>
              <a:rPr lang="cs-CZ" dirty="0"/>
              <a:t>Potřeba dluhového financování ve výši 21.6 miliard €</a:t>
            </a:r>
          </a:p>
          <a:p>
            <a:pPr marL="285750" indent="-285750">
              <a:buFontTx/>
              <a:buChar char="-"/>
            </a:pPr>
            <a:r>
              <a:rPr lang="cs-CZ" dirty="0"/>
              <a:t>Právo členských států EU rozhodnout o svém energetickém mixu – UK podpora jádra</a:t>
            </a:r>
          </a:p>
          <a:p>
            <a:pPr marL="285750" indent="-285750">
              <a:buFontTx/>
              <a:buChar char="-"/>
            </a:pPr>
            <a:r>
              <a:rPr lang="cs-CZ" dirty="0"/>
              <a:t>Skutečné selhání trhu – projekt by nezískal nezbytné financování kvůli své bezprecedentní povaze a rozsahu</a:t>
            </a:r>
          </a:p>
          <a:p>
            <a:pPr marL="285750" indent="-285750">
              <a:buFontTx/>
              <a:buChar char="-"/>
            </a:pPr>
            <a:r>
              <a:rPr lang="cs-CZ" dirty="0"/>
              <a:t>Smlouvy pro případ rozdílu/</a:t>
            </a:r>
            <a:r>
              <a:rPr lang="cs-CZ" dirty="0" err="1"/>
              <a:t>Contracts</a:t>
            </a:r>
            <a:r>
              <a:rPr lang="cs-CZ" dirty="0"/>
              <a:t> </a:t>
            </a:r>
            <a:r>
              <a:rPr lang="cs-CZ" dirty="0" err="1"/>
              <a:t>for</a:t>
            </a:r>
            <a:r>
              <a:rPr lang="cs-CZ" dirty="0"/>
              <a:t> </a:t>
            </a:r>
            <a:r>
              <a:rPr lang="cs-CZ" dirty="0" err="1"/>
              <a:t>difference</a:t>
            </a:r>
            <a:r>
              <a:rPr lang="cs-CZ" dirty="0"/>
              <a:t> – garantovaná cena elektřiny pro výrobce po 35 let – mechanismus sdílení zisku+ z popudu Komise EU úprava – po dosažení úrovně návratnosti snížení cílové ceny a sdílení zisku s UK po 60 let</a:t>
            </a:r>
          </a:p>
          <a:p>
            <a:pPr marL="285750" indent="-285750">
              <a:buFontTx/>
              <a:buChar char="-"/>
            </a:pPr>
            <a:r>
              <a:rPr lang="cs-CZ" dirty="0"/>
              <a:t>Státní záruka za jakýkoliv dluh, který provozovatel JE bude pohledávat na finančních trzích pro potřeby financování elektrárny – poplatek za záruku byl příliš nízký pro tak rizikový projekt, na popud EK byl zvýšen o více než 1 miliardu GBP</a:t>
            </a:r>
          </a:p>
          <a:p>
            <a:pPr marL="285750" indent="-285750">
              <a:buFontTx/>
              <a:buChar char="-"/>
            </a:pPr>
            <a:r>
              <a:rPr lang="cs-CZ" dirty="0"/>
              <a:t>Intenzivní </a:t>
            </a:r>
            <a:r>
              <a:rPr lang="cs-CZ" dirty="0" err="1"/>
              <a:t>pre</a:t>
            </a:r>
            <a:r>
              <a:rPr lang="cs-CZ" dirty="0"/>
              <a:t>-notifikační kontakty UK s Komisí a členskými státy EU</a:t>
            </a:r>
          </a:p>
          <a:p>
            <a:pPr marL="285750" indent="-285750">
              <a:buFontTx/>
              <a:buChar char="-"/>
            </a:pPr>
            <a:r>
              <a:rPr lang="cs-CZ" dirty="0"/>
              <a:t>Pochybnosti Komise o slučitelnosti podpory s vnitřním trhem EU – formální šetření</a:t>
            </a:r>
          </a:p>
          <a:p>
            <a:pPr marL="466725" lvl="1" indent="-285750">
              <a:buFontTx/>
              <a:buChar char="-"/>
            </a:pPr>
            <a:r>
              <a:rPr lang="cs-CZ" dirty="0"/>
              <a:t>Princip investora v tržní ekonomice</a:t>
            </a:r>
          </a:p>
          <a:p>
            <a:pPr marL="466725" lvl="1" indent="-285750">
              <a:buFontTx/>
              <a:buChar char="-"/>
            </a:pPr>
            <a:r>
              <a:rPr lang="cs-CZ" dirty="0"/>
              <a:t>Vyjednání podmínek pro veřejnou podporu</a:t>
            </a: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20</a:t>
            </a:fld>
            <a:endParaRPr lang="cs-CZ"/>
          </a:p>
        </p:txBody>
      </p:sp>
    </p:spTree>
    <p:extLst>
      <p:ext uri="{BB962C8B-B14F-4D97-AF65-F5344CB8AC3E}">
        <p14:creationId xmlns:p14="http://schemas.microsoft.com/office/powerpoint/2010/main" val="3165803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Zvýhodnění soutěžitele (1)</a:t>
            </a:r>
          </a:p>
        </p:txBody>
      </p:sp>
      <p:sp>
        <p:nvSpPr>
          <p:cNvPr id="3" name="Zástupný symbol pro obsah 2"/>
          <p:cNvSpPr>
            <a:spLocks noGrp="1"/>
          </p:cNvSpPr>
          <p:nvPr>
            <p:ph idx="1"/>
          </p:nvPr>
        </p:nvSpPr>
        <p:spPr>
          <a:xfrm>
            <a:off x="504000" y="1508760"/>
            <a:ext cx="8136000" cy="4863240"/>
          </a:xfrm>
        </p:spPr>
        <p:txBody>
          <a:bodyPr/>
          <a:lstStyle/>
          <a:p>
            <a:r>
              <a:rPr lang="cs-CZ" altLang="cs-CZ" sz="2000" dirty="0">
                <a:solidFill>
                  <a:srgbClr val="F24F00"/>
                </a:solidFill>
              </a:rPr>
              <a:t>Pojem soutěžitele</a:t>
            </a:r>
          </a:p>
          <a:p>
            <a:endParaRPr lang="cs-CZ" altLang="cs-CZ" sz="2000" dirty="0">
              <a:solidFill>
                <a:srgbClr val="F24F00"/>
              </a:solidFill>
            </a:endParaRPr>
          </a:p>
          <a:p>
            <a:pPr>
              <a:buFont typeface="Arial" charset="0"/>
              <a:buChar char="•"/>
            </a:pPr>
            <a:r>
              <a:rPr lang="cs-CZ" altLang="cs-CZ" sz="2000" dirty="0"/>
              <a:t>subjekt vykonávající ekonomickou činnost; právní forma nebo způsob financování není relevantní (město, výzkumná organizace, nezisková spol., sportovní klub)</a:t>
            </a:r>
          </a:p>
          <a:p>
            <a:pPr>
              <a:buFont typeface="Arial" charset="0"/>
              <a:buChar char="•"/>
            </a:pPr>
            <a:endParaRPr lang="cs-CZ" altLang="cs-CZ" sz="2000" dirty="0"/>
          </a:p>
          <a:p>
            <a:pPr>
              <a:buFont typeface="Arial" charset="0"/>
              <a:buChar char="•"/>
            </a:pPr>
            <a:r>
              <a:rPr lang="cs-CZ" altLang="cs-CZ" sz="2000" dirty="0"/>
              <a:t>subjekt vykonávající </a:t>
            </a:r>
            <a:r>
              <a:rPr lang="cs-CZ" altLang="cs-CZ" sz="2000" dirty="0" err="1"/>
              <a:t>ekon</a:t>
            </a:r>
            <a:r>
              <a:rPr lang="cs-CZ" altLang="cs-CZ" sz="2000" dirty="0"/>
              <a:t>. i neekonom. činnosti je podnikem pouze ve vztahu k ekonomickým činnostem</a:t>
            </a:r>
          </a:p>
          <a:p>
            <a:pPr>
              <a:buFont typeface="Arial" charset="0"/>
              <a:buChar char="•"/>
            </a:pPr>
            <a:endParaRPr lang="cs-CZ" altLang="cs-CZ" sz="2000" dirty="0"/>
          </a:p>
          <a:p>
            <a:pPr>
              <a:buFont typeface="Arial" charset="0"/>
              <a:buChar char="•"/>
            </a:pPr>
            <a:r>
              <a:rPr lang="cs-CZ" altLang="cs-CZ" sz="2000" dirty="0"/>
              <a:t>ekonomická činnost = nabízení služeb a/nebo výrobků na trhu</a:t>
            </a:r>
          </a:p>
          <a:p>
            <a:pPr>
              <a:buFont typeface="Arial" charset="0"/>
              <a:buChar char="•"/>
            </a:pPr>
            <a:endParaRPr lang="cs-CZ" altLang="cs-CZ" sz="2000" dirty="0"/>
          </a:p>
          <a:p>
            <a:pPr>
              <a:buFont typeface="Arial" charset="0"/>
              <a:buChar char="•"/>
            </a:pPr>
            <a:r>
              <a:rPr lang="cs-CZ" altLang="cs-CZ" sz="2000" dirty="0"/>
              <a:t>neekonomická činnost = výkon veřejné moci, veřejné vzdělávání v rámci státního vzdělávacího systému, nezávislý/ve spolupráci prováděný výzkum VŠ a VO s cílem získat nové poznatky a lepšího pochopení dané problematiky</a:t>
            </a:r>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21</a:t>
            </a:fld>
            <a:endParaRPr lang="cs-CZ"/>
          </a:p>
        </p:txBody>
      </p:sp>
    </p:spTree>
    <p:extLst>
      <p:ext uri="{BB962C8B-B14F-4D97-AF65-F5344CB8AC3E}">
        <p14:creationId xmlns:p14="http://schemas.microsoft.com/office/powerpoint/2010/main" val="726980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Zvýhodnění soutěžitele (2)</a:t>
            </a:r>
          </a:p>
        </p:txBody>
      </p:sp>
      <p:sp>
        <p:nvSpPr>
          <p:cNvPr id="3" name="Zástupný symbol pro obsah 2"/>
          <p:cNvSpPr>
            <a:spLocks noGrp="1"/>
          </p:cNvSpPr>
          <p:nvPr>
            <p:ph idx="1"/>
          </p:nvPr>
        </p:nvSpPr>
        <p:spPr>
          <a:xfrm>
            <a:off x="504000" y="1460665"/>
            <a:ext cx="8136000" cy="4911335"/>
          </a:xfrm>
        </p:spPr>
        <p:txBody>
          <a:bodyPr/>
          <a:lstStyle/>
          <a:p>
            <a:pPr>
              <a:defRPr/>
            </a:pPr>
            <a:r>
              <a:rPr lang="cs-CZ" altLang="cs-CZ" sz="2000" dirty="0">
                <a:solidFill>
                  <a:srgbClr val="F24F00"/>
                </a:solidFill>
              </a:rPr>
              <a:t>Zvýhodnění</a:t>
            </a:r>
          </a:p>
          <a:p>
            <a:pPr>
              <a:defRPr/>
            </a:pPr>
            <a:r>
              <a:rPr lang="cs-CZ" altLang="cs-CZ" sz="2000" dirty="0"/>
              <a:t>= jakákoli </a:t>
            </a:r>
            <a:r>
              <a:rPr lang="cs-CZ" altLang="cs-CZ" sz="2000" dirty="0" err="1"/>
              <a:t>hosp</a:t>
            </a:r>
            <a:r>
              <a:rPr lang="cs-CZ" altLang="cs-CZ" sz="2000" dirty="0"/>
              <a:t>. výhoda, kterou by podnik za běžných tržních podmínek (tj. bez zásahu státu) nedostal</a:t>
            </a:r>
          </a:p>
          <a:p>
            <a:pPr>
              <a:defRPr/>
            </a:pPr>
            <a:r>
              <a:rPr lang="cs-CZ" altLang="cs-CZ" sz="2000" dirty="0"/>
              <a:t>= nejen přímé poskytnutí </a:t>
            </a:r>
            <a:r>
              <a:rPr lang="cs-CZ" altLang="cs-CZ" sz="2000" dirty="0" err="1"/>
              <a:t>fin</a:t>
            </a:r>
            <a:r>
              <a:rPr lang="cs-CZ" altLang="cs-CZ" sz="2000" dirty="0"/>
              <a:t>. prostředků ale i jakékoli snížení nákladů, které zatěžují rozpočet podniku</a:t>
            </a:r>
          </a:p>
          <a:p>
            <a:pPr>
              <a:defRPr/>
            </a:pPr>
            <a:endParaRPr lang="cs-CZ" altLang="cs-CZ" sz="2000" dirty="0">
              <a:solidFill>
                <a:srgbClr val="F24F00"/>
              </a:solidFill>
            </a:endParaRPr>
          </a:p>
          <a:p>
            <a:pPr>
              <a:defRPr/>
            </a:pPr>
            <a:r>
              <a:rPr lang="cs-CZ" altLang="cs-CZ" sz="2000" dirty="0">
                <a:solidFill>
                  <a:srgbClr val="F24F00"/>
                </a:solidFill>
              </a:rPr>
              <a:t>Nepřímá výhoda</a:t>
            </a:r>
          </a:p>
          <a:p>
            <a:pPr>
              <a:defRPr/>
            </a:pPr>
            <a:r>
              <a:rPr lang="cs-CZ" altLang="cs-CZ" sz="2000" dirty="0"/>
              <a:t>= Přímá podpora je podmíněna pořízením zboží nebo služeb, které poskytují pouze určité podniky</a:t>
            </a:r>
          </a:p>
          <a:p>
            <a:pPr marL="0" indent="0">
              <a:defRPr/>
            </a:pPr>
            <a:endParaRPr lang="cs-CZ" altLang="cs-CZ" dirty="0"/>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22</a:t>
            </a:fld>
            <a:endParaRPr lang="cs-CZ"/>
          </a:p>
        </p:txBody>
      </p:sp>
    </p:spTree>
    <p:extLst>
      <p:ext uri="{BB962C8B-B14F-4D97-AF65-F5344CB8AC3E}">
        <p14:creationId xmlns:p14="http://schemas.microsoft.com/office/powerpoint/2010/main" val="3324479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Zvýhodnění soutěžitele (3)</a:t>
            </a:r>
          </a:p>
        </p:txBody>
      </p:sp>
      <p:sp>
        <p:nvSpPr>
          <p:cNvPr id="3" name="Zástupný symbol pro obsah 2"/>
          <p:cNvSpPr>
            <a:spLocks noGrp="1"/>
          </p:cNvSpPr>
          <p:nvPr>
            <p:ph idx="1"/>
          </p:nvPr>
        </p:nvSpPr>
        <p:spPr/>
        <p:txBody>
          <a:bodyPr/>
          <a:lstStyle/>
          <a:p>
            <a:pPr marL="285750" indent="-285750">
              <a:buFont typeface="Arial" panose="020B0604020202020204" pitchFamily="34" charset="0"/>
              <a:buChar char="•"/>
              <a:defRPr/>
            </a:pPr>
            <a:r>
              <a:rPr lang="cs-CZ" sz="2400" dirty="0">
                <a:solidFill>
                  <a:srgbClr val="F24F00"/>
                </a:solidFill>
              </a:rPr>
              <a:t>Selektivita (</a:t>
            </a:r>
            <a:r>
              <a:rPr lang="cs-CZ" sz="2400" dirty="0" err="1">
                <a:solidFill>
                  <a:srgbClr val="F24F00"/>
                </a:solidFill>
              </a:rPr>
              <a:t>vs</a:t>
            </a:r>
            <a:r>
              <a:rPr lang="cs-CZ" sz="2400" dirty="0">
                <a:solidFill>
                  <a:srgbClr val="F24F00"/>
                </a:solidFill>
              </a:rPr>
              <a:t> obecné opatření)</a:t>
            </a:r>
          </a:p>
          <a:p>
            <a:pPr marL="285750" indent="-285750">
              <a:buFont typeface="Arial" panose="020B0604020202020204" pitchFamily="34" charset="0"/>
              <a:buChar char="•"/>
              <a:defRPr/>
            </a:pPr>
            <a:endParaRPr lang="cs-CZ" sz="2400" dirty="0">
              <a:solidFill>
                <a:srgbClr val="F24F00"/>
              </a:solidFill>
            </a:endParaRPr>
          </a:p>
          <a:p>
            <a:pPr marL="466725" lvl="1" indent="-285750">
              <a:buFont typeface="Arial" panose="020B0604020202020204" pitchFamily="34" charset="0"/>
              <a:buChar char="•"/>
              <a:defRPr/>
            </a:pPr>
            <a:r>
              <a:rPr lang="cs-CZ" sz="2400" dirty="0"/>
              <a:t>selektivní zvýhodnění soutěžitele</a:t>
            </a:r>
          </a:p>
          <a:p>
            <a:pPr marL="466725" lvl="1" indent="-285750">
              <a:buFont typeface="Arial" panose="020B0604020202020204" pitchFamily="34" charset="0"/>
              <a:buChar char="•"/>
              <a:defRPr/>
            </a:pPr>
            <a:r>
              <a:rPr lang="cs-CZ" sz="2400" dirty="0"/>
              <a:t>opatření se vztahuje pouze na určité podniky nebo určitá </a:t>
            </a:r>
            <a:r>
              <a:rPr lang="cs-CZ" sz="2400" dirty="0" err="1"/>
              <a:t>hosp</a:t>
            </a:r>
            <a:r>
              <a:rPr lang="cs-CZ" sz="2400" dirty="0"/>
              <a:t>. odvětví (MSP, podniky v oblasti výroby, podniky s velkými </a:t>
            </a:r>
            <a:r>
              <a:rPr lang="cs-CZ" sz="2400" dirty="0" err="1"/>
              <a:t>fin</a:t>
            </a:r>
            <a:r>
              <a:rPr lang="cs-CZ" sz="2400" dirty="0"/>
              <a:t>. prostředky..)</a:t>
            </a:r>
          </a:p>
          <a:p>
            <a:pPr marL="466725" lvl="1" indent="-285750">
              <a:buFont typeface="Arial" panose="020B0604020202020204" pitchFamily="34" charset="0"/>
              <a:buChar char="•"/>
              <a:defRPr/>
            </a:pPr>
            <a:r>
              <a:rPr lang="cs-CZ" sz="2400" dirty="0"/>
              <a:t>opatření se sice vztahuje na všechny podniky, ale existuje diskreční pravomoc příslušného orgánu</a:t>
            </a:r>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23</a:t>
            </a:fld>
            <a:endParaRPr lang="cs-CZ"/>
          </a:p>
        </p:txBody>
      </p:sp>
    </p:spTree>
    <p:extLst>
      <p:ext uri="{BB962C8B-B14F-4D97-AF65-F5344CB8AC3E}">
        <p14:creationId xmlns:p14="http://schemas.microsoft.com/office/powerpoint/2010/main" val="1530774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Narušení hospodářské soutěže</a:t>
            </a:r>
          </a:p>
        </p:txBody>
      </p:sp>
      <p:sp>
        <p:nvSpPr>
          <p:cNvPr id="3" name="Zástupný symbol pro obsah 2"/>
          <p:cNvSpPr>
            <a:spLocks noGrp="1"/>
          </p:cNvSpPr>
          <p:nvPr>
            <p:ph idx="1"/>
          </p:nvPr>
        </p:nvSpPr>
        <p:spPr>
          <a:xfrm>
            <a:off x="504000" y="1432560"/>
            <a:ext cx="8136000" cy="4939440"/>
          </a:xfrm>
        </p:spPr>
        <p:txBody>
          <a:bodyPr/>
          <a:lstStyle/>
          <a:p>
            <a:pPr marL="0" indent="0"/>
            <a:r>
              <a:rPr lang="cs-CZ" altLang="cs-CZ" dirty="0"/>
              <a:t>= </a:t>
            </a:r>
            <a:r>
              <a:rPr lang="cs-CZ" altLang="cs-CZ" sz="2400" dirty="0"/>
              <a:t>pokud opatření může posílit soutěžní postavení příjemce ve vztahu k jeho soutěžitelům, nemusí spočívat v rozšíření činnosti/získání nových podílů na trhu, postačí udržet si silnější soutěžní postavení</a:t>
            </a:r>
          </a:p>
          <a:p>
            <a:pPr marL="0" indent="0"/>
            <a:endParaRPr lang="cs-CZ" altLang="cs-CZ" sz="2400" dirty="0"/>
          </a:p>
          <a:p>
            <a:pPr marL="0" indent="0"/>
            <a:r>
              <a:rPr lang="cs-CZ" altLang="cs-CZ" sz="2400" dirty="0"/>
              <a:t>= v liberalizovaných odvětvích, v nichž existuje (může existovat) hospodářská soutěž</a:t>
            </a:r>
          </a:p>
          <a:p>
            <a:pPr marL="0" indent="0"/>
            <a:endParaRPr lang="cs-CZ" altLang="cs-CZ" sz="2400" dirty="0"/>
          </a:p>
          <a:p>
            <a:pPr marL="0" indent="0"/>
            <a:r>
              <a:rPr lang="cs-CZ" altLang="cs-CZ" sz="2400" dirty="0"/>
              <a:t>≠ existence zákonného monopolu, přičemž daná služba nesoutěží s podobnými službami a současně poskytovatel nemůže působit (kvůli regulačním či zákonným omezením) na jiném trhu</a:t>
            </a:r>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24</a:t>
            </a:fld>
            <a:endParaRPr lang="cs-CZ"/>
          </a:p>
        </p:txBody>
      </p:sp>
    </p:spTree>
    <p:extLst>
      <p:ext uri="{BB962C8B-B14F-4D97-AF65-F5344CB8AC3E}">
        <p14:creationId xmlns:p14="http://schemas.microsoft.com/office/powerpoint/2010/main" val="11452126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Případová studie – </a:t>
            </a:r>
            <a:r>
              <a:rPr lang="cs-CZ" dirty="0" err="1"/>
              <a:t>paks</a:t>
            </a:r>
            <a:r>
              <a:rPr lang="cs-CZ" dirty="0"/>
              <a:t> </a:t>
            </a:r>
            <a:r>
              <a:rPr lang="cs-CZ" dirty="0" err="1"/>
              <a:t>ii</a:t>
            </a:r>
            <a:r>
              <a:rPr lang="cs-CZ" dirty="0"/>
              <a:t> </a:t>
            </a:r>
          </a:p>
        </p:txBody>
      </p:sp>
      <p:sp>
        <p:nvSpPr>
          <p:cNvPr id="3" name="Zástupný symbol pro obsah 2"/>
          <p:cNvSpPr>
            <a:spLocks noGrp="1"/>
          </p:cNvSpPr>
          <p:nvPr>
            <p:ph idx="1"/>
          </p:nvPr>
        </p:nvSpPr>
        <p:spPr>
          <a:xfrm>
            <a:off x="504000" y="1392072"/>
            <a:ext cx="8136000" cy="4979928"/>
          </a:xfrm>
        </p:spPr>
        <p:txBody>
          <a:bodyPr/>
          <a:lstStyle/>
          <a:p>
            <a:pPr marL="285750" indent="-285750">
              <a:buFontTx/>
              <a:buChar char="-"/>
            </a:pPr>
            <a:r>
              <a:rPr lang="cs-CZ" dirty="0"/>
              <a:t>Potřeba Maďarska (HU) nahradit vyřazenou výrobní kapacitu (4 reaktory v JE PAKS pokrývající 50% spotřeby elektřiny)</a:t>
            </a:r>
          </a:p>
          <a:p>
            <a:pPr marL="285750" indent="-285750">
              <a:buFontTx/>
              <a:buChar char="-"/>
            </a:pPr>
            <a:r>
              <a:rPr lang="cs-CZ" dirty="0"/>
              <a:t>HU akceptuje nižší návratnost investice než soukromý investor – proto EK schválila podporu s následujícími podmínkami nenarušování soutěže: </a:t>
            </a:r>
          </a:p>
          <a:p>
            <a:pPr marL="466725" lvl="1" indent="-285750">
              <a:buFontTx/>
              <a:buChar char="-"/>
            </a:pPr>
            <a:r>
              <a:rPr lang="en-GB" dirty="0"/>
              <a:t>a) </a:t>
            </a:r>
            <a:r>
              <a:rPr lang="cs-CZ" b="1" dirty="0"/>
              <a:t>Zabránění </a:t>
            </a:r>
            <a:r>
              <a:rPr lang="cs-CZ" b="1" dirty="0" err="1"/>
              <a:t>překompenzace</a:t>
            </a:r>
            <a:r>
              <a:rPr lang="cs-CZ" b="1" dirty="0"/>
              <a:t> provozovatele PAKS II</a:t>
            </a:r>
            <a:r>
              <a:rPr lang="cs-CZ" dirty="0"/>
              <a:t> – všechen potenciální profit PAKS II bude použit buď na splacení investice HU nebo na pokrytí běžných nákladů na provoz PAKS II. Profit nemůže použit na </a:t>
            </a:r>
            <a:r>
              <a:rPr lang="cs-CZ" dirty="0" err="1"/>
              <a:t>reinvestrice</a:t>
            </a:r>
            <a:r>
              <a:rPr lang="cs-CZ" dirty="0"/>
              <a:t> do výstavby nebo akvizice další výrobní kapacity</a:t>
            </a:r>
          </a:p>
          <a:p>
            <a:pPr marL="466725" lvl="1" indent="-285750">
              <a:buFontTx/>
              <a:buChar char="-"/>
            </a:pPr>
            <a:r>
              <a:rPr lang="en-GB" dirty="0"/>
              <a:t>b) </a:t>
            </a:r>
            <a:r>
              <a:rPr lang="cs-CZ" b="1" dirty="0"/>
              <a:t>Zabránění koncentraci trhu – </a:t>
            </a:r>
            <a:r>
              <a:rPr lang="cs-CZ" dirty="0"/>
              <a:t>PAKS II bude funkčně a právně oddělen od provozovatele JE PAKS (původní monopolista Skupina MVM) a jakéhokoliv jeho nástupce nebo jiných státem vlastněných energetických společností</a:t>
            </a:r>
          </a:p>
          <a:p>
            <a:pPr marL="466725" lvl="1" indent="-285750">
              <a:buFontTx/>
              <a:buChar char="-"/>
            </a:pPr>
            <a:r>
              <a:rPr lang="en-GB" dirty="0"/>
              <a:t>c) </a:t>
            </a:r>
            <a:r>
              <a:rPr lang="cs-CZ" b="1" dirty="0"/>
              <a:t>Zajištění likvidity trhu – </a:t>
            </a:r>
            <a:r>
              <a:rPr lang="cs-CZ" dirty="0"/>
              <a:t>PAKS II bude prodávat nejméně 30% celkové produkce elektřiny na otevřené energetické burze. Zbytek elektřiny vyrobené v PAKS II bude prodáván v aukcích za objektivních, transparentních a nediskriminačních podmínek </a:t>
            </a:r>
          </a:p>
          <a:p>
            <a:pPr marL="466725" lvl="1" indent="-285750">
              <a:buFontTx/>
              <a:buChar char="-"/>
            </a:pPr>
            <a:r>
              <a:rPr lang="cs-CZ" dirty="0"/>
              <a:t>Uplatnění výjimky z pravidel pro veřejné zakázky – technická exkluzivita, tj. pokud technické a bezpečnostní požadavky projektu mohou být splněny pouze jednou společností, je možné zakázku zadat přímo</a:t>
            </a:r>
          </a:p>
          <a:p>
            <a:pPr marL="285750" indent="-285750">
              <a:buFontTx/>
              <a:buChar char="-"/>
            </a:pPr>
            <a:endParaRPr lang="cs-CZ" dirty="0"/>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25</a:t>
            </a:fld>
            <a:endParaRPr lang="cs-CZ"/>
          </a:p>
        </p:txBody>
      </p:sp>
    </p:spTree>
    <p:extLst>
      <p:ext uri="{BB962C8B-B14F-4D97-AF65-F5344CB8AC3E}">
        <p14:creationId xmlns:p14="http://schemas.microsoft.com/office/powerpoint/2010/main" val="10572667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Ovlivnění obchodu v rámci Unie</a:t>
            </a:r>
          </a:p>
        </p:txBody>
      </p:sp>
      <p:sp>
        <p:nvSpPr>
          <p:cNvPr id="3" name="Zástupný symbol pro obsah 2"/>
          <p:cNvSpPr>
            <a:spLocks noGrp="1"/>
          </p:cNvSpPr>
          <p:nvPr>
            <p:ph idx="1"/>
          </p:nvPr>
        </p:nvSpPr>
        <p:spPr>
          <a:xfrm>
            <a:off x="504000" y="1524000"/>
            <a:ext cx="8136000" cy="4848000"/>
          </a:xfrm>
        </p:spPr>
        <p:txBody>
          <a:bodyPr/>
          <a:lstStyle/>
          <a:p>
            <a:pPr>
              <a:buFont typeface="Arial" charset="0"/>
              <a:buChar char="•"/>
              <a:defRPr/>
            </a:pPr>
            <a:r>
              <a:rPr lang="cs-CZ" sz="2400" dirty="0">
                <a:solidFill>
                  <a:srgbClr val="F24F00"/>
                </a:solidFill>
              </a:rPr>
              <a:t> </a:t>
            </a:r>
            <a:r>
              <a:rPr lang="cs-CZ" sz="2400" dirty="0"/>
              <a:t>příjemce nemusí být zapojen do přeshraničního obchodu (ztížení vstupu na trh zahraničním subjektům tím, že opatření zachovává či posiluje místní nabídku)</a:t>
            </a:r>
          </a:p>
          <a:p>
            <a:pPr>
              <a:defRPr/>
            </a:pPr>
            <a:endParaRPr lang="cs-CZ" sz="2400" dirty="0"/>
          </a:p>
          <a:p>
            <a:pPr>
              <a:buFont typeface="Arial" charset="0"/>
              <a:buChar char="•"/>
              <a:defRPr/>
            </a:pPr>
            <a:endParaRPr lang="cs-CZ" sz="2400" dirty="0"/>
          </a:p>
          <a:p>
            <a:pPr>
              <a:buFont typeface="Arial" charset="0"/>
              <a:buChar char="•"/>
              <a:defRPr/>
            </a:pPr>
            <a:r>
              <a:rPr lang="cs-CZ" sz="2400" dirty="0"/>
              <a:t> i v případě, že příjemce vyváží svoji produkci na trhy mimo EU, kde se setkává se soutěžiteli z EU</a:t>
            </a:r>
          </a:p>
          <a:p>
            <a:pPr>
              <a:buFont typeface="Arial" charset="0"/>
              <a:buChar char="•"/>
              <a:defRPr/>
            </a:pPr>
            <a:endParaRPr lang="cs-CZ" sz="2400" dirty="0"/>
          </a:p>
          <a:p>
            <a:pPr>
              <a:buFont typeface="Arial" charset="0"/>
              <a:buChar char="•"/>
              <a:defRPr/>
            </a:pPr>
            <a:r>
              <a:rPr lang="cs-CZ" sz="2400" dirty="0"/>
              <a:t>lokálnost opatření</a:t>
            </a:r>
          </a:p>
          <a:p>
            <a:pPr>
              <a:buFont typeface="Arial" charset="0"/>
              <a:buChar char="•"/>
              <a:defRPr/>
            </a:pPr>
            <a:endParaRPr lang="cs-CZ" sz="2400" dirty="0"/>
          </a:p>
          <a:p>
            <a:pPr lvl="2">
              <a:buFont typeface="Arial" charset="0"/>
              <a:buChar char="•"/>
              <a:defRPr/>
            </a:pPr>
            <a:r>
              <a:rPr lang="cs-CZ" sz="2400" dirty="0"/>
              <a:t>nejedná se o přilákání poptávky/investic do daného regionu a nevytváří překážky pro vstup na trh soutěžitelům z jiných ČS</a:t>
            </a:r>
          </a:p>
          <a:p>
            <a:pPr>
              <a:buFont typeface="Arial" charset="0"/>
              <a:buChar char="•"/>
              <a:defRPr/>
            </a:pPr>
            <a:endParaRPr lang="cs-CZ" sz="2400" dirty="0"/>
          </a:p>
          <a:p>
            <a:pPr lvl="2">
              <a:buFont typeface="Arial" charset="0"/>
              <a:buChar char="•"/>
              <a:defRPr/>
            </a:pPr>
            <a:r>
              <a:rPr lang="cs-CZ" sz="2400" dirty="0"/>
              <a:t>zboží/služby čistě lokálního charakteru/pro geograficky ohraničenou oblast</a:t>
            </a:r>
          </a:p>
          <a:p>
            <a:endParaRPr lang="cs-CZ" dirty="0">
              <a:solidFill>
                <a:srgbClr val="F24F00"/>
              </a:solidFill>
            </a:endParaRP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26</a:t>
            </a:fld>
            <a:endParaRPr lang="cs-CZ"/>
          </a:p>
        </p:txBody>
      </p:sp>
    </p:spTree>
    <p:extLst>
      <p:ext uri="{BB962C8B-B14F-4D97-AF65-F5344CB8AC3E}">
        <p14:creationId xmlns:p14="http://schemas.microsoft.com/office/powerpoint/2010/main" val="4238815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14582"/>
          </a:xfrm>
        </p:spPr>
        <p:txBody>
          <a:bodyPr/>
          <a:lstStyle/>
          <a:p>
            <a:r>
              <a:rPr lang="cs-CZ" dirty="0"/>
              <a:t>Vztahy s EK - Notifikace VP</a:t>
            </a:r>
            <a:br>
              <a:rPr lang="cs-CZ" dirty="0"/>
            </a:br>
            <a:r>
              <a:rPr lang="cs-CZ" dirty="0"/>
              <a:t>čl. 108 (3) SFEU</a:t>
            </a:r>
          </a:p>
        </p:txBody>
      </p:sp>
      <p:sp>
        <p:nvSpPr>
          <p:cNvPr id="3" name="Zástupný symbol pro obsah 2"/>
          <p:cNvSpPr>
            <a:spLocks noGrp="1"/>
          </p:cNvSpPr>
          <p:nvPr>
            <p:ph idx="1"/>
          </p:nvPr>
        </p:nvSpPr>
        <p:spPr/>
        <p:txBody>
          <a:bodyPr/>
          <a:lstStyle/>
          <a:p>
            <a:pPr marL="457200" indent="-457200">
              <a:buFont typeface="Arial" charset="0"/>
              <a:buChar char="•"/>
            </a:pPr>
            <a:r>
              <a:rPr lang="cs-CZ" altLang="cs-CZ" sz="2800" dirty="0"/>
              <a:t>povinnost notifikovat opatření VP Evropské komisi</a:t>
            </a:r>
          </a:p>
          <a:p>
            <a:pPr marL="457200" indent="-457200">
              <a:buFont typeface="Arial" charset="0"/>
              <a:buChar char="•"/>
            </a:pPr>
            <a:r>
              <a:rPr lang="cs-CZ" altLang="cs-CZ" sz="2800" dirty="0"/>
              <a:t>podpora může být poskytnuta až po vydání pozitivního rozhodnutí</a:t>
            </a:r>
          </a:p>
          <a:p>
            <a:pPr marL="457200" indent="-457200">
              <a:buFont typeface="Arial" charset="0"/>
              <a:buChar char="•"/>
            </a:pPr>
            <a:r>
              <a:rPr lang="cs-CZ" altLang="cs-CZ" sz="2800" dirty="0"/>
              <a:t>EK posuzuje</a:t>
            </a:r>
          </a:p>
          <a:p>
            <a:pPr marL="400050" lvl="1" indent="0">
              <a:buNone/>
            </a:pPr>
            <a:r>
              <a:rPr lang="cs-CZ" altLang="cs-CZ" dirty="0"/>
              <a:t>	</a:t>
            </a:r>
            <a:r>
              <a:rPr lang="cs-CZ" altLang="cs-CZ" sz="2400" dirty="0"/>
              <a:t>1) kumulativní naplnění definičních znaků VP</a:t>
            </a:r>
          </a:p>
          <a:p>
            <a:pPr marL="400050" lvl="1" indent="0">
              <a:buNone/>
            </a:pPr>
            <a:r>
              <a:rPr lang="cs-CZ" altLang="cs-CZ" sz="2400" dirty="0"/>
              <a:t>	(dle čl. 107 (1) SFEU)</a:t>
            </a:r>
          </a:p>
          <a:p>
            <a:pPr marL="400050" lvl="1" indent="0">
              <a:buNone/>
            </a:pPr>
            <a:endParaRPr lang="cs-CZ" altLang="cs-CZ" sz="2400" dirty="0"/>
          </a:p>
          <a:p>
            <a:pPr marL="400050" lvl="1" indent="0">
              <a:buNone/>
            </a:pPr>
            <a:r>
              <a:rPr lang="cs-CZ" altLang="cs-CZ" sz="2400" dirty="0"/>
              <a:t>	2) slučitelnost opatření s vnitřním trhem</a:t>
            </a:r>
          </a:p>
          <a:p>
            <a:pPr marL="400050" lvl="1" indent="0">
              <a:buNone/>
            </a:pPr>
            <a:r>
              <a:rPr lang="cs-CZ" altLang="cs-CZ" sz="2400" dirty="0"/>
              <a:t>	(dle Rámce </a:t>
            </a:r>
            <a:r>
              <a:rPr lang="cs-CZ" altLang="cs-CZ" sz="2400" dirty="0" err="1"/>
              <a:t>VaVaI</a:t>
            </a:r>
            <a:r>
              <a:rPr lang="cs-CZ" altLang="cs-CZ" sz="2400" dirty="0"/>
              <a:t>, Pokynů, Sdělení)</a:t>
            </a:r>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27</a:t>
            </a:fld>
            <a:endParaRPr lang="cs-CZ"/>
          </a:p>
        </p:txBody>
      </p:sp>
    </p:spTree>
    <p:extLst>
      <p:ext uri="{BB962C8B-B14F-4D97-AF65-F5344CB8AC3E}">
        <p14:creationId xmlns:p14="http://schemas.microsoft.com/office/powerpoint/2010/main" val="1235605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Hlavní Výjimky z povinnosti notifikovat </a:t>
            </a:r>
          </a:p>
        </p:txBody>
      </p:sp>
      <p:sp>
        <p:nvSpPr>
          <p:cNvPr id="3" name="Zástupný symbol pro obsah 2"/>
          <p:cNvSpPr>
            <a:spLocks noGrp="1"/>
          </p:cNvSpPr>
          <p:nvPr>
            <p:ph idx="1"/>
          </p:nvPr>
        </p:nvSpPr>
        <p:spPr/>
        <p:txBody>
          <a:bodyPr/>
          <a:lstStyle/>
          <a:p>
            <a:pPr marL="457200" indent="-457200">
              <a:buFont typeface="Arial" panose="020B0604020202020204" pitchFamily="34" charset="0"/>
              <a:buChar char="•"/>
              <a:defRPr/>
            </a:pPr>
            <a:r>
              <a:rPr lang="cs-CZ" sz="2800" dirty="0"/>
              <a:t>Obecné nařízení o blokových výjimkách</a:t>
            </a:r>
          </a:p>
          <a:p>
            <a:pPr marL="0" indent="0">
              <a:defRPr/>
            </a:pPr>
            <a:r>
              <a:rPr lang="cs-CZ" sz="2800" dirty="0"/>
              <a:t>	(General </a:t>
            </a:r>
            <a:r>
              <a:rPr lang="cs-CZ" sz="2800" dirty="0" err="1"/>
              <a:t>block</a:t>
            </a:r>
            <a:r>
              <a:rPr lang="cs-CZ" sz="2800" dirty="0"/>
              <a:t> </a:t>
            </a:r>
            <a:r>
              <a:rPr lang="cs-CZ" sz="2800" dirty="0" err="1"/>
              <a:t>exemption</a:t>
            </a:r>
            <a:r>
              <a:rPr lang="cs-CZ" sz="2800" dirty="0"/>
              <a:t> </a:t>
            </a:r>
            <a:r>
              <a:rPr lang="cs-CZ" sz="2800" dirty="0" err="1"/>
              <a:t>Regulation</a:t>
            </a:r>
            <a:r>
              <a:rPr lang="cs-CZ" sz="2800" dirty="0"/>
              <a:t> – 	GBER)</a:t>
            </a:r>
          </a:p>
          <a:p>
            <a:pPr marL="0" indent="0">
              <a:defRPr/>
            </a:pPr>
            <a:endParaRPr lang="cs-CZ" sz="2800" dirty="0"/>
          </a:p>
          <a:p>
            <a:pPr marL="457200" indent="-457200">
              <a:buFont typeface="Arial" panose="020B0604020202020204" pitchFamily="34" charset="0"/>
              <a:buChar char="•"/>
              <a:defRPr/>
            </a:pPr>
            <a:r>
              <a:rPr lang="cs-CZ" sz="2800" dirty="0"/>
              <a:t>podpora de </a:t>
            </a:r>
            <a:r>
              <a:rPr lang="cs-CZ" sz="2800" dirty="0" err="1"/>
              <a:t>minimis</a:t>
            </a:r>
            <a:endParaRPr lang="cs-CZ" sz="2800" dirty="0"/>
          </a:p>
          <a:p>
            <a:pPr>
              <a:defRPr/>
            </a:pPr>
            <a:endParaRPr lang="cs-CZ" sz="2800" dirty="0"/>
          </a:p>
          <a:p>
            <a:pPr marL="457200" indent="-457200">
              <a:buFont typeface="Arial" panose="020B0604020202020204" pitchFamily="34" charset="0"/>
              <a:buChar char="•"/>
              <a:defRPr/>
            </a:pPr>
            <a:r>
              <a:rPr lang="cs-CZ" sz="2800" dirty="0"/>
              <a:t>služby obecného hospodářského zájmu (částečně)</a:t>
            </a:r>
          </a:p>
          <a:p>
            <a:pPr marL="457200" indent="-457200">
              <a:buFont typeface="Arial" panose="020B0604020202020204" pitchFamily="34" charset="0"/>
              <a:buChar char="•"/>
              <a:defRPr/>
            </a:pPr>
            <a:endParaRPr lang="cs-CZ" sz="2800" dirty="0"/>
          </a:p>
          <a:p>
            <a:endParaRPr lang="cs-CZ" sz="2800"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28</a:t>
            </a:fld>
            <a:endParaRPr lang="cs-CZ"/>
          </a:p>
        </p:txBody>
      </p:sp>
    </p:spTree>
    <p:extLst>
      <p:ext uri="{BB962C8B-B14F-4D97-AF65-F5344CB8AC3E}">
        <p14:creationId xmlns:p14="http://schemas.microsoft.com/office/powerpoint/2010/main" val="3375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Proč kontrolovat spojování soutěžitelů v EU (a EHP)</a:t>
            </a:r>
          </a:p>
        </p:txBody>
      </p:sp>
      <p:sp>
        <p:nvSpPr>
          <p:cNvPr id="3" name="Zástupný symbol pro obsah 2"/>
          <p:cNvSpPr>
            <a:spLocks noGrp="1"/>
          </p:cNvSpPr>
          <p:nvPr>
            <p:ph idx="1"/>
          </p:nvPr>
        </p:nvSpPr>
        <p:spPr>
          <a:xfrm>
            <a:off x="504000" y="1436914"/>
            <a:ext cx="8136000" cy="4935086"/>
          </a:xfrm>
        </p:spPr>
        <p:txBody>
          <a:bodyPr/>
          <a:lstStyle/>
          <a:p>
            <a:pPr marL="285750" indent="-285750">
              <a:buFontTx/>
              <a:buChar char="-"/>
            </a:pPr>
            <a:endParaRPr lang="cs-CZ" dirty="0">
              <a:solidFill>
                <a:srgbClr val="F24F00"/>
              </a:solidFill>
            </a:endParaRPr>
          </a:p>
          <a:p>
            <a:pPr marL="285750" indent="-285750">
              <a:buFontTx/>
              <a:buChar char="-"/>
            </a:pPr>
            <a:r>
              <a:rPr lang="cs-CZ" sz="2000" dirty="0"/>
              <a:t>Prevence monopolizace trhu, následného zneužití dominantního postavení</a:t>
            </a:r>
          </a:p>
          <a:p>
            <a:pPr marL="285750" indent="-285750">
              <a:buFontTx/>
              <a:buChar char="-"/>
            </a:pPr>
            <a:endParaRPr lang="cs-CZ" sz="2000" dirty="0"/>
          </a:p>
          <a:p>
            <a:pPr marL="285750" indent="-285750">
              <a:buFontTx/>
              <a:buChar char="-"/>
            </a:pPr>
            <a:r>
              <a:rPr lang="cs-CZ" sz="2000" dirty="0"/>
              <a:t>Ochrana fungování vnitřního trhu EU a jeho svobod</a:t>
            </a:r>
          </a:p>
          <a:p>
            <a:pPr marL="466725" lvl="1" indent="-285750">
              <a:buFontTx/>
              <a:buChar char="-"/>
            </a:pPr>
            <a:r>
              <a:rPr lang="cs-CZ" sz="2000" dirty="0"/>
              <a:t>Aplikace i na spojení společností se sídlem mimo EU</a:t>
            </a:r>
          </a:p>
          <a:p>
            <a:pPr marL="647700" lvl="2" indent="-285750">
              <a:buFontTx/>
              <a:buChar char="-"/>
            </a:pPr>
            <a:r>
              <a:rPr lang="cs-CZ" sz="2000" i="1" dirty="0"/>
              <a:t>GE/</a:t>
            </a:r>
            <a:r>
              <a:rPr lang="cs-CZ" sz="2000" i="1" dirty="0" err="1"/>
              <a:t>Honeywell</a:t>
            </a:r>
            <a:endParaRPr lang="cs-CZ" sz="2000" i="1" dirty="0"/>
          </a:p>
          <a:p>
            <a:pPr marL="285750" indent="-285750">
              <a:buFontTx/>
              <a:buChar char="-"/>
            </a:pPr>
            <a:endParaRPr lang="cs-CZ" sz="2000" dirty="0"/>
          </a:p>
          <a:p>
            <a:pPr marL="285750" indent="-285750">
              <a:buFontTx/>
              <a:buChar char="-"/>
            </a:pPr>
            <a:r>
              <a:rPr lang="cs-CZ" sz="2000" dirty="0"/>
              <a:t>Základní test narušení hospodářské soutěže, zejména vytvořením nebo posílením dominantního postavení</a:t>
            </a:r>
          </a:p>
          <a:p>
            <a:pPr marL="285750" indent="-285750">
              <a:buFontTx/>
              <a:buChar char="-"/>
            </a:pPr>
            <a:endParaRPr lang="cs-CZ" sz="2000" dirty="0"/>
          </a:p>
          <a:p>
            <a:pPr marL="285750" indent="-285750">
              <a:buFontTx/>
              <a:buChar char="-"/>
            </a:pPr>
            <a:r>
              <a:rPr lang="cs-CZ" sz="2000" dirty="0"/>
              <a:t>Přes 90% spojení jak v EU, tak na národní úrovni je povolováno</a:t>
            </a:r>
          </a:p>
          <a:p>
            <a:pPr marL="285750" indent="-285750">
              <a:buFontTx/>
              <a:buChar char="-"/>
            </a:pPr>
            <a:endParaRPr lang="cs-CZ" sz="2000" dirty="0"/>
          </a:p>
          <a:p>
            <a:pPr marL="285750" indent="-285750">
              <a:buFontTx/>
              <a:buChar char="-"/>
            </a:pPr>
            <a:endParaRPr lang="cs-CZ" sz="2000"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a:t>
            </a:fld>
            <a:endParaRPr lang="cs-CZ"/>
          </a:p>
        </p:txBody>
      </p:sp>
    </p:spTree>
    <p:extLst>
      <p:ext uri="{BB962C8B-B14F-4D97-AF65-F5344CB8AC3E}">
        <p14:creationId xmlns:p14="http://schemas.microsoft.com/office/powerpoint/2010/main" val="13576896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altLang="cs-CZ" dirty="0"/>
              <a:t>vztahy s EK v modernizovaném režimu</a:t>
            </a:r>
            <a:endParaRPr lang="cs-CZ" dirty="0"/>
          </a:p>
        </p:txBody>
      </p:sp>
      <p:sp>
        <p:nvSpPr>
          <p:cNvPr id="3" name="Zástupný symbol pro obsah 2"/>
          <p:cNvSpPr>
            <a:spLocks noGrp="1"/>
          </p:cNvSpPr>
          <p:nvPr>
            <p:ph idx="1"/>
          </p:nvPr>
        </p:nvSpPr>
        <p:spPr/>
        <p:txBody>
          <a:bodyPr/>
          <a:lstStyle/>
          <a:p>
            <a:pPr>
              <a:buFont typeface="Arial" charset="0"/>
              <a:buChar char="•"/>
              <a:defRPr/>
            </a:pPr>
            <a:r>
              <a:rPr lang="cs-CZ" altLang="cs-CZ" sz="2400" dirty="0">
                <a:solidFill>
                  <a:srgbClr val="F24F00"/>
                </a:solidFill>
              </a:rPr>
              <a:t>Modernizace pravidel státní podpory</a:t>
            </a:r>
          </a:p>
          <a:p>
            <a:pPr>
              <a:buFont typeface="Arial" charset="0"/>
              <a:buChar char="•"/>
              <a:defRPr/>
            </a:pPr>
            <a:r>
              <a:rPr lang="cs-CZ" altLang="cs-CZ" sz="2400" dirty="0">
                <a:solidFill>
                  <a:srgbClr val="F24F00"/>
                </a:solidFill>
              </a:rPr>
              <a:t>Přetrvávající centralizovaný systém kontroly</a:t>
            </a:r>
          </a:p>
          <a:p>
            <a:pPr>
              <a:buFont typeface="Arial" charset="0"/>
              <a:buChar char="•"/>
              <a:defRPr/>
            </a:pPr>
            <a:r>
              <a:rPr lang="cs-CZ" altLang="cs-CZ" sz="2400" dirty="0">
                <a:solidFill>
                  <a:srgbClr val="F24F00"/>
                </a:solidFill>
              </a:rPr>
              <a:t>Rozšíření, konsolidace a větší transparentnost zejména hmotných pravidel</a:t>
            </a:r>
            <a:endParaRPr lang="cs-CZ" altLang="cs-CZ" sz="2400" cap="all" dirty="0">
              <a:solidFill>
                <a:srgbClr val="F24F00"/>
              </a:solidFill>
              <a:latin typeface="+mj-lt"/>
              <a:ea typeface="+mj-ea"/>
              <a:cs typeface="+mj-cs"/>
            </a:endParaRPr>
          </a:p>
          <a:p>
            <a:pPr>
              <a:buFont typeface="Arial" charset="0"/>
              <a:buChar char="•"/>
              <a:defRPr/>
            </a:pPr>
            <a:endParaRPr lang="cs-CZ" altLang="cs-CZ" sz="2400" dirty="0">
              <a:solidFill>
                <a:srgbClr val="F24F00"/>
              </a:solidFill>
            </a:endParaRPr>
          </a:p>
          <a:p>
            <a:pPr>
              <a:buFont typeface="Arial" charset="0"/>
              <a:buChar char="•"/>
              <a:defRPr/>
            </a:pPr>
            <a:r>
              <a:rPr lang="cs-CZ" altLang="cs-CZ" sz="2400" dirty="0">
                <a:solidFill>
                  <a:srgbClr val="F24F00"/>
                </a:solidFill>
              </a:rPr>
              <a:t>Související očekávání EK</a:t>
            </a:r>
          </a:p>
          <a:p>
            <a:pPr marL="1257300" lvl="2" indent="-342900">
              <a:buFont typeface="Arial" charset="0"/>
              <a:buChar char="•"/>
              <a:defRPr/>
            </a:pPr>
            <a:r>
              <a:rPr lang="cs-CZ" altLang="cs-CZ" sz="2000" dirty="0"/>
              <a:t>větší disciplína a odpovědnost </a:t>
            </a:r>
            <a:r>
              <a:rPr lang="cs-CZ" altLang="cs-CZ" sz="2000" dirty="0" err="1"/>
              <a:t>č.s</a:t>
            </a:r>
            <a:r>
              <a:rPr lang="cs-CZ" altLang="cs-CZ" sz="2000" dirty="0"/>
              <a:t>. při poskytování podpory a v souvisejících řízeních + intenzivnější komunikace</a:t>
            </a:r>
          </a:p>
          <a:p>
            <a:pPr marL="1257300" lvl="2" indent="-342900">
              <a:buFont typeface="Arial" charset="0"/>
              <a:buChar char="•"/>
              <a:defRPr/>
            </a:pPr>
            <a:r>
              <a:rPr lang="cs-CZ" altLang="cs-CZ" sz="2000" dirty="0"/>
              <a:t>méně a významnějších notifikací</a:t>
            </a:r>
          </a:p>
          <a:p>
            <a:pPr marL="1257300" lvl="2" indent="-342900">
              <a:buFont typeface="Arial" charset="0"/>
              <a:buChar char="•"/>
              <a:defRPr/>
            </a:pPr>
            <a:r>
              <a:rPr lang="cs-CZ" altLang="cs-CZ" sz="2000" dirty="0"/>
              <a:t>korektní aplikace pravidel, včetně důrazu na rozšířenou GBER a pravidla SGEI</a:t>
            </a:r>
          </a:p>
          <a:p>
            <a:pPr marL="1257300" lvl="2" indent="-342900">
              <a:buFont typeface="Arial" charset="0"/>
              <a:buChar char="•"/>
              <a:defRPr/>
            </a:pPr>
            <a:endParaRPr lang="cs-CZ" altLang="cs-CZ" sz="2000" dirty="0">
              <a:solidFill>
                <a:srgbClr val="F24F00"/>
              </a:solidFill>
            </a:endParaRPr>
          </a:p>
          <a:p>
            <a:pPr>
              <a:buFont typeface="Arial" charset="0"/>
              <a:buChar char="•"/>
              <a:defRPr/>
            </a:pPr>
            <a:r>
              <a:rPr lang="cs-CZ" altLang="cs-CZ" sz="2400" dirty="0">
                <a:solidFill>
                  <a:srgbClr val="F24F00"/>
                </a:solidFill>
              </a:rPr>
              <a:t>Související očekávání </a:t>
            </a:r>
            <a:r>
              <a:rPr lang="cs-CZ" altLang="cs-CZ" sz="2400" dirty="0" err="1">
                <a:solidFill>
                  <a:srgbClr val="F24F00"/>
                </a:solidFill>
              </a:rPr>
              <a:t>č.s</a:t>
            </a:r>
            <a:r>
              <a:rPr lang="cs-CZ" altLang="cs-CZ" sz="2400" dirty="0">
                <a:solidFill>
                  <a:srgbClr val="F24F00"/>
                </a:solidFill>
              </a:rPr>
              <a:t>.</a:t>
            </a:r>
          </a:p>
          <a:p>
            <a:pPr marL="1257300" lvl="2" indent="-342900">
              <a:buFont typeface="Arial" charset="0"/>
              <a:buChar char="•"/>
              <a:defRPr/>
            </a:pPr>
            <a:r>
              <a:rPr lang="cs-CZ" altLang="cs-CZ" sz="2000" dirty="0"/>
              <a:t>Rychlejší, předvídatelnější a více transparentní činnost EK</a:t>
            </a:r>
          </a:p>
          <a:p>
            <a:pPr marL="914400" lvl="2" indent="0">
              <a:defRPr/>
            </a:pPr>
            <a:endParaRPr lang="cs-CZ" altLang="cs-CZ" sz="2000" dirty="0"/>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29</a:t>
            </a:fld>
            <a:endParaRPr lang="cs-CZ"/>
          </a:p>
        </p:txBody>
      </p:sp>
    </p:spTree>
    <p:extLst>
      <p:ext uri="{BB962C8B-B14F-4D97-AF65-F5344CB8AC3E}">
        <p14:creationId xmlns:p14="http://schemas.microsoft.com/office/powerpoint/2010/main" val="19327351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8239" y="437652"/>
            <a:ext cx="6876000" cy="846386"/>
          </a:xfrm>
        </p:spPr>
        <p:txBody>
          <a:bodyPr/>
          <a:lstStyle/>
          <a:p>
            <a:r>
              <a:rPr lang="cs-CZ" dirty="0"/>
              <a:t>Příklady </a:t>
            </a:r>
            <a:r>
              <a:rPr lang="cs-CZ" dirty="0" err="1"/>
              <a:t>KONTROLy</a:t>
            </a:r>
            <a:r>
              <a:rPr lang="cs-CZ" dirty="0"/>
              <a:t> Poskytování Veřejné podpory</a:t>
            </a:r>
          </a:p>
        </p:txBody>
      </p:sp>
      <p:sp>
        <p:nvSpPr>
          <p:cNvPr id="3" name="Zástupný symbol pro obsah 2"/>
          <p:cNvSpPr>
            <a:spLocks noGrp="1"/>
          </p:cNvSpPr>
          <p:nvPr>
            <p:ph idx="1"/>
          </p:nvPr>
        </p:nvSpPr>
        <p:spPr>
          <a:xfrm>
            <a:off x="504000" y="1401097"/>
            <a:ext cx="8136000" cy="4970903"/>
          </a:xfrm>
        </p:spPr>
        <p:txBody>
          <a:bodyPr/>
          <a:lstStyle/>
          <a:p>
            <a:pPr marL="342900" lvl="1" indent="-342900">
              <a:spcAft>
                <a:spcPts val="3600"/>
              </a:spcAft>
              <a:buClr>
                <a:schemeClr val="accent2"/>
              </a:buClr>
            </a:pPr>
            <a:endParaRPr lang="cs-CZ" sz="2400" b="1" dirty="0">
              <a:solidFill>
                <a:schemeClr val="tx1">
                  <a:lumMod val="75000"/>
                  <a:lumOff val="25000"/>
                </a:schemeClr>
              </a:solidFill>
              <a:ea typeface="+mn-ea"/>
            </a:endParaRPr>
          </a:p>
          <a:p>
            <a:pPr marL="342900" lvl="1" indent="-342900">
              <a:spcAft>
                <a:spcPts val="3600"/>
              </a:spcAft>
              <a:buClr>
                <a:schemeClr val="accent2"/>
              </a:buClr>
            </a:pPr>
            <a:r>
              <a:rPr lang="cs-CZ" sz="2400" b="1" dirty="0">
                <a:solidFill>
                  <a:schemeClr val="tx1">
                    <a:lumMod val="75000"/>
                    <a:lumOff val="25000"/>
                  </a:schemeClr>
                </a:solidFill>
                <a:ea typeface="+mn-ea"/>
              </a:rPr>
              <a:t>Podpora pro obnovitelné zdroje v ČR v roce 2012 </a:t>
            </a:r>
            <a:r>
              <a:rPr lang="cs-CZ" sz="2400" b="1" dirty="0">
                <a:solidFill>
                  <a:schemeClr val="tx1">
                    <a:lumMod val="75000"/>
                    <a:lumOff val="25000"/>
                  </a:schemeClr>
                </a:solidFill>
              </a:rPr>
              <a:t>–</a:t>
            </a:r>
            <a:r>
              <a:rPr lang="cs-CZ" sz="2400" b="1" dirty="0">
                <a:solidFill>
                  <a:schemeClr val="tx1">
                    <a:lumMod val="75000"/>
                    <a:lumOff val="25000"/>
                  </a:schemeClr>
                </a:solidFill>
                <a:ea typeface="+mn-ea"/>
              </a:rPr>
              <a:t> </a:t>
            </a:r>
            <a:r>
              <a:rPr lang="cs-CZ" sz="2400" b="1" dirty="0">
                <a:solidFill>
                  <a:srgbClr val="F24F00"/>
                </a:solidFill>
                <a:ea typeface="+mn-ea"/>
              </a:rPr>
              <a:t>povoleno s</a:t>
            </a:r>
            <a:r>
              <a:rPr lang="cs-CZ" sz="2400" dirty="0">
                <a:solidFill>
                  <a:srgbClr val="F24F00"/>
                </a:solidFill>
              </a:rPr>
              <a:t> </a:t>
            </a:r>
            <a:r>
              <a:rPr lang="cs-CZ" sz="2400" b="1" dirty="0">
                <a:solidFill>
                  <a:srgbClr val="F24F00"/>
                </a:solidFill>
                <a:ea typeface="+mn-ea"/>
              </a:rPr>
              <a:t>podmínkami </a:t>
            </a:r>
          </a:p>
          <a:p>
            <a:pPr marL="342900" lvl="1" indent="-342900">
              <a:spcAft>
                <a:spcPts val="3600"/>
              </a:spcAft>
              <a:buClr>
                <a:schemeClr val="accent2"/>
              </a:buClr>
            </a:pPr>
            <a:r>
              <a:rPr lang="cs-CZ" sz="2400" b="1" dirty="0">
                <a:solidFill>
                  <a:srgbClr val="F24F00"/>
                </a:solidFill>
                <a:ea typeface="+mn-ea"/>
              </a:rPr>
              <a:t>Navracení podpory </a:t>
            </a:r>
            <a:r>
              <a:rPr lang="cs-CZ" sz="2400" b="1" dirty="0">
                <a:solidFill>
                  <a:schemeClr val="tx1">
                    <a:lumMod val="75000"/>
                    <a:lumOff val="25000"/>
                  </a:schemeClr>
                </a:solidFill>
                <a:ea typeface="+mn-ea"/>
              </a:rPr>
              <a:t>pro energeticky intenzivní uživatele v</a:t>
            </a:r>
            <a:r>
              <a:rPr lang="cs-CZ" sz="2400" dirty="0">
                <a:solidFill>
                  <a:schemeClr val="tx1">
                    <a:lumMod val="75000"/>
                    <a:lumOff val="25000"/>
                  </a:schemeClr>
                </a:solidFill>
              </a:rPr>
              <a:t> </a:t>
            </a:r>
            <a:r>
              <a:rPr lang="cs-CZ" sz="2400" b="1" dirty="0">
                <a:solidFill>
                  <a:schemeClr val="tx1">
                    <a:lumMod val="75000"/>
                    <a:lumOff val="25000"/>
                  </a:schemeClr>
                </a:solidFill>
                <a:ea typeface="+mn-ea"/>
              </a:rPr>
              <a:t>Německu v roce 2012</a:t>
            </a:r>
          </a:p>
          <a:p>
            <a:pPr marL="342900" lvl="1" indent="-342900">
              <a:spcAft>
                <a:spcPts val="3600"/>
              </a:spcAft>
              <a:buClr>
                <a:schemeClr val="accent2"/>
              </a:buClr>
            </a:pPr>
            <a:r>
              <a:rPr lang="cs-CZ" sz="2400" b="1" dirty="0">
                <a:solidFill>
                  <a:schemeClr val="tx1">
                    <a:lumMod val="75000"/>
                    <a:lumOff val="25000"/>
                  </a:schemeClr>
                </a:solidFill>
                <a:ea typeface="+mn-ea"/>
              </a:rPr>
              <a:t>Podpora na </a:t>
            </a:r>
            <a:r>
              <a:rPr lang="cs-CZ" sz="2400" b="1" dirty="0">
                <a:solidFill>
                  <a:schemeClr val="accent2"/>
                </a:solidFill>
                <a:ea typeface="+mn-ea"/>
              </a:rPr>
              <a:t>záchranu a restrukturalizaci</a:t>
            </a:r>
            <a:r>
              <a:rPr lang="cs-CZ" sz="2400" b="1" dirty="0">
                <a:solidFill>
                  <a:schemeClr val="tx1">
                    <a:lumMod val="75000"/>
                    <a:lumOff val="25000"/>
                  </a:schemeClr>
                </a:solidFill>
                <a:ea typeface="+mn-ea"/>
              </a:rPr>
              <a:t> ČSA</a:t>
            </a:r>
          </a:p>
          <a:p>
            <a:pPr marL="342900" lvl="1" indent="-342900">
              <a:spcAft>
                <a:spcPts val="3600"/>
              </a:spcAft>
              <a:buClr>
                <a:schemeClr val="accent2"/>
              </a:buClr>
            </a:pPr>
            <a:r>
              <a:rPr lang="cs-CZ" sz="2400" b="1" dirty="0">
                <a:solidFill>
                  <a:schemeClr val="tx1">
                    <a:lumMod val="75000"/>
                    <a:lumOff val="25000"/>
                  </a:schemeClr>
                </a:solidFill>
                <a:ea typeface="+mn-ea"/>
              </a:rPr>
              <a:t>Financování nové lanovky na Sněžku – </a:t>
            </a:r>
            <a:r>
              <a:rPr lang="cs-CZ" sz="2400" b="1" dirty="0">
                <a:solidFill>
                  <a:schemeClr val="accent2"/>
                </a:solidFill>
                <a:ea typeface="+mn-ea"/>
              </a:rPr>
              <a:t>neexistence podpory</a:t>
            </a:r>
          </a:p>
          <a:p>
            <a:pPr marL="0" lvl="1" indent="0" algn="just">
              <a:spcBef>
                <a:spcPts val="600"/>
              </a:spcBef>
              <a:spcAft>
                <a:spcPts val="0"/>
              </a:spcAft>
              <a:buClrTx/>
              <a:buNone/>
            </a:pPr>
            <a:endParaRPr lang="cs-CZ" dirty="0"/>
          </a:p>
          <a:p>
            <a:endParaRPr lang="cs-CZ" dirty="0"/>
          </a:p>
          <a:p>
            <a:endParaRPr lang="cs-CZ" dirty="0"/>
          </a:p>
          <a:p>
            <a:endParaRPr lang="cs-CZ" dirty="0"/>
          </a:p>
          <a:p>
            <a:endParaRPr lang="cs-CZ" dirty="0"/>
          </a:p>
          <a:p>
            <a:endParaRPr lang="cs-CZ" dirty="0"/>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30</a:t>
            </a:fld>
            <a:endParaRPr lang="cs-CZ"/>
          </a:p>
        </p:txBody>
      </p:sp>
    </p:spTree>
    <p:extLst>
      <p:ext uri="{BB962C8B-B14F-4D97-AF65-F5344CB8AC3E}">
        <p14:creationId xmlns:p14="http://schemas.microsoft.com/office/powerpoint/2010/main" val="17813976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soukromoprávní prosazování soutěžního práva?</a:t>
            </a:r>
          </a:p>
        </p:txBody>
      </p:sp>
      <p:sp>
        <p:nvSpPr>
          <p:cNvPr id="3" name="Zástupný symbol pro obsah 2"/>
          <p:cNvSpPr>
            <a:spLocks noGrp="1"/>
          </p:cNvSpPr>
          <p:nvPr>
            <p:ph idx="1"/>
          </p:nvPr>
        </p:nvSpPr>
        <p:spPr>
          <a:xfrm>
            <a:off x="504000" y="1460665"/>
            <a:ext cx="8136000" cy="4911335"/>
          </a:xfrm>
        </p:spPr>
        <p:txBody>
          <a:bodyPr/>
          <a:lstStyle/>
          <a:p>
            <a:pPr marL="342900" indent="-342900">
              <a:buFont typeface="Arial" panose="020B0604020202020204" pitchFamily="34" charset="0"/>
              <a:buChar char="•"/>
            </a:pPr>
            <a:r>
              <a:rPr lang="cs-CZ" sz="2000" dirty="0"/>
              <a:t>Porušení soutěžního práva narušují nejen zájem společnosti na benefitech nenarušeného fungování hospodářské soutěže (nižší ceny, inovace…), ale působí i škodu odběratelům a zákazníkům narušitele, typicky zvýšením ceny</a:t>
            </a:r>
          </a:p>
          <a:p>
            <a:pPr marL="523875" lvl="1" indent="-342900" algn="just">
              <a:buFont typeface="Arial" panose="020B0604020202020204" pitchFamily="34" charset="0"/>
              <a:buChar char="•"/>
            </a:pPr>
            <a:r>
              <a:rPr lang="cs-CZ" sz="2000" dirty="0"/>
              <a:t>Zájem na posílení možností soukromoprávního vymáhání soutěžního práva a odstrašení od jeho porušení</a:t>
            </a:r>
          </a:p>
          <a:p>
            <a:pPr marL="704850" lvl="2" indent="-342900" algn="just">
              <a:buFont typeface="Arial" panose="020B0604020202020204" pitchFamily="34" charset="0"/>
              <a:buChar char="•"/>
            </a:pPr>
            <a:r>
              <a:rPr lang="cs-CZ" sz="2000" dirty="0"/>
              <a:t>Soukromoprávní doplněk veřejného prosazování soutěžního práva Evropskou komisí a národními soutěžními úřady (zatím spíše teoreticky)</a:t>
            </a:r>
          </a:p>
          <a:p>
            <a:pPr marL="342900" indent="-342900">
              <a:buFont typeface="Arial" panose="020B0604020202020204" pitchFamily="34" charset="0"/>
              <a:buChar char="•"/>
            </a:pPr>
            <a:r>
              <a:rPr lang="cs-CZ" sz="2000" dirty="0"/>
              <a:t>Četnost soukromoprávního prosazování v EU dosud nízká vzhledem k obtížnosti prokázání škody a nižší přitažlivosti než např. v USA (triple </a:t>
            </a:r>
            <a:r>
              <a:rPr lang="cs-CZ" sz="2000" dirty="0" err="1"/>
              <a:t>damages</a:t>
            </a:r>
            <a:r>
              <a:rPr lang="cs-CZ" sz="2000" dirty="0"/>
              <a:t>)</a:t>
            </a:r>
          </a:p>
          <a:p>
            <a:pPr marL="523875" lvl="1" indent="-342900">
              <a:buFont typeface="Arial" panose="020B0604020202020204" pitchFamily="34" charset="0"/>
              <a:buChar char="•"/>
            </a:pPr>
            <a:r>
              <a:rPr lang="cs-CZ" sz="2000" dirty="0"/>
              <a:t>Většina případů v EU dosud DE, UK, NL</a:t>
            </a:r>
          </a:p>
          <a:p>
            <a:pPr marL="523875" lvl="1" indent="-342900">
              <a:buFont typeface="Arial" panose="020B0604020202020204" pitchFamily="34" charset="0"/>
              <a:buChar char="•"/>
            </a:pPr>
            <a:r>
              <a:rPr lang="cs-CZ" sz="2000" dirty="0"/>
              <a:t>Většinou velké firmy – přímí odběratelé narušitelů, koneční zákazníci zřídka</a:t>
            </a:r>
          </a:p>
          <a:p>
            <a:pPr marL="342900" indent="-342900">
              <a:buFont typeface="Arial" panose="020B0604020202020204" pitchFamily="34" charset="0"/>
              <a:buChar char="•"/>
            </a:pPr>
            <a:r>
              <a:rPr lang="cs-CZ" sz="2000" dirty="0"/>
              <a:t>Odhad ztráty asi 23 miliard € za rok pro spotřebitele a podniky v důsledku neefektivního soukromoprávního prosazování</a:t>
            </a: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31</a:t>
            </a:fld>
            <a:endParaRPr lang="cs-CZ"/>
          </a:p>
        </p:txBody>
      </p:sp>
    </p:spTree>
    <p:extLst>
      <p:ext uri="{BB962C8B-B14F-4D97-AF65-F5344CB8AC3E}">
        <p14:creationId xmlns:p14="http://schemas.microsoft.com/office/powerpoint/2010/main" val="38215948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altLang="cs-CZ" dirty="0">
                <a:solidFill>
                  <a:schemeClr val="accent2"/>
                </a:solidFill>
              </a:rPr>
              <a:t>Soukromoprávní prosazování soutěžního práva – právní základ  EU</a:t>
            </a:r>
            <a:endParaRPr lang="cs-CZ" dirty="0">
              <a:solidFill>
                <a:schemeClr val="accent2"/>
              </a:solidFill>
            </a:endParaRPr>
          </a:p>
        </p:txBody>
      </p:sp>
      <p:sp>
        <p:nvSpPr>
          <p:cNvPr id="3" name="Zástupný symbol pro obsah 2"/>
          <p:cNvSpPr>
            <a:spLocks noGrp="1"/>
          </p:cNvSpPr>
          <p:nvPr>
            <p:ph idx="1"/>
          </p:nvPr>
        </p:nvSpPr>
        <p:spPr>
          <a:xfrm>
            <a:off x="504000" y="1411111"/>
            <a:ext cx="8136000" cy="4960889"/>
          </a:xfrm>
        </p:spPr>
        <p:txBody>
          <a:bodyPr/>
          <a:lstStyle/>
          <a:p>
            <a:pPr algn="just"/>
            <a:endParaRPr lang="cs-CZ" altLang="cs-CZ" sz="2400" i="1" dirty="0"/>
          </a:p>
          <a:p>
            <a:pPr marL="285750" indent="-285750" algn="just">
              <a:buFont typeface="Arial" charset="0"/>
              <a:buChar char="•"/>
            </a:pPr>
            <a:r>
              <a:rPr lang="cs-CZ" sz="2400" dirty="0"/>
              <a:t>SFEU</a:t>
            </a:r>
          </a:p>
          <a:p>
            <a:pPr marL="466725" lvl="1" indent="-285750" algn="just">
              <a:buFont typeface="Arial" charset="0"/>
              <a:buChar char="•"/>
            </a:pPr>
            <a:r>
              <a:rPr lang="cs-CZ" sz="2400" dirty="0"/>
              <a:t>Čl. 101 + 102 SFEU - hmotná pravidla + neplatnost dohod</a:t>
            </a:r>
          </a:p>
          <a:p>
            <a:pPr lvl="1" indent="0" algn="just">
              <a:buNone/>
            </a:pPr>
            <a:endParaRPr lang="cs-CZ" sz="2400" dirty="0"/>
          </a:p>
          <a:p>
            <a:pPr marL="285750" indent="-285750" algn="just">
              <a:buFont typeface="Arial" charset="0"/>
              <a:buChar char="•"/>
            </a:pPr>
            <a:r>
              <a:rPr lang="cs-CZ" sz="2400" dirty="0"/>
              <a:t>SEU</a:t>
            </a:r>
          </a:p>
          <a:p>
            <a:pPr marL="466725" lvl="1" indent="-285750" algn="just">
              <a:buFont typeface="Arial" charset="0"/>
              <a:buChar char="•"/>
            </a:pPr>
            <a:r>
              <a:rPr lang="cs-CZ" sz="2400" dirty="0"/>
              <a:t>Čl. 19(1) SFEU + Čl. 47 Charty základních práv EU – právo na účinnou soudní ochranu práva EU</a:t>
            </a:r>
          </a:p>
          <a:p>
            <a:pPr marL="285750" indent="-285750" algn="just">
              <a:buFont typeface="Arial" charset="0"/>
              <a:buChar char="•"/>
            </a:pPr>
            <a:endParaRPr lang="cs-CZ" sz="2400" dirty="0"/>
          </a:p>
          <a:p>
            <a:pPr marL="285750" indent="-285750" algn="just">
              <a:buFont typeface="Arial" charset="0"/>
              <a:buChar char="•"/>
            </a:pPr>
            <a:r>
              <a:rPr lang="cs-CZ" sz="2400" dirty="0"/>
              <a:t>Judikáty ESD</a:t>
            </a:r>
          </a:p>
          <a:p>
            <a:pPr marL="285750" indent="-285750" algn="just">
              <a:buFont typeface="Arial" charset="0"/>
              <a:buChar char="•"/>
            </a:pPr>
            <a:endParaRPr lang="cs-CZ" sz="2400" dirty="0"/>
          </a:p>
          <a:p>
            <a:pPr marL="285750" indent="-285750" algn="just">
              <a:buFont typeface="Arial" charset="0"/>
              <a:buChar char="•"/>
            </a:pPr>
            <a:r>
              <a:rPr lang="cs-CZ" sz="2400" dirty="0"/>
              <a:t>Směrnice</a:t>
            </a:r>
          </a:p>
          <a:p>
            <a:pPr marL="466725" lvl="1" indent="-285750" algn="just">
              <a:buFont typeface="Arial" charset="0"/>
              <a:buChar char="•"/>
            </a:pPr>
            <a:r>
              <a:rPr lang="cs-CZ" sz="2400" dirty="0"/>
              <a:t>Doprovodné nástroje soft </a:t>
            </a:r>
            <a:r>
              <a:rPr lang="cs-CZ" sz="2400" dirty="0" err="1"/>
              <a:t>law</a:t>
            </a:r>
            <a:r>
              <a:rPr lang="cs-CZ" sz="2400" dirty="0"/>
              <a:t> </a:t>
            </a:r>
          </a:p>
          <a:p>
            <a:pPr lvl="1" indent="0" algn="just">
              <a:buNone/>
            </a:pPr>
            <a:endParaRPr lang="cs-CZ" sz="2400" dirty="0"/>
          </a:p>
          <a:p>
            <a:pPr marL="466725" lvl="1" indent="-285750" algn="just">
              <a:buFont typeface="Arial" charset="0"/>
              <a:buChar char="•"/>
            </a:pPr>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32</a:t>
            </a:fld>
            <a:endParaRPr lang="cs-CZ"/>
          </a:p>
        </p:txBody>
      </p:sp>
    </p:spTree>
    <p:extLst>
      <p:ext uri="{BB962C8B-B14F-4D97-AF65-F5344CB8AC3E}">
        <p14:creationId xmlns:p14="http://schemas.microsoft.com/office/powerpoint/2010/main" val="25555271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Vývoj ke směrnici 104/2014</a:t>
            </a:r>
          </a:p>
        </p:txBody>
      </p:sp>
      <p:sp>
        <p:nvSpPr>
          <p:cNvPr id="3" name="Zástupný symbol pro obsah 2"/>
          <p:cNvSpPr>
            <a:spLocks noGrp="1"/>
          </p:cNvSpPr>
          <p:nvPr>
            <p:ph idx="1"/>
          </p:nvPr>
        </p:nvSpPr>
        <p:spPr>
          <a:xfrm>
            <a:off x="504000" y="1401288"/>
            <a:ext cx="8136000" cy="4970712"/>
          </a:xfrm>
        </p:spPr>
        <p:txBody>
          <a:bodyPr/>
          <a:lstStyle/>
          <a:p>
            <a:r>
              <a:rPr lang="cs-CZ" dirty="0"/>
              <a:t>1974</a:t>
            </a:r>
          </a:p>
          <a:p>
            <a:pPr marL="285750" indent="-285750">
              <a:buFont typeface="Arial" panose="020B0604020202020204" pitchFamily="34" charset="0"/>
              <a:buChar char="•"/>
            </a:pPr>
            <a:r>
              <a:rPr lang="cs-CZ" dirty="0"/>
              <a:t>ESD – ustanovení SFEU o soutěži mají přímý účinek</a:t>
            </a:r>
          </a:p>
          <a:p>
            <a:r>
              <a:rPr lang="cs-CZ" dirty="0"/>
              <a:t>2001</a:t>
            </a:r>
          </a:p>
          <a:p>
            <a:pPr marL="285750" indent="-285750">
              <a:buFont typeface="Arial" panose="020B0604020202020204" pitchFamily="34" charset="0"/>
              <a:buChar char="•"/>
            </a:pPr>
            <a:r>
              <a:rPr lang="cs-CZ" dirty="0"/>
              <a:t>Rozhodnutí ESD v případě </a:t>
            </a:r>
            <a:r>
              <a:rPr lang="cs-CZ" i="1" dirty="0" err="1"/>
              <a:t>Courage</a:t>
            </a:r>
            <a:r>
              <a:rPr lang="cs-CZ" i="1" dirty="0"/>
              <a:t>/</a:t>
            </a:r>
            <a:r>
              <a:rPr lang="en-US" i="1" dirty="0" err="1"/>
              <a:t>Crehan</a:t>
            </a:r>
            <a:endParaRPr lang="cs-CZ" i="1" dirty="0"/>
          </a:p>
          <a:p>
            <a:pPr marL="466725" lvl="1" indent="-285750">
              <a:buFont typeface="Arial" panose="020B0604020202020204" pitchFamily="34" charset="0"/>
              <a:buChar char="•"/>
            </a:pPr>
            <a:r>
              <a:rPr lang="cs-CZ" dirty="0"/>
              <a:t>Soukromoprávní prosazování přispívá k účinnému prosazování soutěžního práva </a:t>
            </a:r>
          </a:p>
          <a:p>
            <a:pPr marL="466725" lvl="1" indent="-285750">
              <a:buFont typeface="Arial" panose="020B0604020202020204" pitchFamily="34" charset="0"/>
              <a:buChar char="•"/>
            </a:pPr>
            <a:r>
              <a:rPr lang="cs-CZ" u="sng" dirty="0"/>
              <a:t>Každý</a:t>
            </a:r>
            <a:r>
              <a:rPr lang="cs-CZ" dirty="0"/>
              <a:t> by měl mít právo požadovat náhradu škody způsobené porušením soutěžního práva</a:t>
            </a:r>
          </a:p>
          <a:p>
            <a:pPr lvl="1" indent="-180975">
              <a:buNone/>
            </a:pPr>
            <a:r>
              <a:rPr lang="cs-CZ" dirty="0"/>
              <a:t>2005 </a:t>
            </a:r>
          </a:p>
          <a:p>
            <a:pPr marL="285750" indent="-285750">
              <a:buFont typeface="Arial" panose="020B0604020202020204" pitchFamily="34" charset="0"/>
              <a:buChar char="•"/>
            </a:pPr>
            <a:r>
              <a:rPr lang="cs-CZ" dirty="0"/>
              <a:t>Zelená kniha EK</a:t>
            </a:r>
          </a:p>
          <a:p>
            <a:pPr lvl="1" indent="-180975">
              <a:buNone/>
            </a:pPr>
            <a:r>
              <a:rPr lang="en-GB" dirty="0"/>
              <a:t>2006 - </a:t>
            </a:r>
            <a:r>
              <a:rPr lang="cs-CZ" dirty="0"/>
              <a:t>Rozhodnutí ESD v případě </a:t>
            </a:r>
            <a:r>
              <a:rPr lang="en-GB" dirty="0"/>
              <a:t> </a:t>
            </a:r>
            <a:r>
              <a:rPr lang="en-GB" i="1" dirty="0" err="1"/>
              <a:t>Manfredi</a:t>
            </a:r>
            <a:endParaRPr lang="cs-CZ" i="1" dirty="0"/>
          </a:p>
          <a:p>
            <a:pPr marL="285750" lvl="1" indent="-285750">
              <a:buFont typeface="Arial" panose="020B0604020202020204" pitchFamily="34" charset="0"/>
              <a:buChar char="•"/>
            </a:pPr>
            <a:r>
              <a:rPr lang="cs-CZ" dirty="0"/>
              <a:t>Potvrzení nároku na náhradu skutečné škody,</a:t>
            </a:r>
            <a:r>
              <a:rPr lang="en-GB" dirty="0"/>
              <a:t> </a:t>
            </a:r>
            <a:r>
              <a:rPr lang="cs-CZ" dirty="0"/>
              <a:t>ušlého zisku, a úroků</a:t>
            </a:r>
          </a:p>
          <a:p>
            <a:r>
              <a:rPr lang="cs-CZ" dirty="0"/>
              <a:t>2008</a:t>
            </a:r>
          </a:p>
          <a:p>
            <a:pPr marL="285750" indent="-285750">
              <a:buFont typeface="Arial" panose="020B0604020202020204" pitchFamily="34" charset="0"/>
              <a:buChar char="•"/>
            </a:pPr>
            <a:r>
              <a:rPr lang="cs-CZ" dirty="0"/>
              <a:t>Bílá kniha EK</a:t>
            </a:r>
          </a:p>
          <a:p>
            <a:r>
              <a:rPr lang="cs-CZ" dirty="0"/>
              <a:t>2009</a:t>
            </a:r>
          </a:p>
          <a:p>
            <a:pPr lvl="1">
              <a:buFont typeface="Arial" panose="020B0604020202020204" pitchFamily="34" charset="0"/>
              <a:buChar char="•"/>
              <a:defRPr/>
            </a:pPr>
            <a:r>
              <a:rPr lang="cs-CZ" dirty="0"/>
              <a:t>Neveřejný návrh směrnice</a:t>
            </a:r>
          </a:p>
          <a:p>
            <a:r>
              <a:rPr lang="cs-CZ" dirty="0"/>
              <a:t>2014</a:t>
            </a:r>
          </a:p>
          <a:p>
            <a:pPr marL="285750" indent="-285750">
              <a:buFont typeface="Arial" panose="020B0604020202020204" pitchFamily="34" charset="0"/>
              <a:buChar char="•"/>
            </a:pPr>
            <a:r>
              <a:rPr lang="cs-CZ" dirty="0"/>
              <a:t>Schválení směrnice</a:t>
            </a:r>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33</a:t>
            </a:fld>
            <a:endParaRPr lang="cs-CZ"/>
          </a:p>
        </p:txBody>
      </p:sp>
    </p:spTree>
    <p:extLst>
      <p:ext uri="{BB962C8B-B14F-4D97-AF65-F5344CB8AC3E}">
        <p14:creationId xmlns:p14="http://schemas.microsoft.com/office/powerpoint/2010/main" val="31046905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Směrnice 104/2014 </a:t>
            </a:r>
          </a:p>
        </p:txBody>
      </p:sp>
      <p:sp>
        <p:nvSpPr>
          <p:cNvPr id="3" name="Zástupný symbol pro obsah 2"/>
          <p:cNvSpPr>
            <a:spLocks noGrp="1"/>
          </p:cNvSpPr>
          <p:nvPr>
            <p:ph idx="1"/>
          </p:nvPr>
        </p:nvSpPr>
        <p:spPr>
          <a:xfrm>
            <a:off x="504000" y="1425039"/>
            <a:ext cx="8136000" cy="4946961"/>
          </a:xfrm>
        </p:spPr>
        <p:txBody>
          <a:bodyPr/>
          <a:lstStyle/>
          <a:p>
            <a:pPr marL="285750" indent="-285750">
              <a:buFont typeface="Arial" panose="020B0604020202020204" pitchFamily="34" charset="0"/>
              <a:buChar char="•"/>
            </a:pPr>
            <a:r>
              <a:rPr lang="cs-CZ" sz="1700" dirty="0"/>
              <a:t>Směrnice Evropského parlamentu a Rady 2014/104/EU ze dne 26. listopadu 2014 </a:t>
            </a:r>
            <a:r>
              <a:rPr lang="cs-CZ" sz="1700" b="1" dirty="0"/>
              <a:t>o určitých pravidlech upravujících žaloby o náhradu škody podle vnitrostátního práva v případě porušení právních předpisů členských států a Evropské unie o hospodářské soutěži</a:t>
            </a:r>
          </a:p>
          <a:p>
            <a:pPr marL="285750" indent="-285750">
              <a:buFont typeface="Arial" panose="020B0604020202020204" pitchFamily="34" charset="0"/>
              <a:buChar char="•"/>
            </a:pPr>
            <a:r>
              <a:rPr lang="cs-CZ" sz="1700" b="1" dirty="0"/>
              <a:t>     </a:t>
            </a:r>
            <a:r>
              <a:rPr lang="cs-CZ" sz="1700" dirty="0"/>
              <a:t>(</a:t>
            </a:r>
            <a:r>
              <a:rPr lang="cs-CZ" sz="1700" dirty="0">
                <a:hlinkClick r:id="rId2"/>
              </a:rPr>
              <a:t>http://eur-lex.europa.eu/</a:t>
            </a:r>
            <a:r>
              <a:rPr lang="cs-CZ" sz="1700" dirty="0" err="1">
                <a:hlinkClick r:id="rId2"/>
              </a:rPr>
              <a:t>legal-content</a:t>
            </a:r>
            <a:r>
              <a:rPr lang="cs-CZ" sz="1700" dirty="0">
                <a:hlinkClick r:id="rId2"/>
              </a:rPr>
              <a:t>/CS/TXT/?</a:t>
            </a:r>
            <a:r>
              <a:rPr lang="cs-CZ" sz="1700" dirty="0" err="1">
                <a:hlinkClick r:id="rId2"/>
              </a:rPr>
              <a:t>uri</a:t>
            </a:r>
            <a:r>
              <a:rPr lang="cs-CZ" sz="1700" dirty="0">
                <a:hlinkClick r:id="rId2"/>
              </a:rPr>
              <a:t>=CELEX%3A32014L0104</a:t>
            </a:r>
            <a:r>
              <a:rPr lang="cs-CZ" sz="1700" dirty="0"/>
              <a:t>)</a:t>
            </a:r>
          </a:p>
          <a:p>
            <a:pPr marL="466725" lvl="1" indent="-285750">
              <a:buFont typeface="Arial" panose="020B0604020202020204" pitchFamily="34" charset="0"/>
              <a:buChar char="•"/>
            </a:pPr>
            <a:r>
              <a:rPr lang="cs-CZ" sz="1700" dirty="0"/>
              <a:t>Kompromis, silný vliv DE a FR</a:t>
            </a:r>
          </a:p>
          <a:p>
            <a:pPr marL="466725" lvl="1" indent="-285750">
              <a:buFont typeface="Arial" panose="020B0604020202020204" pitchFamily="34" charset="0"/>
              <a:buChar char="•"/>
            </a:pPr>
            <a:r>
              <a:rPr lang="cs-CZ" sz="1700" dirty="0"/>
              <a:t>Volba druhu předpisu do jisté míry slabinou – stále možné národní rozdíly</a:t>
            </a:r>
          </a:p>
          <a:p>
            <a:pPr marL="285750" indent="-285750">
              <a:buFont typeface="Arial" panose="020B0604020202020204" pitchFamily="34" charset="0"/>
              <a:buChar char="•"/>
            </a:pPr>
            <a:r>
              <a:rPr lang="cs-CZ" sz="1700" dirty="0"/>
              <a:t>Vyjednaná na základě návrhu EK členskými státy EU a schválená Evropským parlamentem</a:t>
            </a:r>
          </a:p>
          <a:p>
            <a:pPr marL="285750" indent="-285750">
              <a:buFont typeface="Arial" panose="020B0604020202020204" pitchFamily="34" charset="0"/>
              <a:buChar char="•"/>
            </a:pPr>
            <a:r>
              <a:rPr lang="cs-CZ" sz="1700" dirty="0"/>
              <a:t>Hlavní principy</a:t>
            </a:r>
          </a:p>
          <a:p>
            <a:pPr marL="466725" lvl="1" indent="-285750">
              <a:buFont typeface="Arial" panose="020B0604020202020204" pitchFamily="34" charset="0"/>
              <a:buChar char="•"/>
            </a:pPr>
            <a:r>
              <a:rPr lang="cs-CZ" sz="1700" dirty="0"/>
              <a:t>Snaha o řešení informační asymetrie mezi poškozenými a porušiteli</a:t>
            </a:r>
          </a:p>
          <a:p>
            <a:pPr marL="466725" lvl="1" indent="-285750">
              <a:buFont typeface="Arial" panose="020B0604020202020204" pitchFamily="34" charset="0"/>
              <a:buChar char="•"/>
            </a:pPr>
            <a:r>
              <a:rPr lang="cs-CZ" sz="1700" dirty="0"/>
              <a:t>Obnova postavení poškozeného před utrpěním škody</a:t>
            </a:r>
          </a:p>
          <a:p>
            <a:pPr marL="466725" lvl="1" indent="-285750">
              <a:buFont typeface="Arial" panose="020B0604020202020204" pitchFamily="34" charset="0"/>
              <a:buChar char="•"/>
            </a:pPr>
            <a:r>
              <a:rPr lang="cs-CZ" sz="1700" dirty="0"/>
              <a:t>Vyvratitelná domněnka, že kartely způsobují škodu</a:t>
            </a:r>
          </a:p>
          <a:p>
            <a:pPr marL="466725" lvl="1" indent="-285750">
              <a:buFont typeface="Arial" panose="020B0604020202020204" pitchFamily="34" charset="0"/>
              <a:buChar char="•"/>
            </a:pPr>
            <a:r>
              <a:rPr lang="cs-CZ" sz="1700" dirty="0"/>
              <a:t>Škoda = skutečná škoda, ušlý zisk a úroky běžící od okamžiku vzniku škody</a:t>
            </a:r>
          </a:p>
          <a:p>
            <a:pPr marL="647700" lvl="2" indent="-285750">
              <a:buFont typeface="Arial" panose="020B0604020202020204" pitchFamily="34" charset="0"/>
              <a:buChar char="•"/>
            </a:pPr>
            <a:r>
              <a:rPr lang="cs-CZ" sz="1700" dirty="0"/>
              <a:t>Plná kompenzace škody (ne méně, ani více)</a:t>
            </a:r>
          </a:p>
          <a:p>
            <a:pPr marL="466725" lvl="1" indent="-285750">
              <a:buFont typeface="Arial" panose="020B0604020202020204" pitchFamily="34" charset="0"/>
              <a:buChar char="•"/>
            </a:pPr>
            <a:r>
              <a:rPr lang="cs-CZ" sz="1700" dirty="0"/>
              <a:t>Zohlednění přenesení škody</a:t>
            </a:r>
          </a:p>
          <a:p>
            <a:pPr marL="466725" lvl="1" indent="-285750">
              <a:buFont typeface="Arial" panose="020B0604020202020204" pitchFamily="34" charset="0"/>
              <a:buChar char="•"/>
            </a:pPr>
            <a:r>
              <a:rPr lang="cs-CZ" sz="1700" dirty="0"/>
              <a:t>Prodloužení promlčecích lhůt</a:t>
            </a:r>
          </a:p>
          <a:p>
            <a:pPr marL="466725" lvl="1" indent="-285750">
              <a:buFont typeface="Arial" panose="020B0604020202020204" pitchFamily="34" charset="0"/>
              <a:buChar char="•"/>
            </a:pPr>
            <a:r>
              <a:rPr lang="cs-CZ" sz="1700" dirty="0"/>
              <a:t>Ochrana </a:t>
            </a:r>
            <a:r>
              <a:rPr lang="cs-CZ" sz="1700" dirty="0" err="1"/>
              <a:t>leniency</a:t>
            </a:r>
            <a:r>
              <a:rPr lang="cs-CZ" sz="1700" dirty="0"/>
              <a:t>, MSP</a:t>
            </a: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34</a:t>
            </a:fld>
            <a:endParaRPr lang="cs-CZ"/>
          </a:p>
        </p:txBody>
      </p:sp>
    </p:spTree>
    <p:extLst>
      <p:ext uri="{BB962C8B-B14F-4D97-AF65-F5344CB8AC3E}">
        <p14:creationId xmlns:p14="http://schemas.microsoft.com/office/powerpoint/2010/main" val="37290496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Doprovodné nástroje ke směrnici</a:t>
            </a:r>
          </a:p>
        </p:txBody>
      </p:sp>
      <p:sp>
        <p:nvSpPr>
          <p:cNvPr id="3" name="Zástupný symbol pro obsah 2"/>
          <p:cNvSpPr>
            <a:spLocks noGrp="1"/>
          </p:cNvSpPr>
          <p:nvPr>
            <p:ph idx="1"/>
          </p:nvPr>
        </p:nvSpPr>
        <p:spPr>
          <a:xfrm>
            <a:off x="504000" y="1401288"/>
            <a:ext cx="8136000" cy="4970712"/>
          </a:xfrm>
        </p:spPr>
        <p:txBody>
          <a:bodyPr/>
          <a:lstStyle/>
          <a:p>
            <a:pPr marL="177800" indent="-177800">
              <a:buSzPct val="100000"/>
              <a:buAutoNum type="arabicPeriod"/>
            </a:pPr>
            <a:endParaRPr lang="cs-CZ" dirty="0">
              <a:solidFill>
                <a:schemeClr val="accent2"/>
              </a:solidFill>
            </a:endParaRPr>
          </a:p>
          <a:p>
            <a:pPr marL="177800" indent="-177800">
              <a:buSzPct val="100000"/>
              <a:buAutoNum type="arabicPeriod"/>
            </a:pPr>
            <a:endParaRPr lang="cs-CZ" dirty="0">
              <a:solidFill>
                <a:schemeClr val="accent2"/>
              </a:solidFill>
            </a:endParaRPr>
          </a:p>
          <a:p>
            <a:pPr marL="177800" indent="-177800">
              <a:buSzPct val="100000"/>
              <a:buAutoNum type="arabicPeriod"/>
            </a:pPr>
            <a:r>
              <a:rPr lang="cs-CZ" dirty="0"/>
              <a:t>Sdělení EK o kvantifikaci škody v případech porušení práva hospodářské soutěže</a:t>
            </a:r>
          </a:p>
          <a:p>
            <a:endParaRPr lang="cs-CZ" dirty="0"/>
          </a:p>
          <a:p>
            <a:r>
              <a:rPr lang="cs-CZ" dirty="0"/>
              <a:t>2. Praktický průvodce pro určení škody (ve výše uvedených případech)</a:t>
            </a:r>
          </a:p>
          <a:p>
            <a:endParaRPr lang="cs-CZ" dirty="0"/>
          </a:p>
          <a:p>
            <a:r>
              <a:rPr lang="cs-CZ" dirty="0"/>
              <a:t>3. Studie o přenosu navýšení ceny</a:t>
            </a:r>
          </a:p>
          <a:p>
            <a:endParaRPr lang="cs-CZ" dirty="0"/>
          </a:p>
          <a:p>
            <a:r>
              <a:rPr lang="cs-CZ" dirty="0"/>
              <a:t>http://ec.europa.eu/competition/antitrust/actionsdamages/quantification_en.html</a:t>
            </a: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35</a:t>
            </a:fld>
            <a:endParaRPr lang="cs-CZ"/>
          </a:p>
        </p:txBody>
      </p:sp>
    </p:spTree>
    <p:extLst>
      <p:ext uri="{BB962C8B-B14F-4D97-AF65-F5344CB8AC3E}">
        <p14:creationId xmlns:p14="http://schemas.microsoft.com/office/powerpoint/2010/main" val="40410431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požadavky směrnice - Zlepšení přístupu k důkazům</a:t>
            </a:r>
          </a:p>
        </p:txBody>
      </p:sp>
      <p:sp>
        <p:nvSpPr>
          <p:cNvPr id="3" name="Zástupný symbol pro obsah 2"/>
          <p:cNvSpPr>
            <a:spLocks noGrp="1"/>
          </p:cNvSpPr>
          <p:nvPr>
            <p:ph idx="1"/>
          </p:nvPr>
        </p:nvSpPr>
        <p:spPr>
          <a:xfrm>
            <a:off x="504000" y="1389413"/>
            <a:ext cx="8136000" cy="4982587"/>
          </a:xfrm>
        </p:spPr>
        <p:txBody>
          <a:bodyPr/>
          <a:lstStyle/>
          <a:p>
            <a:pPr marL="342900" indent="-342900">
              <a:buFont typeface="Arial" panose="020B0604020202020204" pitchFamily="34" charset="0"/>
              <a:buChar char="•"/>
            </a:pPr>
            <a:r>
              <a:rPr lang="cs-CZ" sz="2400" dirty="0"/>
              <a:t>Soutěžní delikty = typicky obtížné dokazování a kalkulace škody</a:t>
            </a:r>
          </a:p>
          <a:p>
            <a:pPr marL="342900" indent="-342900">
              <a:buFont typeface="Arial" panose="020B0604020202020204" pitchFamily="34" charset="0"/>
              <a:buChar char="•"/>
            </a:pPr>
            <a:r>
              <a:rPr lang="cs-CZ" sz="2400" dirty="0"/>
              <a:t>Důkazní břemeno obvykle nese poškozený, důkazy má většinou narušitel</a:t>
            </a:r>
          </a:p>
          <a:p>
            <a:pPr marL="342900" indent="-342900">
              <a:buFont typeface="Arial" panose="020B0604020202020204" pitchFamily="34" charset="0"/>
              <a:buChar char="•"/>
            </a:pPr>
            <a:r>
              <a:rPr lang="cs-CZ" sz="2400" dirty="0"/>
              <a:t>Obtížné přesně specifikovat technicky komplikované důkazy</a:t>
            </a:r>
          </a:p>
          <a:p>
            <a:pPr marL="342900" indent="-342900">
              <a:buFont typeface="Arial" panose="020B0604020202020204" pitchFamily="34" charset="0"/>
              <a:buChar char="•"/>
            </a:pPr>
            <a:endParaRPr lang="cs-CZ" sz="2400" dirty="0"/>
          </a:p>
          <a:p>
            <a:pPr marL="342900" indent="-342900">
              <a:buFont typeface="Arial" panose="020B0604020202020204" pitchFamily="34" charset="0"/>
              <a:buChar char="•"/>
            </a:pPr>
            <a:r>
              <a:rPr lang="cs-CZ" sz="2400" dirty="0"/>
              <a:t>Nově možnost žádat zpřístupnění kategorií důkazů protistran, 3. stran a soutěžních úřadů(+ prevence „rybářských“ expedicí – odůvodněnost, přesnost) </a:t>
            </a:r>
          </a:p>
          <a:p>
            <a:pPr marL="342900" indent="-342900">
              <a:buFont typeface="Arial" panose="020B0604020202020204" pitchFamily="34" charset="0"/>
              <a:buChar char="•"/>
            </a:pPr>
            <a:r>
              <a:rPr lang="cs-CZ" sz="2400" dirty="0"/>
              <a:t>Pravomocné rozhodnutí soutěžního úřadu je důkazem pro civilní soudy dané země, rozhodnutí soutěžních úřadů jiných zemí EU pak důkazem prima facie</a:t>
            </a:r>
          </a:p>
          <a:p>
            <a:pPr marL="342900" indent="-342900">
              <a:buFont typeface="Arial" panose="020B0604020202020204" pitchFamily="34" charset="0"/>
              <a:buChar char="•"/>
            </a:pPr>
            <a:r>
              <a:rPr lang="cs-CZ" sz="2400" dirty="0"/>
              <a:t>Limity zpřístupňování</a:t>
            </a:r>
          </a:p>
          <a:p>
            <a:pPr marL="523875" lvl="1" indent="-342900">
              <a:buFont typeface="Arial" panose="020B0604020202020204" pitchFamily="34" charset="0"/>
              <a:buChar char="•"/>
            </a:pPr>
            <a:r>
              <a:rPr lang="cs-CZ" sz="2400" dirty="0"/>
              <a:t>Přiměřenost</a:t>
            </a:r>
          </a:p>
          <a:p>
            <a:pPr marL="523875" lvl="1" indent="-342900">
              <a:buFont typeface="Arial" panose="020B0604020202020204" pitchFamily="34" charset="0"/>
              <a:buChar char="•"/>
            </a:pPr>
            <a:r>
              <a:rPr lang="cs-CZ" sz="2400" dirty="0"/>
              <a:t>Ochrana důvěrných informací</a:t>
            </a:r>
          </a:p>
          <a:p>
            <a:pPr marL="466725" lvl="1" indent="-285750">
              <a:buFont typeface="Arial" panose="020B0604020202020204" pitchFamily="34" charset="0"/>
              <a:buChar char="•"/>
            </a:pPr>
            <a:endParaRPr lang="cs-CZ" sz="2400" dirty="0"/>
          </a:p>
          <a:p>
            <a:pPr marL="285750" indent="-285750">
              <a:buFont typeface="Arial" charset="0"/>
              <a:buChar char="•"/>
            </a:pPr>
            <a:endParaRPr lang="cs-CZ" dirty="0"/>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36</a:t>
            </a:fld>
            <a:endParaRPr lang="cs-CZ"/>
          </a:p>
        </p:txBody>
      </p:sp>
    </p:spTree>
    <p:extLst>
      <p:ext uri="{BB962C8B-B14F-4D97-AF65-F5344CB8AC3E}">
        <p14:creationId xmlns:p14="http://schemas.microsoft.com/office/powerpoint/2010/main" val="1335831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požadavky směrnice - Lhůty pro podání žaloby</a:t>
            </a:r>
          </a:p>
        </p:txBody>
      </p:sp>
      <p:sp>
        <p:nvSpPr>
          <p:cNvPr id="3" name="Zástupný symbol pro obsah 2"/>
          <p:cNvSpPr>
            <a:spLocks noGrp="1"/>
          </p:cNvSpPr>
          <p:nvPr>
            <p:ph idx="1"/>
          </p:nvPr>
        </p:nvSpPr>
        <p:spPr>
          <a:xfrm>
            <a:off x="504000" y="1496291"/>
            <a:ext cx="8136000" cy="4875709"/>
          </a:xfrm>
        </p:spPr>
        <p:txBody>
          <a:bodyPr/>
          <a:lstStyle/>
          <a:p>
            <a:pPr marL="342900" indent="-342900">
              <a:buFont typeface="Arial" panose="020B0604020202020204" pitchFamily="34" charset="0"/>
              <a:buChar char="•"/>
            </a:pPr>
            <a:r>
              <a:rPr lang="cs-CZ" sz="2400" dirty="0"/>
              <a:t>Výrazné prodloužení ve většině států</a:t>
            </a:r>
          </a:p>
          <a:p>
            <a:pPr marL="342900" indent="-342900">
              <a:buFont typeface="Arial" panose="020B0604020202020204" pitchFamily="34" charset="0"/>
              <a:buChar char="•"/>
            </a:pPr>
            <a:endParaRPr lang="cs-CZ" sz="2400" dirty="0"/>
          </a:p>
          <a:p>
            <a:pPr marL="342900" indent="-342900">
              <a:buFont typeface="Arial" panose="020B0604020202020204" pitchFamily="34" charset="0"/>
              <a:buChar char="•"/>
            </a:pPr>
            <a:r>
              <a:rPr lang="cs-CZ" sz="2400" dirty="0"/>
              <a:t>Strany mohou podat žalobu během  5 let od okamžiku, kdy mohly zjistit, že utrpěly škodu porušením soutěžního práva</a:t>
            </a:r>
          </a:p>
          <a:p>
            <a:pPr marL="523875" lvl="1" indent="-342900">
              <a:buFont typeface="Arial" panose="020B0604020202020204" pitchFamily="34" charset="0"/>
              <a:buChar char="•"/>
            </a:pPr>
            <a:endParaRPr lang="cs-CZ" sz="2400" dirty="0"/>
          </a:p>
          <a:p>
            <a:pPr marL="342900" lvl="1" indent="-342900">
              <a:buFont typeface="Arial" panose="020B0604020202020204" pitchFamily="34" charset="0"/>
              <a:buChar char="•"/>
            </a:pPr>
            <a:r>
              <a:rPr lang="cs-CZ" sz="2400" dirty="0"/>
              <a:t>Lhůta se přerušuje šetřením případu, řízením o něm, nebo pokusem o konsensuální řešení sporu</a:t>
            </a:r>
          </a:p>
          <a:p>
            <a:pPr marL="342900" lvl="1" indent="-342900">
              <a:buFont typeface="Arial" panose="020B0604020202020204" pitchFamily="34" charset="0"/>
              <a:buChar char="•"/>
            </a:pPr>
            <a:endParaRPr lang="cs-CZ" sz="2400" dirty="0"/>
          </a:p>
          <a:p>
            <a:pPr marL="342900" lvl="1" indent="-342900">
              <a:buFont typeface="Arial" panose="020B0604020202020204" pitchFamily="34" charset="0"/>
              <a:buChar char="•"/>
            </a:pPr>
            <a:r>
              <a:rPr lang="cs-CZ" sz="2400" dirty="0"/>
              <a:t>Pozastavení lhůty skončí nejdříve po 1 roce od rozhodnutí soutěžního úřadu nebo jiného ukončení řízení</a:t>
            </a:r>
          </a:p>
          <a:p>
            <a:pPr marL="342900" lvl="1" indent="-342900">
              <a:buFont typeface="Arial" panose="020B0604020202020204" pitchFamily="34" charset="0"/>
              <a:buChar char="•"/>
            </a:pPr>
            <a:endParaRPr lang="cs-CZ" sz="2400" dirty="0"/>
          </a:p>
          <a:p>
            <a:pPr marL="285750" indent="-285750">
              <a:buFont typeface="Arial" panose="020B0604020202020204" pitchFamily="34" charset="0"/>
              <a:buChar char="•"/>
            </a:pPr>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37</a:t>
            </a:fld>
            <a:endParaRPr lang="cs-CZ"/>
          </a:p>
        </p:txBody>
      </p:sp>
    </p:spTree>
    <p:extLst>
      <p:ext uri="{BB962C8B-B14F-4D97-AF65-F5344CB8AC3E}">
        <p14:creationId xmlns:p14="http://schemas.microsoft.com/office/powerpoint/2010/main" val="11415937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požadavky směrnice - Společná a nerozdílná odpovědnost za škodu</a:t>
            </a:r>
          </a:p>
        </p:txBody>
      </p:sp>
      <p:sp>
        <p:nvSpPr>
          <p:cNvPr id="3" name="Zástupný symbol pro obsah 2"/>
          <p:cNvSpPr>
            <a:spLocks noGrp="1"/>
          </p:cNvSpPr>
          <p:nvPr>
            <p:ph idx="1"/>
          </p:nvPr>
        </p:nvSpPr>
        <p:spPr>
          <a:xfrm>
            <a:off x="504000" y="1413164"/>
            <a:ext cx="8136000" cy="4958836"/>
          </a:xfrm>
        </p:spPr>
        <p:txBody>
          <a:bodyPr/>
          <a:lstStyle/>
          <a:p>
            <a:pPr marL="285750" indent="-285750">
              <a:buFontTx/>
              <a:buChar char="-"/>
            </a:pPr>
            <a:endParaRPr lang="cs-CZ" sz="2400" dirty="0"/>
          </a:p>
          <a:p>
            <a:pPr marL="342900" indent="-342900">
              <a:buFont typeface="Arial" panose="020B0604020202020204" pitchFamily="34" charset="0"/>
              <a:buChar char="•"/>
            </a:pPr>
            <a:r>
              <a:rPr lang="cs-CZ" sz="2400" dirty="0"/>
              <a:t>Možnost, aby plná náhrada škody byla požadována od kteréhokoliv porušitele, který pak může požadovat přiměřený podíl od svých </a:t>
            </a:r>
            <a:r>
              <a:rPr lang="cs-CZ" sz="2400" dirty="0" err="1"/>
              <a:t>spoluporušitelů</a:t>
            </a:r>
            <a:endParaRPr lang="cs-CZ" sz="2400" dirty="0"/>
          </a:p>
          <a:p>
            <a:pPr marL="342900" indent="-342900">
              <a:buFont typeface="Arial" panose="020B0604020202020204" pitchFamily="34" charset="0"/>
              <a:buChar char="•"/>
            </a:pPr>
            <a:endParaRPr lang="cs-CZ" sz="2400" dirty="0"/>
          </a:p>
          <a:p>
            <a:pPr marL="342900" indent="-342900">
              <a:buFont typeface="Arial" panose="020B0604020202020204" pitchFamily="34" charset="0"/>
              <a:buChar char="•"/>
            </a:pPr>
            <a:r>
              <a:rPr lang="cs-CZ" sz="2400" dirty="0"/>
              <a:t>Ochrana žadatelů o </a:t>
            </a:r>
            <a:r>
              <a:rPr lang="cs-CZ" sz="2400" dirty="0" err="1"/>
              <a:t>leniency</a:t>
            </a:r>
            <a:r>
              <a:rPr lang="cs-CZ" sz="2400" dirty="0"/>
              <a:t> a  malých a středních podniků</a:t>
            </a:r>
          </a:p>
          <a:p>
            <a:pPr marL="523875" lvl="1" indent="-342900">
              <a:buFont typeface="Arial" panose="020B0604020202020204" pitchFamily="34" charset="0"/>
              <a:buChar char="•"/>
            </a:pPr>
            <a:r>
              <a:rPr lang="cs-CZ" sz="2400" dirty="0"/>
              <a:t>Podmíněné omezení odpovědnosti na vlastní přímé a nepřímé zákazníky</a:t>
            </a:r>
          </a:p>
          <a:p>
            <a:pPr marL="523875" lvl="1" indent="-342900">
              <a:buFont typeface="Arial" panose="020B0604020202020204" pitchFamily="34" charset="0"/>
              <a:buChar char="•"/>
            </a:pPr>
            <a:r>
              <a:rPr lang="cs-CZ" sz="2400" dirty="0"/>
              <a:t>Pokud je možné škodu vymoci od ostatních delikventů</a:t>
            </a:r>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38</a:t>
            </a:fld>
            <a:endParaRPr lang="cs-CZ"/>
          </a:p>
        </p:txBody>
      </p:sp>
    </p:spTree>
    <p:extLst>
      <p:ext uri="{BB962C8B-B14F-4D97-AF65-F5344CB8AC3E}">
        <p14:creationId xmlns:p14="http://schemas.microsoft.com/office/powerpoint/2010/main" val="2076812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Právní úprava a zdroje informací</a:t>
            </a:r>
          </a:p>
        </p:txBody>
      </p:sp>
      <p:sp>
        <p:nvSpPr>
          <p:cNvPr id="3" name="Zástupný symbol pro obsah 2"/>
          <p:cNvSpPr>
            <a:spLocks noGrp="1"/>
          </p:cNvSpPr>
          <p:nvPr>
            <p:ph idx="1"/>
          </p:nvPr>
        </p:nvSpPr>
        <p:spPr>
          <a:xfrm>
            <a:off x="504000" y="1472540"/>
            <a:ext cx="8136000" cy="4899460"/>
          </a:xfrm>
        </p:spPr>
        <p:txBody>
          <a:bodyPr/>
          <a:lstStyle/>
          <a:p>
            <a:pPr marL="285750" indent="-285750">
              <a:buFontTx/>
              <a:buChar char="-"/>
            </a:pPr>
            <a:endParaRPr lang="cs-CZ" dirty="0"/>
          </a:p>
          <a:p>
            <a:pPr marL="285750" indent="-285750">
              <a:buFontTx/>
              <a:buChar char="-"/>
            </a:pPr>
            <a:r>
              <a:rPr lang="cs-CZ" sz="2000" dirty="0"/>
              <a:t>Pravomoc ke kontrole spojování podniků není upravena SFEU, na rozdíl od zákazu protisoutěžních dohod, zneužití dominance, apod.</a:t>
            </a:r>
          </a:p>
          <a:p>
            <a:pPr marL="466725" lvl="1" indent="-285750">
              <a:buFontTx/>
              <a:buChar char="-"/>
            </a:pPr>
            <a:r>
              <a:rPr lang="cs-CZ" sz="2000" dirty="0"/>
              <a:t>Politika kontroly spojování historicky založena na pokusech aplikace článků 101 a 102</a:t>
            </a:r>
          </a:p>
          <a:p>
            <a:pPr marL="466725" lvl="1" indent="-285750">
              <a:buFontTx/>
              <a:buChar char="-"/>
            </a:pPr>
            <a:r>
              <a:rPr lang="cs-CZ" sz="2000" dirty="0"/>
              <a:t>Rozšiřování vnitřního trhu po 1986 = zájem podnikatelského sektoru na jednotném systému posuzování – Nařízení 4064/1989</a:t>
            </a:r>
          </a:p>
          <a:p>
            <a:pPr marL="285750" indent="-285750">
              <a:buFontTx/>
              <a:buChar char="-"/>
            </a:pPr>
            <a:endParaRPr lang="cs-CZ" sz="2000" dirty="0"/>
          </a:p>
          <a:p>
            <a:pPr marL="285750" lvl="1" indent="-285750">
              <a:buClrTx/>
              <a:buFontTx/>
              <a:buChar char="-"/>
            </a:pPr>
            <a:r>
              <a:rPr lang="cs-CZ" sz="2000" dirty="0"/>
              <a:t>Nařízení Rady (ES) 139/2004 o kontrole spojování mezi podniky</a:t>
            </a:r>
          </a:p>
          <a:p>
            <a:pPr marL="466725" lvl="2" indent="-285750">
              <a:buClrTx/>
              <a:buFontTx/>
              <a:buChar char="-"/>
            </a:pPr>
            <a:r>
              <a:rPr lang="cs-CZ" sz="2000" dirty="0"/>
              <a:t>Procesní nařízení a </a:t>
            </a:r>
            <a:r>
              <a:rPr lang="cs-CZ" sz="2000" dirty="0" err="1"/>
              <a:t>guidelines</a:t>
            </a:r>
            <a:endParaRPr lang="cs-CZ" sz="2000" dirty="0"/>
          </a:p>
          <a:p>
            <a:r>
              <a:rPr lang="cs-CZ" sz="2000" dirty="0">
                <a:hlinkClick r:id="rId2"/>
              </a:rPr>
              <a:t>(http://ec.europa.eu/competition/mergers/legislation/legislation.html</a:t>
            </a:r>
            <a:endParaRPr lang="cs-CZ" sz="2000" dirty="0"/>
          </a:p>
          <a:p>
            <a:pPr marL="104775" indent="-285750">
              <a:buFontTx/>
              <a:buChar char="-"/>
            </a:pPr>
            <a:endParaRPr lang="cs-CZ" sz="2000" dirty="0"/>
          </a:p>
          <a:p>
            <a:pPr marL="104775" indent="-285750">
              <a:buFontTx/>
              <a:buChar char="-"/>
            </a:pPr>
            <a:r>
              <a:rPr lang="cs-CZ" sz="2000" dirty="0"/>
              <a:t>ČR – ZOHS, hlava IV</a:t>
            </a:r>
          </a:p>
          <a:p>
            <a:pPr marL="466725" lvl="2" indent="-285750">
              <a:buFontTx/>
              <a:buChar char="-"/>
            </a:pPr>
            <a:r>
              <a:rPr lang="cs-CZ" sz="2000" dirty="0"/>
              <a:t>Oznámení vysvětlující jednotlivé zásadní pojmy a postupy Úřadu</a:t>
            </a:r>
          </a:p>
          <a:p>
            <a:r>
              <a:rPr lang="cs-CZ" sz="2000" dirty="0"/>
              <a:t>(</a:t>
            </a:r>
            <a:r>
              <a:rPr lang="cs-CZ" sz="2000" dirty="0">
                <a:hlinkClick r:id="rId3"/>
              </a:rPr>
              <a:t>https://www.uohs.cz/</a:t>
            </a:r>
            <a:r>
              <a:rPr lang="cs-CZ" sz="2000" dirty="0" err="1">
                <a:hlinkClick r:id="rId3"/>
              </a:rPr>
              <a:t>cs</a:t>
            </a:r>
            <a:r>
              <a:rPr lang="cs-CZ" sz="2000" dirty="0">
                <a:hlinkClick r:id="rId3"/>
              </a:rPr>
              <a:t>/</a:t>
            </a:r>
            <a:r>
              <a:rPr lang="cs-CZ" sz="2000" dirty="0" err="1">
                <a:hlinkClick r:id="rId3"/>
              </a:rPr>
              <a:t>hospodarska-soutez</a:t>
            </a:r>
            <a:r>
              <a:rPr lang="cs-CZ" sz="2000" dirty="0">
                <a:hlinkClick r:id="rId3"/>
              </a:rPr>
              <a:t>/</a:t>
            </a:r>
            <a:r>
              <a:rPr lang="cs-CZ" sz="2000" dirty="0" err="1">
                <a:hlinkClick r:id="rId3"/>
              </a:rPr>
              <a:t>spojovani-soutezitelu</a:t>
            </a:r>
            <a:r>
              <a:rPr lang="cs-CZ" sz="2000" dirty="0">
                <a:hlinkClick r:id="rId3"/>
              </a:rPr>
              <a:t>/guidelines-ke-spojeni-soutezitelu.html</a:t>
            </a:r>
            <a:r>
              <a:rPr lang="cs-CZ" sz="2000" dirty="0"/>
              <a:t>)</a:t>
            </a:r>
          </a:p>
          <a:p>
            <a:endParaRPr lang="cs-CZ" dirty="0">
              <a:solidFill>
                <a:srgbClr val="F24F00"/>
              </a:solidFill>
            </a:endParaRP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3</a:t>
            </a:fld>
            <a:endParaRPr lang="cs-CZ"/>
          </a:p>
        </p:txBody>
      </p:sp>
    </p:spTree>
    <p:extLst>
      <p:ext uri="{BB962C8B-B14F-4D97-AF65-F5344CB8AC3E}">
        <p14:creationId xmlns:p14="http://schemas.microsoft.com/office/powerpoint/2010/main" val="5428095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požadavky směrnice - Obhajoba přenesením škody</a:t>
            </a:r>
          </a:p>
        </p:txBody>
      </p:sp>
      <p:sp>
        <p:nvSpPr>
          <p:cNvPr id="3" name="Zástupný symbol pro obsah 2"/>
          <p:cNvSpPr>
            <a:spLocks noGrp="1"/>
          </p:cNvSpPr>
          <p:nvPr>
            <p:ph idx="1"/>
          </p:nvPr>
        </p:nvSpPr>
        <p:spPr>
          <a:xfrm>
            <a:off x="504000" y="1341912"/>
            <a:ext cx="8136000" cy="5030088"/>
          </a:xfrm>
        </p:spPr>
        <p:txBody>
          <a:bodyPr/>
          <a:lstStyle/>
          <a:p>
            <a:pPr marL="285750" indent="-285750">
              <a:buFontTx/>
              <a:buChar char="-"/>
            </a:pPr>
            <a:endParaRPr lang="cs-CZ" sz="2400" dirty="0"/>
          </a:p>
          <a:p>
            <a:pPr marL="342900" indent="-342900">
              <a:buFont typeface="Arial" panose="020B0604020202020204" pitchFamily="34" charset="0"/>
              <a:buChar char="•"/>
            </a:pPr>
            <a:r>
              <a:rPr lang="cs-CZ" sz="2400" dirty="0"/>
              <a:t>Předpoklad,</a:t>
            </a:r>
            <a:r>
              <a:rPr lang="en-US" sz="2400" dirty="0"/>
              <a:t> </a:t>
            </a:r>
            <a:r>
              <a:rPr lang="cs-CZ" sz="2400" dirty="0"/>
              <a:t>že navýšení ceny způsobené kartelem je alespoň zčásti přeneseno na nepřímé kupující</a:t>
            </a:r>
          </a:p>
          <a:p>
            <a:pPr marL="342900" indent="-342900">
              <a:buFont typeface="Arial" panose="020B0604020202020204" pitchFamily="34" charset="0"/>
              <a:buChar char="•"/>
            </a:pPr>
            <a:endParaRPr lang="cs-CZ" sz="2400" dirty="0"/>
          </a:p>
          <a:p>
            <a:pPr marL="342900" indent="-342900">
              <a:buFont typeface="Arial" panose="020B0604020202020204" pitchFamily="34" charset="0"/>
              <a:buChar char="•"/>
            </a:pPr>
            <a:r>
              <a:rPr lang="cs-CZ" sz="2400" dirty="0"/>
              <a:t>Žalovaný může namítat, že škoda byla částečně nebo zcela přenesena na zákazníky žalujícího</a:t>
            </a:r>
          </a:p>
          <a:p>
            <a:pPr marL="523875" lvl="1" indent="-342900">
              <a:buFont typeface="Arial" panose="020B0604020202020204" pitchFamily="34" charset="0"/>
              <a:buChar char="•"/>
            </a:pPr>
            <a:r>
              <a:rPr lang="cs-CZ" sz="2400" dirty="0"/>
              <a:t>Důkazní břemeno nese žalovaný, který však může žádat důkazy od žalujícího nebo třetích stran.</a:t>
            </a: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39</a:t>
            </a:fld>
            <a:endParaRPr lang="cs-CZ"/>
          </a:p>
        </p:txBody>
      </p:sp>
    </p:spTree>
    <p:extLst>
      <p:ext uri="{BB962C8B-B14F-4D97-AF65-F5344CB8AC3E}">
        <p14:creationId xmlns:p14="http://schemas.microsoft.com/office/powerpoint/2010/main" val="41202338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požadavky směrnice - Kvantifikace způsobené škody</a:t>
            </a:r>
          </a:p>
        </p:txBody>
      </p:sp>
      <p:sp>
        <p:nvSpPr>
          <p:cNvPr id="3" name="Zástupný symbol pro obsah 2"/>
          <p:cNvSpPr>
            <a:spLocks noGrp="1"/>
          </p:cNvSpPr>
          <p:nvPr>
            <p:ph idx="1"/>
          </p:nvPr>
        </p:nvSpPr>
        <p:spPr/>
        <p:txBody>
          <a:bodyPr/>
          <a:lstStyle/>
          <a:p>
            <a:pPr marL="342900" indent="-342900">
              <a:buFont typeface="Arial" panose="020B0604020202020204" pitchFamily="34" charset="0"/>
              <a:buChar char="•"/>
            </a:pPr>
            <a:r>
              <a:rPr lang="cs-CZ" sz="2400" dirty="0"/>
              <a:t>Předpoklad, že kartel způsobil škodu</a:t>
            </a:r>
          </a:p>
          <a:p>
            <a:pPr marL="342900" indent="-342900">
              <a:buFont typeface="Arial" panose="020B0604020202020204" pitchFamily="34" charset="0"/>
              <a:buChar char="•"/>
            </a:pPr>
            <a:endParaRPr lang="cs-CZ" sz="2400" dirty="0"/>
          </a:p>
          <a:p>
            <a:pPr marL="342900" indent="-342900">
              <a:buFont typeface="Arial" panose="020B0604020202020204" pitchFamily="34" charset="0"/>
              <a:buChar char="•"/>
            </a:pPr>
            <a:r>
              <a:rPr lang="cs-CZ" sz="2400" dirty="0"/>
              <a:t>Požadavek, aby národní pravidla pro důkazní břemeno a přesnost kvantifikace škody nečinila vymáhání nároků nemožným, nebo nepřiměřeně obtížným</a:t>
            </a:r>
          </a:p>
          <a:p>
            <a:pPr marL="342900" indent="-342900">
              <a:buFont typeface="Arial" panose="020B0604020202020204" pitchFamily="34" charset="0"/>
              <a:buChar char="•"/>
            </a:pPr>
            <a:endParaRPr lang="cs-CZ" sz="2400" dirty="0"/>
          </a:p>
          <a:p>
            <a:pPr marL="342900" indent="-342900">
              <a:buFont typeface="Arial" panose="020B0604020202020204" pitchFamily="34" charset="0"/>
              <a:buChar char="•"/>
            </a:pPr>
            <a:r>
              <a:rPr lang="cs-CZ" sz="2400" dirty="0"/>
              <a:t>Národní soudy mají mít pravomoc odhadnout výši škody, pokud není možné ji na základě dostupných důkazů přesně určit</a:t>
            </a:r>
          </a:p>
          <a:p>
            <a:pPr marL="342900" indent="-342900">
              <a:buFont typeface="Arial" panose="020B0604020202020204" pitchFamily="34" charset="0"/>
              <a:buChar char="•"/>
            </a:pPr>
            <a:endParaRPr lang="cs-CZ" sz="2400" dirty="0"/>
          </a:p>
          <a:p>
            <a:pPr marL="342900" indent="-342900">
              <a:buFont typeface="Arial" panose="020B0604020202020204" pitchFamily="34" charset="0"/>
              <a:buChar char="•"/>
            </a:pPr>
            <a:r>
              <a:rPr lang="cs-CZ" sz="2400" dirty="0"/>
              <a:t>Sdělení EK</a:t>
            </a: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40</a:t>
            </a:fld>
            <a:endParaRPr lang="cs-CZ"/>
          </a:p>
        </p:txBody>
      </p:sp>
    </p:spTree>
    <p:extLst>
      <p:ext uri="{BB962C8B-B14F-4D97-AF65-F5344CB8AC3E}">
        <p14:creationId xmlns:p14="http://schemas.microsoft.com/office/powerpoint/2010/main" val="23788545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požadavky směrnice - Mechanismus konsensuálního řešení sporů</a:t>
            </a:r>
          </a:p>
        </p:txBody>
      </p:sp>
      <p:sp>
        <p:nvSpPr>
          <p:cNvPr id="3" name="Zástupný symbol pro obsah 2"/>
          <p:cNvSpPr>
            <a:spLocks noGrp="1"/>
          </p:cNvSpPr>
          <p:nvPr>
            <p:ph idx="1"/>
          </p:nvPr>
        </p:nvSpPr>
        <p:spPr/>
        <p:txBody>
          <a:bodyPr/>
          <a:lstStyle/>
          <a:p>
            <a:pPr marL="457200" indent="-457200">
              <a:buFont typeface="Arial" panose="020B0604020202020204" pitchFamily="34" charset="0"/>
              <a:buChar char="•"/>
            </a:pPr>
            <a:r>
              <a:rPr lang="cs-CZ" sz="2800" dirty="0"/>
              <a:t>Jakýkoliv mechanismus mimosoudního řešení sporu ohledně nároku na náhradu škody</a:t>
            </a:r>
          </a:p>
          <a:p>
            <a:pPr marL="457200" indent="-457200">
              <a:buFont typeface="Arial" panose="020B0604020202020204" pitchFamily="34" charset="0"/>
              <a:buChar char="•"/>
            </a:pPr>
            <a:endParaRPr lang="cs-CZ" sz="2800" dirty="0"/>
          </a:p>
          <a:p>
            <a:pPr marL="457200" indent="-457200">
              <a:buFont typeface="Arial" panose="020B0604020202020204" pitchFamily="34" charset="0"/>
              <a:buChar char="•"/>
            </a:pPr>
            <a:r>
              <a:rPr lang="cs-CZ" sz="2800" dirty="0"/>
              <a:t>Přerušení řízení u národního soudu, ne však déle, než dva roky</a:t>
            </a:r>
          </a:p>
          <a:p>
            <a:pPr marL="457200" indent="-457200">
              <a:buFont typeface="Arial" panose="020B0604020202020204" pitchFamily="34" charset="0"/>
              <a:buChar char="•"/>
            </a:pPr>
            <a:endParaRPr lang="cs-CZ" sz="2800" dirty="0"/>
          </a:p>
          <a:p>
            <a:pPr marL="457200" indent="-457200">
              <a:buFont typeface="Arial" panose="020B0604020202020204" pitchFamily="34" charset="0"/>
              <a:buChar char="•"/>
            </a:pPr>
            <a:r>
              <a:rPr lang="cs-CZ" sz="2800" dirty="0"/>
              <a:t>Dopad na výši nároku poškozeného a možnost vzájemného vymáhání kompenzace mezi narušiteli</a:t>
            </a:r>
          </a:p>
          <a:p>
            <a:pPr marL="457200" indent="-457200">
              <a:buFont typeface="Arial" panose="020B0604020202020204" pitchFamily="34" charset="0"/>
              <a:buChar char="•"/>
            </a:pPr>
            <a:endParaRPr lang="cs-CZ" sz="2800" dirty="0"/>
          </a:p>
          <a:p>
            <a:pPr marL="457200" indent="-457200">
              <a:buFont typeface="Arial" panose="020B0604020202020204" pitchFamily="34" charset="0"/>
              <a:buChar char="•"/>
            </a:pPr>
            <a:r>
              <a:rPr lang="cs-CZ" sz="2800" dirty="0"/>
              <a:t>EK a národní soutěžní úřady mohou dohodnutou částku kompenzace zohlednit pro stanovování výše pokuty.</a:t>
            </a: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41</a:t>
            </a:fld>
            <a:endParaRPr lang="cs-CZ"/>
          </a:p>
        </p:txBody>
      </p:sp>
    </p:spTree>
    <p:extLst>
      <p:ext uri="{BB962C8B-B14F-4D97-AF65-F5344CB8AC3E}">
        <p14:creationId xmlns:p14="http://schemas.microsoft.com/office/powerpoint/2010/main" val="42627241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algn="ctr"/>
            <a:endParaRPr lang="cs-CZ" dirty="0"/>
          </a:p>
          <a:p>
            <a:pPr algn="ctr"/>
            <a:endParaRPr lang="cs-CZ" dirty="0"/>
          </a:p>
          <a:p>
            <a:pPr algn="ctr"/>
            <a:endParaRPr lang="cs-CZ" dirty="0"/>
          </a:p>
          <a:p>
            <a:pPr algn="ctr"/>
            <a:endParaRPr lang="cs-CZ" dirty="0"/>
          </a:p>
          <a:p>
            <a:pPr algn="ctr"/>
            <a:endParaRPr lang="cs-CZ" dirty="0"/>
          </a:p>
          <a:p>
            <a:pPr algn="ctr"/>
            <a:endParaRPr lang="cs-CZ" dirty="0"/>
          </a:p>
          <a:p>
            <a:pPr algn="ctr"/>
            <a:endParaRPr lang="cs-CZ" dirty="0"/>
          </a:p>
          <a:p>
            <a:pPr algn="ctr"/>
            <a:r>
              <a:rPr lang="cs-CZ" sz="3600" dirty="0">
                <a:solidFill>
                  <a:schemeClr val="accent2"/>
                </a:solidFill>
              </a:rPr>
              <a:t>Děkuji za pozornost</a:t>
            </a: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42</a:t>
            </a:fld>
            <a:endParaRPr lang="cs-CZ"/>
          </a:p>
        </p:txBody>
      </p:sp>
    </p:spTree>
    <p:extLst>
      <p:ext uri="{BB962C8B-B14F-4D97-AF65-F5344CB8AC3E}">
        <p14:creationId xmlns:p14="http://schemas.microsoft.com/office/powerpoint/2010/main" val="899459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Co vše může být spojením podniků</a:t>
            </a:r>
          </a:p>
        </p:txBody>
      </p:sp>
      <p:sp>
        <p:nvSpPr>
          <p:cNvPr id="3" name="Zástupný symbol pro obsah 2"/>
          <p:cNvSpPr>
            <a:spLocks noGrp="1"/>
          </p:cNvSpPr>
          <p:nvPr>
            <p:ph idx="1"/>
          </p:nvPr>
        </p:nvSpPr>
        <p:spPr>
          <a:xfrm>
            <a:off x="349621" y="1490119"/>
            <a:ext cx="8136000" cy="4680000"/>
          </a:xfrm>
        </p:spPr>
        <p:txBody>
          <a:bodyPr/>
          <a:lstStyle/>
          <a:p>
            <a:pPr lvl="1" fontAlgn="auto">
              <a:lnSpc>
                <a:spcPct val="100000"/>
              </a:lnSpc>
            </a:pPr>
            <a:r>
              <a:rPr lang="cs-CZ" sz="1800" b="1" dirty="0"/>
              <a:t>Základní kritérium trvalé změny (kvality) kontroly nad soutěžitelem nebo jeho částí </a:t>
            </a:r>
          </a:p>
          <a:p>
            <a:pPr lvl="1" fontAlgn="auto">
              <a:lnSpc>
                <a:spcPct val="100000"/>
              </a:lnSpc>
            </a:pPr>
            <a:r>
              <a:rPr lang="cs-CZ" sz="1800" dirty="0"/>
              <a:t>Splynutí/sloučení dvou dříve nezávislých podniků (při vzniku nového třetího subjektu)</a:t>
            </a:r>
          </a:p>
          <a:p>
            <a:pPr hangingPunct="0">
              <a:lnSpc>
                <a:spcPct val="100000"/>
              </a:lnSpc>
            </a:pPr>
            <a:r>
              <a:rPr lang="cs-CZ" sz="1800" dirty="0"/>
              <a:t> </a:t>
            </a:r>
          </a:p>
          <a:p>
            <a:pPr lvl="1" fontAlgn="auto">
              <a:lnSpc>
                <a:spcPct val="100000"/>
              </a:lnSpc>
            </a:pPr>
            <a:r>
              <a:rPr lang="cs-CZ" sz="1800" dirty="0"/>
              <a:t>Akvizice podniku při zachování nabývající společnosti prostřednictvím získání úplné kontroly nebo vlivu umožňujícího ovlivňovat jednání nabývané společnosti v hospodářské soutěži.</a:t>
            </a:r>
          </a:p>
          <a:p>
            <a:pPr hangingPunct="0">
              <a:lnSpc>
                <a:spcPct val="100000"/>
              </a:lnSpc>
            </a:pPr>
            <a:r>
              <a:rPr lang="cs-CZ" sz="1800" dirty="0"/>
              <a:t> </a:t>
            </a:r>
          </a:p>
          <a:p>
            <a:pPr lvl="1" fontAlgn="auto">
              <a:lnSpc>
                <a:spcPct val="100000"/>
              </a:lnSpc>
            </a:pPr>
            <a:r>
              <a:rPr lang="cs-CZ" sz="1800" dirty="0"/>
              <a:t>Nabytí  podílu/akcií v jiné společnosti nebo vytvoření samostatně působícího společného podniku (joint venture)</a:t>
            </a:r>
          </a:p>
          <a:p>
            <a:pPr hangingPunct="0">
              <a:lnSpc>
                <a:spcPct val="100000"/>
              </a:lnSpc>
            </a:pPr>
            <a:r>
              <a:rPr lang="cs-CZ" sz="1800" dirty="0"/>
              <a:t> </a:t>
            </a:r>
          </a:p>
          <a:p>
            <a:pPr lvl="1" fontAlgn="auto">
              <a:lnSpc>
                <a:spcPct val="100000"/>
              </a:lnSpc>
            </a:pPr>
            <a:r>
              <a:rPr lang="cs-CZ" sz="1800" dirty="0"/>
              <a:t>Nabytí podstatných částí podniku – i </a:t>
            </a:r>
            <a:r>
              <a:rPr lang="cs-CZ" sz="1800"/>
              <a:t>dlouhodobým pronájmem, </a:t>
            </a:r>
            <a:r>
              <a:rPr lang="cs-CZ" sz="1800" dirty="0"/>
              <a:t>včetně zákaznického portfolia a licence k výkonu činnosti překrývající se s některým relevantním trhem, na kterém působí nabývající společnost</a:t>
            </a:r>
          </a:p>
          <a:p>
            <a:pPr hangingPunct="0">
              <a:lnSpc>
                <a:spcPct val="100000"/>
              </a:lnSpc>
            </a:pPr>
            <a:r>
              <a:rPr lang="cs-CZ" sz="1800" dirty="0"/>
              <a:t> </a:t>
            </a:r>
          </a:p>
          <a:p>
            <a:pPr lvl="1" fontAlgn="auto">
              <a:lnSpc>
                <a:spcPct val="100000"/>
              </a:lnSpc>
            </a:pPr>
            <a:r>
              <a:rPr lang="cs-CZ" sz="1800" dirty="0"/>
              <a:t>Změna kvality účasti v podniku/změna kontroly z částečné na výlučnou, změna akcionářů apod.  </a:t>
            </a:r>
          </a:p>
          <a:p>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4</a:t>
            </a:fld>
            <a:endParaRPr lang="cs-CZ"/>
          </a:p>
        </p:txBody>
      </p:sp>
    </p:spTree>
    <p:extLst>
      <p:ext uri="{BB962C8B-B14F-4D97-AF65-F5344CB8AC3E}">
        <p14:creationId xmlns:p14="http://schemas.microsoft.com/office/powerpoint/2010/main" val="597949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Případová studie – </a:t>
            </a:r>
            <a:r>
              <a:rPr lang="cs-CZ" dirty="0" err="1"/>
              <a:t>hinkley</a:t>
            </a:r>
            <a:r>
              <a:rPr lang="cs-CZ" dirty="0"/>
              <a:t> point c</a:t>
            </a:r>
          </a:p>
        </p:txBody>
      </p:sp>
      <p:sp>
        <p:nvSpPr>
          <p:cNvPr id="3" name="Zástupný symbol pro obsah 2"/>
          <p:cNvSpPr>
            <a:spLocks noGrp="1"/>
          </p:cNvSpPr>
          <p:nvPr>
            <p:ph idx="1"/>
          </p:nvPr>
        </p:nvSpPr>
        <p:spPr>
          <a:xfrm>
            <a:off x="504000" y="1446665"/>
            <a:ext cx="8136000" cy="4925337"/>
          </a:xfrm>
        </p:spPr>
        <p:txBody>
          <a:bodyPr/>
          <a:lstStyle/>
          <a:p>
            <a:pPr marL="285750" indent="-285750">
              <a:buFontTx/>
              <a:buChar char="-"/>
            </a:pPr>
            <a:r>
              <a:rPr lang="cs-CZ" sz="1800" dirty="0"/>
              <a:t>Případ</a:t>
            </a:r>
            <a:r>
              <a:rPr lang="en-GB" sz="1800" dirty="0"/>
              <a:t> M.7850 - EDF / CGN / NNB GROUP OF COMPANIES</a:t>
            </a:r>
          </a:p>
          <a:p>
            <a:pPr marL="466725" lvl="1" indent="-285750">
              <a:buFontTx/>
              <a:buChar char="-"/>
            </a:pPr>
            <a:r>
              <a:rPr lang="cs-CZ" sz="1800" b="1" dirty="0"/>
              <a:t>Nabytí společné kontroly</a:t>
            </a:r>
            <a:r>
              <a:rPr lang="en-GB" sz="1800" b="1" dirty="0"/>
              <a:t> </a:t>
            </a:r>
            <a:r>
              <a:rPr lang="cs-CZ" sz="1800" b="1" dirty="0"/>
              <a:t>ze strany </a:t>
            </a:r>
            <a:r>
              <a:rPr lang="en-GB" sz="1800" b="1" dirty="0" err="1"/>
              <a:t>Electricité</a:t>
            </a:r>
            <a:r>
              <a:rPr lang="en-GB" sz="1800" b="1" dirty="0"/>
              <a:t> de France S.A. ("EDF") </a:t>
            </a:r>
            <a:r>
              <a:rPr lang="en-GB" sz="1800" dirty="0"/>
              <a:t>a </a:t>
            </a:r>
            <a:r>
              <a:rPr lang="en-GB" sz="1800" b="1" dirty="0"/>
              <a:t>China General Nuclear Power Corporation ("CGN", of China) </a:t>
            </a:r>
            <a:r>
              <a:rPr lang="cs-CZ" sz="1800" dirty="0"/>
              <a:t>nad</a:t>
            </a:r>
            <a:r>
              <a:rPr lang="en-GB" sz="1800" dirty="0"/>
              <a:t> </a:t>
            </a:r>
            <a:r>
              <a:rPr lang="en-GB" sz="1800" b="1" dirty="0"/>
              <a:t>NNB Companies </a:t>
            </a:r>
            <a:r>
              <a:rPr lang="cs-CZ" sz="1800" b="1" dirty="0"/>
              <a:t>patřících EDF </a:t>
            </a:r>
            <a:r>
              <a:rPr lang="en-GB" sz="1800" dirty="0"/>
              <a:t>(HPC Holding, SZC Holding a BRB Holding)</a:t>
            </a:r>
          </a:p>
          <a:p>
            <a:pPr marL="466725" lvl="1" indent="-285750">
              <a:buFontTx/>
              <a:buChar char="-"/>
            </a:pPr>
            <a:r>
              <a:rPr lang="cs-CZ" sz="1800" dirty="0"/>
              <a:t>Strategické partnerství EDF a CGN pro účely návrhu, vývoje, stavby, testování, provozování (včetně prodeje vyrobené elektřiny), údržby a vyřazení z provozu nových jaderných zdrojů v </a:t>
            </a:r>
            <a:r>
              <a:rPr lang="en-GB" sz="1800" dirty="0" err="1"/>
              <a:t>Hinkley</a:t>
            </a:r>
            <a:r>
              <a:rPr lang="en-GB" sz="1800" dirty="0"/>
              <a:t> Point, Sizewell a </a:t>
            </a:r>
            <a:r>
              <a:rPr lang="en-GB" sz="1800" dirty="0" err="1"/>
              <a:t>Bradwell</a:t>
            </a:r>
            <a:r>
              <a:rPr lang="en-GB" sz="1800" dirty="0"/>
              <a:t>. </a:t>
            </a:r>
          </a:p>
          <a:p>
            <a:pPr marL="285750" indent="-285750">
              <a:buFontTx/>
              <a:buChar char="-"/>
            </a:pPr>
            <a:r>
              <a:rPr lang="en-GB" sz="1800" dirty="0"/>
              <a:t> </a:t>
            </a:r>
            <a:r>
              <a:rPr lang="cs-CZ" sz="1800" dirty="0"/>
              <a:t>Otázka výpočtu obratu</a:t>
            </a:r>
            <a:r>
              <a:rPr lang="en-GB" sz="1800" dirty="0"/>
              <a:t> – CGN </a:t>
            </a:r>
            <a:r>
              <a:rPr lang="cs-CZ" sz="1800" dirty="0"/>
              <a:t>samo obrat pod </a:t>
            </a:r>
            <a:r>
              <a:rPr lang="en-GB" sz="1800" dirty="0"/>
              <a:t>250 </a:t>
            </a:r>
            <a:r>
              <a:rPr lang="en-GB" sz="1800" dirty="0" err="1"/>
              <a:t>mio</a:t>
            </a:r>
            <a:r>
              <a:rPr lang="en-GB" sz="1800" dirty="0"/>
              <a:t>. EUR </a:t>
            </a:r>
            <a:r>
              <a:rPr lang="cs-CZ" sz="1800" dirty="0"/>
              <a:t>na trhu</a:t>
            </a:r>
            <a:r>
              <a:rPr lang="en-GB" sz="1800" dirty="0"/>
              <a:t> EU</a:t>
            </a:r>
            <a:endParaRPr lang="cs-CZ" sz="1800" dirty="0"/>
          </a:p>
          <a:p>
            <a:pPr marL="285750" indent="-285750">
              <a:buFontTx/>
              <a:buChar char="-"/>
            </a:pPr>
            <a:endParaRPr lang="en-GB" sz="1800" dirty="0"/>
          </a:p>
          <a:p>
            <a:pPr marL="466725" lvl="1" indent="-285750">
              <a:buFontTx/>
              <a:buChar char="-"/>
            </a:pPr>
            <a:r>
              <a:rPr lang="cs-CZ" sz="1800" dirty="0"/>
              <a:t>Avšak kontrola CGN ze strany</a:t>
            </a:r>
            <a:r>
              <a:rPr lang="en-GB" sz="1800" dirty="0"/>
              <a:t> Central SASAC (</a:t>
            </a:r>
            <a:r>
              <a:rPr lang="cs-CZ" sz="1800" dirty="0"/>
              <a:t>komise řídící čínské státní podniky kontrolované čínskou vládou)</a:t>
            </a:r>
            <a:r>
              <a:rPr lang="en-GB" sz="1800" dirty="0"/>
              <a:t>, </a:t>
            </a:r>
            <a:r>
              <a:rPr lang="cs-CZ" sz="1800" dirty="0"/>
              <a:t>tzn. je třeba přičíst obraty ostatních čínských státních podniků aktivních v energetice </a:t>
            </a:r>
            <a:r>
              <a:rPr lang="en-GB" sz="1800" dirty="0"/>
              <a:t>– </a:t>
            </a:r>
            <a:r>
              <a:rPr lang="cs-CZ" sz="1800" dirty="0"/>
              <a:t>nelez argumentovat samostatným rozhodováním – výsledný obrat </a:t>
            </a:r>
            <a:r>
              <a:rPr lang="en-GB" sz="1800" dirty="0"/>
              <a:t> – </a:t>
            </a:r>
            <a:r>
              <a:rPr lang="cs-CZ" sz="1800" dirty="0"/>
              <a:t>výsledný obrat splňuje notifikační kritéria EU</a:t>
            </a:r>
          </a:p>
          <a:p>
            <a:pPr marL="285750" indent="-285750">
              <a:buFontTx/>
              <a:buChar char="-"/>
            </a:pPr>
            <a:endParaRPr lang="cs-CZ"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5</a:t>
            </a:fld>
            <a:endParaRPr lang="cs-CZ"/>
          </a:p>
        </p:txBody>
      </p:sp>
    </p:spTree>
    <p:extLst>
      <p:ext uri="{BB962C8B-B14F-4D97-AF65-F5344CB8AC3E}">
        <p14:creationId xmlns:p14="http://schemas.microsoft.com/office/powerpoint/2010/main" val="156906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14582"/>
          </a:xfrm>
        </p:spPr>
        <p:txBody>
          <a:bodyPr/>
          <a:lstStyle/>
          <a:p>
            <a:r>
              <a:rPr lang="cs-CZ" dirty="0"/>
              <a:t>TYPY SPOJENÍ Z HLEDISKA STRUKTURY TRHU		</a:t>
            </a:r>
          </a:p>
        </p:txBody>
      </p:sp>
      <p:sp>
        <p:nvSpPr>
          <p:cNvPr id="3" name="Zástupný symbol pro obsah 2"/>
          <p:cNvSpPr>
            <a:spLocks noGrp="1"/>
          </p:cNvSpPr>
          <p:nvPr>
            <p:ph idx="1"/>
          </p:nvPr>
        </p:nvSpPr>
        <p:spPr>
          <a:xfrm>
            <a:off x="349621" y="1478244"/>
            <a:ext cx="8136000" cy="4680000"/>
          </a:xfrm>
        </p:spPr>
        <p:txBody>
          <a:bodyPr/>
          <a:lstStyle/>
          <a:p>
            <a:pPr marL="285750" indent="-285750">
              <a:buFontTx/>
              <a:buChar char="-"/>
            </a:pPr>
            <a:endParaRPr lang="cs-CZ" dirty="0">
              <a:solidFill>
                <a:srgbClr val="F24F00"/>
              </a:solidFill>
            </a:endParaRPr>
          </a:p>
          <a:p>
            <a:pPr marL="285750" indent="-285750">
              <a:buFontTx/>
              <a:buChar char="-"/>
            </a:pPr>
            <a:r>
              <a:rPr lang="cs-CZ" sz="2000" dirty="0">
                <a:solidFill>
                  <a:schemeClr val="accent2"/>
                </a:solidFill>
              </a:rPr>
              <a:t>Horizontální</a:t>
            </a:r>
          </a:p>
          <a:p>
            <a:pPr marL="466725" lvl="1" indent="-285750">
              <a:buFontTx/>
              <a:buChar char="-"/>
            </a:pPr>
            <a:r>
              <a:rPr lang="cs-CZ" sz="2000" dirty="0"/>
              <a:t>Potenciálně nejvíce nebezpečné pro soutěž</a:t>
            </a:r>
          </a:p>
          <a:p>
            <a:pPr marL="647700" lvl="2" indent="-285750">
              <a:buFontTx/>
              <a:buChar char="-"/>
            </a:pPr>
            <a:r>
              <a:rPr lang="cs-CZ" sz="2000" i="1" dirty="0"/>
              <a:t>Pivo</a:t>
            </a:r>
          </a:p>
          <a:p>
            <a:pPr marL="466725" lvl="1" indent="-285750">
              <a:buFontTx/>
              <a:buChar char="-"/>
            </a:pPr>
            <a:endParaRPr lang="cs-CZ" sz="2000" dirty="0"/>
          </a:p>
          <a:p>
            <a:pPr marL="285750" indent="-285750">
              <a:buFontTx/>
              <a:buChar char="-"/>
            </a:pPr>
            <a:r>
              <a:rPr lang="cs-CZ" sz="2000" dirty="0">
                <a:solidFill>
                  <a:schemeClr val="accent2"/>
                </a:solidFill>
              </a:rPr>
              <a:t>Vertikální </a:t>
            </a:r>
          </a:p>
          <a:p>
            <a:pPr marL="466725" lvl="1" indent="-285750">
              <a:buFontTx/>
              <a:buChar char="-"/>
            </a:pPr>
            <a:r>
              <a:rPr lang="cs-CZ" sz="2000" dirty="0"/>
              <a:t>Nebezpečí uzavření navazujících trhů</a:t>
            </a:r>
          </a:p>
          <a:p>
            <a:pPr marL="647700" lvl="2" indent="-285750">
              <a:buFontTx/>
              <a:buChar char="-"/>
            </a:pPr>
            <a:r>
              <a:rPr lang="cs-CZ" sz="2000" i="1" dirty="0"/>
              <a:t>Síťová odvětví</a:t>
            </a:r>
          </a:p>
          <a:p>
            <a:pPr marL="466725" lvl="1" indent="-285750">
              <a:buFontTx/>
              <a:buChar char="-"/>
            </a:pPr>
            <a:endParaRPr lang="cs-CZ" sz="2000" dirty="0"/>
          </a:p>
          <a:p>
            <a:pPr marL="285750" indent="-285750">
              <a:buFontTx/>
              <a:buChar char="-"/>
            </a:pPr>
            <a:r>
              <a:rPr lang="cs-CZ" sz="2000" dirty="0">
                <a:solidFill>
                  <a:schemeClr val="accent2"/>
                </a:solidFill>
              </a:rPr>
              <a:t>Konglomerátní</a:t>
            </a:r>
          </a:p>
          <a:p>
            <a:pPr marL="466725" lvl="1" indent="-285750">
              <a:buFontTx/>
              <a:buChar char="-"/>
            </a:pPr>
            <a:r>
              <a:rPr lang="cs-CZ" sz="2000" dirty="0"/>
              <a:t>Obvykle bezproblémové, ale nebezpečí v případě souvisejících trhů</a:t>
            </a:r>
          </a:p>
          <a:p>
            <a:pPr marL="647700" lvl="2" indent="-285750">
              <a:buFontTx/>
              <a:buChar char="-"/>
            </a:pPr>
            <a:r>
              <a:rPr lang="cs-CZ" sz="2000" i="1" dirty="0"/>
              <a:t>GE/</a:t>
            </a:r>
            <a:r>
              <a:rPr lang="cs-CZ" sz="2000" i="1" dirty="0" err="1"/>
              <a:t>Honeywell</a:t>
            </a:r>
            <a:endParaRPr lang="cs-CZ" sz="2000" i="1"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6</a:t>
            </a:fld>
            <a:endParaRPr lang="cs-CZ"/>
          </a:p>
        </p:txBody>
      </p:sp>
    </p:spTree>
    <p:extLst>
      <p:ext uri="{BB962C8B-B14F-4D97-AF65-F5344CB8AC3E}">
        <p14:creationId xmlns:p14="http://schemas.microsoft.com/office/powerpoint/2010/main" val="3973102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VÝZNAM OBRATU</a:t>
            </a:r>
          </a:p>
        </p:txBody>
      </p:sp>
      <p:sp>
        <p:nvSpPr>
          <p:cNvPr id="3" name="Zástupný symbol pro obsah 2"/>
          <p:cNvSpPr>
            <a:spLocks noGrp="1"/>
          </p:cNvSpPr>
          <p:nvPr>
            <p:ph idx="1"/>
          </p:nvPr>
        </p:nvSpPr>
        <p:spPr>
          <a:xfrm>
            <a:off x="361496" y="1478244"/>
            <a:ext cx="8136000" cy="4922556"/>
          </a:xfrm>
        </p:spPr>
        <p:txBody>
          <a:bodyPr/>
          <a:lstStyle/>
          <a:p>
            <a:pPr marL="285750" indent="-285750">
              <a:buFontTx/>
              <a:buChar char="-"/>
            </a:pPr>
            <a:r>
              <a:rPr lang="cs-CZ" sz="1800" dirty="0"/>
              <a:t>Podle toho, na jakém území je dosažen a v jaké výši, určuje, ke kterým soutěžním úřadům je nutné spojení notifikovat</a:t>
            </a:r>
          </a:p>
          <a:p>
            <a:pPr marL="466725" lvl="1" indent="-285750">
              <a:buFontTx/>
              <a:buChar char="-"/>
            </a:pPr>
            <a:r>
              <a:rPr lang="cs-CZ" sz="1800" dirty="0"/>
              <a:t>V každé jurisdikci odlišné</a:t>
            </a:r>
          </a:p>
          <a:p>
            <a:pPr marL="285750" indent="-285750">
              <a:buFontTx/>
              <a:buChar char="-"/>
            </a:pPr>
            <a:endParaRPr lang="cs-CZ" sz="1800" dirty="0"/>
          </a:p>
          <a:p>
            <a:pPr marL="285750" indent="-285750">
              <a:buFontTx/>
              <a:buChar char="-"/>
            </a:pPr>
            <a:r>
              <a:rPr lang="cs-CZ" sz="1800" dirty="0"/>
              <a:t>„</a:t>
            </a:r>
            <a:r>
              <a:rPr lang="cs-CZ" sz="1800" dirty="0" err="1"/>
              <a:t>One</a:t>
            </a:r>
            <a:r>
              <a:rPr lang="cs-CZ" sz="1800" dirty="0"/>
              <a:t> stop </a:t>
            </a:r>
            <a:r>
              <a:rPr lang="cs-CZ" sz="1800" dirty="0" err="1"/>
              <a:t>shop</a:t>
            </a:r>
            <a:r>
              <a:rPr lang="cs-CZ" sz="1800" dirty="0"/>
              <a:t>“ systém Evropské komise pro spojení s významem pro EU</a:t>
            </a:r>
          </a:p>
          <a:p>
            <a:pPr marL="466725" lvl="1" indent="-285750">
              <a:buFontTx/>
              <a:buChar char="-"/>
            </a:pPr>
            <a:r>
              <a:rPr lang="cs-CZ" sz="1800" dirty="0"/>
              <a:t>Nevylučuje nutnost notifikace mimo EU/EHP</a:t>
            </a:r>
          </a:p>
          <a:p>
            <a:pPr marL="285750" indent="-285750">
              <a:buFontTx/>
              <a:buChar char="-"/>
            </a:pPr>
            <a:endParaRPr lang="cs-CZ" sz="1800" dirty="0"/>
          </a:p>
          <a:p>
            <a:pPr marL="285750" indent="-285750">
              <a:buFontTx/>
              <a:buChar char="-"/>
            </a:pPr>
            <a:r>
              <a:rPr lang="cs-CZ" sz="1800" dirty="0"/>
              <a:t>Čistý obrat za předchozí ukončené účetní období</a:t>
            </a:r>
          </a:p>
          <a:p>
            <a:pPr marL="285750" indent="-285750">
              <a:buFontTx/>
              <a:buChar char="-"/>
            </a:pPr>
            <a:endParaRPr lang="cs-CZ" sz="1800" dirty="0"/>
          </a:p>
          <a:p>
            <a:pPr marL="285750" indent="-285750">
              <a:buFontTx/>
              <a:buChar char="-"/>
            </a:pPr>
            <a:r>
              <a:rPr lang="cs-CZ" sz="1800" dirty="0"/>
              <a:t>Lokální nexus – racionalizace a redukce počtu spojení, která je nutné notifikovat a posuzovat</a:t>
            </a:r>
          </a:p>
          <a:p>
            <a:pPr marL="466725" lvl="1" indent="-285750">
              <a:buFontTx/>
              <a:buChar char="-"/>
            </a:pPr>
            <a:r>
              <a:rPr lang="cs-CZ" sz="1800" dirty="0"/>
              <a:t>Ne ve všech jurisdikcích, zátěž pro spojující se soutěžitele</a:t>
            </a:r>
          </a:p>
          <a:p>
            <a:pPr marL="285750" indent="-285750">
              <a:buFontTx/>
              <a:buChar char="-"/>
            </a:pPr>
            <a:endParaRPr lang="cs-CZ" sz="1800" dirty="0"/>
          </a:p>
          <a:p>
            <a:pPr marL="285750" indent="-285750">
              <a:buFontTx/>
              <a:buChar char="-"/>
            </a:pPr>
            <a:r>
              <a:rPr lang="cs-CZ" sz="1800" dirty="0"/>
              <a:t>Aktuálně diskuse o dostatečnosti </a:t>
            </a:r>
            <a:r>
              <a:rPr lang="cs-CZ" sz="1800" dirty="0" err="1"/>
              <a:t>kriteria</a:t>
            </a:r>
            <a:r>
              <a:rPr lang="cs-CZ" sz="1800" dirty="0"/>
              <a:t> pro zachycení spojení s inovativními rychle rostoucími soutěžiteli, kteří zatím nemají vysoký obrat</a:t>
            </a:r>
          </a:p>
          <a:p>
            <a:pPr marL="466725" lvl="1" indent="-285750">
              <a:buFontTx/>
              <a:buChar char="-"/>
            </a:pPr>
            <a:r>
              <a:rPr lang="cs-CZ" sz="1800" i="1" dirty="0" err="1"/>
              <a:t>Facebook</a:t>
            </a:r>
            <a:r>
              <a:rPr lang="cs-CZ" sz="1800" i="1" dirty="0"/>
              <a:t> - </a:t>
            </a:r>
            <a:r>
              <a:rPr lang="cs-CZ" sz="1800" i="1" dirty="0" err="1"/>
              <a:t>What´s</a:t>
            </a:r>
            <a:r>
              <a:rPr lang="cs-CZ" sz="1800" i="1" dirty="0"/>
              <a:t> </a:t>
            </a:r>
            <a:r>
              <a:rPr lang="cs-CZ" sz="1800" i="1" dirty="0" err="1"/>
              <a:t>App</a:t>
            </a:r>
            <a:endParaRPr lang="cs-CZ" sz="1800" i="1" dirty="0"/>
          </a:p>
          <a:p>
            <a:pPr marL="466725" lvl="1" indent="-285750">
              <a:buFontTx/>
              <a:buChar char="-"/>
            </a:pPr>
            <a:r>
              <a:rPr lang="cs-CZ" sz="1800" dirty="0"/>
              <a:t>Úvahy o nahrazení obratu hodnotou </a:t>
            </a:r>
            <a:r>
              <a:rPr lang="cs-CZ" sz="1800" dirty="0" err="1"/>
              <a:t>transkace</a:t>
            </a:r>
            <a:endParaRPr lang="cs-CZ" sz="1800" dirty="0"/>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7</a:t>
            </a:fld>
            <a:endParaRPr lang="cs-CZ"/>
          </a:p>
        </p:txBody>
      </p:sp>
    </p:spTree>
    <p:extLst>
      <p:ext uri="{BB962C8B-B14F-4D97-AF65-F5344CB8AC3E}">
        <p14:creationId xmlns:p14="http://schemas.microsoft.com/office/powerpoint/2010/main" val="3811094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Obratová </a:t>
            </a:r>
            <a:r>
              <a:rPr lang="cs-CZ" dirty="0" err="1"/>
              <a:t>kritÉria</a:t>
            </a:r>
            <a:r>
              <a:rPr lang="cs-CZ" dirty="0"/>
              <a:t> pro spouštějící povinnost notifikace k </a:t>
            </a:r>
            <a:r>
              <a:rPr lang="cs-CZ" dirty="0" err="1"/>
              <a:t>ek</a:t>
            </a:r>
            <a:endParaRPr lang="cs-CZ" dirty="0"/>
          </a:p>
        </p:txBody>
      </p:sp>
      <p:sp>
        <p:nvSpPr>
          <p:cNvPr id="3" name="Zástupný symbol pro obsah 2"/>
          <p:cNvSpPr>
            <a:spLocks noGrp="1"/>
          </p:cNvSpPr>
          <p:nvPr>
            <p:ph idx="1"/>
          </p:nvPr>
        </p:nvSpPr>
        <p:spPr>
          <a:xfrm>
            <a:off x="504000" y="1436914"/>
            <a:ext cx="8136000" cy="4935086"/>
          </a:xfrm>
        </p:spPr>
        <p:txBody>
          <a:bodyPr/>
          <a:lstStyle/>
          <a:p>
            <a:pPr hangingPunct="0"/>
            <a:r>
              <a:rPr lang="cs-CZ" dirty="0"/>
              <a:t>a) celkový celosvětový obrat všech dotčených podniků přesahuje 5000 milionů EUR </a:t>
            </a:r>
            <a:r>
              <a:rPr lang="cs-CZ" u="sng" dirty="0"/>
              <a:t>a</a:t>
            </a:r>
          </a:p>
          <a:p>
            <a:pPr hangingPunct="0"/>
            <a:r>
              <a:rPr lang="cs-CZ" dirty="0"/>
              <a:t>b) celkový obrat každého z nejméně dvou dotčených podniků v rámci celého Společenství přesahuje 250 milionů EUR,</a:t>
            </a:r>
          </a:p>
          <a:p>
            <a:pPr hangingPunct="0"/>
            <a:r>
              <a:rPr lang="cs-CZ" b="1" u="sng" dirty="0"/>
              <a:t>pokud</a:t>
            </a:r>
            <a:r>
              <a:rPr lang="cs-CZ" b="1" dirty="0"/>
              <a:t> žádný z dotčených podniků nedosáhne v jednom a témž členském státě více než dvou třetin svého celkového obratu v rámci celé EU.</a:t>
            </a:r>
          </a:p>
          <a:p>
            <a:pPr hangingPunct="0"/>
            <a:endParaRPr lang="cs-CZ" dirty="0"/>
          </a:p>
          <a:p>
            <a:pPr hangingPunct="0"/>
            <a:r>
              <a:rPr lang="cs-CZ" dirty="0"/>
              <a:t>NEBO</a:t>
            </a:r>
          </a:p>
          <a:p>
            <a:pPr hangingPunct="0"/>
            <a:r>
              <a:rPr lang="cs-CZ" dirty="0"/>
              <a:t>Spojení nedosahující výše uvedených prahových hodnot musí být oznámeno EK jestliže:</a:t>
            </a:r>
          </a:p>
          <a:p>
            <a:pPr hangingPunct="0"/>
            <a:r>
              <a:rPr lang="cs-CZ" dirty="0"/>
              <a:t>a) celkový celosvětový obrat všech dotčených podniků přesahuje 2500 milionů EUR;</a:t>
            </a:r>
          </a:p>
          <a:p>
            <a:pPr hangingPunct="0"/>
            <a:r>
              <a:rPr lang="cs-CZ" dirty="0"/>
              <a:t>b) v každém z nejméně tří členských států celkový obrat všech dotčených podniků přesahuje 100 milionů EUR;</a:t>
            </a:r>
          </a:p>
          <a:p>
            <a:pPr hangingPunct="0"/>
            <a:r>
              <a:rPr lang="cs-CZ" dirty="0"/>
              <a:t>c) v každém z nejméně tří členských států uvedených pro účely písmena b) převyšuje celkový obrat každého z nejméně dvou dotčených podniků 25 milionů EUR a</a:t>
            </a:r>
          </a:p>
          <a:p>
            <a:pPr hangingPunct="0"/>
            <a:r>
              <a:rPr lang="cs-CZ" dirty="0"/>
              <a:t>d) celkový obrat v rámci Společenství každého z nejméně dvou dotčených podniků přesahuje 100 milionů EUR,</a:t>
            </a:r>
          </a:p>
          <a:p>
            <a:pPr hangingPunct="0"/>
            <a:r>
              <a:rPr lang="cs-CZ" b="1" dirty="0"/>
              <a:t>pokud žádný z dotčených podniků nedosáhne v jednom a témž členském státě více než dvou třetin svého celkového obratu v rámci celé EU.</a:t>
            </a:r>
            <a:endParaRPr lang="cs-CZ" dirty="0"/>
          </a:p>
          <a:p>
            <a:endParaRPr lang="cs-CZ" dirty="0">
              <a:solidFill>
                <a:srgbClr val="F24F00"/>
              </a:solidFill>
            </a:endParaRPr>
          </a:p>
        </p:txBody>
      </p:sp>
      <p:sp>
        <p:nvSpPr>
          <p:cNvPr id="4" name="Zástupný symbol pro číslo snímku 3"/>
          <p:cNvSpPr>
            <a:spLocks noGrp="1"/>
          </p:cNvSpPr>
          <p:nvPr>
            <p:ph type="sldNum" sz="quarter" idx="10"/>
          </p:nvPr>
        </p:nvSpPr>
        <p:spPr/>
        <p:txBody>
          <a:bodyPr/>
          <a:lstStyle/>
          <a:p>
            <a:fld id="{569EC6D3-E5AC-407E-ABD5-BD9CA53279C2}" type="slidenum">
              <a:rPr lang="cs-CZ" smtClean="0"/>
              <a:pPr/>
              <a:t>8</a:t>
            </a:fld>
            <a:endParaRPr lang="cs-CZ"/>
          </a:p>
        </p:txBody>
      </p:sp>
    </p:spTree>
    <p:extLst>
      <p:ext uri="{BB962C8B-B14F-4D97-AF65-F5344CB8AC3E}">
        <p14:creationId xmlns:p14="http://schemas.microsoft.com/office/powerpoint/2010/main" val="16627566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heme/theme1.xml><?xml version="1.0" encoding="utf-8"?>
<a:theme xmlns:a="http://schemas.openxmlformats.org/drawingml/2006/main" name="Sablona_SkupinaCEZ_2014_CZ">
  <a:themeElements>
    <a:clrScheme name="Skupina CEZ 1">
      <a:dk1>
        <a:srgbClr val="000000"/>
      </a:dk1>
      <a:lt1>
        <a:srgbClr val="FFFFFF"/>
      </a:lt1>
      <a:dk2>
        <a:srgbClr val="FFFFFF"/>
      </a:dk2>
      <a:lt2>
        <a:srgbClr val="969696"/>
      </a:lt2>
      <a:accent1>
        <a:srgbClr val="DDDDDD"/>
      </a:accent1>
      <a:accent2>
        <a:srgbClr val="F24F00"/>
      </a:accent2>
      <a:accent3>
        <a:srgbClr val="FFFFFF"/>
      </a:accent3>
      <a:accent4>
        <a:srgbClr val="000000"/>
      </a:accent4>
      <a:accent5>
        <a:srgbClr val="EBEBEB"/>
      </a:accent5>
      <a:accent6>
        <a:srgbClr val="DB4700"/>
      </a:accent6>
      <a:hlink>
        <a:srgbClr val="909090"/>
      </a:hlink>
      <a:folHlink>
        <a:srgbClr val="606060"/>
      </a:folHlink>
    </a:clrScheme>
    <a:fontScheme name="ČEZ">
      <a:majorFont>
        <a:latin typeface="Futura CEZ Medium"/>
        <a:ea typeface=""/>
        <a:cs typeface=""/>
      </a:majorFont>
      <a:minorFont>
        <a:latin typeface="Arial 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w="0">
          <a:noFill/>
          <a:prstDash val="solid"/>
          <a:round/>
          <a:headEnd/>
          <a:tailEnd/>
        </a:ln>
      </a:spPr>
      <a:bodyPr vert="horz" wrap="square" lIns="91440" tIns="45720" rIns="91440" bIns="45720" numCol="1" anchor="t" anchorCtr="0" compatLnSpc="1">
        <a:prstTxWarp prst="textNoShape">
          <a:avLst/>
        </a:prstTxWarp>
      </a:bodyPr>
      <a:lstStyle>
        <a:defPPr>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none" lIns="78762" tIns="39382" rIns="78762" bIns="39382" numCol="1" anchor="ctr" anchorCtr="0" compatLnSpc="1">
        <a:prstTxWarp prst="textNoShape">
          <a:avLst/>
        </a:prstTxWarp>
      </a:bodyPr>
      <a:lstStyle>
        <a:def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defRPr kumimoji="0" lang="en-US" sz="1400" b="0" i="1" u="none" strike="noStrike" cap="none" normalizeH="0" baseline="0" smtClean="0">
            <a:ln>
              <a:noFill/>
            </a:ln>
            <a:solidFill>
              <a:schemeClr val="tx1"/>
            </a:solidFill>
            <a:effectLst/>
            <a:latin typeface="Arial" pitchFamily="34" charset="0"/>
          </a:defRPr>
        </a:defPPr>
      </a:lstStyle>
    </a:lnDef>
  </a:objectDefaults>
  <a:extraClrSchemeLst>
    <a:extraClrScheme>
      <a:clrScheme name="Skupina CEZ 1">
        <a:dk1>
          <a:srgbClr val="000000"/>
        </a:dk1>
        <a:lt1>
          <a:srgbClr val="FFFFFF"/>
        </a:lt1>
        <a:dk2>
          <a:srgbClr val="FFFFFF"/>
        </a:dk2>
        <a:lt2>
          <a:srgbClr val="969696"/>
        </a:lt2>
        <a:accent1>
          <a:srgbClr val="DDDDDD"/>
        </a:accent1>
        <a:accent2>
          <a:srgbClr val="F24F00"/>
        </a:accent2>
        <a:accent3>
          <a:srgbClr val="FFFFFF"/>
        </a:accent3>
        <a:accent4>
          <a:srgbClr val="000000"/>
        </a:accent4>
        <a:accent5>
          <a:srgbClr val="EBEBEB"/>
        </a:accent5>
        <a:accent6>
          <a:srgbClr val="DB4700"/>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30606-CEZ-sablona.potx" id="{78C74D98-4713-495F-85E4-8B9DE4BDD0CE}" vid="{DB6A8D8F-D870-4D49-87A7-56A508794BE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000000"/>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10341</TotalTime>
  <Words>3169</Words>
  <Application>Microsoft Office PowerPoint</Application>
  <PresentationFormat>Předvádění na obrazovce (4:3)</PresentationFormat>
  <Paragraphs>556</Paragraphs>
  <Slides>43</Slides>
  <Notes>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43</vt:i4>
      </vt:variant>
    </vt:vector>
  </HeadingPairs>
  <TitlesOfParts>
    <vt:vector size="49" baseType="lpstr">
      <vt:lpstr>Arial</vt:lpstr>
      <vt:lpstr>Arial CE</vt:lpstr>
      <vt:lpstr>Futura CEZ Medium</vt:lpstr>
      <vt:lpstr>Times New Roman</vt:lpstr>
      <vt:lpstr>Wingdings</vt:lpstr>
      <vt:lpstr>Sablona_SkupinaCEZ_2014_CZ</vt:lpstr>
      <vt:lpstr>Hospodářská soutěž v EU  Kontrola spojování soutěžitelů,  veřejná podpora, a soukromoprávní prosazování soutěžního práva</vt:lpstr>
      <vt:lpstr>Důvody pro spojování soutěžitelů</vt:lpstr>
      <vt:lpstr>Proč kontrolovat spojování soutěžitelů v EU (a EHP)</vt:lpstr>
      <vt:lpstr>Právní úprava a zdroje informací</vt:lpstr>
      <vt:lpstr>Co vše může být spojením podniků</vt:lpstr>
      <vt:lpstr>Případová studie – hinkley point c</vt:lpstr>
      <vt:lpstr>TYPY SPOJENÍ Z HLEDISKA STRUKTURY TRHU  </vt:lpstr>
      <vt:lpstr>VÝZNAM OBRATU</vt:lpstr>
      <vt:lpstr>Obratová kritÉria pro spouštějící povinnost notifikace k ek</vt:lpstr>
      <vt:lpstr>Význam vymezení Relevantního trhu pro kontrolu spojování podniků  </vt:lpstr>
      <vt:lpstr>Relevantní trh konkrétně</vt:lpstr>
      <vt:lpstr>Kritéria zkoumaná při posuzování spojení </vt:lpstr>
      <vt:lpstr>ŘÍZENÍ PŘED EK (A obdobně OSTATNÍMI SOUTĚŽNÍMI ÚŘADY) I.</vt:lpstr>
      <vt:lpstr>ŘÍZENÍ PŘED EK (A obdnobně OSTATNÍMI SOUTĚŽNÍMI ÚŘADY) II.</vt:lpstr>
      <vt:lpstr>ZÁKLADNÍ ZÁSADY BEZPROBLÉMOVÉHO SPOJENÍ soutěžitelů z hlediska soutěžního práva</vt:lpstr>
      <vt:lpstr>Příklady kontroly Spojování soutěžitelů</vt:lpstr>
      <vt:lpstr>Kontrola veřejné podpory – právní základ </vt:lpstr>
      <vt:lpstr>Kontrola veřejné podpory - Definiční znaky VP (čl. 107 (1) SFEU)</vt:lpstr>
      <vt:lpstr>Sdělení Komise o pojmu veřejná podpora</vt:lpstr>
      <vt:lpstr>Veřejné prostředky</vt:lpstr>
      <vt:lpstr>Případová studie – hinkley point c</vt:lpstr>
      <vt:lpstr>Zvýhodnění soutěžitele (1)</vt:lpstr>
      <vt:lpstr>Zvýhodnění soutěžitele (2)</vt:lpstr>
      <vt:lpstr>Zvýhodnění soutěžitele (3)</vt:lpstr>
      <vt:lpstr>Narušení hospodářské soutěže</vt:lpstr>
      <vt:lpstr>Případová studie – paks ii </vt:lpstr>
      <vt:lpstr>Ovlivnění obchodu v rámci Unie</vt:lpstr>
      <vt:lpstr>Vztahy s EK - Notifikace VP čl. 108 (3) SFEU</vt:lpstr>
      <vt:lpstr>Hlavní Výjimky z povinnosti notifikovat </vt:lpstr>
      <vt:lpstr>vztahy s EK v modernizovaném režimu</vt:lpstr>
      <vt:lpstr>Příklady KONTROLy Poskytování Veřejné podpory</vt:lpstr>
      <vt:lpstr>soukromoprávní prosazování soutěžního práva?</vt:lpstr>
      <vt:lpstr>Soukromoprávní prosazování soutěžního práva – právní základ  EU</vt:lpstr>
      <vt:lpstr>Vývoj ke směrnici 104/2014</vt:lpstr>
      <vt:lpstr>Směrnice 104/2014 </vt:lpstr>
      <vt:lpstr>Doprovodné nástroje ke směrnici</vt:lpstr>
      <vt:lpstr>požadavky směrnice - Zlepšení přístupu k důkazům</vt:lpstr>
      <vt:lpstr>požadavky směrnice - Lhůty pro podání žaloby</vt:lpstr>
      <vt:lpstr>požadavky směrnice - Společná a nerozdílná odpovědnost za škodu</vt:lpstr>
      <vt:lpstr>požadavky směrnice - Obhajoba přenesením škody</vt:lpstr>
      <vt:lpstr>požadavky směrnice - Kvantifikace způsobené škody</vt:lpstr>
      <vt:lpstr>požadavky směrnice - Mechanismus konsensuálního řešení sporů</vt:lpstr>
      <vt:lpstr>Prezentace aplikace PowerPoint</vt:lpstr>
    </vt:vector>
  </TitlesOfParts>
  <Company>ČEZ ICT Services, a. 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Dostal Ondřej</dc:creator>
  <cp:keywords>ČEZ</cp:keywords>
  <cp:lastModifiedBy>Sedova Jindriska</cp:lastModifiedBy>
  <cp:revision>408</cp:revision>
  <cp:lastPrinted>2014-03-20T09:04:26Z</cp:lastPrinted>
  <dcterms:created xsi:type="dcterms:W3CDTF">2015-09-29T08:00:02Z</dcterms:created>
  <dcterms:modified xsi:type="dcterms:W3CDTF">2019-11-29T09:20:42Z</dcterms:modified>
  <cp:category>Veřejné</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niversal Objects">
    <vt:bool>true</vt:bool>
  </property>
  <property fmtid="{D5CDD505-2E9C-101B-9397-08002B2CF9AE}" pid="3" name="McKPaperSize">
    <vt:lpwstr>A4</vt:lpwstr>
  </property>
  <property fmtid="{D5CDD505-2E9C-101B-9397-08002B2CF9AE}" pid="4" name="NotesPageLayout">
    <vt:lpwstr>Message</vt:lpwstr>
  </property>
  <property fmtid="{D5CDD505-2E9C-101B-9397-08002B2CF9AE}" pid="5" name="Event">
    <vt:lpwstr>Document</vt:lpwstr>
  </property>
  <property fmtid="{D5CDD505-2E9C-101B-9397-08002B2CF9AE}" pid="6" name="Delivery Date">
    <vt:lpwstr>Date</vt:lpwstr>
  </property>
  <property fmtid="{D5CDD505-2E9C-101B-9397-08002B2CF9AE}" pid="7" name="DocID">
    <vt:lpwstr>PRG-ZPD008-20041008-11373P1C</vt:lpwstr>
  </property>
  <property fmtid="{D5CDD505-2E9C-101B-9397-08002B2CF9AE}" pid="8" name="DocIDinTitle">
    <vt:bool>true</vt:bool>
  </property>
  <property fmtid="{D5CDD505-2E9C-101B-9397-08002B2CF9AE}" pid="9" name="DocIDinSlide">
    <vt:bool>true</vt:bool>
  </property>
  <property fmtid="{D5CDD505-2E9C-101B-9397-08002B2CF9AE}" pid="10" name="DocIDPosition">
    <vt:i4>0</vt:i4>
  </property>
  <property fmtid="{D5CDD505-2E9C-101B-9397-08002B2CF9AE}" pid="11" name="DocumentTagging.ClassificationMark.P00">
    <vt:lpwstr>&lt;ClassificationMark xmlns:xsi="http://www.w3.org/2001/XMLSchema-instance" xmlns:xsd="http://www.w3.org/2001/XMLSchema" margin="NaN" class="C0" owner="Dostal Ondřej" position="BottomMiddle" marginX="0" marginY="0" classifiedOn="2018-11-13T16:53:03.623</vt:lpwstr>
  </property>
  <property fmtid="{D5CDD505-2E9C-101B-9397-08002B2CF9AE}" pid="12" name="DocumentTagging.ClassificationMark.P01">
    <vt:lpwstr>9309+01:00" showPrintedBy="false" showPrintDate="false" language="cs" ApplicationVersion="Microsoft PowerPoint, 14.0" addinVersion="5.10.5.29" template="CEZ"&gt;&lt;history bulk="false" class="Veřejné" code="C0" user="Dostal Ondřej" divisionPrefix="CEZ" ma</vt:lpwstr>
  </property>
  <property fmtid="{D5CDD505-2E9C-101B-9397-08002B2CF9AE}" pid="13" name="DocumentTagging.ClassificationMark.P02">
    <vt:lpwstr>ppingVersion="1" date="2018-11-13T16:53:03.7019309+01:00" /&gt;&lt;recipients /&gt;&lt;documentOwners /&gt;&lt;/ClassificationMark&gt;</vt:lpwstr>
  </property>
  <property fmtid="{D5CDD505-2E9C-101B-9397-08002B2CF9AE}" pid="14" name="DocumentTagging.ClassificationMark">
    <vt:lpwstr>￼PARTS:3</vt:lpwstr>
  </property>
  <property fmtid="{D5CDD505-2E9C-101B-9397-08002B2CF9AE}" pid="15" name="DocumentClasification">
    <vt:lpwstr>Veřejné</vt:lpwstr>
  </property>
  <property fmtid="{D5CDD505-2E9C-101B-9397-08002B2CF9AE}" pid="16" name="CEZ_DLP">
    <vt:lpwstr>CEZ:CEZ-DGR:D</vt:lpwstr>
  </property>
</Properties>
</file>