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4"/>
  </p:notesMasterIdLst>
  <p:handoutMasterIdLst>
    <p:handoutMasterId r:id="rId35"/>
  </p:handoutMasterIdLst>
  <p:sldIdLst>
    <p:sldId id="256" r:id="rId2"/>
    <p:sldId id="310" r:id="rId3"/>
    <p:sldId id="302" r:id="rId4"/>
    <p:sldId id="303" r:id="rId5"/>
    <p:sldId id="306" r:id="rId6"/>
    <p:sldId id="331" r:id="rId7"/>
    <p:sldId id="307" r:id="rId8"/>
    <p:sldId id="309" r:id="rId9"/>
    <p:sldId id="304" r:id="rId10"/>
    <p:sldId id="288" r:id="rId11"/>
    <p:sldId id="289" r:id="rId12"/>
    <p:sldId id="313" r:id="rId13"/>
    <p:sldId id="308" r:id="rId14"/>
    <p:sldId id="311" r:id="rId15"/>
    <p:sldId id="312" r:id="rId16"/>
    <p:sldId id="326" r:id="rId17"/>
    <p:sldId id="314" r:id="rId18"/>
    <p:sldId id="315" r:id="rId19"/>
    <p:sldId id="316" r:id="rId20"/>
    <p:sldId id="317" r:id="rId21"/>
    <p:sldId id="330" r:id="rId22"/>
    <p:sldId id="318" r:id="rId23"/>
    <p:sldId id="319" r:id="rId24"/>
    <p:sldId id="320" r:id="rId25"/>
    <p:sldId id="321" r:id="rId26"/>
    <p:sldId id="332" r:id="rId27"/>
    <p:sldId id="322" r:id="rId28"/>
    <p:sldId id="323" r:id="rId29"/>
    <p:sldId id="324" r:id="rId30"/>
    <p:sldId id="325" r:id="rId31"/>
    <p:sldId id="327" r:id="rId32"/>
    <p:sldId id="275" r:id="rId33"/>
  </p:sldIdLst>
  <p:sldSz cx="9144000" cy="6858000" type="screen4x3"/>
  <p:notesSz cx="6797675" cy="9926638"/>
  <p:defaultTextStyle>
    <a:defPPr>
      <a:defRPr lang="en-US"/>
    </a:defPPr>
    <a:lvl1pPr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1pPr>
    <a:lvl2pPr marL="466481"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2pPr>
    <a:lvl3pPr marL="932962"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3pPr>
    <a:lvl4pPr marL="1399443"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4pPr>
    <a:lvl5pPr marL="1865925"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5pPr>
    <a:lvl6pPr marL="2332406" algn="l" defTabSz="932962" rtl="0" eaLnBrk="1" latinLnBrk="0" hangingPunct="1">
      <a:defRPr sz="1428" i="1" kern="1200">
        <a:solidFill>
          <a:schemeClr val="tx1"/>
        </a:solidFill>
        <a:latin typeface="Arial" pitchFamily="34" charset="0"/>
        <a:ea typeface="+mn-ea"/>
        <a:cs typeface="+mn-cs"/>
      </a:defRPr>
    </a:lvl6pPr>
    <a:lvl7pPr marL="2798887" algn="l" defTabSz="932962" rtl="0" eaLnBrk="1" latinLnBrk="0" hangingPunct="1">
      <a:defRPr sz="1428" i="1" kern="1200">
        <a:solidFill>
          <a:schemeClr val="tx1"/>
        </a:solidFill>
        <a:latin typeface="Arial" pitchFamily="34" charset="0"/>
        <a:ea typeface="+mn-ea"/>
        <a:cs typeface="+mn-cs"/>
      </a:defRPr>
    </a:lvl7pPr>
    <a:lvl8pPr marL="3265368" algn="l" defTabSz="932962" rtl="0" eaLnBrk="1" latinLnBrk="0" hangingPunct="1">
      <a:defRPr sz="1428" i="1" kern="1200">
        <a:solidFill>
          <a:schemeClr val="tx1"/>
        </a:solidFill>
        <a:latin typeface="Arial" pitchFamily="34" charset="0"/>
        <a:ea typeface="+mn-ea"/>
        <a:cs typeface="+mn-cs"/>
      </a:defRPr>
    </a:lvl8pPr>
    <a:lvl9pPr marL="3731849" algn="l" defTabSz="932962" rtl="0" eaLnBrk="1" latinLnBrk="0" hangingPunct="1">
      <a:defRPr sz="1428" i="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3952" userDrawn="1">
          <p15:clr>
            <a:srgbClr val="A4A3A4"/>
          </p15:clr>
        </p15:guide>
        <p15:guide id="2" pos="5443" userDrawn="1">
          <p15:clr>
            <a:srgbClr val="A4A3A4"/>
          </p15:clr>
        </p15:guide>
      </p15:sldGuideLst>
    </p:ext>
    <p:ext uri="{2D200454-40CA-4A62-9FC3-DE9A4176ACB9}">
      <p15:notesGuideLst xmlns:p15="http://schemas.microsoft.com/office/powerpoint/2012/main">
        <p15:guide id="1" orient="horz" pos="3120">
          <p15:clr>
            <a:srgbClr val="A4A3A4"/>
          </p15:clr>
        </p15:guide>
        <p15:guide id="2" pos="2098">
          <p15:clr>
            <a:srgbClr val="A4A3A4"/>
          </p15:clr>
        </p15:guide>
        <p15:guide id="3" orient="horz" pos="3127">
          <p15:clr>
            <a:srgbClr val="A4A3A4"/>
          </p15:clr>
        </p15:guide>
        <p15:guide id="4"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C"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24F00"/>
    <a:srgbClr val="C8C8C8"/>
    <a:srgbClr val="E6E6E6"/>
    <a:srgbClr val="606060"/>
    <a:srgbClr val="F24800"/>
    <a:srgbClr val="FFCC66"/>
    <a:srgbClr val="FF9933"/>
    <a:srgbClr val="FF99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1388" autoAdjust="0"/>
  </p:normalViewPr>
  <p:slideViewPr>
    <p:cSldViewPr snapToGrid="0">
      <p:cViewPr varScale="1">
        <p:scale>
          <a:sx n="75" d="100"/>
          <a:sy n="75" d="100"/>
        </p:scale>
        <p:origin x="1603" y="53"/>
      </p:cViewPr>
      <p:guideLst>
        <p:guide orient="horz" pos="3952"/>
        <p:guide pos="54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notesViewPr>
    <p:cSldViewPr snapToGrid="0">
      <p:cViewPr>
        <p:scale>
          <a:sx n="75" d="100"/>
          <a:sy n="75" d="100"/>
        </p:scale>
        <p:origin x="-3150" y="144"/>
      </p:cViewPr>
      <p:guideLst>
        <p:guide orient="horz" pos="3120"/>
        <p:guide pos="2098"/>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46145" cy="496332"/>
          </a:xfrm>
          <a:prstGeom prst="rect">
            <a:avLst/>
          </a:prstGeom>
          <a:noFill/>
          <a:ln w="9525">
            <a:noFill/>
            <a:miter lim="800000"/>
            <a:headEnd/>
            <a:tailEnd/>
          </a:ln>
          <a:effectLst/>
        </p:spPr>
        <p:txBody>
          <a:bodyPr vert="horz" wrap="square" lIns="91828" tIns="45915" rIns="91828" bIns="45915" numCol="1" anchor="t" anchorCtr="0" compatLnSpc="1">
            <a:prstTxWarp prst="textNoShape">
              <a:avLst/>
            </a:prstTxWarp>
          </a:bodyPr>
          <a:lstStyle>
            <a:lvl1pPr algn="l" defTabSz="919699" eaLnBrk="1" hangingPunct="1">
              <a:spcBef>
                <a:spcPct val="0"/>
              </a:spcBef>
              <a:buClrTx/>
              <a:buFontTx/>
              <a:buNone/>
              <a:defRPr sz="1200" i="0">
                <a:latin typeface="Times New Roman" pitchFamily="18" charset="0"/>
              </a:defRPr>
            </a:lvl1pPr>
          </a:lstStyle>
          <a:p>
            <a:endParaRPr lang="en-US"/>
          </a:p>
        </p:txBody>
      </p:sp>
      <p:sp>
        <p:nvSpPr>
          <p:cNvPr id="7171" name="Rectangle 3"/>
          <p:cNvSpPr>
            <a:spLocks noGrp="1" noChangeArrowheads="1"/>
          </p:cNvSpPr>
          <p:nvPr>
            <p:ph type="dt" sz="quarter" idx="1"/>
          </p:nvPr>
        </p:nvSpPr>
        <p:spPr bwMode="auto">
          <a:xfrm>
            <a:off x="3851530" y="0"/>
            <a:ext cx="2946145" cy="496332"/>
          </a:xfrm>
          <a:prstGeom prst="rect">
            <a:avLst/>
          </a:prstGeom>
          <a:noFill/>
          <a:ln w="9525">
            <a:noFill/>
            <a:miter lim="800000"/>
            <a:headEnd/>
            <a:tailEnd/>
          </a:ln>
          <a:effectLst/>
        </p:spPr>
        <p:txBody>
          <a:bodyPr vert="horz" wrap="square" lIns="91828" tIns="45915" rIns="91828" bIns="45915" numCol="1" anchor="t" anchorCtr="0" compatLnSpc="1">
            <a:prstTxWarp prst="textNoShape">
              <a:avLst/>
            </a:prstTxWarp>
          </a:bodyPr>
          <a:lstStyle>
            <a:lvl1pPr algn="r" defTabSz="919699" eaLnBrk="1" hangingPunct="1">
              <a:spcBef>
                <a:spcPct val="0"/>
              </a:spcBef>
              <a:buClrTx/>
              <a:buFontTx/>
              <a:buNone/>
              <a:defRPr sz="1200" i="0">
                <a:latin typeface="Times New Roman" pitchFamily="18" charset="0"/>
              </a:defRPr>
            </a:lvl1pPr>
          </a:lstStyle>
          <a:p>
            <a:fld id="{457EA0C0-5B0D-4D8E-8448-29C33B29C874}" type="datetime1">
              <a:rPr lang="en-US"/>
              <a:pPr/>
              <a:t>11/11/2019</a:t>
            </a:fld>
            <a:endParaRPr lang="en-US"/>
          </a:p>
        </p:txBody>
      </p:sp>
      <p:sp>
        <p:nvSpPr>
          <p:cNvPr id="7172" name="Rectangle 4"/>
          <p:cNvSpPr>
            <a:spLocks noGrp="1" noChangeArrowheads="1"/>
          </p:cNvSpPr>
          <p:nvPr>
            <p:ph type="ftr" sz="quarter" idx="2"/>
          </p:nvPr>
        </p:nvSpPr>
        <p:spPr bwMode="auto">
          <a:xfrm>
            <a:off x="1" y="9430306"/>
            <a:ext cx="2946145" cy="496332"/>
          </a:xfrm>
          <a:prstGeom prst="rect">
            <a:avLst/>
          </a:prstGeom>
          <a:noFill/>
          <a:ln w="9525">
            <a:noFill/>
            <a:miter lim="800000"/>
            <a:headEnd/>
            <a:tailEnd/>
          </a:ln>
          <a:effectLst/>
        </p:spPr>
        <p:txBody>
          <a:bodyPr vert="horz" wrap="square" lIns="91828" tIns="45915" rIns="91828" bIns="45915" numCol="1" anchor="b" anchorCtr="0" compatLnSpc="1">
            <a:prstTxWarp prst="textNoShape">
              <a:avLst/>
            </a:prstTxWarp>
          </a:bodyPr>
          <a:lstStyle>
            <a:lvl1pPr algn="l" defTabSz="919699" eaLnBrk="1" hangingPunct="1">
              <a:spcBef>
                <a:spcPct val="0"/>
              </a:spcBef>
              <a:buClrTx/>
              <a:buFontTx/>
              <a:buNone/>
              <a:defRPr sz="1200" i="0">
                <a:latin typeface="Times New Roman" pitchFamily="18" charset="0"/>
              </a:defRPr>
            </a:lvl1pPr>
          </a:lstStyle>
          <a:p>
            <a:endParaRPr lang="en-US"/>
          </a:p>
        </p:txBody>
      </p:sp>
      <p:sp>
        <p:nvSpPr>
          <p:cNvPr id="7173" name="Rectangle 5"/>
          <p:cNvSpPr>
            <a:spLocks noGrp="1" noChangeArrowheads="1"/>
          </p:cNvSpPr>
          <p:nvPr>
            <p:ph type="sldNum" sz="quarter" idx="3"/>
          </p:nvPr>
        </p:nvSpPr>
        <p:spPr bwMode="auto">
          <a:xfrm>
            <a:off x="3851530" y="9430306"/>
            <a:ext cx="2946145" cy="496332"/>
          </a:xfrm>
          <a:prstGeom prst="rect">
            <a:avLst/>
          </a:prstGeom>
          <a:noFill/>
          <a:ln w="9525">
            <a:noFill/>
            <a:miter lim="800000"/>
            <a:headEnd/>
            <a:tailEnd/>
          </a:ln>
          <a:effectLst/>
        </p:spPr>
        <p:txBody>
          <a:bodyPr vert="horz" wrap="square" lIns="91828" tIns="45915" rIns="91828" bIns="45915" numCol="1" anchor="b" anchorCtr="0" compatLnSpc="1">
            <a:prstTxWarp prst="textNoShape">
              <a:avLst/>
            </a:prstTxWarp>
          </a:bodyPr>
          <a:lstStyle>
            <a:lvl1pPr algn="r" defTabSz="919699" eaLnBrk="1" hangingPunct="1">
              <a:spcBef>
                <a:spcPct val="0"/>
              </a:spcBef>
              <a:buClrTx/>
              <a:buFontTx/>
              <a:buNone/>
              <a:defRPr sz="1200" i="0">
                <a:latin typeface="Times New Roman" pitchFamily="18" charset="0"/>
              </a:defRPr>
            </a:lvl1pPr>
          </a:lstStyle>
          <a:p>
            <a:fld id="{93680765-A157-41AD-8F94-E152B15695BF}" type="slidenum">
              <a:rPr lang="en-US"/>
              <a:pPr/>
              <a:t>‹#›</a:t>
            </a:fld>
            <a:endParaRPr lang="en-US"/>
          </a:p>
        </p:txBody>
      </p:sp>
    </p:spTree>
    <p:extLst>
      <p:ext uri="{BB962C8B-B14F-4D97-AF65-F5344CB8AC3E}">
        <p14:creationId xmlns:p14="http://schemas.microsoft.com/office/powerpoint/2010/main" val="4047161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Grp="1" noRot="1" noChangeAspect="1" noChangeArrowheads="1" noTextEdit="1"/>
          </p:cNvSpPr>
          <p:nvPr>
            <p:ph type="sldImg" idx="2"/>
          </p:nvPr>
        </p:nvSpPr>
        <p:spPr bwMode="auto">
          <a:xfrm>
            <a:off x="617538" y="487363"/>
            <a:ext cx="5626100" cy="4219575"/>
          </a:xfrm>
          <a:prstGeom prst="rect">
            <a:avLst/>
          </a:prstGeom>
          <a:noFill/>
          <a:ln w="9525">
            <a:noFill/>
            <a:miter lim="800000"/>
            <a:headEnd/>
            <a:tailEnd/>
          </a:ln>
          <a:effectLst/>
        </p:spPr>
      </p:sp>
      <p:sp>
        <p:nvSpPr>
          <p:cNvPr id="5125" name="Rectangle 5"/>
          <p:cNvSpPr>
            <a:spLocks noGrp="1" noChangeArrowheads="1"/>
          </p:cNvSpPr>
          <p:nvPr>
            <p:ph type="body" sz="quarter" idx="3"/>
          </p:nvPr>
        </p:nvSpPr>
        <p:spPr bwMode="auto">
          <a:xfrm>
            <a:off x="565628" y="5591625"/>
            <a:ext cx="5729738" cy="3427125"/>
          </a:xfrm>
          <a:prstGeom prst="rect">
            <a:avLst/>
          </a:prstGeom>
          <a:noFill/>
          <a:ln w="9525">
            <a:noFill/>
            <a:miter lim="800000"/>
            <a:headEnd/>
            <a:tailEnd/>
          </a:ln>
          <a:effectLst/>
        </p:spPr>
        <p:txBody>
          <a:bodyPr vert="horz" wrap="square" lIns="0" tIns="0" rIns="0" bIns="0" numCol="1" anchor="t" anchorCtr="0" compatLnSpc="1">
            <a:prstTxWarp prst="textNoShape">
              <a:avLst/>
            </a:prstTxWarp>
            <a:normAutofit/>
          </a:bodyPr>
          <a:lstStyle/>
          <a:p>
            <a:pPr lvl="0"/>
            <a:r>
              <a:rPr lang="cs-CZ" dirty="0"/>
              <a:t>Click to edit Master text styles</a:t>
            </a:r>
          </a:p>
        </p:txBody>
      </p:sp>
      <p:sp>
        <p:nvSpPr>
          <p:cNvPr id="5127" name="pg num"/>
          <p:cNvSpPr>
            <a:spLocks noGrp="1" noChangeArrowheads="1"/>
          </p:cNvSpPr>
          <p:nvPr>
            <p:ph type="sldNum" sz="quarter" idx="5"/>
          </p:nvPr>
        </p:nvSpPr>
        <p:spPr bwMode="auto">
          <a:xfrm>
            <a:off x="6033200" y="9548027"/>
            <a:ext cx="542583" cy="18294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19699" eaLnBrk="1" hangingPunct="1">
              <a:spcBef>
                <a:spcPct val="0"/>
              </a:spcBef>
              <a:buClrTx/>
              <a:buFontTx/>
              <a:buNone/>
              <a:defRPr sz="1200" i="0"/>
            </a:lvl1pPr>
          </a:lstStyle>
          <a:p>
            <a:fld id="{42689D1E-D6FA-469F-A168-9573E3DAE983}" type="slidenum">
              <a:rPr lang="cs-CZ"/>
              <a:pPr/>
              <a:t>‹#›</a:t>
            </a:fld>
            <a:endParaRPr lang="cs-CZ"/>
          </a:p>
        </p:txBody>
      </p:sp>
      <p:sp>
        <p:nvSpPr>
          <p:cNvPr id="5137" name="McK Separator" hidden="1"/>
          <p:cNvSpPr>
            <a:spLocks noChangeShapeType="1"/>
          </p:cNvSpPr>
          <p:nvPr/>
        </p:nvSpPr>
        <p:spPr bwMode="auto">
          <a:xfrm>
            <a:off x="814685" y="1509677"/>
            <a:ext cx="5199079" cy="0"/>
          </a:xfrm>
          <a:prstGeom prst="line">
            <a:avLst/>
          </a:prstGeom>
          <a:noFill/>
          <a:ln w="9525">
            <a:solidFill>
              <a:schemeClr val="tx1"/>
            </a:solidFill>
            <a:round/>
            <a:headEnd/>
            <a:tailEnd/>
          </a:ln>
          <a:effectLst/>
        </p:spPr>
        <p:txBody>
          <a:bodyPr lIns="92290" tIns="46145" rIns="92290" bIns="46145"/>
          <a:lstStyle/>
          <a:p>
            <a:endParaRPr lang="cs-CZ"/>
          </a:p>
        </p:txBody>
      </p:sp>
    </p:spTree>
    <p:extLst>
      <p:ext uri="{BB962C8B-B14F-4D97-AF65-F5344CB8AC3E}">
        <p14:creationId xmlns:p14="http://schemas.microsoft.com/office/powerpoint/2010/main" val="2929927327"/>
      </p:ext>
    </p:extLst>
  </p:cSld>
  <p:clrMap bg1="lt1" tx1="dk1" bg2="lt2" tx2="dk2" accent1="accent1" accent2="accent2" accent3="accent3" accent4="accent4" accent5="accent5" accent6="accent6" hlink="hlink" folHlink="folHlink"/>
  <p:hf hdr="0" dt="0"/>
  <p:notesStyle>
    <a:lvl1pPr algn="l" rtl="0" fontAlgn="base">
      <a:lnSpc>
        <a:spcPct val="90000"/>
      </a:lnSpc>
      <a:spcBef>
        <a:spcPct val="30000"/>
      </a:spcBef>
      <a:spcAft>
        <a:spcPct val="0"/>
      </a:spcAft>
      <a:defRPr sz="1632" b="1" kern="1200">
        <a:solidFill>
          <a:schemeClr val="tx1"/>
        </a:solidFill>
        <a:latin typeface="Arial" pitchFamily="34" charset="0"/>
        <a:ea typeface="+mn-ea"/>
        <a:cs typeface="+mn-cs"/>
      </a:defRPr>
    </a:lvl1pPr>
    <a:lvl2pPr marL="194367" algn="l" rtl="0" fontAlgn="base">
      <a:spcBef>
        <a:spcPct val="30000"/>
      </a:spcBef>
      <a:spcAft>
        <a:spcPct val="0"/>
      </a:spcAft>
      <a:defRPr sz="1224" kern="1200">
        <a:solidFill>
          <a:schemeClr val="tx1"/>
        </a:solidFill>
        <a:latin typeface="Times New Roman" pitchFamily="18" charset="0"/>
        <a:ea typeface="+mn-ea"/>
        <a:cs typeface="+mn-cs"/>
      </a:defRPr>
    </a:lvl2pPr>
    <a:lvl3pPr marL="388734" algn="l" rtl="0" fontAlgn="base">
      <a:spcBef>
        <a:spcPct val="30000"/>
      </a:spcBef>
      <a:spcAft>
        <a:spcPct val="0"/>
      </a:spcAft>
      <a:defRPr sz="1224" kern="1200">
        <a:solidFill>
          <a:schemeClr val="tx1"/>
        </a:solidFill>
        <a:latin typeface="Times New Roman" pitchFamily="18" charset="0"/>
        <a:ea typeface="+mn-ea"/>
        <a:cs typeface="+mn-cs"/>
      </a:defRPr>
    </a:lvl3pPr>
    <a:lvl4pPr marL="583101" algn="l" rtl="0" fontAlgn="base">
      <a:spcBef>
        <a:spcPct val="30000"/>
      </a:spcBef>
      <a:spcAft>
        <a:spcPct val="0"/>
      </a:spcAft>
      <a:defRPr sz="1224" kern="1200">
        <a:solidFill>
          <a:schemeClr val="tx1"/>
        </a:solidFill>
        <a:latin typeface="Times New Roman" pitchFamily="18" charset="0"/>
        <a:ea typeface="+mn-ea"/>
        <a:cs typeface="+mn-cs"/>
      </a:defRPr>
    </a:lvl4pPr>
    <a:lvl5pPr marL="777469" algn="l" rtl="0" fontAlgn="base">
      <a:spcBef>
        <a:spcPct val="30000"/>
      </a:spcBef>
      <a:spcAft>
        <a:spcPct val="0"/>
      </a:spcAft>
      <a:defRPr sz="1224" kern="1200">
        <a:solidFill>
          <a:schemeClr val="tx1"/>
        </a:solidFill>
        <a:latin typeface="Times New Roman" pitchFamily="18" charset="0"/>
        <a:ea typeface="+mn-ea"/>
        <a:cs typeface="+mn-cs"/>
      </a:defRPr>
    </a:lvl5pPr>
    <a:lvl6pPr marL="2332406" algn="l" defTabSz="932962" rtl="0" eaLnBrk="1" latinLnBrk="0" hangingPunct="1">
      <a:defRPr sz="1224" kern="1200">
        <a:solidFill>
          <a:schemeClr val="tx1"/>
        </a:solidFill>
        <a:latin typeface="+mn-lt"/>
        <a:ea typeface="+mn-ea"/>
        <a:cs typeface="+mn-cs"/>
      </a:defRPr>
    </a:lvl6pPr>
    <a:lvl7pPr marL="2798887" algn="l" defTabSz="932962" rtl="0" eaLnBrk="1" latinLnBrk="0" hangingPunct="1">
      <a:defRPr sz="1224" kern="1200">
        <a:solidFill>
          <a:schemeClr val="tx1"/>
        </a:solidFill>
        <a:latin typeface="+mn-lt"/>
        <a:ea typeface="+mn-ea"/>
        <a:cs typeface="+mn-cs"/>
      </a:defRPr>
    </a:lvl7pPr>
    <a:lvl8pPr marL="3265368" algn="l" defTabSz="932962" rtl="0" eaLnBrk="1" latinLnBrk="0" hangingPunct="1">
      <a:defRPr sz="1224" kern="1200">
        <a:solidFill>
          <a:schemeClr val="tx1"/>
        </a:solidFill>
        <a:latin typeface="+mn-lt"/>
        <a:ea typeface="+mn-ea"/>
        <a:cs typeface="+mn-cs"/>
      </a:defRPr>
    </a:lvl8pPr>
    <a:lvl9pPr marL="3731849" algn="l" defTabSz="932962" rtl="0" eaLnBrk="1" latinLnBrk="0" hangingPunct="1">
      <a:defRPr sz="122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uropa.eu/rapid/press-release_IP-17-36_fr.htm"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uropa.eu/rapid/press-release_IP-13-1277_en.htm"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40000" lnSpcReduction="20000"/>
          </a:bodyPr>
          <a:lstStyle/>
          <a:p>
            <a:pPr marL="285750" indent="-285750">
              <a:buFont typeface="Arial" panose="020B0604020202020204" pitchFamily="34" charset="0"/>
              <a:buChar char="•"/>
            </a:pPr>
            <a:r>
              <a:rPr lang="cs-CZ" b="1" dirty="0">
                <a:solidFill>
                  <a:schemeClr val="accent6"/>
                </a:solidFill>
              </a:rPr>
              <a:t>Zmínit</a:t>
            </a:r>
            <a:r>
              <a:rPr lang="cs-CZ" b="1" baseline="0" dirty="0">
                <a:solidFill>
                  <a:schemeClr val="accent6"/>
                </a:solidFill>
              </a:rPr>
              <a:t> možnost/dobrou praxi </a:t>
            </a:r>
            <a:r>
              <a:rPr lang="cs-CZ" b="1" baseline="0" dirty="0" err="1">
                <a:solidFill>
                  <a:schemeClr val="accent6"/>
                </a:solidFill>
              </a:rPr>
              <a:t>předtransakční</a:t>
            </a:r>
            <a:r>
              <a:rPr lang="cs-CZ" b="1" baseline="0" dirty="0">
                <a:solidFill>
                  <a:schemeClr val="accent6"/>
                </a:solidFill>
              </a:rPr>
              <a:t> </a:t>
            </a:r>
            <a:r>
              <a:rPr lang="cs-CZ" b="1" baseline="0" dirty="0" err="1">
                <a:solidFill>
                  <a:schemeClr val="accent6"/>
                </a:solidFill>
              </a:rPr>
              <a:t>compliance</a:t>
            </a:r>
            <a:r>
              <a:rPr lang="cs-CZ" b="1" baseline="0" dirty="0">
                <a:solidFill>
                  <a:schemeClr val="accent6"/>
                </a:solidFill>
              </a:rPr>
              <a:t> prověrky akvírovaných společností, a naopak i kupujících společností ze SKČ – detekce např. finančního a reputačního rizika spojení</a:t>
            </a:r>
            <a:endParaRPr lang="cs-CZ" b="1" dirty="0">
              <a:solidFill>
                <a:schemeClr val="accent6"/>
              </a:solidFill>
            </a:endParaRPr>
          </a:p>
          <a:p>
            <a:pPr marL="285750" indent="-285750">
              <a:buFont typeface="Arial" panose="020B0604020202020204" pitchFamily="34" charset="0"/>
              <a:buChar char="•"/>
            </a:pPr>
            <a:r>
              <a:rPr lang="cs-CZ" b="1" dirty="0">
                <a:solidFill>
                  <a:schemeClr val="accent6"/>
                </a:solidFill>
              </a:rPr>
              <a:t>Spojení ČEZ a REAS</a:t>
            </a:r>
          </a:p>
          <a:p>
            <a:pPr marL="0" lvl="1" indent="0">
              <a:buClrTx/>
              <a:buNone/>
            </a:pPr>
            <a:r>
              <a:rPr lang="cs-CZ" dirty="0"/>
              <a:t>V souvislosti s restrukturalizací českého elektroenergetického sektoru v roce 2002 ÚOHS podmínil povolení spojení ČEZ a SME, STE, VČE, SČE a ZČE splněním podmínky </a:t>
            </a:r>
            <a:r>
              <a:rPr lang="cs-CZ" b="1" dirty="0"/>
              <a:t>převodu veškerých akciích vlastněných společností ČEZ </a:t>
            </a:r>
            <a:r>
              <a:rPr lang="cs-CZ" dirty="0"/>
              <a:t>v JME, JČE, PRE a ČEPS za účelem zvýšení jejich motivace konkurovat si na trhu.</a:t>
            </a:r>
          </a:p>
          <a:p>
            <a:pPr marL="0" lvl="1" indent="0">
              <a:buClrTx/>
              <a:buNone/>
            </a:pPr>
            <a:endParaRPr lang="cs-CZ" dirty="0"/>
          </a:p>
          <a:p>
            <a:pPr marL="285750" indent="-285750">
              <a:buFont typeface="Arial" panose="020B0604020202020204" pitchFamily="34" charset="0"/>
              <a:buChar char="•"/>
            </a:pPr>
            <a:r>
              <a:rPr lang="cs-CZ" b="1" dirty="0">
                <a:solidFill>
                  <a:schemeClr val="accent6"/>
                </a:solidFill>
              </a:rPr>
              <a:t>Akvizice britské BOC německým Linde</a:t>
            </a:r>
          </a:p>
          <a:p>
            <a:pPr marL="0" lvl="1" indent="0">
              <a:buClrTx/>
              <a:buNone/>
            </a:pPr>
            <a:r>
              <a:rPr lang="cs-CZ" dirty="0"/>
              <a:t>Účastníci figurující na trhu speciálních a průmyslových plynů navrhli Komisi závazky v podobě </a:t>
            </a:r>
            <a:r>
              <a:rPr lang="cs-CZ" b="1" dirty="0" err="1"/>
              <a:t>divestice</a:t>
            </a:r>
            <a:r>
              <a:rPr lang="cs-CZ" b="1" dirty="0"/>
              <a:t> uvedeného byznysu v UK a Polsku </a:t>
            </a:r>
            <a:r>
              <a:rPr lang="cs-CZ" dirty="0"/>
              <a:t>a </a:t>
            </a:r>
            <a:r>
              <a:rPr lang="cs-CZ" b="1" dirty="0"/>
              <a:t>ukončení některých joint </a:t>
            </a:r>
            <a:r>
              <a:rPr lang="cs-CZ" b="1" dirty="0" err="1"/>
              <a:t>ventures</a:t>
            </a:r>
            <a:r>
              <a:rPr lang="cs-CZ" b="1" dirty="0"/>
              <a:t> a smluv</a:t>
            </a:r>
            <a:r>
              <a:rPr lang="cs-CZ" dirty="0"/>
              <a:t>.</a:t>
            </a:r>
          </a:p>
          <a:p>
            <a:endParaRPr lang="cs-CZ" dirty="0"/>
          </a:p>
          <a:p>
            <a:pPr marL="285750" indent="-285750">
              <a:buFont typeface="Arial" panose="020B0604020202020204" pitchFamily="34" charset="0"/>
              <a:buChar char="•"/>
            </a:pPr>
            <a:r>
              <a:rPr lang="cs-CZ" b="1" dirty="0">
                <a:solidFill>
                  <a:schemeClr val="accent6"/>
                </a:solidFill>
              </a:rPr>
              <a:t>Akvizice </a:t>
            </a:r>
            <a:r>
              <a:rPr lang="cs-CZ" b="1" dirty="0" err="1">
                <a:solidFill>
                  <a:schemeClr val="accent6"/>
                </a:solidFill>
              </a:rPr>
              <a:t>British</a:t>
            </a:r>
            <a:r>
              <a:rPr lang="cs-CZ" b="1" dirty="0">
                <a:solidFill>
                  <a:schemeClr val="accent6"/>
                </a:solidFill>
              </a:rPr>
              <a:t> </a:t>
            </a:r>
            <a:r>
              <a:rPr lang="cs-CZ" b="1" dirty="0" err="1">
                <a:solidFill>
                  <a:schemeClr val="accent6"/>
                </a:solidFill>
              </a:rPr>
              <a:t>Energy</a:t>
            </a:r>
            <a:r>
              <a:rPr lang="cs-CZ" b="1" dirty="0">
                <a:solidFill>
                  <a:schemeClr val="accent6"/>
                </a:solidFill>
              </a:rPr>
              <a:t> francouzskou </a:t>
            </a:r>
            <a:r>
              <a:rPr lang="cs-CZ" b="1" dirty="0" err="1">
                <a:solidFill>
                  <a:schemeClr val="accent6"/>
                </a:solidFill>
              </a:rPr>
              <a:t>EdF</a:t>
            </a:r>
            <a:endParaRPr lang="cs-CZ" b="1" dirty="0">
              <a:solidFill>
                <a:schemeClr val="accent6"/>
              </a:solidFill>
            </a:endParaRPr>
          </a:p>
          <a:p>
            <a:pPr marL="0" lvl="1" indent="0">
              <a:buClrTx/>
              <a:buNone/>
            </a:pPr>
            <a:r>
              <a:rPr lang="cs-CZ" dirty="0"/>
              <a:t>Spojení soutěžitelů bylo podmíněno závazkem </a:t>
            </a:r>
            <a:r>
              <a:rPr lang="cs-CZ" b="1" dirty="0" err="1"/>
              <a:t>divestovat</a:t>
            </a:r>
            <a:r>
              <a:rPr lang="cs-CZ" b="1" dirty="0"/>
              <a:t> dvě elektrárny</a:t>
            </a:r>
            <a:r>
              <a:rPr lang="cs-CZ" dirty="0"/>
              <a:t>, prodávat určené minimální množství elektřiny na britském velkoobchodním trhu, prodat jednu z elektráren, ukončit jednu ze smluv o připojení k síti. </a:t>
            </a:r>
          </a:p>
          <a:p>
            <a:endParaRPr lang="cs-CZ" dirty="0"/>
          </a:p>
          <a:p>
            <a:pPr marL="285750" marR="0" lvl="0" indent="-285750" algn="l" defTabSz="895350" rtl="0" eaLnBrk="1" fontAlgn="base" latinLnBrk="0" hangingPunct="1">
              <a:lnSpc>
                <a:spcPts val="2300"/>
              </a:lnSpc>
              <a:spcBef>
                <a:spcPct val="0"/>
              </a:spcBef>
              <a:spcAft>
                <a:spcPct val="0"/>
              </a:spcAft>
              <a:buClrTx/>
              <a:buSzPct val="120000"/>
              <a:buFont typeface="Arial" panose="020B0604020202020204" pitchFamily="34" charset="0"/>
              <a:buChar char="•"/>
              <a:tabLst/>
              <a:defRPr/>
            </a:pP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Akvizice GDP společnostmi EDP a ENI – zákaz spojení</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r>
              <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rPr>
              <a:t>Transakce by vedla k omezení soutěže na trzích s elektřinou a plynem a k posílení dominantní pozice EDP na portugalském trhu s elektřinou a k posílení dominantní pozice GDP na portugalské trhu s plynem. Navrhované závazky nebyly dostatečné z hlediska zajištění účinné soutěže.</a:t>
            </a:r>
          </a:p>
          <a:p>
            <a:pPr marL="0" marR="0" lvl="0" indent="0" algn="l" defTabSz="895350" rtl="0" eaLnBrk="1" fontAlgn="base" latinLnBrk="0" hangingPunct="1">
              <a:lnSpc>
                <a:spcPts val="2300"/>
              </a:lnSpc>
              <a:spcBef>
                <a:spcPct val="0"/>
              </a:spcBef>
              <a:spcAft>
                <a:spcPct val="0"/>
              </a:spcAft>
              <a:buClrTx/>
              <a:buSzPct val="120000"/>
              <a:buFontTx/>
              <a:buNone/>
              <a:tabLst/>
              <a:defRPr/>
            </a:pPr>
            <a:endParaRPr kumimoji="0" lang="cs-CZ" sz="1600" b="0" i="0" u="none" strike="noStrike" kern="0" cap="none" spc="0" normalizeH="0" baseline="0" noProof="0" dirty="0">
              <a:ln>
                <a:noFill/>
              </a:ln>
              <a:solidFill>
                <a:srgbClr val="000000"/>
              </a:solidFill>
              <a:effectLst/>
              <a:highlight>
                <a:srgbClr val="FFFF00"/>
              </a:highlight>
              <a:uLnTx/>
              <a:uFillTx/>
              <a:latin typeface="Arial CE" panose="020B0604020202020204" pitchFamily="34" charset="0"/>
              <a:ea typeface="+mn-ea"/>
              <a:cs typeface="Arial CE" panose="020B0604020202020204" pitchFamily="34" charset="0"/>
            </a:endParaRPr>
          </a:p>
          <a:p>
            <a:pPr marL="285750" marR="0" lvl="0" indent="-285750" algn="l" defTabSz="895350" rtl="0" eaLnBrk="1" fontAlgn="base" latinLnBrk="0" hangingPunct="1">
              <a:lnSpc>
                <a:spcPts val="2300"/>
              </a:lnSpc>
              <a:spcBef>
                <a:spcPct val="0"/>
              </a:spcBef>
              <a:spcAft>
                <a:spcPct val="0"/>
              </a:spcAft>
              <a:buClrTx/>
              <a:buSzPct val="120000"/>
              <a:buFont typeface="Arial" panose="020B0604020202020204" pitchFamily="34" charset="0"/>
              <a:buChar char="•"/>
              <a:tabLst/>
              <a:defRPr/>
            </a:pPr>
            <a:r>
              <a:rPr kumimoji="0" lang="cs-CZ" sz="1600" b="1" i="0" u="none" strike="noStrike" kern="0" cap="none" spc="0" normalizeH="0" baseline="0" noProof="0" dirty="0" err="1">
                <a:ln>
                  <a:noFill/>
                </a:ln>
                <a:solidFill>
                  <a:srgbClr val="DB4700"/>
                </a:solidFill>
                <a:effectLst/>
                <a:uLnTx/>
                <a:uFillTx/>
                <a:latin typeface="Arial CE" panose="020B0604020202020204" pitchFamily="34" charset="0"/>
                <a:ea typeface="+mn-ea"/>
                <a:cs typeface="Arial CE" panose="020B0604020202020204" pitchFamily="34" charset="0"/>
              </a:rPr>
              <a:t>Electrabel</a:t>
            </a: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 realizoval spojení bez ohlášení – 20 </a:t>
            </a:r>
            <a:r>
              <a:rPr kumimoji="0" lang="en-US"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mil</a:t>
            </a: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a:t>
            </a:r>
            <a:r>
              <a:rPr kumimoji="0" lang="en-US"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 </a:t>
            </a: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EUR</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r>
              <a:rPr kumimoji="0" lang="cs-CZ" sz="1600" b="0" i="0" u="none" strike="noStrike" kern="0" cap="none" spc="0" normalizeH="0" baseline="0" noProof="0" dirty="0" err="1">
                <a:ln>
                  <a:noFill/>
                </a:ln>
                <a:solidFill>
                  <a:srgbClr val="000000"/>
                </a:solidFill>
                <a:effectLst/>
                <a:uLnTx/>
                <a:uFillTx/>
                <a:latin typeface="Arial CE" panose="020B0604020202020204" pitchFamily="34" charset="0"/>
                <a:cs typeface="Arial CE" panose="020B0604020202020204" pitchFamily="34" charset="0"/>
              </a:rPr>
              <a:t>Electrabel</a:t>
            </a:r>
            <a:r>
              <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rPr>
              <a:t> nepožádal Komisi o povolení akvizice druhého největšího výrobce elektřiny na francouzském trhu CNR. Ačkoli nebyl nabýván nadpoloviční podíl, transakce podléhala předchozímu schválení. </a:t>
            </a:r>
            <a:r>
              <a:rPr kumimoji="0" lang="cs-CZ" sz="1600" b="0" i="0" u="none" strike="noStrike" kern="0" cap="none" spc="0" normalizeH="0" baseline="0" noProof="0" dirty="0" err="1">
                <a:ln>
                  <a:noFill/>
                </a:ln>
                <a:solidFill>
                  <a:srgbClr val="000000"/>
                </a:solidFill>
                <a:effectLst/>
                <a:uLnTx/>
                <a:uFillTx/>
                <a:latin typeface="Arial CE" panose="020B0604020202020204" pitchFamily="34" charset="0"/>
                <a:cs typeface="Arial CE" panose="020B0604020202020204" pitchFamily="34" charset="0"/>
              </a:rPr>
              <a:t>Electrabel</a:t>
            </a:r>
            <a:r>
              <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rPr>
              <a:t> po třech letech sám Komisi upozornil, což bylo zohledněno při stanovení výše pokuty. Spojení bylo následně povoleno bez doprovodných závazků.</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endPar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endParaRPr>
          </a:p>
          <a:p>
            <a:r>
              <a:rPr lang="en-GB" b="1" dirty="0">
                <a:effectLst/>
              </a:rPr>
              <a:t>Mergers: The Commission clears the takeover of the </a:t>
            </a:r>
            <a:r>
              <a:rPr lang="en-GB" b="1" dirty="0" err="1">
                <a:effectLst/>
              </a:rPr>
              <a:t>Areva</a:t>
            </a:r>
            <a:r>
              <a:rPr lang="en-GB" b="1" dirty="0">
                <a:effectLst/>
              </a:rPr>
              <a:t> Group's nuclear reactors business by EDF</a:t>
            </a:r>
          </a:p>
          <a:p>
            <a:r>
              <a:rPr lang="en-GB" dirty="0">
                <a:effectLst/>
              </a:rPr>
              <a:t>Brussels, 29 May 2017</a:t>
            </a:r>
          </a:p>
          <a:p>
            <a:r>
              <a:rPr lang="en-GB" dirty="0">
                <a:effectLst/>
              </a:rPr>
              <a:t>The European Commission has approved EDF's proposed takeover of New NP, the </a:t>
            </a:r>
            <a:r>
              <a:rPr lang="en-GB" dirty="0" err="1">
                <a:effectLst/>
              </a:rPr>
              <a:t>Areva</a:t>
            </a:r>
            <a:r>
              <a:rPr lang="en-GB" dirty="0">
                <a:effectLst/>
              </a:rPr>
              <a:t> Group's nuclear reactors business, under the EU Merger Regulation. The Commission has concluded that the transaction would not raise competition concerns.</a:t>
            </a:r>
          </a:p>
          <a:p>
            <a:r>
              <a:rPr lang="en-GB" dirty="0">
                <a:effectLst/>
              </a:rPr>
              <a:t>EDF plans to acquire between 51 % and 75 % of the capital of ‘New NP' which houses the </a:t>
            </a:r>
            <a:r>
              <a:rPr lang="en-GB" dirty="0" err="1">
                <a:effectLst/>
              </a:rPr>
              <a:t>Areva</a:t>
            </a:r>
            <a:r>
              <a:rPr lang="en-GB" dirty="0">
                <a:effectLst/>
              </a:rPr>
              <a:t> Group's nuclear reactors business. The two companies operate in the energy sector. EDF is the largest nuclear power plant operator in the EU, while New NP focuses on the design and supply of nuclear reactors and equipment, fuel assemblies, control systems and services to nuclear power plants. Although their activities do not overlap, the two companies are major players in the nuclear industry, the one as a supplier and the other a customer.</a:t>
            </a:r>
          </a:p>
          <a:p>
            <a:r>
              <a:rPr lang="en-GB" dirty="0">
                <a:effectLst/>
              </a:rPr>
              <a:t> </a:t>
            </a:r>
          </a:p>
          <a:p>
            <a:r>
              <a:rPr lang="en-GB" b="1" dirty="0">
                <a:effectLst/>
              </a:rPr>
              <a:t>The Commission's assessment of competition</a:t>
            </a:r>
            <a:endParaRPr lang="en-GB" dirty="0">
              <a:effectLst/>
            </a:endParaRPr>
          </a:p>
          <a:p>
            <a:r>
              <a:rPr lang="en-GB" dirty="0">
                <a:effectLst/>
              </a:rPr>
              <a:t>Considering the </a:t>
            </a:r>
            <a:r>
              <a:rPr lang="en-GB" b="1" dirty="0">
                <a:effectLst/>
              </a:rPr>
              <a:t>vertical relationships between the two companies</a:t>
            </a:r>
            <a:r>
              <a:rPr lang="en-GB" dirty="0">
                <a:effectLst/>
              </a:rPr>
              <a:t>, the Commission has concluded that the proposed takeover is unlikely to cause competition issues. In particular, the Commission assessed the probable effects of the transaction on the ability and incentives of the merged entity to engage in foreclosure strategies by restricting access to products, equipment and services designed or supplied by New NP and to EDF, as a customer.</a:t>
            </a:r>
          </a:p>
          <a:p>
            <a:r>
              <a:rPr lang="en-GB" dirty="0">
                <a:effectLst/>
              </a:rPr>
              <a:t>As regards </a:t>
            </a:r>
            <a:r>
              <a:rPr lang="en-GB" b="1" dirty="0">
                <a:effectLst/>
              </a:rPr>
              <a:t>the market for the design and construction of new reactors</a:t>
            </a:r>
            <a:r>
              <a:rPr lang="en-GB" dirty="0">
                <a:effectLst/>
              </a:rPr>
              <a:t>, the Commission has concluded that EDF and New NP would not be in a position to push out their competitors because of the different market characteristics and the number of suppliers and also the number of nuclear plants not operated by EDF.</a:t>
            </a:r>
          </a:p>
          <a:p>
            <a:r>
              <a:rPr lang="en-GB" dirty="0">
                <a:effectLst/>
              </a:rPr>
              <a:t>In the case of </a:t>
            </a:r>
            <a:r>
              <a:rPr lang="en-GB" b="1" dirty="0">
                <a:effectLst/>
              </a:rPr>
              <a:t>the markets for services to existing plants and for instrumentation and control systems</a:t>
            </a:r>
            <a:r>
              <a:rPr lang="en-GB" dirty="0">
                <a:effectLst/>
              </a:rPr>
              <a:t>, the Commission's investigation has shown that New NP has every interest in proposing high-quality products and services to as many potential customers as possible. Furthermore, in view of the various provisions governing public procurement, EDF would not be in a position to foreclose New NP's competitors and would have every interest in continuing to source its supplies from a diversified group of suppliers in order to ensure that its plants operate competitively.</a:t>
            </a:r>
          </a:p>
          <a:p>
            <a:r>
              <a:rPr lang="en-GB" dirty="0">
                <a:effectLst/>
              </a:rPr>
              <a:t>As regards </a:t>
            </a:r>
            <a:r>
              <a:rPr lang="en-GB" b="1" dirty="0">
                <a:effectLst/>
              </a:rPr>
              <a:t>the fuel assemblies market</a:t>
            </a:r>
            <a:r>
              <a:rPr lang="en-GB" dirty="0">
                <a:effectLst/>
              </a:rPr>
              <a:t>, the Commission considers that EDF would not have sufficient incentive to source its fuel assemblies solely from New NP. The Commission has therefore concluded that the foreclosure of competitors seems unlikely in the medium term.</a:t>
            </a:r>
          </a:p>
          <a:p>
            <a:r>
              <a:rPr lang="en-GB" dirty="0">
                <a:effectLst/>
              </a:rPr>
              <a:t>Lastly, the Commission has ruled out the possibility of EDF restricting </a:t>
            </a:r>
            <a:r>
              <a:rPr lang="en-GB" b="1" dirty="0">
                <a:effectLst/>
              </a:rPr>
              <a:t>the supply of fuel assemblies and related services</a:t>
            </a:r>
            <a:r>
              <a:rPr lang="en-GB" dirty="0">
                <a:effectLst/>
              </a:rPr>
              <a:t> to other operators of nuclear power plants in the European Economic Area, which would be in breach of existing contracts.</a:t>
            </a:r>
          </a:p>
          <a:p>
            <a:r>
              <a:rPr lang="en-GB" dirty="0">
                <a:effectLst/>
              </a:rPr>
              <a:t>The Commission has accordingly concluded that the proposed transaction was unlikely to raise competition concerns.</a:t>
            </a:r>
          </a:p>
          <a:p>
            <a:r>
              <a:rPr lang="en-GB" dirty="0">
                <a:effectLst/>
              </a:rPr>
              <a:t> </a:t>
            </a:r>
          </a:p>
          <a:p>
            <a:r>
              <a:rPr lang="en-GB" b="1" dirty="0">
                <a:effectLst/>
              </a:rPr>
              <a:t>Background</a:t>
            </a:r>
            <a:endParaRPr lang="en-GB" dirty="0">
              <a:effectLst/>
            </a:endParaRPr>
          </a:p>
          <a:p>
            <a:r>
              <a:rPr lang="en-GB" dirty="0">
                <a:effectLst/>
              </a:rPr>
              <a:t>The transaction was notified to the Commission on 18 April 2017.</a:t>
            </a:r>
          </a:p>
          <a:p>
            <a:r>
              <a:rPr lang="en-GB" b="1" dirty="0">
                <a:effectLst/>
              </a:rPr>
              <a:t>EDF </a:t>
            </a:r>
            <a:r>
              <a:rPr lang="en-GB" dirty="0">
                <a:effectLst/>
              </a:rPr>
              <a:t>and its subsidiaries are mainly active on the electricity markets, especially in the production and wholesaling, transmission, distribution and supply of electricity, both in France and abroad. In particular, EDF operates all of France's nuclear power plants.</a:t>
            </a:r>
          </a:p>
          <a:p>
            <a:r>
              <a:rPr lang="en-GB" b="1" dirty="0">
                <a:effectLst/>
              </a:rPr>
              <a:t>New NP</a:t>
            </a:r>
            <a:r>
              <a:rPr lang="en-GB" dirty="0">
                <a:effectLst/>
              </a:rPr>
              <a:t> is mainly active on the following markets: design and construction of nuclear islands, instrumentation and control systems, nuclear services and design, production and supply of fuel assemblies.</a:t>
            </a:r>
          </a:p>
          <a:p>
            <a:r>
              <a:rPr lang="en-GB" dirty="0">
                <a:effectLst/>
              </a:rPr>
              <a:t>The transaction is part of the ongoing restructuring plan to restore </a:t>
            </a:r>
            <a:r>
              <a:rPr lang="en-GB" dirty="0" err="1">
                <a:effectLst/>
              </a:rPr>
              <a:t>Areva's</a:t>
            </a:r>
            <a:r>
              <a:rPr lang="en-GB" dirty="0">
                <a:effectLst/>
              </a:rPr>
              <a:t> competitiveness. This plan includes the sale of the </a:t>
            </a:r>
            <a:r>
              <a:rPr lang="en-GB" dirty="0" err="1">
                <a:effectLst/>
              </a:rPr>
              <a:t>Areva</a:t>
            </a:r>
            <a:r>
              <a:rPr lang="en-GB" dirty="0">
                <a:effectLst/>
              </a:rPr>
              <a:t> Group's nuclear plant industrial activities to EDF.</a:t>
            </a:r>
          </a:p>
          <a:p>
            <a:r>
              <a:rPr lang="en-GB" dirty="0">
                <a:effectLst/>
              </a:rPr>
              <a:t>The </a:t>
            </a:r>
            <a:r>
              <a:rPr lang="en-GB" dirty="0">
                <a:effectLst/>
                <a:hlinkClick r:id="rId3"/>
              </a:rPr>
              <a:t>European Commission had already concluded on 10 January 2017</a:t>
            </a:r>
            <a:r>
              <a:rPr lang="en-GB" dirty="0">
                <a:effectLst/>
              </a:rPr>
              <a:t> that France's proposal to grant aid to </a:t>
            </a:r>
            <a:r>
              <a:rPr lang="en-GB" dirty="0" err="1">
                <a:effectLst/>
              </a:rPr>
              <a:t>Areva</a:t>
            </a:r>
            <a:r>
              <a:rPr lang="en-GB" dirty="0">
                <a:effectLst/>
              </a:rPr>
              <a:t> in the form of a capital injection of EUR 4.5 billion was in line with EU state aid rules, specifying that payment of the aid was subject to certain conditions, including authorisation of this transaction under EU merger rules. Today's decision by the Commission to authorise the acquisition of New NP by EDF means that this condition is met.</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endPar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42689D1E-D6FA-469F-A168-9573E3DAE983}" type="slidenum">
              <a:rPr lang="cs-CZ" smtClean="0"/>
              <a:pPr/>
              <a:t>15</a:t>
            </a:fld>
            <a:endParaRPr lang="cs-CZ"/>
          </a:p>
        </p:txBody>
      </p:sp>
    </p:spTree>
    <p:extLst>
      <p:ext uri="{BB962C8B-B14F-4D97-AF65-F5344CB8AC3E}">
        <p14:creationId xmlns:p14="http://schemas.microsoft.com/office/powerpoint/2010/main" val="182475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2689D1E-D6FA-469F-A168-9573E3DAE983}" type="slidenum">
              <a:rPr lang="cs-CZ" smtClean="0"/>
              <a:pPr/>
              <a:t>16</a:t>
            </a:fld>
            <a:endParaRPr lang="cs-CZ"/>
          </a:p>
        </p:txBody>
      </p:sp>
    </p:spTree>
    <p:extLst>
      <p:ext uri="{BB962C8B-B14F-4D97-AF65-F5344CB8AC3E}">
        <p14:creationId xmlns:p14="http://schemas.microsoft.com/office/powerpoint/2010/main" val="4057545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85750" lvl="1" indent="-285750">
              <a:buClrTx/>
              <a:buFont typeface="Arial" panose="020B0604020202020204" pitchFamily="34" charset="0"/>
              <a:buChar char="•"/>
            </a:pPr>
            <a:r>
              <a:rPr lang="cs-CZ" b="1" dirty="0">
                <a:solidFill>
                  <a:schemeClr val="accent6"/>
                </a:solidFill>
                <a:ea typeface="+mn-ea"/>
              </a:rPr>
              <a:t>Čerpání</a:t>
            </a:r>
            <a:r>
              <a:rPr lang="cs-CZ" b="1" baseline="0" dirty="0">
                <a:solidFill>
                  <a:schemeClr val="accent6"/>
                </a:solidFill>
                <a:ea typeface="+mn-ea"/>
              </a:rPr>
              <a:t> veřejného financování společnostmi ze SKČ + příkaz státu o použití prostředků SKČ</a:t>
            </a:r>
          </a:p>
          <a:p>
            <a:pPr marL="285750" lvl="1" indent="-285750">
              <a:buClrTx/>
              <a:buFont typeface="Arial" panose="020B0604020202020204" pitchFamily="34" charset="0"/>
              <a:buChar char="•"/>
            </a:pPr>
            <a:r>
              <a:rPr lang="cs-CZ" b="1" baseline="0" dirty="0">
                <a:solidFill>
                  <a:schemeClr val="accent6"/>
                </a:solidFill>
                <a:ea typeface="+mn-ea"/>
              </a:rPr>
              <a:t>Potřeba vždy se ujistit vlastními prostředky o slučitelnosti podpory s vnitřním trhem EU, pokud není vydáno pozitivní rozhodnutí EK, neexistuje dobrá víra  </a:t>
            </a:r>
            <a:endParaRPr lang="cs-CZ" b="1" dirty="0">
              <a:solidFill>
                <a:schemeClr val="accent6"/>
              </a:solidFill>
              <a:ea typeface="+mn-ea"/>
            </a:endParaRPr>
          </a:p>
          <a:p>
            <a:pPr marL="285750" lvl="1" indent="-285750">
              <a:buClrTx/>
              <a:buFont typeface="Arial" panose="020B0604020202020204" pitchFamily="34" charset="0"/>
              <a:buChar char="•"/>
            </a:pPr>
            <a:endParaRPr lang="cs-CZ" b="1" dirty="0">
              <a:solidFill>
                <a:schemeClr val="accent6"/>
              </a:solidFill>
              <a:ea typeface="+mn-ea"/>
            </a:endParaRPr>
          </a:p>
          <a:p>
            <a:pPr marL="285750" lvl="1" indent="-285750">
              <a:buClrTx/>
              <a:buFont typeface="Arial" panose="020B0604020202020204" pitchFamily="34" charset="0"/>
              <a:buChar char="•"/>
            </a:pPr>
            <a:r>
              <a:rPr lang="cs-CZ" b="1" dirty="0">
                <a:solidFill>
                  <a:schemeClr val="accent6"/>
                </a:solidFill>
                <a:ea typeface="+mn-ea"/>
              </a:rPr>
              <a:t>Pro</a:t>
            </a:r>
            <a:r>
              <a:rPr lang="cs-CZ" b="1" baseline="0" dirty="0">
                <a:solidFill>
                  <a:schemeClr val="accent6"/>
                </a:solidFill>
                <a:ea typeface="+mn-ea"/>
              </a:rPr>
              <a:t> JETE – podpora pro </a:t>
            </a:r>
            <a:r>
              <a:rPr lang="cs-CZ" b="1" baseline="0" dirty="0" err="1">
                <a:solidFill>
                  <a:schemeClr val="accent6"/>
                </a:solidFill>
                <a:ea typeface="+mn-ea"/>
              </a:rPr>
              <a:t>Hinkley</a:t>
            </a:r>
            <a:r>
              <a:rPr lang="cs-CZ" b="1" baseline="0" dirty="0">
                <a:solidFill>
                  <a:schemeClr val="accent6"/>
                </a:solidFill>
                <a:ea typeface="+mn-ea"/>
              </a:rPr>
              <a:t> Point</a:t>
            </a:r>
          </a:p>
          <a:p>
            <a:r>
              <a:rPr lang="en-GB" b="0" dirty="0"/>
              <a:t>State aid: Commission concludes modified UK measures for </a:t>
            </a:r>
            <a:r>
              <a:rPr lang="en-GB" b="0" dirty="0" err="1"/>
              <a:t>Hinkley</a:t>
            </a:r>
            <a:r>
              <a:rPr lang="en-GB" b="0" dirty="0"/>
              <a:t> Point nuclear power plant are compatible with EU rules </a:t>
            </a:r>
          </a:p>
          <a:p>
            <a:r>
              <a:rPr lang="en-GB" b="0" dirty="0"/>
              <a:t>The European Commission has found revised UK plans to subsidise the construction and operation of a new nuclear power plant at </a:t>
            </a:r>
            <a:r>
              <a:rPr lang="en-GB" b="0" dirty="0" err="1"/>
              <a:t>Hinkley</a:t>
            </a:r>
            <a:r>
              <a:rPr lang="en-GB" b="0" dirty="0"/>
              <a:t> Point in Somerset to be in line with EU state aid rules. During the in-depth investigation (see </a:t>
            </a:r>
            <a:r>
              <a:rPr lang="en-GB" b="0" dirty="0">
                <a:hlinkClick r:id="rId3"/>
              </a:rPr>
              <a:t>IP/13/1277</a:t>
            </a:r>
            <a:r>
              <a:rPr lang="en-GB" b="0" dirty="0"/>
              <a:t>), the UK has agreed to significantly modify the terms of the project financing. As a result, the state aid provided will remain proportionate to the objective pursued, avoiding any undue distortions of competition in the Single Market. The modifications also reduce UK citizens' financial contribution to the project.</a:t>
            </a:r>
          </a:p>
          <a:p>
            <a:r>
              <a:rPr lang="en-GB" b="0" dirty="0"/>
              <a:t>Commission Vice-President </a:t>
            </a:r>
            <a:r>
              <a:rPr lang="en-GB" b="0" dirty="0" err="1"/>
              <a:t>Joaquín</a:t>
            </a:r>
            <a:r>
              <a:rPr lang="en-GB" b="0" dirty="0"/>
              <a:t> </a:t>
            </a:r>
            <a:r>
              <a:rPr lang="en-GB" b="0" dirty="0" err="1"/>
              <a:t>Almunia</a:t>
            </a:r>
            <a:r>
              <a:rPr lang="en-GB" b="0" dirty="0"/>
              <a:t>, in charge of competition policy, said: "After the Commission's intervention, the UK measures in favour of </a:t>
            </a:r>
            <a:r>
              <a:rPr lang="en-GB" b="0" dirty="0" err="1"/>
              <a:t>Hinkley</a:t>
            </a:r>
            <a:r>
              <a:rPr lang="en-GB" b="0" dirty="0"/>
              <a:t> Point nuclear power station have been significantly modified, limiting any distortions of competition in the Single Market. These modifications will also achieve significant savings for UK taxpayers. On this basis and after a thorough investigation, the Commission can now conclude that the support is compatible with EU state aid rules."</a:t>
            </a:r>
          </a:p>
          <a:p>
            <a:r>
              <a:rPr lang="en-GB" b="0" dirty="0"/>
              <a:t>Under EU Treaty rules, Member States are free to determine their energy mix. The UK has decided to promote nuclear energy and this decision is within its national competence. However, when public money is spent to support companies, the Commission has the duty to verify that this is done in line with the EU state aid rules, which aim to preserve competition in the Single Market. </a:t>
            </a:r>
          </a:p>
          <a:p>
            <a:r>
              <a:rPr lang="en-GB" b="0" dirty="0"/>
              <a:t>The UK plans to establish a price support – the "contract for difference" - ensuring that the operator of the </a:t>
            </a:r>
            <a:r>
              <a:rPr lang="en-GB" b="0" dirty="0" err="1"/>
              <a:t>Hinkley</a:t>
            </a:r>
            <a:r>
              <a:rPr lang="en-GB" b="0" dirty="0"/>
              <a:t> Point nuclear plant will receive stable revenues for a period of 35 years. The operator will also benefit from a State guarantee covering any debt which the operator will seek to obtain on financial markets to fund the construction of the plant.</a:t>
            </a:r>
          </a:p>
          <a:p>
            <a:r>
              <a:rPr lang="en-GB" b="0" dirty="0"/>
              <a:t>During the investigation, the UK authorities demonstrated that the support would address a genuine market failure, dispelling the Commission's initial doubts. In particular, the promoters of the project would not be able to obtain the necessary financing due to its unprecedented nature and scale. </a:t>
            </a:r>
          </a:p>
          <a:p>
            <a:r>
              <a:rPr lang="en-GB" b="0" dirty="0"/>
              <a:t>Furthermore, the combination of the following modifications minimises the distortive effects of the support measure and ensures benefits to UK consumers:</a:t>
            </a:r>
          </a:p>
          <a:p>
            <a:r>
              <a:rPr lang="en-GB" b="0" dirty="0"/>
              <a:t>With respect to the State guarantee, the Commission found that the initial guarantee fee which the operator would have paid to the UK Treasury was too low for a project with this risk profile. The guarantee fee was therefore significantly raised. This increase will reduce the subsidy by more than GBP 1 billion (about €1.3 billion) and procure the UK Treasury an equivalent gain. </a:t>
            </a:r>
          </a:p>
          <a:p>
            <a:r>
              <a:rPr lang="en-GB" b="0" dirty="0"/>
              <a:t>In addition, after the Commission's intervention the gains generated by the project will be better shared with UK consumers: as soon as the operator's overall profits (return on equity) exceed the rate estimated at the time of the decision, any gain will be shared with the public entity granting the public support; in addition, the decision defines a second, higher threshold above which the public entity will obtain more than half of the gains. These gains will be shared with UK consumers by a decrease in the price paid by the public entity to the operator (the so-called "strike price"). An increase in the profit rate of only one percentage point, for example, will generate savings of more than GBP 1.2 billion (about €1.5 billion). This gain-share mechanism will be in place not only for the 35-year support duration as initially envisaged, but at the request of the Commission for the entire lifetime of the project, namely 60 years. Moreover, if the construction costs turn out to be lower than expected, the gains will also be shared. </a:t>
            </a:r>
          </a:p>
          <a:p>
            <a:pPr marL="285750" lvl="1" indent="-285750">
              <a:buClrTx/>
              <a:buFont typeface="Arial" panose="020B0604020202020204" pitchFamily="34" charset="0"/>
              <a:buChar char="•"/>
            </a:pPr>
            <a:endParaRPr lang="cs-CZ" b="1" dirty="0">
              <a:solidFill>
                <a:schemeClr val="accent6"/>
              </a:solidFill>
              <a:ea typeface="+mn-ea"/>
            </a:endParaRPr>
          </a:p>
          <a:p>
            <a:pPr marL="285750" lvl="1" indent="-285750">
              <a:buClrTx/>
              <a:buFont typeface="Arial" panose="020B0604020202020204" pitchFamily="34" charset="0"/>
              <a:buChar char="•"/>
            </a:pPr>
            <a:endParaRPr lang="cs-CZ" b="1" dirty="0">
              <a:solidFill>
                <a:schemeClr val="accent6"/>
              </a:solidFill>
              <a:ea typeface="+mn-ea"/>
            </a:endParaRPr>
          </a:p>
          <a:p>
            <a:pPr marL="285750" lvl="1" indent="-285750">
              <a:buClrTx/>
              <a:buFont typeface="Arial" panose="020B0604020202020204" pitchFamily="34" charset="0"/>
              <a:buChar char="•"/>
            </a:pPr>
            <a:r>
              <a:rPr lang="cs-CZ" b="1" dirty="0">
                <a:solidFill>
                  <a:schemeClr val="accent6"/>
                </a:solidFill>
                <a:ea typeface="+mn-ea"/>
              </a:rPr>
              <a:t>Podpora pro obnovitelné zdroje v ČR v roce 2012 - povoleno s podmínkami </a:t>
            </a:r>
          </a:p>
          <a:p>
            <a:pPr marL="0" lvl="1" indent="0" algn="just">
              <a:buClrTx/>
              <a:buNone/>
            </a:pPr>
            <a:r>
              <a:rPr lang="cs-CZ" dirty="0"/>
              <a:t>Výkupní tarify pro elektřinu vyrobenou z OZE povoleny </a:t>
            </a:r>
            <a:r>
              <a:rPr lang="cs-CZ" b="1" dirty="0"/>
              <a:t>s podmínkou zavedení mechanismů</a:t>
            </a:r>
            <a:r>
              <a:rPr lang="cs-CZ" dirty="0"/>
              <a:t> zaručujících, že kompenzace výrobců energie z obnovitelných zdrojů nebude vyšší než dodatečné náklady vzniklé výrobou energie z OZE. </a:t>
            </a:r>
          </a:p>
          <a:p>
            <a:pPr marL="0" lvl="1" indent="0" algn="just">
              <a:buClrTx/>
              <a:buNone/>
            </a:pPr>
            <a:endParaRPr lang="cs-CZ" i="1" dirty="0"/>
          </a:p>
          <a:p>
            <a:pPr marL="285750" lvl="1" indent="-285750">
              <a:buClrTx/>
              <a:buFont typeface="Arial" panose="020B0604020202020204" pitchFamily="34" charset="0"/>
              <a:buChar char="•"/>
            </a:pPr>
            <a:r>
              <a:rPr lang="cs-CZ" b="1" dirty="0">
                <a:solidFill>
                  <a:schemeClr val="accent6"/>
                </a:solidFill>
                <a:ea typeface="+mn-ea"/>
              </a:rPr>
              <a:t>Navracení podpory pro energeticky intenzivní uživatele v Německu v roce 2012</a:t>
            </a:r>
          </a:p>
          <a:p>
            <a:pPr marL="0" lvl="1" indent="0" algn="just">
              <a:buClrTx/>
              <a:buNone/>
            </a:pPr>
            <a:r>
              <a:rPr lang="cs-CZ" dirty="0">
                <a:ea typeface="+mn-ea"/>
              </a:rPr>
              <a:t>Německo zavedlo zvláštní přirážku na financování podpory obnovitelných zdrojů a zároveň z ní stanovilo výjimky a různá snížení. Podpora byla v souladu s pravidly EU a Komise schválila většinu snížení poskytnutých energeticky náročným společnostem na příplatku na financování podpory OZE. </a:t>
            </a:r>
            <a:r>
              <a:rPr lang="cs-CZ" b="1" dirty="0">
                <a:ea typeface="+mn-ea"/>
              </a:rPr>
              <a:t>Omezená část snížení však překročila povolenou míru. Příjemci nyní musí tuto částku vrátit.</a:t>
            </a:r>
          </a:p>
          <a:p>
            <a:pPr marL="0" lvl="1" indent="0" algn="just">
              <a:buClrTx/>
              <a:buNone/>
            </a:pPr>
            <a:endParaRPr lang="cs-CZ" b="1" dirty="0">
              <a:ea typeface="+mn-ea"/>
            </a:endParaRPr>
          </a:p>
          <a:p>
            <a:pPr marL="285750" lvl="1" indent="-285750">
              <a:buClrTx/>
              <a:buFont typeface="Arial" panose="020B0604020202020204" pitchFamily="34" charset="0"/>
              <a:buChar char="•"/>
            </a:pPr>
            <a:r>
              <a:rPr lang="cs-CZ" b="1" dirty="0">
                <a:solidFill>
                  <a:schemeClr val="accent6"/>
                </a:solidFill>
                <a:ea typeface="+mn-ea"/>
              </a:rPr>
              <a:t>Povolená podpora pro dobíjecí stanice v ČR </a:t>
            </a:r>
          </a:p>
          <a:p>
            <a:pPr marL="0" lvl="1" indent="0">
              <a:buClrTx/>
              <a:buNone/>
            </a:pPr>
            <a:r>
              <a:rPr lang="cs-CZ" dirty="0"/>
              <a:t>Komise schválila podporu ve výši 45 milionů EUR na výstavbu čerpacích a dobíjecích stanic pro vozidla na alternativní paliva (elektřina, stlačený zemní plyn, zkapalněný zemní plyn a vodík). Podpora přispívá ke snížení emisí CO2, aniž by narušovalo soutěž.</a:t>
            </a:r>
          </a:p>
        </p:txBody>
      </p:sp>
      <p:sp>
        <p:nvSpPr>
          <p:cNvPr id="4" name="Zástupný symbol pro číslo snímku 3"/>
          <p:cNvSpPr>
            <a:spLocks noGrp="1"/>
          </p:cNvSpPr>
          <p:nvPr>
            <p:ph type="sldNum" sz="quarter" idx="10"/>
          </p:nvPr>
        </p:nvSpPr>
        <p:spPr/>
        <p:txBody>
          <a:bodyPr/>
          <a:lstStyle/>
          <a:p>
            <a:fld id="{42689D1E-D6FA-469F-A168-9573E3DAE983}" type="slidenum">
              <a:rPr lang="cs-CZ" smtClean="0"/>
              <a:pPr/>
              <a:t>30</a:t>
            </a:fld>
            <a:endParaRPr lang="cs-CZ"/>
          </a:p>
        </p:txBody>
      </p:sp>
    </p:spTree>
    <p:extLst>
      <p:ext uri="{BB962C8B-B14F-4D97-AF65-F5344CB8AC3E}">
        <p14:creationId xmlns:p14="http://schemas.microsoft.com/office/powerpoint/2010/main" val="3141834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81" y="2183416"/>
            <a:ext cx="5130035" cy="4601696"/>
            <a:chOff x="1768" y="1348"/>
            <a:chExt cx="3167" cy="2841"/>
          </a:xfrm>
        </p:grpSpPr>
        <p:sp>
          <p:nvSpPr>
            <p:cNvPr id="13331" name="McK Confidential" hidden="1"/>
            <p:cNvSpPr txBox="1">
              <a:spLocks noChangeArrowheads="1"/>
            </p:cNvSpPr>
            <p:nvPr/>
          </p:nvSpPr>
          <p:spPr bwMode="auto">
            <a:xfrm>
              <a:off x="1768" y="1348"/>
              <a:ext cx="936" cy="136"/>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DŮVĚRNÉ</a:t>
              </a:r>
            </a:p>
          </p:txBody>
        </p:sp>
        <p:sp>
          <p:nvSpPr>
            <p:cNvPr id="13332" name="McK Document" hidden="1"/>
            <p:cNvSpPr txBox="1">
              <a:spLocks noChangeArrowheads="1"/>
            </p:cNvSpPr>
            <p:nvPr/>
          </p:nvSpPr>
          <p:spPr bwMode="auto">
            <a:xfrm>
              <a:off x="1768" y="3047"/>
              <a:ext cx="3167" cy="136"/>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sz="1428" i="0"/>
                <a:t>Dokument</a:t>
              </a:r>
            </a:p>
          </p:txBody>
        </p:sp>
        <p:sp>
          <p:nvSpPr>
            <p:cNvPr id="13333" name="McK Date" hidden="1"/>
            <p:cNvSpPr txBox="1">
              <a:spLocks noChangeArrowheads="1"/>
            </p:cNvSpPr>
            <p:nvPr/>
          </p:nvSpPr>
          <p:spPr bwMode="auto">
            <a:xfrm>
              <a:off x="1768" y="3216"/>
              <a:ext cx="3167" cy="136"/>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Datum</a:t>
              </a:r>
            </a:p>
          </p:txBody>
        </p:sp>
        <p:sp>
          <p:nvSpPr>
            <p:cNvPr id="13334" name="McK Disclaimer" hidden="1"/>
            <p:cNvSpPr>
              <a:spLocks noChangeArrowheads="1"/>
            </p:cNvSpPr>
            <p:nvPr>
              <p:custDataLst>
                <p:tags r:id="rId1"/>
              </p:custDataLst>
            </p:nvPr>
          </p:nvSpPr>
          <p:spPr bwMode="auto">
            <a:xfrm>
              <a:off x="1768" y="3761"/>
              <a:ext cx="2303" cy="428"/>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6"/>
            <a:ext cx="3110094" cy="304699"/>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chemeClr val="bg1"/>
                </a:solidFill>
              </a:rPr>
              <a:t>Working Draft    </a:t>
            </a:r>
          </a:p>
        </p:txBody>
      </p:sp>
      <p:sp>
        <p:nvSpPr>
          <p:cNvPr id="13344" name="Working Draft" hidden="1"/>
          <p:cNvSpPr txBox="1">
            <a:spLocks noChangeArrowheads="1"/>
          </p:cNvSpPr>
          <p:nvPr/>
        </p:nvSpPr>
        <p:spPr bwMode="auto">
          <a:xfrm>
            <a:off x="427639" y="594448"/>
            <a:ext cx="4580934" cy="184666"/>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t>Last Modified 10/4/2004 4:39:06 PM Central Europe Standard Time</a:t>
            </a:r>
            <a:endParaRPr lang="cs-CZ" sz="1200" i="0"/>
          </a:p>
        </p:txBody>
      </p:sp>
      <p:sp>
        <p:nvSpPr>
          <p:cNvPr id="13345" name="Printed" hidden="1"/>
          <p:cNvSpPr txBox="1">
            <a:spLocks noChangeArrowheads="1"/>
          </p:cNvSpPr>
          <p:nvPr/>
        </p:nvSpPr>
        <p:spPr bwMode="auto">
          <a:xfrm>
            <a:off x="427640" y="816352"/>
            <a:ext cx="4219617" cy="184666"/>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t>Printed 10/4/2004 11:36:40 AM Central Europe Standard Time</a:t>
            </a:r>
          </a:p>
        </p:txBody>
      </p:sp>
      <p:sp>
        <p:nvSpPr>
          <p:cNvPr id="19" name="Rectangle 92"/>
          <p:cNvSpPr>
            <a:spLocks noGrp="1" noChangeArrowheads="1"/>
          </p:cNvSpPr>
          <p:nvPr>
            <p:ph type="title" hasCustomPrompt="1"/>
          </p:nvPr>
        </p:nvSpPr>
        <p:spPr bwMode="auto">
          <a:xfrm>
            <a:off x="504000" y="1052731"/>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chemeClr val="accent2"/>
                </a:solidFill>
                <a:latin typeface="+mj-lt"/>
                <a:cs typeface="Arial CE" panose="020B0604020202020204" pitchFamily="34" charset="0"/>
              </a:defRPr>
            </a:lvl1pPr>
          </a:lstStyle>
          <a:p>
            <a:pPr lvl="0"/>
            <a:r>
              <a:rPr lang="cs-CZ" dirty="0"/>
              <a:t>KLIKNUTÍM </a:t>
            </a:r>
            <a:r>
              <a:rPr lang="cs-CZ"/>
              <a:t>VLOŽÍTE </a:t>
            </a:r>
            <a:br>
              <a:rPr lang="cs-CZ"/>
            </a:br>
            <a:r>
              <a:rPr lang="cs-CZ"/>
              <a:t>NADPIS </a:t>
            </a:r>
            <a:r>
              <a:rPr lang="cs-CZ" dirty="0"/>
              <a:t>PREZENTACE</a:t>
            </a:r>
            <a:br>
              <a:rPr lang="cs-CZ" dirty="0"/>
            </a:br>
            <a:endParaRPr lang="cs-CZ" dirty="0"/>
          </a:p>
        </p:txBody>
      </p:sp>
      <p:sp>
        <p:nvSpPr>
          <p:cNvPr id="7" name="Text Placeholder 6"/>
          <p:cNvSpPr>
            <a:spLocks noGrp="1"/>
          </p:cNvSpPr>
          <p:nvPr>
            <p:ph type="body" sz="quarter" idx="10" hasCustomPrompt="1"/>
          </p:nvPr>
        </p:nvSpPr>
        <p:spPr>
          <a:xfrm>
            <a:off x="503238" y="4675938"/>
            <a:ext cx="1846262" cy="241300"/>
          </a:xfrm>
        </p:spPr>
        <p:txBody>
          <a:bodyPr/>
          <a:lstStyle>
            <a:lvl1pPr>
              <a:defRPr sz="1800" b="1" baseline="0">
                <a:solidFill>
                  <a:srgbClr val="F24F00"/>
                </a:solidFill>
              </a:defRPr>
            </a:lvl1pPr>
          </a:lstStyle>
          <a:p>
            <a:pPr lvl="0"/>
            <a:r>
              <a:rPr lang="cs-CZ" dirty="0"/>
              <a:t>měsíc rok</a:t>
            </a:r>
          </a:p>
        </p:txBody>
      </p:sp>
      <p:sp>
        <p:nvSpPr>
          <p:cNvPr id="9" name="Text Placeholder 8"/>
          <p:cNvSpPr>
            <a:spLocks noGrp="1"/>
          </p:cNvSpPr>
          <p:nvPr>
            <p:ph type="body" sz="quarter" idx="11" hasCustomPrompt="1"/>
          </p:nvPr>
        </p:nvSpPr>
        <p:spPr>
          <a:xfrm>
            <a:off x="503238" y="5760001"/>
            <a:ext cx="2532062" cy="653500"/>
          </a:xfrm>
        </p:spPr>
        <p:txBody>
          <a:bodyPr/>
          <a:lstStyle>
            <a:lvl1pPr>
              <a:lnSpc>
                <a:spcPts val="1900"/>
              </a:lnSpc>
              <a:defRPr sz="1600" b="1">
                <a:solidFill>
                  <a:srgbClr val="F24F00"/>
                </a:solidFill>
              </a:defRPr>
            </a:lvl1pPr>
          </a:lstStyle>
          <a:p>
            <a:pPr lvl="0"/>
            <a:r>
              <a:rPr lang="cs-CZ" dirty="0"/>
              <a:t>Jméno Příjmení</a:t>
            </a:r>
          </a:p>
          <a:p>
            <a:pPr lvl="0"/>
            <a:r>
              <a:rPr lang="cs-CZ" dirty="0"/>
              <a:t>funkce</a:t>
            </a:r>
          </a:p>
        </p:txBody>
      </p:sp>
      <p:grpSp>
        <p:nvGrpSpPr>
          <p:cNvPr id="22" name="Skupina 21"/>
          <p:cNvGrpSpPr/>
          <p:nvPr userDrawn="1"/>
        </p:nvGrpSpPr>
        <p:grpSpPr>
          <a:xfrm>
            <a:off x="7897239" y="468000"/>
            <a:ext cx="756000" cy="756000"/>
            <a:chOff x="3088481" y="1235075"/>
            <a:chExt cx="2952894" cy="2952894"/>
          </a:xfrm>
        </p:grpSpPr>
        <p:sp>
          <p:nvSpPr>
            <p:cNvPr id="23" name="Obdélník 22"/>
            <p:cNvSpPr/>
            <p:nvPr userDrawn="1"/>
          </p:nvSpPr>
          <p:spPr bwMode="auto">
            <a:xfrm>
              <a:off x="3088481" y="1235075"/>
              <a:ext cx="2952894" cy="2952894"/>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24" name="Volný tvar 23"/>
            <p:cNvSpPr/>
            <p:nvPr userDrawn="1"/>
          </p:nvSpPr>
          <p:spPr bwMode="auto">
            <a:xfrm>
              <a:off x="3648075" y="1800225"/>
              <a:ext cx="1831181" cy="1840706"/>
            </a:xfrm>
            <a:custGeom>
              <a:avLst/>
              <a:gdLst>
                <a:gd name="connsiteX0" fmla="*/ 0 w 1831181"/>
                <a:gd name="connsiteY0" fmla="*/ 0 h 1840706"/>
                <a:gd name="connsiteX1" fmla="*/ 1831181 w 1831181"/>
                <a:gd name="connsiteY1" fmla="*/ 0 h 1840706"/>
                <a:gd name="connsiteX2" fmla="*/ 1831181 w 1831181"/>
                <a:gd name="connsiteY2" fmla="*/ 364331 h 1840706"/>
                <a:gd name="connsiteX3" fmla="*/ 366713 w 1831181"/>
                <a:gd name="connsiteY3" fmla="*/ 364331 h 1840706"/>
                <a:gd name="connsiteX4" fmla="*/ 366713 w 1831181"/>
                <a:gd name="connsiteY4" fmla="*/ 1459706 h 1840706"/>
                <a:gd name="connsiteX5" fmla="*/ 1828800 w 1831181"/>
                <a:gd name="connsiteY5" fmla="*/ 1459706 h 1840706"/>
                <a:gd name="connsiteX6" fmla="*/ 1828800 w 1831181"/>
                <a:gd name="connsiteY6" fmla="*/ 1840706 h 1840706"/>
                <a:gd name="connsiteX7" fmla="*/ 2381 w 1831181"/>
                <a:gd name="connsiteY7" fmla="*/ 1840706 h 1840706"/>
                <a:gd name="connsiteX8" fmla="*/ 0 w 1831181"/>
                <a:gd name="connsiteY8" fmla="*/ 0 h 184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1181" h="1840706">
                  <a:moveTo>
                    <a:pt x="0" y="0"/>
                  </a:moveTo>
                  <a:lnTo>
                    <a:pt x="1831181" y="0"/>
                  </a:lnTo>
                  <a:lnTo>
                    <a:pt x="1831181" y="364331"/>
                  </a:lnTo>
                  <a:lnTo>
                    <a:pt x="366713" y="364331"/>
                  </a:lnTo>
                  <a:lnTo>
                    <a:pt x="366713" y="1459706"/>
                  </a:lnTo>
                  <a:lnTo>
                    <a:pt x="1828800" y="1459706"/>
                  </a:lnTo>
                  <a:lnTo>
                    <a:pt x="1828800" y="1840706"/>
                  </a:lnTo>
                  <a:lnTo>
                    <a:pt x="2381" y="1840706"/>
                  </a:lnTo>
                  <a:cubicBezTo>
                    <a:pt x="1587" y="1227137"/>
                    <a:pt x="794" y="613569"/>
                    <a:pt x="0" y="0"/>
                  </a:cubicBezTo>
                  <a:close/>
                </a:path>
              </a:pathLst>
            </a:cu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25" name="Obdélník 24"/>
            <p:cNvSpPr/>
            <p:nvPr userDrawn="1"/>
          </p:nvSpPr>
          <p:spPr bwMode="auto">
            <a:xfrm>
              <a:off x="4391024" y="2531270"/>
              <a:ext cx="1088231" cy="364331"/>
            </a:xfrm>
            <a:prstGeom prst="rect">
              <a:avLst/>
            </a:pr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grpSp>
      <p:sp>
        <p:nvSpPr>
          <p:cNvPr id="26" name="Obdélník 25"/>
          <p:cNvSpPr/>
          <p:nvPr userDrawn="1"/>
        </p:nvSpPr>
        <p:spPr bwMode="auto">
          <a:xfrm>
            <a:off x="0" y="6620596"/>
            <a:ext cx="9144000" cy="241697"/>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11" name="Rectangle 5"/>
          <p:cNvSpPr>
            <a:spLocks noChangeArrowheads="1"/>
          </p:cNvSpPr>
          <p:nvPr userDrawn="1"/>
        </p:nvSpPr>
        <p:spPr bwMode="auto">
          <a:xfrm>
            <a:off x="7807883" y="6668419"/>
            <a:ext cx="844430" cy="129148"/>
          </a:xfrm>
          <a:prstGeom prst="rect">
            <a:avLst/>
          </a:prstGeom>
          <a:noFill/>
          <a:ln w="0">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Freeform 6"/>
          <p:cNvSpPr>
            <a:spLocks noEditPoints="1"/>
          </p:cNvSpPr>
          <p:nvPr userDrawn="1"/>
        </p:nvSpPr>
        <p:spPr bwMode="auto">
          <a:xfrm>
            <a:off x="7807885" y="6666123"/>
            <a:ext cx="837807" cy="122525"/>
          </a:xfrm>
          <a:custGeom>
            <a:avLst/>
            <a:gdLst>
              <a:gd name="T0" fmla="*/ 1189 w 3542"/>
              <a:gd name="T1" fmla="*/ 206 h 521"/>
              <a:gd name="T2" fmla="*/ 1271 w 3542"/>
              <a:gd name="T3" fmla="*/ 299 h 521"/>
              <a:gd name="T4" fmla="*/ 1279 w 3542"/>
              <a:gd name="T5" fmla="*/ 228 h 521"/>
              <a:gd name="T6" fmla="*/ 1215 w 3542"/>
              <a:gd name="T7" fmla="*/ 206 h 521"/>
              <a:gd name="T8" fmla="*/ 3532 w 3542"/>
              <a:gd name="T9" fmla="*/ 450 h 521"/>
              <a:gd name="T10" fmla="*/ 3266 w 3542"/>
              <a:gd name="T11" fmla="*/ 144 h 521"/>
              <a:gd name="T12" fmla="*/ 3045 w 3542"/>
              <a:gd name="T13" fmla="*/ 288 h 521"/>
              <a:gd name="T14" fmla="*/ 3181 w 3542"/>
              <a:gd name="T15" fmla="*/ 450 h 521"/>
              <a:gd name="T16" fmla="*/ 1505 w 3542"/>
              <a:gd name="T17" fmla="*/ 144 h 521"/>
              <a:gd name="T18" fmla="*/ 1226 w 3542"/>
              <a:gd name="T19" fmla="*/ 144 h 521"/>
              <a:gd name="T20" fmla="*/ 1325 w 3542"/>
              <a:gd name="T21" fmla="*/ 171 h 521"/>
              <a:gd name="T22" fmla="*/ 1362 w 3542"/>
              <a:gd name="T23" fmla="*/ 284 h 521"/>
              <a:gd name="T24" fmla="*/ 1303 w 3542"/>
              <a:gd name="T25" fmla="*/ 364 h 521"/>
              <a:gd name="T26" fmla="*/ 1189 w 3542"/>
              <a:gd name="T27" fmla="*/ 511 h 521"/>
              <a:gd name="T28" fmla="*/ 784 w 3542"/>
              <a:gd name="T29" fmla="*/ 355 h 521"/>
              <a:gd name="T30" fmla="*/ 796 w 3542"/>
              <a:gd name="T31" fmla="*/ 420 h 521"/>
              <a:gd name="T32" fmla="*/ 883 w 3542"/>
              <a:gd name="T33" fmla="*/ 452 h 521"/>
              <a:gd name="T34" fmla="*/ 937 w 3542"/>
              <a:gd name="T35" fmla="*/ 401 h 521"/>
              <a:gd name="T36" fmla="*/ 1014 w 3542"/>
              <a:gd name="T37" fmla="*/ 144 h 521"/>
              <a:gd name="T38" fmla="*/ 986 w 3542"/>
              <a:gd name="T39" fmla="*/ 467 h 521"/>
              <a:gd name="T40" fmla="*/ 862 w 3542"/>
              <a:gd name="T41" fmla="*/ 520 h 521"/>
              <a:gd name="T42" fmla="*/ 739 w 3542"/>
              <a:gd name="T43" fmla="*/ 467 h 521"/>
              <a:gd name="T44" fmla="*/ 711 w 3542"/>
              <a:gd name="T45" fmla="*/ 144 h 521"/>
              <a:gd name="T46" fmla="*/ 647 w 3542"/>
              <a:gd name="T47" fmla="*/ 144 h 521"/>
              <a:gd name="T48" fmla="*/ 417 w 3542"/>
              <a:gd name="T49" fmla="*/ 355 h 521"/>
              <a:gd name="T50" fmla="*/ 167 w 3542"/>
              <a:gd name="T51" fmla="*/ 139 h 521"/>
              <a:gd name="T52" fmla="*/ 195 w 3542"/>
              <a:gd name="T53" fmla="*/ 214 h 521"/>
              <a:gd name="T54" fmla="*/ 116 w 3542"/>
              <a:gd name="T55" fmla="*/ 205 h 521"/>
              <a:gd name="T56" fmla="*/ 100 w 3542"/>
              <a:gd name="T57" fmla="*/ 256 h 521"/>
              <a:gd name="T58" fmla="*/ 174 w 3542"/>
              <a:gd name="T59" fmla="*/ 293 h 521"/>
              <a:gd name="T60" fmla="*/ 241 w 3542"/>
              <a:gd name="T61" fmla="*/ 337 h 521"/>
              <a:gd name="T62" fmla="*/ 251 w 3542"/>
              <a:gd name="T63" fmla="*/ 449 h 521"/>
              <a:gd name="T64" fmla="*/ 157 w 3542"/>
              <a:gd name="T65" fmla="*/ 519 h 521"/>
              <a:gd name="T66" fmla="*/ 22 w 3542"/>
              <a:gd name="T67" fmla="*/ 476 h 521"/>
              <a:gd name="T68" fmla="*/ 89 w 3542"/>
              <a:gd name="T69" fmla="*/ 447 h 521"/>
              <a:gd name="T70" fmla="*/ 173 w 3542"/>
              <a:gd name="T71" fmla="*/ 434 h 521"/>
              <a:gd name="T72" fmla="*/ 164 w 3542"/>
              <a:gd name="T73" fmla="*/ 366 h 521"/>
              <a:gd name="T74" fmla="*/ 81 w 3542"/>
              <a:gd name="T75" fmla="*/ 331 h 521"/>
              <a:gd name="T76" fmla="*/ 19 w 3542"/>
              <a:gd name="T77" fmla="*/ 244 h 521"/>
              <a:gd name="T78" fmla="*/ 83 w 3542"/>
              <a:gd name="T79" fmla="*/ 148 h 521"/>
              <a:gd name="T80" fmla="*/ 2397 w 3542"/>
              <a:gd name="T81" fmla="*/ 511 h 521"/>
              <a:gd name="T82" fmla="*/ 2021 w 3542"/>
              <a:gd name="T83" fmla="*/ 511 h 521"/>
              <a:gd name="T84" fmla="*/ 2858 w 3542"/>
              <a:gd name="T85" fmla="*/ 148 h 521"/>
              <a:gd name="T86" fmla="*/ 2815 w 3542"/>
              <a:gd name="T87" fmla="*/ 203 h 521"/>
              <a:gd name="T88" fmla="*/ 2702 w 3542"/>
              <a:gd name="T89" fmla="*/ 238 h 521"/>
              <a:gd name="T90" fmla="*/ 2670 w 3542"/>
              <a:gd name="T91" fmla="*/ 355 h 521"/>
              <a:gd name="T92" fmla="*/ 2742 w 3542"/>
              <a:gd name="T93" fmla="*/ 445 h 521"/>
              <a:gd name="T94" fmla="*/ 2860 w 3542"/>
              <a:gd name="T95" fmla="*/ 433 h 521"/>
              <a:gd name="T96" fmla="*/ 2813 w 3542"/>
              <a:gd name="T97" fmla="*/ 519 h 521"/>
              <a:gd name="T98" fmla="*/ 2661 w 3542"/>
              <a:gd name="T99" fmla="*/ 475 h 521"/>
              <a:gd name="T100" fmla="*/ 2591 w 3542"/>
              <a:gd name="T101" fmla="*/ 329 h 521"/>
              <a:gd name="T102" fmla="*/ 2662 w 3542"/>
              <a:gd name="T103" fmla="*/ 181 h 521"/>
              <a:gd name="T104" fmla="*/ 1609 w 3542"/>
              <a:gd name="T105" fmla="*/ 135 h 521"/>
              <a:gd name="T106" fmla="*/ 1962 w 3542"/>
              <a:gd name="T107" fmla="*/ 519 h 521"/>
              <a:gd name="T108" fmla="*/ 1609 w 3542"/>
              <a:gd name="T109" fmla="*/ 135 h 521"/>
              <a:gd name="T110" fmla="*/ 2781 w 3542"/>
              <a:gd name="T111" fmla="*/ 11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42" h="521">
                <a:moveTo>
                  <a:pt x="2211" y="243"/>
                </a:moveTo>
                <a:lnTo>
                  <a:pt x="2156" y="376"/>
                </a:lnTo>
                <a:lnTo>
                  <a:pt x="2263" y="376"/>
                </a:lnTo>
                <a:lnTo>
                  <a:pt x="2211" y="243"/>
                </a:lnTo>
                <a:close/>
                <a:moveTo>
                  <a:pt x="1189" y="206"/>
                </a:moveTo>
                <a:lnTo>
                  <a:pt x="1189" y="313"/>
                </a:lnTo>
                <a:lnTo>
                  <a:pt x="1219" y="313"/>
                </a:lnTo>
                <a:lnTo>
                  <a:pt x="1241" y="311"/>
                </a:lnTo>
                <a:lnTo>
                  <a:pt x="1257" y="307"/>
                </a:lnTo>
                <a:lnTo>
                  <a:pt x="1271" y="299"/>
                </a:lnTo>
                <a:lnTo>
                  <a:pt x="1281" y="289"/>
                </a:lnTo>
                <a:lnTo>
                  <a:pt x="1286" y="276"/>
                </a:lnTo>
                <a:lnTo>
                  <a:pt x="1288" y="260"/>
                </a:lnTo>
                <a:lnTo>
                  <a:pt x="1286" y="243"/>
                </a:lnTo>
                <a:lnTo>
                  <a:pt x="1279" y="228"/>
                </a:lnTo>
                <a:lnTo>
                  <a:pt x="1269" y="218"/>
                </a:lnTo>
                <a:lnTo>
                  <a:pt x="1259" y="212"/>
                </a:lnTo>
                <a:lnTo>
                  <a:pt x="1247" y="208"/>
                </a:lnTo>
                <a:lnTo>
                  <a:pt x="1233" y="206"/>
                </a:lnTo>
                <a:lnTo>
                  <a:pt x="1215" y="206"/>
                </a:lnTo>
                <a:lnTo>
                  <a:pt x="1189" y="206"/>
                </a:lnTo>
                <a:close/>
                <a:moveTo>
                  <a:pt x="3266" y="144"/>
                </a:moveTo>
                <a:lnTo>
                  <a:pt x="3542" y="144"/>
                </a:lnTo>
                <a:lnTo>
                  <a:pt x="3359" y="450"/>
                </a:lnTo>
                <a:lnTo>
                  <a:pt x="3532" y="450"/>
                </a:lnTo>
                <a:lnTo>
                  <a:pt x="3532" y="511"/>
                </a:lnTo>
                <a:lnTo>
                  <a:pt x="3237" y="511"/>
                </a:lnTo>
                <a:lnTo>
                  <a:pt x="3421" y="206"/>
                </a:lnTo>
                <a:lnTo>
                  <a:pt x="3266" y="206"/>
                </a:lnTo>
                <a:lnTo>
                  <a:pt x="3266" y="144"/>
                </a:lnTo>
                <a:close/>
                <a:moveTo>
                  <a:pt x="2973" y="144"/>
                </a:moveTo>
                <a:lnTo>
                  <a:pt x="3181" y="144"/>
                </a:lnTo>
                <a:lnTo>
                  <a:pt x="3181" y="206"/>
                </a:lnTo>
                <a:lnTo>
                  <a:pt x="3045" y="206"/>
                </a:lnTo>
                <a:lnTo>
                  <a:pt x="3045" y="288"/>
                </a:lnTo>
                <a:lnTo>
                  <a:pt x="3175" y="288"/>
                </a:lnTo>
                <a:lnTo>
                  <a:pt x="3175" y="350"/>
                </a:lnTo>
                <a:lnTo>
                  <a:pt x="3045" y="350"/>
                </a:lnTo>
                <a:lnTo>
                  <a:pt x="3045" y="450"/>
                </a:lnTo>
                <a:lnTo>
                  <a:pt x="3181" y="450"/>
                </a:lnTo>
                <a:lnTo>
                  <a:pt x="3181" y="511"/>
                </a:lnTo>
                <a:lnTo>
                  <a:pt x="2973" y="511"/>
                </a:lnTo>
                <a:lnTo>
                  <a:pt x="2973" y="144"/>
                </a:lnTo>
                <a:close/>
                <a:moveTo>
                  <a:pt x="1432" y="144"/>
                </a:moveTo>
                <a:lnTo>
                  <a:pt x="1505" y="144"/>
                </a:lnTo>
                <a:lnTo>
                  <a:pt x="1505" y="511"/>
                </a:lnTo>
                <a:lnTo>
                  <a:pt x="1432" y="511"/>
                </a:lnTo>
                <a:lnTo>
                  <a:pt x="1432" y="144"/>
                </a:lnTo>
                <a:close/>
                <a:moveTo>
                  <a:pt x="1116" y="144"/>
                </a:moveTo>
                <a:lnTo>
                  <a:pt x="1226" y="144"/>
                </a:lnTo>
                <a:lnTo>
                  <a:pt x="1253" y="145"/>
                </a:lnTo>
                <a:lnTo>
                  <a:pt x="1275" y="147"/>
                </a:lnTo>
                <a:lnTo>
                  <a:pt x="1294" y="153"/>
                </a:lnTo>
                <a:lnTo>
                  <a:pt x="1311" y="161"/>
                </a:lnTo>
                <a:lnTo>
                  <a:pt x="1325" y="171"/>
                </a:lnTo>
                <a:lnTo>
                  <a:pt x="1341" y="189"/>
                </a:lnTo>
                <a:lnTo>
                  <a:pt x="1353" y="210"/>
                </a:lnTo>
                <a:lnTo>
                  <a:pt x="1361" y="235"/>
                </a:lnTo>
                <a:lnTo>
                  <a:pt x="1364" y="260"/>
                </a:lnTo>
                <a:lnTo>
                  <a:pt x="1362" y="284"/>
                </a:lnTo>
                <a:lnTo>
                  <a:pt x="1356" y="306"/>
                </a:lnTo>
                <a:lnTo>
                  <a:pt x="1346" y="326"/>
                </a:lnTo>
                <a:lnTo>
                  <a:pt x="1333" y="343"/>
                </a:lnTo>
                <a:lnTo>
                  <a:pt x="1320" y="355"/>
                </a:lnTo>
                <a:lnTo>
                  <a:pt x="1303" y="364"/>
                </a:lnTo>
                <a:lnTo>
                  <a:pt x="1284" y="370"/>
                </a:lnTo>
                <a:lnTo>
                  <a:pt x="1261" y="374"/>
                </a:lnTo>
                <a:lnTo>
                  <a:pt x="1237" y="376"/>
                </a:lnTo>
                <a:lnTo>
                  <a:pt x="1189" y="376"/>
                </a:lnTo>
                <a:lnTo>
                  <a:pt x="1189" y="511"/>
                </a:lnTo>
                <a:lnTo>
                  <a:pt x="1116" y="511"/>
                </a:lnTo>
                <a:lnTo>
                  <a:pt x="1116" y="144"/>
                </a:lnTo>
                <a:close/>
                <a:moveTo>
                  <a:pt x="711" y="144"/>
                </a:moveTo>
                <a:lnTo>
                  <a:pt x="784" y="144"/>
                </a:lnTo>
                <a:lnTo>
                  <a:pt x="784" y="355"/>
                </a:lnTo>
                <a:lnTo>
                  <a:pt x="784" y="374"/>
                </a:lnTo>
                <a:lnTo>
                  <a:pt x="785" y="390"/>
                </a:lnTo>
                <a:lnTo>
                  <a:pt x="788" y="401"/>
                </a:lnTo>
                <a:lnTo>
                  <a:pt x="792" y="411"/>
                </a:lnTo>
                <a:lnTo>
                  <a:pt x="796" y="420"/>
                </a:lnTo>
                <a:lnTo>
                  <a:pt x="808" y="434"/>
                </a:lnTo>
                <a:lnTo>
                  <a:pt x="823" y="446"/>
                </a:lnTo>
                <a:lnTo>
                  <a:pt x="842" y="452"/>
                </a:lnTo>
                <a:lnTo>
                  <a:pt x="862" y="454"/>
                </a:lnTo>
                <a:lnTo>
                  <a:pt x="883" y="452"/>
                </a:lnTo>
                <a:lnTo>
                  <a:pt x="901" y="446"/>
                </a:lnTo>
                <a:lnTo>
                  <a:pt x="916" y="434"/>
                </a:lnTo>
                <a:lnTo>
                  <a:pt x="928" y="420"/>
                </a:lnTo>
                <a:lnTo>
                  <a:pt x="934" y="411"/>
                </a:lnTo>
                <a:lnTo>
                  <a:pt x="937" y="401"/>
                </a:lnTo>
                <a:lnTo>
                  <a:pt x="939" y="390"/>
                </a:lnTo>
                <a:lnTo>
                  <a:pt x="940" y="374"/>
                </a:lnTo>
                <a:lnTo>
                  <a:pt x="940" y="355"/>
                </a:lnTo>
                <a:lnTo>
                  <a:pt x="940" y="144"/>
                </a:lnTo>
                <a:lnTo>
                  <a:pt x="1014" y="144"/>
                </a:lnTo>
                <a:lnTo>
                  <a:pt x="1014" y="368"/>
                </a:lnTo>
                <a:lnTo>
                  <a:pt x="1012" y="399"/>
                </a:lnTo>
                <a:lnTo>
                  <a:pt x="1007" y="425"/>
                </a:lnTo>
                <a:lnTo>
                  <a:pt x="999" y="448"/>
                </a:lnTo>
                <a:lnTo>
                  <a:pt x="986" y="467"/>
                </a:lnTo>
                <a:lnTo>
                  <a:pt x="968" y="485"/>
                </a:lnTo>
                <a:lnTo>
                  <a:pt x="946" y="500"/>
                </a:lnTo>
                <a:lnTo>
                  <a:pt x="921" y="511"/>
                </a:lnTo>
                <a:lnTo>
                  <a:pt x="893" y="518"/>
                </a:lnTo>
                <a:lnTo>
                  <a:pt x="862" y="520"/>
                </a:lnTo>
                <a:lnTo>
                  <a:pt x="832" y="518"/>
                </a:lnTo>
                <a:lnTo>
                  <a:pt x="804" y="511"/>
                </a:lnTo>
                <a:lnTo>
                  <a:pt x="779" y="500"/>
                </a:lnTo>
                <a:lnTo>
                  <a:pt x="756" y="485"/>
                </a:lnTo>
                <a:lnTo>
                  <a:pt x="739" y="467"/>
                </a:lnTo>
                <a:lnTo>
                  <a:pt x="726" y="448"/>
                </a:lnTo>
                <a:lnTo>
                  <a:pt x="717" y="425"/>
                </a:lnTo>
                <a:lnTo>
                  <a:pt x="713" y="399"/>
                </a:lnTo>
                <a:lnTo>
                  <a:pt x="711" y="368"/>
                </a:lnTo>
                <a:lnTo>
                  <a:pt x="711" y="144"/>
                </a:lnTo>
                <a:close/>
                <a:moveTo>
                  <a:pt x="343" y="144"/>
                </a:moveTo>
                <a:lnTo>
                  <a:pt x="417" y="144"/>
                </a:lnTo>
                <a:lnTo>
                  <a:pt x="417" y="299"/>
                </a:lnTo>
                <a:lnTo>
                  <a:pt x="554" y="144"/>
                </a:lnTo>
                <a:lnTo>
                  <a:pt x="647" y="144"/>
                </a:lnTo>
                <a:lnTo>
                  <a:pt x="488" y="313"/>
                </a:lnTo>
                <a:lnTo>
                  <a:pt x="656" y="511"/>
                </a:lnTo>
                <a:lnTo>
                  <a:pt x="559" y="511"/>
                </a:lnTo>
                <a:lnTo>
                  <a:pt x="425" y="346"/>
                </a:lnTo>
                <a:lnTo>
                  <a:pt x="417" y="355"/>
                </a:lnTo>
                <a:lnTo>
                  <a:pt x="417" y="511"/>
                </a:lnTo>
                <a:lnTo>
                  <a:pt x="343" y="511"/>
                </a:lnTo>
                <a:lnTo>
                  <a:pt x="343" y="144"/>
                </a:lnTo>
                <a:close/>
                <a:moveTo>
                  <a:pt x="136" y="137"/>
                </a:moveTo>
                <a:lnTo>
                  <a:pt x="167" y="139"/>
                </a:lnTo>
                <a:lnTo>
                  <a:pt x="196" y="148"/>
                </a:lnTo>
                <a:lnTo>
                  <a:pt x="222" y="161"/>
                </a:lnTo>
                <a:lnTo>
                  <a:pt x="247" y="179"/>
                </a:lnTo>
                <a:lnTo>
                  <a:pt x="209" y="227"/>
                </a:lnTo>
                <a:lnTo>
                  <a:pt x="195" y="214"/>
                </a:lnTo>
                <a:lnTo>
                  <a:pt x="180" y="204"/>
                </a:lnTo>
                <a:lnTo>
                  <a:pt x="164" y="199"/>
                </a:lnTo>
                <a:lnTo>
                  <a:pt x="148" y="198"/>
                </a:lnTo>
                <a:lnTo>
                  <a:pt x="131" y="200"/>
                </a:lnTo>
                <a:lnTo>
                  <a:pt x="116" y="205"/>
                </a:lnTo>
                <a:lnTo>
                  <a:pt x="105" y="215"/>
                </a:lnTo>
                <a:lnTo>
                  <a:pt x="97" y="225"/>
                </a:lnTo>
                <a:lnTo>
                  <a:pt x="95" y="238"/>
                </a:lnTo>
                <a:lnTo>
                  <a:pt x="96" y="247"/>
                </a:lnTo>
                <a:lnTo>
                  <a:pt x="100" y="256"/>
                </a:lnTo>
                <a:lnTo>
                  <a:pt x="107" y="263"/>
                </a:lnTo>
                <a:lnTo>
                  <a:pt x="118" y="270"/>
                </a:lnTo>
                <a:lnTo>
                  <a:pt x="132" y="277"/>
                </a:lnTo>
                <a:lnTo>
                  <a:pt x="151" y="285"/>
                </a:lnTo>
                <a:lnTo>
                  <a:pt x="174" y="293"/>
                </a:lnTo>
                <a:lnTo>
                  <a:pt x="191" y="300"/>
                </a:lnTo>
                <a:lnTo>
                  <a:pt x="206" y="307"/>
                </a:lnTo>
                <a:lnTo>
                  <a:pt x="216" y="314"/>
                </a:lnTo>
                <a:lnTo>
                  <a:pt x="227" y="322"/>
                </a:lnTo>
                <a:lnTo>
                  <a:pt x="241" y="337"/>
                </a:lnTo>
                <a:lnTo>
                  <a:pt x="252" y="356"/>
                </a:lnTo>
                <a:lnTo>
                  <a:pt x="257" y="376"/>
                </a:lnTo>
                <a:lnTo>
                  <a:pt x="260" y="399"/>
                </a:lnTo>
                <a:lnTo>
                  <a:pt x="257" y="426"/>
                </a:lnTo>
                <a:lnTo>
                  <a:pt x="251" y="449"/>
                </a:lnTo>
                <a:lnTo>
                  <a:pt x="239" y="469"/>
                </a:lnTo>
                <a:lnTo>
                  <a:pt x="224" y="487"/>
                </a:lnTo>
                <a:lnTo>
                  <a:pt x="204" y="502"/>
                </a:lnTo>
                <a:lnTo>
                  <a:pt x="183" y="511"/>
                </a:lnTo>
                <a:lnTo>
                  <a:pt x="157" y="519"/>
                </a:lnTo>
                <a:lnTo>
                  <a:pt x="129" y="521"/>
                </a:lnTo>
                <a:lnTo>
                  <a:pt x="98" y="518"/>
                </a:lnTo>
                <a:lnTo>
                  <a:pt x="70" y="510"/>
                </a:lnTo>
                <a:lnTo>
                  <a:pt x="44" y="496"/>
                </a:lnTo>
                <a:lnTo>
                  <a:pt x="22" y="476"/>
                </a:lnTo>
                <a:lnTo>
                  <a:pt x="0" y="451"/>
                </a:lnTo>
                <a:lnTo>
                  <a:pt x="48" y="405"/>
                </a:lnTo>
                <a:lnTo>
                  <a:pt x="58" y="423"/>
                </a:lnTo>
                <a:lnTo>
                  <a:pt x="72" y="436"/>
                </a:lnTo>
                <a:lnTo>
                  <a:pt x="89" y="447"/>
                </a:lnTo>
                <a:lnTo>
                  <a:pt x="107" y="453"/>
                </a:lnTo>
                <a:lnTo>
                  <a:pt x="127" y="455"/>
                </a:lnTo>
                <a:lnTo>
                  <a:pt x="145" y="452"/>
                </a:lnTo>
                <a:lnTo>
                  <a:pt x="161" y="446"/>
                </a:lnTo>
                <a:lnTo>
                  <a:pt x="173" y="434"/>
                </a:lnTo>
                <a:lnTo>
                  <a:pt x="182" y="420"/>
                </a:lnTo>
                <a:lnTo>
                  <a:pt x="184" y="403"/>
                </a:lnTo>
                <a:lnTo>
                  <a:pt x="182" y="388"/>
                </a:lnTo>
                <a:lnTo>
                  <a:pt x="175" y="377"/>
                </a:lnTo>
                <a:lnTo>
                  <a:pt x="164" y="366"/>
                </a:lnTo>
                <a:lnTo>
                  <a:pt x="157" y="362"/>
                </a:lnTo>
                <a:lnTo>
                  <a:pt x="147" y="357"/>
                </a:lnTo>
                <a:lnTo>
                  <a:pt x="132" y="351"/>
                </a:lnTo>
                <a:lnTo>
                  <a:pt x="111" y="344"/>
                </a:lnTo>
                <a:lnTo>
                  <a:pt x="81" y="331"/>
                </a:lnTo>
                <a:lnTo>
                  <a:pt x="57" y="319"/>
                </a:lnTo>
                <a:lnTo>
                  <a:pt x="40" y="304"/>
                </a:lnTo>
                <a:lnTo>
                  <a:pt x="28" y="287"/>
                </a:lnTo>
                <a:lnTo>
                  <a:pt x="22" y="267"/>
                </a:lnTo>
                <a:lnTo>
                  <a:pt x="19" y="244"/>
                </a:lnTo>
                <a:lnTo>
                  <a:pt x="22" y="219"/>
                </a:lnTo>
                <a:lnTo>
                  <a:pt x="30" y="197"/>
                </a:lnTo>
                <a:lnTo>
                  <a:pt x="44" y="176"/>
                </a:lnTo>
                <a:lnTo>
                  <a:pt x="62" y="159"/>
                </a:lnTo>
                <a:lnTo>
                  <a:pt x="83" y="148"/>
                </a:lnTo>
                <a:lnTo>
                  <a:pt x="108" y="140"/>
                </a:lnTo>
                <a:lnTo>
                  <a:pt x="136" y="137"/>
                </a:lnTo>
                <a:close/>
                <a:moveTo>
                  <a:pt x="2183" y="135"/>
                </a:moveTo>
                <a:lnTo>
                  <a:pt x="2239" y="135"/>
                </a:lnTo>
                <a:lnTo>
                  <a:pt x="2397" y="511"/>
                </a:lnTo>
                <a:lnTo>
                  <a:pt x="2318" y="511"/>
                </a:lnTo>
                <a:lnTo>
                  <a:pt x="2286" y="434"/>
                </a:lnTo>
                <a:lnTo>
                  <a:pt x="2132" y="434"/>
                </a:lnTo>
                <a:lnTo>
                  <a:pt x="2099" y="511"/>
                </a:lnTo>
                <a:lnTo>
                  <a:pt x="2021" y="511"/>
                </a:lnTo>
                <a:lnTo>
                  <a:pt x="2183" y="135"/>
                </a:lnTo>
                <a:close/>
                <a:moveTo>
                  <a:pt x="2790" y="135"/>
                </a:moveTo>
                <a:lnTo>
                  <a:pt x="2814" y="136"/>
                </a:lnTo>
                <a:lnTo>
                  <a:pt x="2835" y="140"/>
                </a:lnTo>
                <a:lnTo>
                  <a:pt x="2858" y="148"/>
                </a:lnTo>
                <a:lnTo>
                  <a:pt x="2882" y="157"/>
                </a:lnTo>
                <a:lnTo>
                  <a:pt x="2882" y="242"/>
                </a:lnTo>
                <a:lnTo>
                  <a:pt x="2859" y="223"/>
                </a:lnTo>
                <a:lnTo>
                  <a:pt x="2838" y="210"/>
                </a:lnTo>
                <a:lnTo>
                  <a:pt x="2815" y="203"/>
                </a:lnTo>
                <a:lnTo>
                  <a:pt x="2790" y="201"/>
                </a:lnTo>
                <a:lnTo>
                  <a:pt x="2765" y="203"/>
                </a:lnTo>
                <a:lnTo>
                  <a:pt x="2741" y="210"/>
                </a:lnTo>
                <a:lnTo>
                  <a:pt x="2721" y="222"/>
                </a:lnTo>
                <a:lnTo>
                  <a:pt x="2702" y="238"/>
                </a:lnTo>
                <a:lnTo>
                  <a:pt x="2687" y="257"/>
                </a:lnTo>
                <a:lnTo>
                  <a:pt x="2676" y="278"/>
                </a:lnTo>
                <a:lnTo>
                  <a:pt x="2670" y="303"/>
                </a:lnTo>
                <a:lnTo>
                  <a:pt x="2667" y="329"/>
                </a:lnTo>
                <a:lnTo>
                  <a:pt x="2670" y="355"/>
                </a:lnTo>
                <a:lnTo>
                  <a:pt x="2676" y="379"/>
                </a:lnTo>
                <a:lnTo>
                  <a:pt x="2687" y="400"/>
                </a:lnTo>
                <a:lnTo>
                  <a:pt x="2702" y="418"/>
                </a:lnTo>
                <a:lnTo>
                  <a:pt x="2721" y="434"/>
                </a:lnTo>
                <a:lnTo>
                  <a:pt x="2742" y="445"/>
                </a:lnTo>
                <a:lnTo>
                  <a:pt x="2766" y="452"/>
                </a:lnTo>
                <a:lnTo>
                  <a:pt x="2791" y="454"/>
                </a:lnTo>
                <a:lnTo>
                  <a:pt x="2816" y="452"/>
                </a:lnTo>
                <a:lnTo>
                  <a:pt x="2839" y="445"/>
                </a:lnTo>
                <a:lnTo>
                  <a:pt x="2860" y="433"/>
                </a:lnTo>
                <a:lnTo>
                  <a:pt x="2882" y="414"/>
                </a:lnTo>
                <a:lnTo>
                  <a:pt x="2882" y="499"/>
                </a:lnTo>
                <a:lnTo>
                  <a:pt x="2858" y="508"/>
                </a:lnTo>
                <a:lnTo>
                  <a:pt x="2835" y="516"/>
                </a:lnTo>
                <a:lnTo>
                  <a:pt x="2813" y="519"/>
                </a:lnTo>
                <a:lnTo>
                  <a:pt x="2790" y="520"/>
                </a:lnTo>
                <a:lnTo>
                  <a:pt x="2754" y="517"/>
                </a:lnTo>
                <a:lnTo>
                  <a:pt x="2721" y="508"/>
                </a:lnTo>
                <a:lnTo>
                  <a:pt x="2689" y="494"/>
                </a:lnTo>
                <a:lnTo>
                  <a:pt x="2661" y="475"/>
                </a:lnTo>
                <a:lnTo>
                  <a:pt x="2637" y="453"/>
                </a:lnTo>
                <a:lnTo>
                  <a:pt x="2618" y="427"/>
                </a:lnTo>
                <a:lnTo>
                  <a:pt x="2604" y="397"/>
                </a:lnTo>
                <a:lnTo>
                  <a:pt x="2594" y="364"/>
                </a:lnTo>
                <a:lnTo>
                  <a:pt x="2591" y="329"/>
                </a:lnTo>
                <a:lnTo>
                  <a:pt x="2594" y="294"/>
                </a:lnTo>
                <a:lnTo>
                  <a:pt x="2604" y="261"/>
                </a:lnTo>
                <a:lnTo>
                  <a:pt x="2618" y="232"/>
                </a:lnTo>
                <a:lnTo>
                  <a:pt x="2637" y="204"/>
                </a:lnTo>
                <a:lnTo>
                  <a:pt x="2662" y="181"/>
                </a:lnTo>
                <a:lnTo>
                  <a:pt x="2689" y="162"/>
                </a:lnTo>
                <a:lnTo>
                  <a:pt x="2721" y="147"/>
                </a:lnTo>
                <a:lnTo>
                  <a:pt x="2754" y="138"/>
                </a:lnTo>
                <a:lnTo>
                  <a:pt x="2790" y="135"/>
                </a:lnTo>
                <a:close/>
                <a:moveTo>
                  <a:pt x="1609" y="135"/>
                </a:moveTo>
                <a:lnTo>
                  <a:pt x="1660" y="135"/>
                </a:lnTo>
                <a:lnTo>
                  <a:pt x="1889" y="392"/>
                </a:lnTo>
                <a:lnTo>
                  <a:pt x="1889" y="144"/>
                </a:lnTo>
                <a:lnTo>
                  <a:pt x="1962" y="144"/>
                </a:lnTo>
                <a:lnTo>
                  <a:pt x="1962" y="519"/>
                </a:lnTo>
                <a:lnTo>
                  <a:pt x="1912" y="519"/>
                </a:lnTo>
                <a:lnTo>
                  <a:pt x="1682" y="262"/>
                </a:lnTo>
                <a:lnTo>
                  <a:pt x="1682" y="511"/>
                </a:lnTo>
                <a:lnTo>
                  <a:pt x="1609" y="511"/>
                </a:lnTo>
                <a:lnTo>
                  <a:pt x="1609" y="135"/>
                </a:lnTo>
                <a:close/>
                <a:moveTo>
                  <a:pt x="2720" y="0"/>
                </a:moveTo>
                <a:lnTo>
                  <a:pt x="2781" y="49"/>
                </a:lnTo>
                <a:lnTo>
                  <a:pt x="2843" y="0"/>
                </a:lnTo>
                <a:lnTo>
                  <a:pt x="2878" y="32"/>
                </a:lnTo>
                <a:lnTo>
                  <a:pt x="2781" y="110"/>
                </a:lnTo>
                <a:lnTo>
                  <a:pt x="2685" y="32"/>
                </a:lnTo>
                <a:lnTo>
                  <a:pt x="272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ln>
                <a:noFill/>
              </a:ln>
            </a:endParaRPr>
          </a:p>
        </p:txBody>
      </p:sp>
    </p:spTree>
  </p:cSld>
  <p:clrMapOvr>
    <a:masterClrMapping/>
  </p:clrMapOvr>
  <p:extLst mod="1">
    <p:ext uri="{DCECCB84-F9BA-43D5-87BE-67443E8EF086}">
      <p15:sldGuideLst xmlns:p15="http://schemas.microsoft.com/office/powerpoint/2012/main">
        <p15:guide id="1" orient="horz" pos="777" userDrawn="1">
          <p15:clr>
            <a:srgbClr val="FBAE40"/>
          </p15:clr>
        </p15:guide>
        <p15:guide id="2" pos="496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2088000" y="2527201"/>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5"/>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6"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900351200"/>
      </p:ext>
    </p:extLst>
  </p:cSld>
  <p:clrMapOvr>
    <a:masterClrMapping/>
  </p:clrMapOvr>
  <p:extLst mod="1">
    <p:ext uri="{DCECCB84-F9BA-43D5-87BE-67443E8EF086}">
      <p15:sldGuideLst xmlns:p15="http://schemas.microsoft.com/office/powerpoint/2012/main">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dirty="0"/>
              <a:t>PO KLIKNUTÍ MŮŽETE ZADAT VLASTNÍ NADPIS, V TÉTO ŠABLONĚ IDEÁLNĚ DVOUŘÁDKOVÝ</a:t>
            </a:r>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2088000" y="2102401"/>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1275"/>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12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0" y="21024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219176661"/>
      </p:ext>
    </p:extLst>
  </p:cSld>
  <p:clrMapOvr>
    <a:masterClrMapping/>
  </p:clrMapOvr>
  <p:extLst mod="1">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2088000" y="2527201"/>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5"/>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6"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418414679"/>
      </p:ext>
    </p:extLst>
  </p:cSld>
  <p:clrMapOvr>
    <a:masterClrMapping/>
  </p:clrMapOvr>
  <p:extLst mod="1">
    <p:ext uri="{DCECCB84-F9BA-43D5-87BE-67443E8EF086}">
      <p15:sldGuideLst xmlns:p15="http://schemas.microsoft.com/office/powerpoint/2012/main">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0" y="21024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dirty="0"/>
              <a:t>PO KLIKNUTÍ MŮŽETE ZADAT VLASTNÍ NADPIS, V TÉTO ŠABLONĚ IDEÁLNĚ DVOUŘÁDKOVÝ</a:t>
            </a:r>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504000" y="2102401"/>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504000" y="3831275"/>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53753695"/>
      </p:ext>
    </p:extLst>
  </p:cSld>
  <p:clrMapOvr>
    <a:masterClrMapping/>
  </p:clrMapOvr>
  <p:extLst mod="1">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3"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17" name="Content Placeholder 2"/>
          <p:cNvSpPr>
            <a:spLocks noGrp="1"/>
          </p:cNvSpPr>
          <p:nvPr>
            <p:ph idx="1"/>
          </p:nvPr>
        </p:nvSpPr>
        <p:spPr>
          <a:xfrm>
            <a:off x="504000" y="2527201"/>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8" name="Content Placeholder 2"/>
          <p:cNvSpPr>
            <a:spLocks noGrp="1"/>
          </p:cNvSpPr>
          <p:nvPr>
            <p:ph idx="13"/>
          </p:nvPr>
        </p:nvSpPr>
        <p:spPr>
          <a:xfrm>
            <a:off x="504000" y="4256075"/>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226133"/>
      </p:ext>
    </p:extLst>
  </p:cSld>
  <p:clrMapOvr>
    <a:masterClrMapping/>
  </p:clrMapOvr>
  <p:extLst mod="1">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5"/>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5" name="Content Placeholder 2"/>
          <p:cNvSpPr>
            <a:spLocks noGrp="1"/>
          </p:cNvSpPr>
          <p:nvPr>
            <p:ph idx="1"/>
          </p:nvPr>
        </p:nvSpPr>
        <p:spPr>
          <a:xfrm>
            <a:off x="504000" y="2102401"/>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1275"/>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0" y="2102401"/>
            <a:ext cx="1584000" cy="1583651"/>
          </a:xfrm>
          <a:ln w="15875">
            <a:solidFill>
              <a:srgbClr val="C8C8C8"/>
            </a:solidFill>
          </a:ln>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Tree>
    <p:extLst>
      <p:ext uri="{BB962C8B-B14F-4D97-AF65-F5344CB8AC3E}">
        <p14:creationId xmlns:p14="http://schemas.microsoft.com/office/powerpoint/2010/main" val="521675402"/>
      </p:ext>
    </p:extLst>
  </p:cSld>
  <p:clrMapOvr>
    <a:masterClrMapping/>
  </p:clrMapOvr>
  <p:extLst mod="1">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5"/>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
          </p:nvPr>
        </p:nvSpPr>
        <p:spPr>
          <a:xfrm>
            <a:off x="504000" y="2527201"/>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9" name="Picture Placeholder 3"/>
          <p:cNvSpPr>
            <a:spLocks noGrp="1"/>
          </p:cNvSpPr>
          <p:nvPr>
            <p:ph type="pic" sz="quarter" idx="15" hasCustomPrompt="1"/>
          </p:nvPr>
        </p:nvSpPr>
        <p:spPr>
          <a:xfrm>
            <a:off x="504000" y="4256075"/>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20" name="Picture Placeholder 3"/>
          <p:cNvSpPr>
            <a:spLocks noGrp="1"/>
          </p:cNvSpPr>
          <p:nvPr>
            <p:ph type="pic" sz="quarter" idx="14" hasCustomPrompt="1"/>
          </p:nvPr>
        </p:nvSpPr>
        <p:spPr>
          <a:xfrm>
            <a:off x="504000" y="2527201"/>
            <a:ext cx="1584000" cy="1583651"/>
          </a:xfrm>
          <a:ln w="15875">
            <a:solidFill>
              <a:srgbClr val="C8C8C8"/>
            </a:solidFill>
          </a:ln>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Tree>
    <p:extLst>
      <p:ext uri="{BB962C8B-B14F-4D97-AF65-F5344CB8AC3E}">
        <p14:creationId xmlns:p14="http://schemas.microsoft.com/office/powerpoint/2010/main" val="1955501143"/>
      </p:ext>
    </p:extLst>
  </p:cSld>
  <p:clrMapOvr>
    <a:masterClrMapping/>
  </p:clrMapOvr>
  <p:extLst mod="1">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3999" y="2281178"/>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1"/>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Tree>
    <p:extLst>
      <p:ext uri="{BB962C8B-B14F-4D97-AF65-F5344CB8AC3E}">
        <p14:creationId xmlns:p14="http://schemas.microsoft.com/office/powerpoint/2010/main" val="2824067990"/>
      </p:ext>
    </p:extLst>
  </p:cSld>
  <p:clrMapOvr>
    <a:masterClrMapping/>
  </p:clrMapOvr>
  <p:extLst mod="1">
    <p:ext uri="{DCECCB84-F9BA-43D5-87BE-67443E8EF086}">
      <p15:sldGuideLst xmlns:p15="http://schemas.microsoft.com/office/powerpoint/2012/main">
        <p15:guide id="1" pos="5443"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7"/>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504000" y="2721202"/>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4181568060"/>
      </p:ext>
    </p:extLst>
  </p:cSld>
  <p:clrMapOvr>
    <a:masterClrMapping/>
  </p:clrMapOvr>
  <p:extLst mod="1">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řechodový sním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1190445"/>
            <a:ext cx="8136000" cy="5181555"/>
          </a:xfrm>
        </p:spPr>
        <p:txBody>
          <a:bodyPr/>
          <a:lstStyle>
            <a:lvl1pPr>
              <a:spcAft>
                <a:spcPts val="2000"/>
              </a:spcAft>
              <a:defRPr sz="2000" b="1"/>
            </a:lvl1pPr>
            <a:lvl2pPr>
              <a:buClr>
                <a:srgbClr val="F24F00"/>
              </a:buClr>
              <a:defRPr/>
            </a:lvl2pPr>
            <a:lvl3pPr>
              <a:buClr>
                <a:srgbClr val="C8C8C8"/>
              </a:buClr>
              <a:defRPr/>
            </a:lvl3pPr>
          </a:lstStyle>
          <a:p>
            <a:pPr lvl="0"/>
            <a:r>
              <a:rPr lang="cs-CZ" dirty="0"/>
              <a:t>Po kliknutí můžete vložit text</a:t>
            </a:r>
            <a:br>
              <a:rPr lang="cs-CZ" dirty="0"/>
            </a:br>
            <a:endParaRPr lang="cs-CZ" dirty="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spTree>
    <p:extLst>
      <p:ext uri="{BB962C8B-B14F-4D97-AF65-F5344CB8AC3E}">
        <p14:creationId xmlns:p14="http://schemas.microsoft.com/office/powerpoint/2010/main" val="2514268188"/>
      </p:ext>
    </p:extLst>
  </p:cSld>
  <p:clrMapOvr>
    <a:masterClrMapping/>
  </p:clrMapOvr>
  <p:extLst mod="1">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NADPIS </a:t>
            </a:r>
            <a:r>
              <a:rPr lang="cs-CZ"/>
              <a:t>SNÍMKU </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bsah – elektřin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NADPIS </a:t>
            </a:r>
            <a:r>
              <a:rPr lang="cs-CZ"/>
              <a:t>SNÍMKU – ELEKTŘINA</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0"/>
            <a:ext cx="8136000" cy="3942645"/>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13" name="Skupina 12"/>
          <p:cNvGrpSpPr/>
          <p:nvPr userDrawn="1"/>
        </p:nvGrpSpPr>
        <p:grpSpPr>
          <a:xfrm>
            <a:off x="2" y="5540263"/>
            <a:ext cx="8676861" cy="766344"/>
            <a:chOff x="-19878" y="5540262"/>
            <a:chExt cx="8676861" cy="766344"/>
          </a:xfrm>
          <a:solidFill>
            <a:schemeClr val="accent1"/>
          </a:solidFill>
        </p:grpSpPr>
        <p:sp>
          <p:nvSpPr>
            <p:cNvPr id="10" name="Freeform 6"/>
            <p:cNvSpPr>
              <a:spLocks noEditPoints="1"/>
            </p:cNvSpPr>
            <p:nvPr userDrawn="1"/>
          </p:nvSpPr>
          <p:spPr bwMode="auto">
            <a:xfrm>
              <a:off x="7211238" y="5540262"/>
              <a:ext cx="1445745" cy="766344"/>
            </a:xfrm>
            <a:custGeom>
              <a:avLst/>
              <a:gdLst>
                <a:gd name="T0" fmla="*/ 3414 w 3493"/>
                <a:gd name="T1" fmla="*/ 1229 h 1852"/>
                <a:gd name="T2" fmla="*/ 3471 w 3493"/>
                <a:gd name="T3" fmla="*/ 1264 h 1852"/>
                <a:gd name="T4" fmla="*/ 3493 w 3493"/>
                <a:gd name="T5" fmla="*/ 1328 h 1852"/>
                <a:gd name="T6" fmla="*/ 3471 w 3493"/>
                <a:gd name="T7" fmla="*/ 1390 h 1852"/>
                <a:gd name="T8" fmla="*/ 3414 w 3493"/>
                <a:gd name="T9" fmla="*/ 1425 h 1852"/>
                <a:gd name="T10" fmla="*/ 2837 w 3493"/>
                <a:gd name="T11" fmla="*/ 1227 h 1852"/>
                <a:gd name="T12" fmla="*/ 3414 w 3493"/>
                <a:gd name="T13" fmla="*/ 427 h 1852"/>
                <a:gd name="T14" fmla="*/ 3471 w 3493"/>
                <a:gd name="T15" fmla="*/ 462 h 1852"/>
                <a:gd name="T16" fmla="*/ 3493 w 3493"/>
                <a:gd name="T17" fmla="*/ 526 h 1852"/>
                <a:gd name="T18" fmla="*/ 3471 w 3493"/>
                <a:gd name="T19" fmla="*/ 588 h 1852"/>
                <a:gd name="T20" fmla="*/ 3414 w 3493"/>
                <a:gd name="T21" fmla="*/ 623 h 1852"/>
                <a:gd name="T22" fmla="*/ 2837 w 3493"/>
                <a:gd name="T23" fmla="*/ 425 h 1852"/>
                <a:gd name="T24" fmla="*/ 2748 w 3493"/>
                <a:gd name="T25" fmla="*/ 1852 h 1852"/>
                <a:gd name="T26" fmla="*/ 2474 w 3493"/>
                <a:gd name="T27" fmla="*/ 1744 h 1852"/>
                <a:gd name="T28" fmla="*/ 2447 w 3493"/>
                <a:gd name="T29" fmla="*/ 1688 h 1852"/>
                <a:gd name="T30" fmla="*/ 2385 w 3493"/>
                <a:gd name="T31" fmla="*/ 1655 h 1852"/>
                <a:gd name="T32" fmla="*/ 2261 w 3493"/>
                <a:gd name="T33" fmla="*/ 1635 h 1852"/>
                <a:gd name="T34" fmla="*/ 2087 w 3493"/>
                <a:gd name="T35" fmla="*/ 1612 h 1852"/>
                <a:gd name="T36" fmla="*/ 1909 w 3493"/>
                <a:gd name="T37" fmla="*/ 1587 h 1852"/>
                <a:gd name="T38" fmla="*/ 1761 w 3493"/>
                <a:gd name="T39" fmla="*/ 1568 h 1852"/>
                <a:gd name="T40" fmla="*/ 1622 w 3493"/>
                <a:gd name="T41" fmla="*/ 1543 h 1852"/>
                <a:gd name="T42" fmla="*/ 1525 w 3493"/>
                <a:gd name="T43" fmla="*/ 1506 h 1852"/>
                <a:gd name="T44" fmla="*/ 1455 w 3493"/>
                <a:gd name="T45" fmla="*/ 1454 h 1852"/>
                <a:gd name="T46" fmla="*/ 1391 w 3493"/>
                <a:gd name="T47" fmla="*/ 1382 h 1852"/>
                <a:gd name="T48" fmla="*/ 1348 w 3493"/>
                <a:gd name="T49" fmla="*/ 1312 h 1852"/>
                <a:gd name="T50" fmla="*/ 1302 w 3493"/>
                <a:gd name="T51" fmla="*/ 1228 h 1852"/>
                <a:gd name="T52" fmla="*/ 1249 w 3493"/>
                <a:gd name="T53" fmla="*/ 1144 h 1852"/>
                <a:gd name="T54" fmla="*/ 1184 w 3493"/>
                <a:gd name="T55" fmla="*/ 1073 h 1852"/>
                <a:gd name="T56" fmla="*/ 1101 w 3493"/>
                <a:gd name="T57" fmla="*/ 1028 h 1852"/>
                <a:gd name="T58" fmla="*/ 0 w 3493"/>
                <a:gd name="T59" fmla="*/ 1018 h 1852"/>
                <a:gd name="T60" fmla="*/ 1068 w 3493"/>
                <a:gd name="T61" fmla="*/ 832 h 1852"/>
                <a:gd name="T62" fmla="*/ 1159 w 3493"/>
                <a:gd name="T63" fmla="*/ 798 h 1852"/>
                <a:gd name="T64" fmla="*/ 1229 w 3493"/>
                <a:gd name="T65" fmla="*/ 734 h 1852"/>
                <a:gd name="T66" fmla="*/ 1285 w 3493"/>
                <a:gd name="T67" fmla="*/ 653 h 1852"/>
                <a:gd name="T68" fmla="*/ 1333 w 3493"/>
                <a:gd name="T69" fmla="*/ 568 h 1852"/>
                <a:gd name="T70" fmla="*/ 1376 w 3493"/>
                <a:gd name="T71" fmla="*/ 492 h 1852"/>
                <a:gd name="T72" fmla="*/ 1433 w 3493"/>
                <a:gd name="T73" fmla="*/ 421 h 1852"/>
                <a:gd name="T74" fmla="*/ 1500 w 3493"/>
                <a:gd name="T75" fmla="*/ 362 h 1852"/>
                <a:gd name="T76" fmla="*/ 1586 w 3493"/>
                <a:gd name="T77" fmla="*/ 321 h 1852"/>
                <a:gd name="T78" fmla="*/ 1708 w 3493"/>
                <a:gd name="T79" fmla="*/ 293 h 1852"/>
                <a:gd name="T80" fmla="*/ 1854 w 3493"/>
                <a:gd name="T81" fmla="*/ 272 h 1852"/>
                <a:gd name="T82" fmla="*/ 2027 w 3493"/>
                <a:gd name="T83" fmla="*/ 249 h 1852"/>
                <a:gd name="T84" fmla="*/ 2206 w 3493"/>
                <a:gd name="T85" fmla="*/ 225 h 1852"/>
                <a:gd name="T86" fmla="*/ 2355 w 3493"/>
                <a:gd name="T87" fmla="*/ 204 h 1852"/>
                <a:gd name="T88" fmla="*/ 2431 w 3493"/>
                <a:gd name="T89" fmla="*/ 178 h 1852"/>
                <a:gd name="T90" fmla="*/ 2468 w 3493"/>
                <a:gd name="T91" fmla="*/ 129 h 1852"/>
                <a:gd name="T92" fmla="*/ 2475 w 3493"/>
                <a:gd name="T93" fmla="*/ 0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93" h="1852">
                  <a:moveTo>
                    <a:pt x="2837" y="1227"/>
                  </a:moveTo>
                  <a:lnTo>
                    <a:pt x="3392" y="1227"/>
                  </a:lnTo>
                  <a:lnTo>
                    <a:pt x="3414" y="1229"/>
                  </a:lnTo>
                  <a:lnTo>
                    <a:pt x="3436" y="1236"/>
                  </a:lnTo>
                  <a:lnTo>
                    <a:pt x="3455" y="1248"/>
                  </a:lnTo>
                  <a:lnTo>
                    <a:pt x="3471" y="1264"/>
                  </a:lnTo>
                  <a:lnTo>
                    <a:pt x="3482" y="1283"/>
                  </a:lnTo>
                  <a:lnTo>
                    <a:pt x="3490" y="1304"/>
                  </a:lnTo>
                  <a:lnTo>
                    <a:pt x="3493" y="1328"/>
                  </a:lnTo>
                  <a:lnTo>
                    <a:pt x="3490" y="1350"/>
                  </a:lnTo>
                  <a:lnTo>
                    <a:pt x="3482" y="1371"/>
                  </a:lnTo>
                  <a:lnTo>
                    <a:pt x="3471" y="1390"/>
                  </a:lnTo>
                  <a:lnTo>
                    <a:pt x="3455" y="1406"/>
                  </a:lnTo>
                  <a:lnTo>
                    <a:pt x="3436" y="1418"/>
                  </a:lnTo>
                  <a:lnTo>
                    <a:pt x="3414" y="1425"/>
                  </a:lnTo>
                  <a:lnTo>
                    <a:pt x="3392" y="1428"/>
                  </a:lnTo>
                  <a:lnTo>
                    <a:pt x="2837" y="1428"/>
                  </a:lnTo>
                  <a:lnTo>
                    <a:pt x="2837" y="1227"/>
                  </a:lnTo>
                  <a:close/>
                  <a:moveTo>
                    <a:pt x="2837" y="425"/>
                  </a:moveTo>
                  <a:lnTo>
                    <a:pt x="3392" y="425"/>
                  </a:lnTo>
                  <a:lnTo>
                    <a:pt x="3414" y="427"/>
                  </a:lnTo>
                  <a:lnTo>
                    <a:pt x="3436" y="434"/>
                  </a:lnTo>
                  <a:lnTo>
                    <a:pt x="3455" y="446"/>
                  </a:lnTo>
                  <a:lnTo>
                    <a:pt x="3471" y="462"/>
                  </a:lnTo>
                  <a:lnTo>
                    <a:pt x="3482" y="481"/>
                  </a:lnTo>
                  <a:lnTo>
                    <a:pt x="3490" y="502"/>
                  </a:lnTo>
                  <a:lnTo>
                    <a:pt x="3493" y="526"/>
                  </a:lnTo>
                  <a:lnTo>
                    <a:pt x="3490" y="548"/>
                  </a:lnTo>
                  <a:lnTo>
                    <a:pt x="3482" y="569"/>
                  </a:lnTo>
                  <a:lnTo>
                    <a:pt x="3471" y="588"/>
                  </a:lnTo>
                  <a:lnTo>
                    <a:pt x="3455" y="604"/>
                  </a:lnTo>
                  <a:lnTo>
                    <a:pt x="3436" y="616"/>
                  </a:lnTo>
                  <a:lnTo>
                    <a:pt x="3414" y="623"/>
                  </a:lnTo>
                  <a:lnTo>
                    <a:pt x="3392" y="626"/>
                  </a:lnTo>
                  <a:lnTo>
                    <a:pt x="2837" y="626"/>
                  </a:lnTo>
                  <a:lnTo>
                    <a:pt x="2837" y="425"/>
                  </a:lnTo>
                  <a:close/>
                  <a:moveTo>
                    <a:pt x="2475" y="0"/>
                  </a:moveTo>
                  <a:lnTo>
                    <a:pt x="2748" y="0"/>
                  </a:lnTo>
                  <a:lnTo>
                    <a:pt x="2748" y="1852"/>
                  </a:lnTo>
                  <a:lnTo>
                    <a:pt x="2475" y="1852"/>
                  </a:lnTo>
                  <a:lnTo>
                    <a:pt x="2475" y="1768"/>
                  </a:lnTo>
                  <a:lnTo>
                    <a:pt x="2474" y="1744"/>
                  </a:lnTo>
                  <a:lnTo>
                    <a:pt x="2468" y="1723"/>
                  </a:lnTo>
                  <a:lnTo>
                    <a:pt x="2460" y="1705"/>
                  </a:lnTo>
                  <a:lnTo>
                    <a:pt x="2447" y="1688"/>
                  </a:lnTo>
                  <a:lnTo>
                    <a:pt x="2431" y="1674"/>
                  </a:lnTo>
                  <a:lnTo>
                    <a:pt x="2410" y="1663"/>
                  </a:lnTo>
                  <a:lnTo>
                    <a:pt x="2385" y="1655"/>
                  </a:lnTo>
                  <a:lnTo>
                    <a:pt x="2355" y="1649"/>
                  </a:lnTo>
                  <a:lnTo>
                    <a:pt x="2311" y="1642"/>
                  </a:lnTo>
                  <a:lnTo>
                    <a:pt x="2261" y="1635"/>
                  </a:lnTo>
                  <a:lnTo>
                    <a:pt x="2206" y="1627"/>
                  </a:lnTo>
                  <a:lnTo>
                    <a:pt x="2147" y="1620"/>
                  </a:lnTo>
                  <a:lnTo>
                    <a:pt x="2087" y="1612"/>
                  </a:lnTo>
                  <a:lnTo>
                    <a:pt x="2027" y="1603"/>
                  </a:lnTo>
                  <a:lnTo>
                    <a:pt x="1967" y="1596"/>
                  </a:lnTo>
                  <a:lnTo>
                    <a:pt x="1909" y="1587"/>
                  </a:lnTo>
                  <a:lnTo>
                    <a:pt x="1854" y="1581"/>
                  </a:lnTo>
                  <a:lnTo>
                    <a:pt x="1804" y="1573"/>
                  </a:lnTo>
                  <a:lnTo>
                    <a:pt x="1761" y="1568"/>
                  </a:lnTo>
                  <a:lnTo>
                    <a:pt x="1708" y="1561"/>
                  </a:lnTo>
                  <a:lnTo>
                    <a:pt x="1662" y="1552"/>
                  </a:lnTo>
                  <a:lnTo>
                    <a:pt x="1622" y="1543"/>
                  </a:lnTo>
                  <a:lnTo>
                    <a:pt x="1586" y="1532"/>
                  </a:lnTo>
                  <a:lnTo>
                    <a:pt x="1554" y="1519"/>
                  </a:lnTo>
                  <a:lnTo>
                    <a:pt x="1525" y="1506"/>
                  </a:lnTo>
                  <a:lnTo>
                    <a:pt x="1500" y="1491"/>
                  </a:lnTo>
                  <a:lnTo>
                    <a:pt x="1477" y="1473"/>
                  </a:lnTo>
                  <a:lnTo>
                    <a:pt x="1455" y="1454"/>
                  </a:lnTo>
                  <a:lnTo>
                    <a:pt x="1433" y="1432"/>
                  </a:lnTo>
                  <a:lnTo>
                    <a:pt x="1413" y="1408"/>
                  </a:lnTo>
                  <a:lnTo>
                    <a:pt x="1391" y="1382"/>
                  </a:lnTo>
                  <a:lnTo>
                    <a:pt x="1376" y="1360"/>
                  </a:lnTo>
                  <a:lnTo>
                    <a:pt x="1361" y="1337"/>
                  </a:lnTo>
                  <a:lnTo>
                    <a:pt x="1348" y="1312"/>
                  </a:lnTo>
                  <a:lnTo>
                    <a:pt x="1333" y="1284"/>
                  </a:lnTo>
                  <a:lnTo>
                    <a:pt x="1317" y="1257"/>
                  </a:lnTo>
                  <a:lnTo>
                    <a:pt x="1302" y="1228"/>
                  </a:lnTo>
                  <a:lnTo>
                    <a:pt x="1285" y="1199"/>
                  </a:lnTo>
                  <a:lnTo>
                    <a:pt x="1268" y="1172"/>
                  </a:lnTo>
                  <a:lnTo>
                    <a:pt x="1249" y="1144"/>
                  </a:lnTo>
                  <a:lnTo>
                    <a:pt x="1229" y="1119"/>
                  </a:lnTo>
                  <a:lnTo>
                    <a:pt x="1208" y="1095"/>
                  </a:lnTo>
                  <a:lnTo>
                    <a:pt x="1184" y="1073"/>
                  </a:lnTo>
                  <a:lnTo>
                    <a:pt x="1159" y="1054"/>
                  </a:lnTo>
                  <a:lnTo>
                    <a:pt x="1131" y="1039"/>
                  </a:lnTo>
                  <a:lnTo>
                    <a:pt x="1101" y="1028"/>
                  </a:lnTo>
                  <a:lnTo>
                    <a:pt x="1068" y="1020"/>
                  </a:lnTo>
                  <a:lnTo>
                    <a:pt x="1032" y="1018"/>
                  </a:lnTo>
                  <a:lnTo>
                    <a:pt x="0" y="1018"/>
                  </a:lnTo>
                  <a:lnTo>
                    <a:pt x="0" y="835"/>
                  </a:lnTo>
                  <a:lnTo>
                    <a:pt x="1032" y="835"/>
                  </a:lnTo>
                  <a:lnTo>
                    <a:pt x="1068" y="832"/>
                  </a:lnTo>
                  <a:lnTo>
                    <a:pt x="1101" y="824"/>
                  </a:lnTo>
                  <a:lnTo>
                    <a:pt x="1131" y="813"/>
                  </a:lnTo>
                  <a:lnTo>
                    <a:pt x="1159" y="798"/>
                  </a:lnTo>
                  <a:lnTo>
                    <a:pt x="1184" y="779"/>
                  </a:lnTo>
                  <a:lnTo>
                    <a:pt x="1208" y="758"/>
                  </a:lnTo>
                  <a:lnTo>
                    <a:pt x="1229" y="734"/>
                  </a:lnTo>
                  <a:lnTo>
                    <a:pt x="1249" y="708"/>
                  </a:lnTo>
                  <a:lnTo>
                    <a:pt x="1268" y="681"/>
                  </a:lnTo>
                  <a:lnTo>
                    <a:pt x="1285" y="653"/>
                  </a:lnTo>
                  <a:lnTo>
                    <a:pt x="1302" y="624"/>
                  </a:lnTo>
                  <a:lnTo>
                    <a:pt x="1317" y="596"/>
                  </a:lnTo>
                  <a:lnTo>
                    <a:pt x="1333" y="568"/>
                  </a:lnTo>
                  <a:lnTo>
                    <a:pt x="1348" y="541"/>
                  </a:lnTo>
                  <a:lnTo>
                    <a:pt x="1361" y="516"/>
                  </a:lnTo>
                  <a:lnTo>
                    <a:pt x="1376" y="492"/>
                  </a:lnTo>
                  <a:lnTo>
                    <a:pt x="1391" y="471"/>
                  </a:lnTo>
                  <a:lnTo>
                    <a:pt x="1413" y="444"/>
                  </a:lnTo>
                  <a:lnTo>
                    <a:pt x="1433" y="421"/>
                  </a:lnTo>
                  <a:lnTo>
                    <a:pt x="1455" y="398"/>
                  </a:lnTo>
                  <a:lnTo>
                    <a:pt x="1477" y="379"/>
                  </a:lnTo>
                  <a:lnTo>
                    <a:pt x="1500" y="362"/>
                  </a:lnTo>
                  <a:lnTo>
                    <a:pt x="1525" y="347"/>
                  </a:lnTo>
                  <a:lnTo>
                    <a:pt x="1554" y="333"/>
                  </a:lnTo>
                  <a:lnTo>
                    <a:pt x="1586" y="321"/>
                  </a:lnTo>
                  <a:lnTo>
                    <a:pt x="1622" y="311"/>
                  </a:lnTo>
                  <a:lnTo>
                    <a:pt x="1662" y="301"/>
                  </a:lnTo>
                  <a:lnTo>
                    <a:pt x="1708" y="293"/>
                  </a:lnTo>
                  <a:lnTo>
                    <a:pt x="1761" y="285"/>
                  </a:lnTo>
                  <a:lnTo>
                    <a:pt x="1804" y="279"/>
                  </a:lnTo>
                  <a:lnTo>
                    <a:pt x="1854" y="272"/>
                  </a:lnTo>
                  <a:lnTo>
                    <a:pt x="1909" y="265"/>
                  </a:lnTo>
                  <a:lnTo>
                    <a:pt x="1967" y="258"/>
                  </a:lnTo>
                  <a:lnTo>
                    <a:pt x="2027" y="249"/>
                  </a:lnTo>
                  <a:lnTo>
                    <a:pt x="2087" y="241"/>
                  </a:lnTo>
                  <a:lnTo>
                    <a:pt x="2147" y="233"/>
                  </a:lnTo>
                  <a:lnTo>
                    <a:pt x="2206" y="225"/>
                  </a:lnTo>
                  <a:lnTo>
                    <a:pt x="2261" y="217"/>
                  </a:lnTo>
                  <a:lnTo>
                    <a:pt x="2311" y="210"/>
                  </a:lnTo>
                  <a:lnTo>
                    <a:pt x="2355" y="204"/>
                  </a:lnTo>
                  <a:lnTo>
                    <a:pt x="2385" y="198"/>
                  </a:lnTo>
                  <a:lnTo>
                    <a:pt x="2410" y="190"/>
                  </a:lnTo>
                  <a:lnTo>
                    <a:pt x="2431" y="178"/>
                  </a:lnTo>
                  <a:lnTo>
                    <a:pt x="2447" y="164"/>
                  </a:lnTo>
                  <a:lnTo>
                    <a:pt x="2460" y="148"/>
                  </a:lnTo>
                  <a:lnTo>
                    <a:pt x="2468" y="129"/>
                  </a:lnTo>
                  <a:lnTo>
                    <a:pt x="2474" y="108"/>
                  </a:lnTo>
                  <a:lnTo>
                    <a:pt x="2475" y="85"/>
                  </a:lnTo>
                  <a:lnTo>
                    <a:pt x="2475" y="0"/>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cs-CZ"/>
            </a:p>
          </p:txBody>
        </p:sp>
        <p:sp>
          <p:nvSpPr>
            <p:cNvPr id="11" name="Obdélník 10"/>
            <p:cNvSpPr/>
            <p:nvPr userDrawn="1"/>
          </p:nvSpPr>
          <p:spPr bwMode="auto">
            <a:xfrm>
              <a:off x="-19878" y="5885444"/>
              <a:ext cx="7798814" cy="78624"/>
            </a:xfrm>
            <a:prstGeom prst="rect">
              <a:avLst/>
            </a:prstGeom>
            <a:grp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grpSp>
    </p:spTree>
    <p:extLst>
      <p:ext uri="{BB962C8B-B14F-4D97-AF65-F5344CB8AC3E}">
        <p14:creationId xmlns:p14="http://schemas.microsoft.com/office/powerpoint/2010/main" val="2562031177"/>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bsah – ply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plyn </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1"/>
            <a:ext cx="8136000" cy="4634484"/>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3" name="Freeform 6"/>
          <p:cNvSpPr>
            <a:spLocks/>
          </p:cNvSpPr>
          <p:nvPr userDrawn="1"/>
        </p:nvSpPr>
        <p:spPr bwMode="auto">
          <a:xfrm>
            <a:off x="7919724" y="4637975"/>
            <a:ext cx="720627" cy="1688511"/>
          </a:xfrm>
          <a:custGeom>
            <a:avLst/>
            <a:gdLst>
              <a:gd name="T0" fmla="*/ 894 w 1772"/>
              <a:gd name="T1" fmla="*/ 11 h 4152"/>
              <a:gd name="T2" fmla="*/ 928 w 1772"/>
              <a:gd name="T3" fmla="*/ 70 h 4152"/>
              <a:gd name="T4" fmla="*/ 987 w 1772"/>
              <a:gd name="T5" fmla="*/ 175 h 4152"/>
              <a:gd name="T6" fmla="*/ 1066 w 1772"/>
              <a:gd name="T7" fmla="*/ 319 h 4152"/>
              <a:gd name="T8" fmla="*/ 1158 w 1772"/>
              <a:gd name="T9" fmla="*/ 499 h 4152"/>
              <a:gd name="T10" fmla="*/ 1259 w 1772"/>
              <a:gd name="T11" fmla="*/ 709 h 4152"/>
              <a:gd name="T12" fmla="*/ 1364 w 1772"/>
              <a:gd name="T13" fmla="*/ 945 h 4152"/>
              <a:gd name="T14" fmla="*/ 1467 w 1772"/>
              <a:gd name="T15" fmla="*/ 1200 h 4152"/>
              <a:gd name="T16" fmla="*/ 1563 w 1772"/>
              <a:gd name="T17" fmla="*/ 1471 h 4152"/>
              <a:gd name="T18" fmla="*/ 1646 w 1772"/>
              <a:gd name="T19" fmla="*/ 1752 h 4152"/>
              <a:gd name="T20" fmla="*/ 1713 w 1772"/>
              <a:gd name="T21" fmla="*/ 2039 h 4152"/>
              <a:gd name="T22" fmla="*/ 1757 w 1772"/>
              <a:gd name="T23" fmla="*/ 2325 h 4152"/>
              <a:gd name="T24" fmla="*/ 1772 w 1772"/>
              <a:gd name="T25" fmla="*/ 2608 h 4152"/>
              <a:gd name="T26" fmla="*/ 1756 w 1772"/>
              <a:gd name="T27" fmla="*/ 2992 h 4152"/>
              <a:gd name="T28" fmla="*/ 1710 w 1772"/>
              <a:gd name="T29" fmla="*/ 3319 h 4152"/>
              <a:gd name="T30" fmla="*/ 1638 w 1772"/>
              <a:gd name="T31" fmla="*/ 3594 h 4152"/>
              <a:gd name="T32" fmla="*/ 1543 w 1772"/>
              <a:gd name="T33" fmla="*/ 3817 h 4152"/>
              <a:gd name="T34" fmla="*/ 1425 w 1772"/>
              <a:gd name="T35" fmla="*/ 3991 h 4152"/>
              <a:gd name="T36" fmla="*/ 1291 w 1772"/>
              <a:gd name="T37" fmla="*/ 4119 h 4152"/>
              <a:gd name="T38" fmla="*/ 1311 w 1772"/>
              <a:gd name="T39" fmla="*/ 3981 h 4152"/>
              <a:gd name="T40" fmla="*/ 1388 w 1772"/>
              <a:gd name="T41" fmla="*/ 3695 h 4152"/>
              <a:gd name="T42" fmla="*/ 1418 w 1772"/>
              <a:gd name="T43" fmla="*/ 3384 h 4152"/>
              <a:gd name="T44" fmla="*/ 1398 w 1772"/>
              <a:gd name="T45" fmla="*/ 3133 h 4152"/>
              <a:gd name="T46" fmla="*/ 1346 w 1772"/>
              <a:gd name="T47" fmla="*/ 2897 h 4152"/>
              <a:gd name="T48" fmla="*/ 1270 w 1772"/>
              <a:gd name="T49" fmla="*/ 2681 h 4152"/>
              <a:gd name="T50" fmla="*/ 1182 w 1772"/>
              <a:gd name="T51" fmla="*/ 2489 h 4152"/>
              <a:gd name="T52" fmla="*/ 1091 w 1772"/>
              <a:gd name="T53" fmla="*/ 2325 h 4152"/>
              <a:gd name="T54" fmla="*/ 1006 w 1772"/>
              <a:gd name="T55" fmla="*/ 2194 h 4152"/>
              <a:gd name="T56" fmla="*/ 938 w 1772"/>
              <a:gd name="T57" fmla="*/ 2101 h 4152"/>
              <a:gd name="T58" fmla="*/ 895 w 1772"/>
              <a:gd name="T59" fmla="*/ 2048 h 4152"/>
              <a:gd name="T60" fmla="*/ 883 w 1772"/>
              <a:gd name="T61" fmla="*/ 2039 h 4152"/>
              <a:gd name="T62" fmla="*/ 852 w 1772"/>
              <a:gd name="T63" fmla="*/ 2078 h 4152"/>
              <a:gd name="T64" fmla="*/ 791 w 1772"/>
              <a:gd name="T65" fmla="*/ 2159 h 4152"/>
              <a:gd name="T66" fmla="*/ 711 w 1772"/>
              <a:gd name="T67" fmla="*/ 2279 h 4152"/>
              <a:gd name="T68" fmla="*/ 620 w 1772"/>
              <a:gd name="T69" fmla="*/ 2431 h 4152"/>
              <a:gd name="T70" fmla="*/ 529 w 1772"/>
              <a:gd name="T71" fmla="*/ 2614 h 4152"/>
              <a:gd name="T72" fmla="*/ 449 w 1772"/>
              <a:gd name="T73" fmla="*/ 2823 h 4152"/>
              <a:gd name="T74" fmla="*/ 388 w 1772"/>
              <a:gd name="T75" fmla="*/ 3052 h 4152"/>
              <a:gd name="T76" fmla="*/ 357 w 1772"/>
              <a:gd name="T77" fmla="*/ 3298 h 4152"/>
              <a:gd name="T78" fmla="*/ 368 w 1772"/>
              <a:gd name="T79" fmla="*/ 3594 h 4152"/>
              <a:gd name="T80" fmla="*/ 432 w 1772"/>
              <a:gd name="T81" fmla="*/ 3889 h 4152"/>
              <a:gd name="T82" fmla="*/ 529 w 1772"/>
              <a:gd name="T83" fmla="*/ 4152 h 4152"/>
              <a:gd name="T84" fmla="*/ 389 w 1772"/>
              <a:gd name="T85" fmla="*/ 4039 h 4152"/>
              <a:gd name="T86" fmla="*/ 266 w 1772"/>
              <a:gd name="T87" fmla="*/ 3880 h 4152"/>
              <a:gd name="T88" fmla="*/ 163 w 1772"/>
              <a:gd name="T89" fmla="*/ 3673 h 4152"/>
              <a:gd name="T90" fmla="*/ 82 w 1772"/>
              <a:gd name="T91" fmla="*/ 3416 h 4152"/>
              <a:gd name="T92" fmla="*/ 28 w 1772"/>
              <a:gd name="T93" fmla="*/ 3106 h 4152"/>
              <a:gd name="T94" fmla="*/ 1 w 1772"/>
              <a:gd name="T95" fmla="*/ 2742 h 4152"/>
              <a:gd name="T96" fmla="*/ 6 w 1772"/>
              <a:gd name="T97" fmla="*/ 2421 h 4152"/>
              <a:gd name="T98" fmla="*/ 42 w 1772"/>
              <a:gd name="T99" fmla="*/ 2135 h 4152"/>
              <a:gd name="T100" fmla="*/ 101 w 1772"/>
              <a:gd name="T101" fmla="*/ 1848 h 4152"/>
              <a:gd name="T102" fmla="*/ 179 w 1772"/>
              <a:gd name="T103" fmla="*/ 1564 h 4152"/>
              <a:gd name="T104" fmla="*/ 272 w 1772"/>
              <a:gd name="T105" fmla="*/ 1289 h 4152"/>
              <a:gd name="T106" fmla="*/ 373 w 1772"/>
              <a:gd name="T107" fmla="*/ 1028 h 4152"/>
              <a:gd name="T108" fmla="*/ 478 w 1772"/>
              <a:gd name="T109" fmla="*/ 785 h 4152"/>
              <a:gd name="T110" fmla="*/ 581 w 1772"/>
              <a:gd name="T111" fmla="*/ 565 h 4152"/>
              <a:gd name="T112" fmla="*/ 677 w 1772"/>
              <a:gd name="T113" fmla="*/ 375 h 4152"/>
              <a:gd name="T114" fmla="*/ 760 w 1772"/>
              <a:gd name="T115" fmla="*/ 219 h 4152"/>
              <a:gd name="T116" fmla="*/ 827 w 1772"/>
              <a:gd name="T117" fmla="*/ 101 h 4152"/>
              <a:gd name="T118" fmla="*/ 870 w 1772"/>
              <a:gd name="T119" fmla="*/ 26 h 4152"/>
              <a:gd name="T120" fmla="*/ 885 w 1772"/>
              <a:gd name="T121" fmla="*/ 0 h 4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72" h="4152">
                <a:moveTo>
                  <a:pt x="885" y="0"/>
                </a:moveTo>
                <a:lnTo>
                  <a:pt x="887" y="2"/>
                </a:lnTo>
                <a:lnTo>
                  <a:pt x="894" y="11"/>
                </a:lnTo>
                <a:lnTo>
                  <a:pt x="901" y="26"/>
                </a:lnTo>
                <a:lnTo>
                  <a:pt x="914" y="45"/>
                </a:lnTo>
                <a:lnTo>
                  <a:pt x="928" y="70"/>
                </a:lnTo>
                <a:lnTo>
                  <a:pt x="945" y="101"/>
                </a:lnTo>
                <a:lnTo>
                  <a:pt x="965" y="135"/>
                </a:lnTo>
                <a:lnTo>
                  <a:pt x="987" y="175"/>
                </a:lnTo>
                <a:lnTo>
                  <a:pt x="1012" y="219"/>
                </a:lnTo>
                <a:lnTo>
                  <a:pt x="1037" y="267"/>
                </a:lnTo>
                <a:lnTo>
                  <a:pt x="1066" y="319"/>
                </a:lnTo>
                <a:lnTo>
                  <a:pt x="1095" y="375"/>
                </a:lnTo>
                <a:lnTo>
                  <a:pt x="1127" y="436"/>
                </a:lnTo>
                <a:lnTo>
                  <a:pt x="1158" y="499"/>
                </a:lnTo>
                <a:lnTo>
                  <a:pt x="1191" y="565"/>
                </a:lnTo>
                <a:lnTo>
                  <a:pt x="1225" y="636"/>
                </a:lnTo>
                <a:lnTo>
                  <a:pt x="1259" y="709"/>
                </a:lnTo>
                <a:lnTo>
                  <a:pt x="1294" y="785"/>
                </a:lnTo>
                <a:lnTo>
                  <a:pt x="1328" y="864"/>
                </a:lnTo>
                <a:lnTo>
                  <a:pt x="1364" y="945"/>
                </a:lnTo>
                <a:lnTo>
                  <a:pt x="1399" y="1028"/>
                </a:lnTo>
                <a:lnTo>
                  <a:pt x="1433" y="1113"/>
                </a:lnTo>
                <a:lnTo>
                  <a:pt x="1467" y="1200"/>
                </a:lnTo>
                <a:lnTo>
                  <a:pt x="1500" y="1289"/>
                </a:lnTo>
                <a:lnTo>
                  <a:pt x="1531" y="1379"/>
                </a:lnTo>
                <a:lnTo>
                  <a:pt x="1563" y="1471"/>
                </a:lnTo>
                <a:lnTo>
                  <a:pt x="1592" y="1564"/>
                </a:lnTo>
                <a:lnTo>
                  <a:pt x="1621" y="1658"/>
                </a:lnTo>
                <a:lnTo>
                  <a:pt x="1646" y="1752"/>
                </a:lnTo>
                <a:lnTo>
                  <a:pt x="1671" y="1848"/>
                </a:lnTo>
                <a:lnTo>
                  <a:pt x="1693" y="1944"/>
                </a:lnTo>
                <a:lnTo>
                  <a:pt x="1713" y="2039"/>
                </a:lnTo>
                <a:lnTo>
                  <a:pt x="1730" y="2135"/>
                </a:lnTo>
                <a:lnTo>
                  <a:pt x="1744" y="2231"/>
                </a:lnTo>
                <a:lnTo>
                  <a:pt x="1757" y="2325"/>
                </a:lnTo>
                <a:lnTo>
                  <a:pt x="1764" y="2421"/>
                </a:lnTo>
                <a:lnTo>
                  <a:pt x="1771" y="2514"/>
                </a:lnTo>
                <a:lnTo>
                  <a:pt x="1772" y="2608"/>
                </a:lnTo>
                <a:lnTo>
                  <a:pt x="1771" y="2742"/>
                </a:lnTo>
                <a:lnTo>
                  <a:pt x="1764" y="2870"/>
                </a:lnTo>
                <a:lnTo>
                  <a:pt x="1756" y="2992"/>
                </a:lnTo>
                <a:lnTo>
                  <a:pt x="1744" y="3106"/>
                </a:lnTo>
                <a:lnTo>
                  <a:pt x="1729" y="3216"/>
                </a:lnTo>
                <a:lnTo>
                  <a:pt x="1710" y="3319"/>
                </a:lnTo>
                <a:lnTo>
                  <a:pt x="1689" y="3416"/>
                </a:lnTo>
                <a:lnTo>
                  <a:pt x="1665" y="3508"/>
                </a:lnTo>
                <a:lnTo>
                  <a:pt x="1638" y="3594"/>
                </a:lnTo>
                <a:lnTo>
                  <a:pt x="1609" y="3673"/>
                </a:lnTo>
                <a:lnTo>
                  <a:pt x="1577" y="3748"/>
                </a:lnTo>
                <a:lnTo>
                  <a:pt x="1543" y="3817"/>
                </a:lnTo>
                <a:lnTo>
                  <a:pt x="1505" y="3880"/>
                </a:lnTo>
                <a:lnTo>
                  <a:pt x="1467" y="3939"/>
                </a:lnTo>
                <a:lnTo>
                  <a:pt x="1425" y="3991"/>
                </a:lnTo>
                <a:lnTo>
                  <a:pt x="1383" y="4039"/>
                </a:lnTo>
                <a:lnTo>
                  <a:pt x="1337" y="4081"/>
                </a:lnTo>
                <a:lnTo>
                  <a:pt x="1291" y="4119"/>
                </a:lnTo>
                <a:lnTo>
                  <a:pt x="1241" y="4152"/>
                </a:lnTo>
                <a:lnTo>
                  <a:pt x="1277" y="4068"/>
                </a:lnTo>
                <a:lnTo>
                  <a:pt x="1311" y="3981"/>
                </a:lnTo>
                <a:lnTo>
                  <a:pt x="1340" y="3889"/>
                </a:lnTo>
                <a:lnTo>
                  <a:pt x="1366" y="3793"/>
                </a:lnTo>
                <a:lnTo>
                  <a:pt x="1388" y="3695"/>
                </a:lnTo>
                <a:lnTo>
                  <a:pt x="1404" y="3594"/>
                </a:lnTo>
                <a:lnTo>
                  <a:pt x="1414" y="3489"/>
                </a:lnTo>
                <a:lnTo>
                  <a:pt x="1418" y="3384"/>
                </a:lnTo>
                <a:lnTo>
                  <a:pt x="1415" y="3298"/>
                </a:lnTo>
                <a:lnTo>
                  <a:pt x="1409" y="3215"/>
                </a:lnTo>
                <a:lnTo>
                  <a:pt x="1398" y="3133"/>
                </a:lnTo>
                <a:lnTo>
                  <a:pt x="1384" y="3052"/>
                </a:lnTo>
                <a:lnTo>
                  <a:pt x="1366" y="2973"/>
                </a:lnTo>
                <a:lnTo>
                  <a:pt x="1346" y="2897"/>
                </a:lnTo>
                <a:lnTo>
                  <a:pt x="1323" y="2823"/>
                </a:lnTo>
                <a:lnTo>
                  <a:pt x="1298" y="2750"/>
                </a:lnTo>
                <a:lnTo>
                  <a:pt x="1270" y="2681"/>
                </a:lnTo>
                <a:lnTo>
                  <a:pt x="1243" y="2614"/>
                </a:lnTo>
                <a:lnTo>
                  <a:pt x="1212" y="2551"/>
                </a:lnTo>
                <a:lnTo>
                  <a:pt x="1182" y="2489"/>
                </a:lnTo>
                <a:lnTo>
                  <a:pt x="1152" y="2431"/>
                </a:lnTo>
                <a:lnTo>
                  <a:pt x="1122" y="2377"/>
                </a:lnTo>
                <a:lnTo>
                  <a:pt x="1091" y="2325"/>
                </a:lnTo>
                <a:lnTo>
                  <a:pt x="1061" y="2279"/>
                </a:lnTo>
                <a:lnTo>
                  <a:pt x="1033" y="2235"/>
                </a:lnTo>
                <a:lnTo>
                  <a:pt x="1006" y="2194"/>
                </a:lnTo>
                <a:lnTo>
                  <a:pt x="981" y="2159"/>
                </a:lnTo>
                <a:lnTo>
                  <a:pt x="958" y="2128"/>
                </a:lnTo>
                <a:lnTo>
                  <a:pt x="938" y="2101"/>
                </a:lnTo>
                <a:lnTo>
                  <a:pt x="920" y="2078"/>
                </a:lnTo>
                <a:lnTo>
                  <a:pt x="906" y="2061"/>
                </a:lnTo>
                <a:lnTo>
                  <a:pt x="895" y="2048"/>
                </a:lnTo>
                <a:lnTo>
                  <a:pt x="889" y="2039"/>
                </a:lnTo>
                <a:lnTo>
                  <a:pt x="885" y="2037"/>
                </a:lnTo>
                <a:lnTo>
                  <a:pt x="883" y="2039"/>
                </a:lnTo>
                <a:lnTo>
                  <a:pt x="877" y="2048"/>
                </a:lnTo>
                <a:lnTo>
                  <a:pt x="866" y="2061"/>
                </a:lnTo>
                <a:lnTo>
                  <a:pt x="852" y="2078"/>
                </a:lnTo>
                <a:lnTo>
                  <a:pt x="834" y="2101"/>
                </a:lnTo>
                <a:lnTo>
                  <a:pt x="814" y="2128"/>
                </a:lnTo>
                <a:lnTo>
                  <a:pt x="791" y="2159"/>
                </a:lnTo>
                <a:lnTo>
                  <a:pt x="766" y="2194"/>
                </a:lnTo>
                <a:lnTo>
                  <a:pt x="739" y="2235"/>
                </a:lnTo>
                <a:lnTo>
                  <a:pt x="711" y="2279"/>
                </a:lnTo>
                <a:lnTo>
                  <a:pt x="681" y="2325"/>
                </a:lnTo>
                <a:lnTo>
                  <a:pt x="650" y="2377"/>
                </a:lnTo>
                <a:lnTo>
                  <a:pt x="620" y="2431"/>
                </a:lnTo>
                <a:lnTo>
                  <a:pt x="590" y="2489"/>
                </a:lnTo>
                <a:lnTo>
                  <a:pt x="560" y="2551"/>
                </a:lnTo>
                <a:lnTo>
                  <a:pt x="529" y="2614"/>
                </a:lnTo>
                <a:lnTo>
                  <a:pt x="502" y="2681"/>
                </a:lnTo>
                <a:lnTo>
                  <a:pt x="474" y="2750"/>
                </a:lnTo>
                <a:lnTo>
                  <a:pt x="449" y="2823"/>
                </a:lnTo>
                <a:lnTo>
                  <a:pt x="426" y="2897"/>
                </a:lnTo>
                <a:lnTo>
                  <a:pt x="406" y="2973"/>
                </a:lnTo>
                <a:lnTo>
                  <a:pt x="388" y="3052"/>
                </a:lnTo>
                <a:lnTo>
                  <a:pt x="374" y="3133"/>
                </a:lnTo>
                <a:lnTo>
                  <a:pt x="363" y="3215"/>
                </a:lnTo>
                <a:lnTo>
                  <a:pt x="357" y="3298"/>
                </a:lnTo>
                <a:lnTo>
                  <a:pt x="354" y="3384"/>
                </a:lnTo>
                <a:lnTo>
                  <a:pt x="358" y="3489"/>
                </a:lnTo>
                <a:lnTo>
                  <a:pt x="368" y="3594"/>
                </a:lnTo>
                <a:lnTo>
                  <a:pt x="384" y="3695"/>
                </a:lnTo>
                <a:lnTo>
                  <a:pt x="406" y="3793"/>
                </a:lnTo>
                <a:lnTo>
                  <a:pt x="432" y="3889"/>
                </a:lnTo>
                <a:lnTo>
                  <a:pt x="461" y="3981"/>
                </a:lnTo>
                <a:lnTo>
                  <a:pt x="494" y="4068"/>
                </a:lnTo>
                <a:lnTo>
                  <a:pt x="529" y="4152"/>
                </a:lnTo>
                <a:lnTo>
                  <a:pt x="481" y="4119"/>
                </a:lnTo>
                <a:lnTo>
                  <a:pt x="435" y="4081"/>
                </a:lnTo>
                <a:lnTo>
                  <a:pt x="389" y="4039"/>
                </a:lnTo>
                <a:lnTo>
                  <a:pt x="347" y="3991"/>
                </a:lnTo>
                <a:lnTo>
                  <a:pt x="305" y="3939"/>
                </a:lnTo>
                <a:lnTo>
                  <a:pt x="266" y="3880"/>
                </a:lnTo>
                <a:lnTo>
                  <a:pt x="229" y="3817"/>
                </a:lnTo>
                <a:lnTo>
                  <a:pt x="195" y="3748"/>
                </a:lnTo>
                <a:lnTo>
                  <a:pt x="163" y="3673"/>
                </a:lnTo>
                <a:lnTo>
                  <a:pt x="134" y="3594"/>
                </a:lnTo>
                <a:lnTo>
                  <a:pt x="106" y="3508"/>
                </a:lnTo>
                <a:lnTo>
                  <a:pt x="82" y="3416"/>
                </a:lnTo>
                <a:lnTo>
                  <a:pt x="60" y="3319"/>
                </a:lnTo>
                <a:lnTo>
                  <a:pt x="43" y="3216"/>
                </a:lnTo>
                <a:lnTo>
                  <a:pt x="28" y="3106"/>
                </a:lnTo>
                <a:lnTo>
                  <a:pt x="15" y="2992"/>
                </a:lnTo>
                <a:lnTo>
                  <a:pt x="6" y="2870"/>
                </a:lnTo>
                <a:lnTo>
                  <a:pt x="1" y="2742"/>
                </a:lnTo>
                <a:lnTo>
                  <a:pt x="0" y="2608"/>
                </a:lnTo>
                <a:lnTo>
                  <a:pt x="1" y="2514"/>
                </a:lnTo>
                <a:lnTo>
                  <a:pt x="6" y="2421"/>
                </a:lnTo>
                <a:lnTo>
                  <a:pt x="15" y="2325"/>
                </a:lnTo>
                <a:lnTo>
                  <a:pt x="28" y="2231"/>
                </a:lnTo>
                <a:lnTo>
                  <a:pt x="42" y="2135"/>
                </a:lnTo>
                <a:lnTo>
                  <a:pt x="59" y="2039"/>
                </a:lnTo>
                <a:lnTo>
                  <a:pt x="79" y="1944"/>
                </a:lnTo>
                <a:lnTo>
                  <a:pt x="101" y="1848"/>
                </a:lnTo>
                <a:lnTo>
                  <a:pt x="125" y="1752"/>
                </a:lnTo>
                <a:lnTo>
                  <a:pt x="151" y="1658"/>
                </a:lnTo>
                <a:lnTo>
                  <a:pt x="179" y="1564"/>
                </a:lnTo>
                <a:lnTo>
                  <a:pt x="209" y="1471"/>
                </a:lnTo>
                <a:lnTo>
                  <a:pt x="239" y="1379"/>
                </a:lnTo>
                <a:lnTo>
                  <a:pt x="272" y="1289"/>
                </a:lnTo>
                <a:lnTo>
                  <a:pt x="305" y="1200"/>
                </a:lnTo>
                <a:lnTo>
                  <a:pt x="339" y="1113"/>
                </a:lnTo>
                <a:lnTo>
                  <a:pt x="373" y="1028"/>
                </a:lnTo>
                <a:lnTo>
                  <a:pt x="408" y="945"/>
                </a:lnTo>
                <a:lnTo>
                  <a:pt x="442" y="864"/>
                </a:lnTo>
                <a:lnTo>
                  <a:pt x="478" y="785"/>
                </a:lnTo>
                <a:lnTo>
                  <a:pt x="513" y="709"/>
                </a:lnTo>
                <a:lnTo>
                  <a:pt x="547" y="636"/>
                </a:lnTo>
                <a:lnTo>
                  <a:pt x="581" y="565"/>
                </a:lnTo>
                <a:lnTo>
                  <a:pt x="614" y="499"/>
                </a:lnTo>
                <a:lnTo>
                  <a:pt x="645" y="436"/>
                </a:lnTo>
                <a:lnTo>
                  <a:pt x="677" y="375"/>
                </a:lnTo>
                <a:lnTo>
                  <a:pt x="706" y="319"/>
                </a:lnTo>
                <a:lnTo>
                  <a:pt x="734" y="267"/>
                </a:lnTo>
                <a:lnTo>
                  <a:pt x="760" y="219"/>
                </a:lnTo>
                <a:lnTo>
                  <a:pt x="785" y="175"/>
                </a:lnTo>
                <a:lnTo>
                  <a:pt x="807" y="135"/>
                </a:lnTo>
                <a:lnTo>
                  <a:pt x="827" y="101"/>
                </a:lnTo>
                <a:lnTo>
                  <a:pt x="844" y="70"/>
                </a:lnTo>
                <a:lnTo>
                  <a:pt x="858" y="45"/>
                </a:lnTo>
                <a:lnTo>
                  <a:pt x="870" y="26"/>
                </a:lnTo>
                <a:lnTo>
                  <a:pt x="878" y="11"/>
                </a:lnTo>
                <a:lnTo>
                  <a:pt x="885" y="2"/>
                </a:lnTo>
                <a:lnTo>
                  <a:pt x="885"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604922048"/>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obsah – mobi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mobil</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1"/>
            <a:ext cx="8136000" cy="4624249"/>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0" name="Freeform 6"/>
          <p:cNvSpPr>
            <a:spLocks noEditPoints="1"/>
          </p:cNvSpPr>
          <p:nvPr userDrawn="1"/>
        </p:nvSpPr>
        <p:spPr bwMode="auto">
          <a:xfrm>
            <a:off x="7920038" y="5077999"/>
            <a:ext cx="719138" cy="1238251"/>
          </a:xfrm>
          <a:custGeom>
            <a:avLst/>
            <a:gdLst>
              <a:gd name="T0" fmla="*/ 1552 w 2266"/>
              <a:gd name="T1" fmla="*/ 3620 h 3900"/>
              <a:gd name="T2" fmla="*/ 1966 w 2266"/>
              <a:gd name="T3" fmla="*/ 3356 h 3900"/>
              <a:gd name="T4" fmla="*/ 938 w 2266"/>
              <a:gd name="T5" fmla="*/ 3356 h 3900"/>
              <a:gd name="T6" fmla="*/ 1352 w 2266"/>
              <a:gd name="T7" fmla="*/ 3620 h 3900"/>
              <a:gd name="T8" fmla="*/ 938 w 2266"/>
              <a:gd name="T9" fmla="*/ 3356 h 3900"/>
              <a:gd name="T10" fmla="*/ 315 w 2266"/>
              <a:gd name="T11" fmla="*/ 3620 h 3900"/>
              <a:gd name="T12" fmla="*/ 729 w 2266"/>
              <a:gd name="T13" fmla="*/ 3356 h 3900"/>
              <a:gd name="T14" fmla="*/ 1552 w 2266"/>
              <a:gd name="T15" fmla="*/ 2988 h 3900"/>
              <a:gd name="T16" fmla="*/ 1966 w 2266"/>
              <a:gd name="T17" fmla="*/ 3252 h 3900"/>
              <a:gd name="T18" fmla="*/ 1552 w 2266"/>
              <a:gd name="T19" fmla="*/ 2988 h 3900"/>
              <a:gd name="T20" fmla="*/ 938 w 2266"/>
              <a:gd name="T21" fmla="*/ 3252 h 3900"/>
              <a:gd name="T22" fmla="*/ 1352 w 2266"/>
              <a:gd name="T23" fmla="*/ 2988 h 3900"/>
              <a:gd name="T24" fmla="*/ 315 w 2266"/>
              <a:gd name="T25" fmla="*/ 2988 h 3900"/>
              <a:gd name="T26" fmla="*/ 729 w 2266"/>
              <a:gd name="T27" fmla="*/ 3252 h 3900"/>
              <a:gd name="T28" fmla="*/ 315 w 2266"/>
              <a:gd name="T29" fmla="*/ 2988 h 3900"/>
              <a:gd name="T30" fmla="*/ 1552 w 2266"/>
              <a:gd name="T31" fmla="*/ 2884 h 3900"/>
              <a:gd name="T32" fmla="*/ 1966 w 2266"/>
              <a:gd name="T33" fmla="*/ 2618 h 3900"/>
              <a:gd name="T34" fmla="*/ 938 w 2266"/>
              <a:gd name="T35" fmla="*/ 2618 h 3900"/>
              <a:gd name="T36" fmla="*/ 1352 w 2266"/>
              <a:gd name="T37" fmla="*/ 2884 h 3900"/>
              <a:gd name="T38" fmla="*/ 938 w 2266"/>
              <a:gd name="T39" fmla="*/ 2618 h 3900"/>
              <a:gd name="T40" fmla="*/ 315 w 2266"/>
              <a:gd name="T41" fmla="*/ 2884 h 3900"/>
              <a:gd name="T42" fmla="*/ 729 w 2266"/>
              <a:gd name="T43" fmla="*/ 2618 h 3900"/>
              <a:gd name="T44" fmla="*/ 1134 w 2266"/>
              <a:gd name="T45" fmla="*/ 2119 h 3900"/>
              <a:gd name="T46" fmla="*/ 1064 w 2266"/>
              <a:gd name="T47" fmla="*/ 2133 h 3900"/>
              <a:gd name="T48" fmla="*/ 1008 w 2266"/>
              <a:gd name="T49" fmla="*/ 2171 h 3900"/>
              <a:gd name="T50" fmla="*/ 970 w 2266"/>
              <a:gd name="T51" fmla="*/ 2227 h 3900"/>
              <a:gd name="T52" fmla="*/ 956 w 2266"/>
              <a:gd name="T53" fmla="*/ 2295 h 3900"/>
              <a:gd name="T54" fmla="*/ 970 w 2266"/>
              <a:gd name="T55" fmla="*/ 2364 h 3900"/>
              <a:gd name="T56" fmla="*/ 1008 w 2266"/>
              <a:gd name="T57" fmla="*/ 2421 h 3900"/>
              <a:gd name="T58" fmla="*/ 1064 w 2266"/>
              <a:gd name="T59" fmla="*/ 2459 h 3900"/>
              <a:gd name="T60" fmla="*/ 1134 w 2266"/>
              <a:gd name="T61" fmla="*/ 2473 h 3900"/>
              <a:gd name="T62" fmla="*/ 1203 w 2266"/>
              <a:gd name="T63" fmla="*/ 2459 h 3900"/>
              <a:gd name="T64" fmla="*/ 1258 w 2266"/>
              <a:gd name="T65" fmla="*/ 2421 h 3900"/>
              <a:gd name="T66" fmla="*/ 1296 w 2266"/>
              <a:gd name="T67" fmla="*/ 2364 h 3900"/>
              <a:gd name="T68" fmla="*/ 1311 w 2266"/>
              <a:gd name="T69" fmla="*/ 2295 h 3900"/>
              <a:gd name="T70" fmla="*/ 1296 w 2266"/>
              <a:gd name="T71" fmla="*/ 2227 h 3900"/>
              <a:gd name="T72" fmla="*/ 1258 w 2266"/>
              <a:gd name="T73" fmla="*/ 2171 h 3900"/>
              <a:gd name="T74" fmla="*/ 1203 w 2266"/>
              <a:gd name="T75" fmla="*/ 2133 h 3900"/>
              <a:gd name="T76" fmla="*/ 1134 w 2266"/>
              <a:gd name="T77" fmla="*/ 2119 h 3900"/>
              <a:gd name="T78" fmla="*/ 315 w 2266"/>
              <a:gd name="T79" fmla="*/ 2037 h 3900"/>
              <a:gd name="T80" fmla="*/ 1966 w 2266"/>
              <a:gd name="T81" fmla="*/ 303 h 3900"/>
              <a:gd name="T82" fmla="*/ 190 w 2266"/>
              <a:gd name="T83" fmla="*/ 0 h 3900"/>
              <a:gd name="T84" fmla="*/ 2110 w 2266"/>
              <a:gd name="T85" fmla="*/ 2 h 3900"/>
              <a:gd name="T86" fmla="*/ 2172 w 2266"/>
              <a:gd name="T87" fmla="*/ 26 h 3900"/>
              <a:gd name="T88" fmla="*/ 2221 w 2266"/>
              <a:gd name="T89" fmla="*/ 67 h 3900"/>
              <a:gd name="T90" fmla="*/ 2255 w 2266"/>
              <a:gd name="T91" fmla="*/ 123 h 3900"/>
              <a:gd name="T92" fmla="*/ 2266 w 2266"/>
              <a:gd name="T93" fmla="*/ 189 h 3900"/>
              <a:gd name="T94" fmla="*/ 2263 w 2266"/>
              <a:gd name="T95" fmla="*/ 3744 h 3900"/>
              <a:gd name="T96" fmla="*/ 2240 w 2266"/>
              <a:gd name="T97" fmla="*/ 3807 h 3900"/>
              <a:gd name="T98" fmla="*/ 2199 w 2266"/>
              <a:gd name="T99" fmla="*/ 3855 h 3900"/>
              <a:gd name="T100" fmla="*/ 2142 w 2266"/>
              <a:gd name="T101" fmla="*/ 3888 h 3900"/>
              <a:gd name="T102" fmla="*/ 2077 w 2266"/>
              <a:gd name="T103" fmla="*/ 3900 h 3900"/>
              <a:gd name="T104" fmla="*/ 155 w 2266"/>
              <a:gd name="T105" fmla="*/ 3896 h 3900"/>
              <a:gd name="T106" fmla="*/ 94 w 2266"/>
              <a:gd name="T107" fmla="*/ 3874 h 3900"/>
              <a:gd name="T108" fmla="*/ 44 w 2266"/>
              <a:gd name="T109" fmla="*/ 3833 h 3900"/>
              <a:gd name="T110" fmla="*/ 12 w 2266"/>
              <a:gd name="T111" fmla="*/ 3777 h 3900"/>
              <a:gd name="T112" fmla="*/ 0 w 2266"/>
              <a:gd name="T113" fmla="*/ 3711 h 3900"/>
              <a:gd name="T114" fmla="*/ 2 w 2266"/>
              <a:gd name="T115" fmla="*/ 155 h 3900"/>
              <a:gd name="T116" fmla="*/ 26 w 2266"/>
              <a:gd name="T117" fmla="*/ 93 h 3900"/>
              <a:gd name="T118" fmla="*/ 68 w 2266"/>
              <a:gd name="T119" fmla="*/ 44 h 3900"/>
              <a:gd name="T120" fmla="*/ 123 w 2266"/>
              <a:gd name="T121" fmla="*/ 12 h 3900"/>
              <a:gd name="T122" fmla="*/ 190 w 2266"/>
              <a:gd name="T123" fmla="*/ 0 h 3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66" h="3900">
                <a:moveTo>
                  <a:pt x="1552" y="3356"/>
                </a:moveTo>
                <a:lnTo>
                  <a:pt x="1552" y="3620"/>
                </a:lnTo>
                <a:lnTo>
                  <a:pt x="1966" y="3620"/>
                </a:lnTo>
                <a:lnTo>
                  <a:pt x="1966" y="3356"/>
                </a:lnTo>
                <a:lnTo>
                  <a:pt x="1552" y="3356"/>
                </a:lnTo>
                <a:close/>
                <a:moveTo>
                  <a:pt x="938" y="3356"/>
                </a:moveTo>
                <a:lnTo>
                  <a:pt x="938" y="3620"/>
                </a:lnTo>
                <a:lnTo>
                  <a:pt x="1352" y="3620"/>
                </a:lnTo>
                <a:lnTo>
                  <a:pt x="1352" y="3356"/>
                </a:lnTo>
                <a:lnTo>
                  <a:pt x="938" y="3356"/>
                </a:lnTo>
                <a:close/>
                <a:moveTo>
                  <a:pt x="315" y="3356"/>
                </a:moveTo>
                <a:lnTo>
                  <a:pt x="315" y="3620"/>
                </a:lnTo>
                <a:lnTo>
                  <a:pt x="729" y="3620"/>
                </a:lnTo>
                <a:lnTo>
                  <a:pt x="729" y="3356"/>
                </a:lnTo>
                <a:lnTo>
                  <a:pt x="315" y="3356"/>
                </a:lnTo>
                <a:close/>
                <a:moveTo>
                  <a:pt x="1552" y="2988"/>
                </a:moveTo>
                <a:lnTo>
                  <a:pt x="1552" y="3252"/>
                </a:lnTo>
                <a:lnTo>
                  <a:pt x="1966" y="3252"/>
                </a:lnTo>
                <a:lnTo>
                  <a:pt x="1966" y="2988"/>
                </a:lnTo>
                <a:lnTo>
                  <a:pt x="1552" y="2988"/>
                </a:lnTo>
                <a:close/>
                <a:moveTo>
                  <a:pt x="938" y="2988"/>
                </a:moveTo>
                <a:lnTo>
                  <a:pt x="938" y="3252"/>
                </a:lnTo>
                <a:lnTo>
                  <a:pt x="1352" y="3252"/>
                </a:lnTo>
                <a:lnTo>
                  <a:pt x="1352" y="2988"/>
                </a:lnTo>
                <a:lnTo>
                  <a:pt x="938" y="2988"/>
                </a:lnTo>
                <a:close/>
                <a:moveTo>
                  <a:pt x="315" y="2988"/>
                </a:moveTo>
                <a:lnTo>
                  <a:pt x="315" y="3252"/>
                </a:lnTo>
                <a:lnTo>
                  <a:pt x="729" y="3252"/>
                </a:lnTo>
                <a:lnTo>
                  <a:pt x="729" y="2988"/>
                </a:lnTo>
                <a:lnTo>
                  <a:pt x="315" y="2988"/>
                </a:lnTo>
                <a:close/>
                <a:moveTo>
                  <a:pt x="1552" y="2618"/>
                </a:moveTo>
                <a:lnTo>
                  <a:pt x="1552" y="2884"/>
                </a:lnTo>
                <a:lnTo>
                  <a:pt x="1966" y="2884"/>
                </a:lnTo>
                <a:lnTo>
                  <a:pt x="1966" y="2618"/>
                </a:lnTo>
                <a:lnTo>
                  <a:pt x="1552" y="2618"/>
                </a:lnTo>
                <a:close/>
                <a:moveTo>
                  <a:pt x="938" y="2618"/>
                </a:moveTo>
                <a:lnTo>
                  <a:pt x="938" y="2884"/>
                </a:lnTo>
                <a:lnTo>
                  <a:pt x="1352" y="2884"/>
                </a:lnTo>
                <a:lnTo>
                  <a:pt x="1352" y="2618"/>
                </a:lnTo>
                <a:lnTo>
                  <a:pt x="938" y="2618"/>
                </a:lnTo>
                <a:close/>
                <a:moveTo>
                  <a:pt x="315" y="2618"/>
                </a:moveTo>
                <a:lnTo>
                  <a:pt x="315" y="2884"/>
                </a:lnTo>
                <a:lnTo>
                  <a:pt x="729" y="2884"/>
                </a:lnTo>
                <a:lnTo>
                  <a:pt x="729" y="2618"/>
                </a:lnTo>
                <a:lnTo>
                  <a:pt x="315" y="2618"/>
                </a:lnTo>
                <a:close/>
                <a:moveTo>
                  <a:pt x="1134" y="2119"/>
                </a:moveTo>
                <a:lnTo>
                  <a:pt x="1097" y="2123"/>
                </a:lnTo>
                <a:lnTo>
                  <a:pt x="1064" y="2133"/>
                </a:lnTo>
                <a:lnTo>
                  <a:pt x="1034" y="2149"/>
                </a:lnTo>
                <a:lnTo>
                  <a:pt x="1008" y="2171"/>
                </a:lnTo>
                <a:lnTo>
                  <a:pt x="987" y="2197"/>
                </a:lnTo>
                <a:lnTo>
                  <a:pt x="970" y="2227"/>
                </a:lnTo>
                <a:lnTo>
                  <a:pt x="959" y="2260"/>
                </a:lnTo>
                <a:lnTo>
                  <a:pt x="956" y="2295"/>
                </a:lnTo>
                <a:lnTo>
                  <a:pt x="959" y="2331"/>
                </a:lnTo>
                <a:lnTo>
                  <a:pt x="970" y="2364"/>
                </a:lnTo>
                <a:lnTo>
                  <a:pt x="987" y="2395"/>
                </a:lnTo>
                <a:lnTo>
                  <a:pt x="1008" y="2421"/>
                </a:lnTo>
                <a:lnTo>
                  <a:pt x="1034" y="2442"/>
                </a:lnTo>
                <a:lnTo>
                  <a:pt x="1064" y="2459"/>
                </a:lnTo>
                <a:lnTo>
                  <a:pt x="1097" y="2469"/>
                </a:lnTo>
                <a:lnTo>
                  <a:pt x="1134" y="2473"/>
                </a:lnTo>
                <a:lnTo>
                  <a:pt x="1169" y="2469"/>
                </a:lnTo>
                <a:lnTo>
                  <a:pt x="1203" y="2459"/>
                </a:lnTo>
                <a:lnTo>
                  <a:pt x="1232" y="2442"/>
                </a:lnTo>
                <a:lnTo>
                  <a:pt x="1258" y="2421"/>
                </a:lnTo>
                <a:lnTo>
                  <a:pt x="1280" y="2395"/>
                </a:lnTo>
                <a:lnTo>
                  <a:pt x="1296" y="2364"/>
                </a:lnTo>
                <a:lnTo>
                  <a:pt x="1307" y="2331"/>
                </a:lnTo>
                <a:lnTo>
                  <a:pt x="1311" y="2295"/>
                </a:lnTo>
                <a:lnTo>
                  <a:pt x="1307" y="2260"/>
                </a:lnTo>
                <a:lnTo>
                  <a:pt x="1296" y="2227"/>
                </a:lnTo>
                <a:lnTo>
                  <a:pt x="1280" y="2197"/>
                </a:lnTo>
                <a:lnTo>
                  <a:pt x="1258" y="2171"/>
                </a:lnTo>
                <a:lnTo>
                  <a:pt x="1232" y="2149"/>
                </a:lnTo>
                <a:lnTo>
                  <a:pt x="1203" y="2133"/>
                </a:lnTo>
                <a:lnTo>
                  <a:pt x="1169" y="2123"/>
                </a:lnTo>
                <a:lnTo>
                  <a:pt x="1134" y="2119"/>
                </a:lnTo>
                <a:close/>
                <a:moveTo>
                  <a:pt x="315" y="303"/>
                </a:moveTo>
                <a:lnTo>
                  <a:pt x="315" y="2037"/>
                </a:lnTo>
                <a:lnTo>
                  <a:pt x="1966" y="2037"/>
                </a:lnTo>
                <a:lnTo>
                  <a:pt x="1966" y="303"/>
                </a:lnTo>
                <a:lnTo>
                  <a:pt x="315" y="303"/>
                </a:lnTo>
                <a:close/>
                <a:moveTo>
                  <a:pt x="190" y="0"/>
                </a:moveTo>
                <a:lnTo>
                  <a:pt x="2077" y="0"/>
                </a:lnTo>
                <a:lnTo>
                  <a:pt x="2110" y="2"/>
                </a:lnTo>
                <a:lnTo>
                  <a:pt x="2142" y="12"/>
                </a:lnTo>
                <a:lnTo>
                  <a:pt x="2172" y="26"/>
                </a:lnTo>
                <a:lnTo>
                  <a:pt x="2199" y="44"/>
                </a:lnTo>
                <a:lnTo>
                  <a:pt x="2221" y="67"/>
                </a:lnTo>
                <a:lnTo>
                  <a:pt x="2240" y="93"/>
                </a:lnTo>
                <a:lnTo>
                  <a:pt x="2255" y="123"/>
                </a:lnTo>
                <a:lnTo>
                  <a:pt x="2263" y="155"/>
                </a:lnTo>
                <a:lnTo>
                  <a:pt x="2266" y="189"/>
                </a:lnTo>
                <a:lnTo>
                  <a:pt x="2266" y="3711"/>
                </a:lnTo>
                <a:lnTo>
                  <a:pt x="2263" y="3744"/>
                </a:lnTo>
                <a:lnTo>
                  <a:pt x="2255" y="3777"/>
                </a:lnTo>
                <a:lnTo>
                  <a:pt x="2240" y="3807"/>
                </a:lnTo>
                <a:lnTo>
                  <a:pt x="2221" y="3833"/>
                </a:lnTo>
                <a:lnTo>
                  <a:pt x="2199" y="3855"/>
                </a:lnTo>
                <a:lnTo>
                  <a:pt x="2172" y="3874"/>
                </a:lnTo>
                <a:lnTo>
                  <a:pt x="2142" y="3888"/>
                </a:lnTo>
                <a:lnTo>
                  <a:pt x="2110" y="3896"/>
                </a:lnTo>
                <a:lnTo>
                  <a:pt x="2077" y="3900"/>
                </a:lnTo>
                <a:lnTo>
                  <a:pt x="190" y="3900"/>
                </a:lnTo>
                <a:lnTo>
                  <a:pt x="155" y="3896"/>
                </a:lnTo>
                <a:lnTo>
                  <a:pt x="123" y="3888"/>
                </a:lnTo>
                <a:lnTo>
                  <a:pt x="94" y="3874"/>
                </a:lnTo>
                <a:lnTo>
                  <a:pt x="68" y="3855"/>
                </a:lnTo>
                <a:lnTo>
                  <a:pt x="44" y="3833"/>
                </a:lnTo>
                <a:lnTo>
                  <a:pt x="26" y="3807"/>
                </a:lnTo>
                <a:lnTo>
                  <a:pt x="12" y="3777"/>
                </a:lnTo>
                <a:lnTo>
                  <a:pt x="2" y="3744"/>
                </a:lnTo>
                <a:lnTo>
                  <a:pt x="0" y="3711"/>
                </a:lnTo>
                <a:lnTo>
                  <a:pt x="0" y="189"/>
                </a:lnTo>
                <a:lnTo>
                  <a:pt x="2" y="155"/>
                </a:lnTo>
                <a:lnTo>
                  <a:pt x="12" y="123"/>
                </a:lnTo>
                <a:lnTo>
                  <a:pt x="26" y="93"/>
                </a:lnTo>
                <a:lnTo>
                  <a:pt x="44" y="67"/>
                </a:lnTo>
                <a:lnTo>
                  <a:pt x="68" y="44"/>
                </a:lnTo>
                <a:lnTo>
                  <a:pt x="94" y="26"/>
                </a:lnTo>
                <a:lnTo>
                  <a:pt x="123" y="12"/>
                </a:lnTo>
                <a:lnTo>
                  <a:pt x="155" y="2"/>
                </a:lnTo>
                <a:lnTo>
                  <a:pt x="19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212198550"/>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obsah – tep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teplo</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1999"/>
            <a:ext cx="8136000" cy="4629427"/>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18" name="Skupina 17"/>
          <p:cNvGrpSpPr/>
          <p:nvPr userDrawn="1"/>
        </p:nvGrpSpPr>
        <p:grpSpPr>
          <a:xfrm>
            <a:off x="7723670" y="5629275"/>
            <a:ext cx="985838" cy="692151"/>
            <a:chOff x="7673975" y="5629275"/>
            <a:chExt cx="985838" cy="692150"/>
          </a:xfrm>
          <a:solidFill>
            <a:schemeClr val="accent1"/>
          </a:solidFill>
        </p:grpSpPr>
        <p:sp>
          <p:nvSpPr>
            <p:cNvPr id="11" name="Freeform 6"/>
            <p:cNvSpPr>
              <a:spLocks/>
            </p:cNvSpPr>
            <p:nvPr userDrawn="1"/>
          </p:nvSpPr>
          <p:spPr bwMode="auto">
            <a:xfrm>
              <a:off x="8291513" y="5629275"/>
              <a:ext cx="117475" cy="692150"/>
            </a:xfrm>
            <a:custGeom>
              <a:avLst/>
              <a:gdLst>
                <a:gd name="T0" fmla="*/ 221 w 442"/>
                <a:gd name="T1" fmla="*/ 0 h 2616"/>
                <a:gd name="T2" fmla="*/ 261 w 442"/>
                <a:gd name="T3" fmla="*/ 4 h 2616"/>
                <a:gd name="T4" fmla="*/ 298 w 442"/>
                <a:gd name="T5" fmla="*/ 14 h 2616"/>
                <a:gd name="T6" fmla="*/ 332 w 442"/>
                <a:gd name="T7" fmla="*/ 31 h 2616"/>
                <a:gd name="T8" fmla="*/ 363 w 442"/>
                <a:gd name="T9" fmla="*/ 53 h 2616"/>
                <a:gd name="T10" fmla="*/ 390 w 442"/>
                <a:gd name="T11" fmla="*/ 79 h 2616"/>
                <a:gd name="T12" fmla="*/ 411 w 442"/>
                <a:gd name="T13" fmla="*/ 110 h 2616"/>
                <a:gd name="T14" fmla="*/ 427 w 442"/>
                <a:gd name="T15" fmla="*/ 144 h 2616"/>
                <a:gd name="T16" fmla="*/ 437 w 442"/>
                <a:gd name="T17" fmla="*/ 182 h 2616"/>
                <a:gd name="T18" fmla="*/ 442 w 442"/>
                <a:gd name="T19" fmla="*/ 221 h 2616"/>
                <a:gd name="T20" fmla="*/ 442 w 442"/>
                <a:gd name="T21" fmla="*/ 2395 h 2616"/>
                <a:gd name="T22" fmla="*/ 437 w 442"/>
                <a:gd name="T23" fmla="*/ 2435 h 2616"/>
                <a:gd name="T24" fmla="*/ 427 w 442"/>
                <a:gd name="T25" fmla="*/ 2472 h 2616"/>
                <a:gd name="T26" fmla="*/ 411 w 442"/>
                <a:gd name="T27" fmla="*/ 2507 h 2616"/>
                <a:gd name="T28" fmla="*/ 390 w 442"/>
                <a:gd name="T29" fmla="*/ 2538 h 2616"/>
                <a:gd name="T30" fmla="*/ 363 w 442"/>
                <a:gd name="T31" fmla="*/ 2564 h 2616"/>
                <a:gd name="T32" fmla="*/ 332 w 442"/>
                <a:gd name="T33" fmla="*/ 2587 h 2616"/>
                <a:gd name="T34" fmla="*/ 298 w 442"/>
                <a:gd name="T35" fmla="*/ 2602 h 2616"/>
                <a:gd name="T36" fmla="*/ 261 w 442"/>
                <a:gd name="T37" fmla="*/ 2613 h 2616"/>
                <a:gd name="T38" fmla="*/ 221 w 442"/>
                <a:gd name="T39" fmla="*/ 2616 h 2616"/>
                <a:gd name="T40" fmla="*/ 181 w 442"/>
                <a:gd name="T41" fmla="*/ 2613 h 2616"/>
                <a:gd name="T42" fmla="*/ 144 w 442"/>
                <a:gd name="T43" fmla="*/ 2602 h 2616"/>
                <a:gd name="T44" fmla="*/ 109 w 442"/>
                <a:gd name="T45" fmla="*/ 2587 h 2616"/>
                <a:gd name="T46" fmla="*/ 78 w 442"/>
                <a:gd name="T47" fmla="*/ 2564 h 2616"/>
                <a:gd name="T48" fmla="*/ 52 w 442"/>
                <a:gd name="T49" fmla="*/ 2538 h 2616"/>
                <a:gd name="T50" fmla="*/ 31 w 442"/>
                <a:gd name="T51" fmla="*/ 2507 h 2616"/>
                <a:gd name="T52" fmla="*/ 14 w 442"/>
                <a:gd name="T53" fmla="*/ 2472 h 2616"/>
                <a:gd name="T54" fmla="*/ 4 w 442"/>
                <a:gd name="T55" fmla="*/ 2435 h 2616"/>
                <a:gd name="T56" fmla="*/ 0 w 442"/>
                <a:gd name="T57" fmla="*/ 2395 h 2616"/>
                <a:gd name="T58" fmla="*/ 0 w 442"/>
                <a:gd name="T59" fmla="*/ 221 h 2616"/>
                <a:gd name="T60" fmla="*/ 4 w 442"/>
                <a:gd name="T61" fmla="*/ 182 h 2616"/>
                <a:gd name="T62" fmla="*/ 14 w 442"/>
                <a:gd name="T63" fmla="*/ 144 h 2616"/>
                <a:gd name="T64" fmla="*/ 31 w 442"/>
                <a:gd name="T65" fmla="*/ 110 h 2616"/>
                <a:gd name="T66" fmla="*/ 52 w 442"/>
                <a:gd name="T67" fmla="*/ 79 h 2616"/>
                <a:gd name="T68" fmla="*/ 78 w 442"/>
                <a:gd name="T69" fmla="*/ 53 h 2616"/>
                <a:gd name="T70" fmla="*/ 109 w 442"/>
                <a:gd name="T71" fmla="*/ 31 h 2616"/>
                <a:gd name="T72" fmla="*/ 144 w 442"/>
                <a:gd name="T73" fmla="*/ 14 h 2616"/>
                <a:gd name="T74" fmla="*/ 181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1" y="4"/>
                  </a:lnTo>
                  <a:lnTo>
                    <a:pt x="298" y="14"/>
                  </a:lnTo>
                  <a:lnTo>
                    <a:pt x="332" y="31"/>
                  </a:lnTo>
                  <a:lnTo>
                    <a:pt x="363" y="53"/>
                  </a:lnTo>
                  <a:lnTo>
                    <a:pt x="390" y="79"/>
                  </a:lnTo>
                  <a:lnTo>
                    <a:pt x="411" y="110"/>
                  </a:lnTo>
                  <a:lnTo>
                    <a:pt x="427" y="144"/>
                  </a:lnTo>
                  <a:lnTo>
                    <a:pt x="437" y="182"/>
                  </a:lnTo>
                  <a:lnTo>
                    <a:pt x="442" y="221"/>
                  </a:lnTo>
                  <a:lnTo>
                    <a:pt x="442" y="2395"/>
                  </a:lnTo>
                  <a:lnTo>
                    <a:pt x="437" y="2435"/>
                  </a:lnTo>
                  <a:lnTo>
                    <a:pt x="427" y="2472"/>
                  </a:lnTo>
                  <a:lnTo>
                    <a:pt x="411" y="2507"/>
                  </a:lnTo>
                  <a:lnTo>
                    <a:pt x="390" y="2538"/>
                  </a:lnTo>
                  <a:lnTo>
                    <a:pt x="363" y="2564"/>
                  </a:lnTo>
                  <a:lnTo>
                    <a:pt x="332" y="2587"/>
                  </a:lnTo>
                  <a:lnTo>
                    <a:pt x="298" y="2602"/>
                  </a:lnTo>
                  <a:lnTo>
                    <a:pt x="261" y="2613"/>
                  </a:lnTo>
                  <a:lnTo>
                    <a:pt x="221" y="2616"/>
                  </a:lnTo>
                  <a:lnTo>
                    <a:pt x="181" y="2613"/>
                  </a:lnTo>
                  <a:lnTo>
                    <a:pt x="144" y="2602"/>
                  </a:lnTo>
                  <a:lnTo>
                    <a:pt x="109" y="2587"/>
                  </a:lnTo>
                  <a:lnTo>
                    <a:pt x="78" y="2564"/>
                  </a:lnTo>
                  <a:lnTo>
                    <a:pt x="52" y="2538"/>
                  </a:lnTo>
                  <a:lnTo>
                    <a:pt x="31" y="2507"/>
                  </a:lnTo>
                  <a:lnTo>
                    <a:pt x="14" y="2472"/>
                  </a:lnTo>
                  <a:lnTo>
                    <a:pt x="4" y="2435"/>
                  </a:lnTo>
                  <a:lnTo>
                    <a:pt x="0" y="2395"/>
                  </a:lnTo>
                  <a:lnTo>
                    <a:pt x="0" y="221"/>
                  </a:lnTo>
                  <a:lnTo>
                    <a:pt x="4" y="182"/>
                  </a:lnTo>
                  <a:lnTo>
                    <a:pt x="14" y="144"/>
                  </a:lnTo>
                  <a:lnTo>
                    <a:pt x="31" y="110"/>
                  </a:lnTo>
                  <a:lnTo>
                    <a:pt x="52" y="79"/>
                  </a:lnTo>
                  <a:lnTo>
                    <a:pt x="78" y="53"/>
                  </a:lnTo>
                  <a:lnTo>
                    <a:pt x="109" y="31"/>
                  </a:lnTo>
                  <a:lnTo>
                    <a:pt x="144" y="14"/>
                  </a:lnTo>
                  <a:lnTo>
                    <a:pt x="181"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2" name="Freeform 7"/>
            <p:cNvSpPr>
              <a:spLocks/>
            </p:cNvSpPr>
            <p:nvPr userDrawn="1"/>
          </p:nvSpPr>
          <p:spPr bwMode="auto">
            <a:xfrm>
              <a:off x="8108950" y="5629275"/>
              <a:ext cx="115888" cy="692150"/>
            </a:xfrm>
            <a:custGeom>
              <a:avLst/>
              <a:gdLst>
                <a:gd name="T0" fmla="*/ 220 w 441"/>
                <a:gd name="T1" fmla="*/ 0 h 2616"/>
                <a:gd name="T2" fmla="*/ 259 w 441"/>
                <a:gd name="T3" fmla="*/ 4 h 2616"/>
                <a:gd name="T4" fmla="*/ 297 w 441"/>
                <a:gd name="T5" fmla="*/ 14 h 2616"/>
                <a:gd name="T6" fmla="*/ 332 w 441"/>
                <a:gd name="T7" fmla="*/ 31 h 2616"/>
                <a:gd name="T8" fmla="*/ 363 w 441"/>
                <a:gd name="T9" fmla="*/ 53 h 2616"/>
                <a:gd name="T10" fmla="*/ 389 w 441"/>
                <a:gd name="T11" fmla="*/ 79 h 2616"/>
                <a:gd name="T12" fmla="*/ 411 w 441"/>
                <a:gd name="T13" fmla="*/ 110 h 2616"/>
                <a:gd name="T14" fmla="*/ 427 w 441"/>
                <a:gd name="T15" fmla="*/ 144 h 2616"/>
                <a:gd name="T16" fmla="*/ 437 w 441"/>
                <a:gd name="T17" fmla="*/ 182 h 2616"/>
                <a:gd name="T18" fmla="*/ 441 w 441"/>
                <a:gd name="T19" fmla="*/ 221 h 2616"/>
                <a:gd name="T20" fmla="*/ 441 w 441"/>
                <a:gd name="T21" fmla="*/ 2395 h 2616"/>
                <a:gd name="T22" fmla="*/ 437 w 441"/>
                <a:gd name="T23" fmla="*/ 2435 h 2616"/>
                <a:gd name="T24" fmla="*/ 427 w 441"/>
                <a:gd name="T25" fmla="*/ 2472 h 2616"/>
                <a:gd name="T26" fmla="*/ 411 w 441"/>
                <a:gd name="T27" fmla="*/ 2507 h 2616"/>
                <a:gd name="T28" fmla="*/ 389 w 441"/>
                <a:gd name="T29" fmla="*/ 2538 h 2616"/>
                <a:gd name="T30" fmla="*/ 363 w 441"/>
                <a:gd name="T31" fmla="*/ 2564 h 2616"/>
                <a:gd name="T32" fmla="*/ 332 w 441"/>
                <a:gd name="T33" fmla="*/ 2587 h 2616"/>
                <a:gd name="T34" fmla="*/ 297 w 441"/>
                <a:gd name="T35" fmla="*/ 2602 h 2616"/>
                <a:gd name="T36" fmla="*/ 259 w 441"/>
                <a:gd name="T37" fmla="*/ 2613 h 2616"/>
                <a:gd name="T38" fmla="*/ 220 w 441"/>
                <a:gd name="T39" fmla="*/ 2616 h 2616"/>
                <a:gd name="T40" fmla="*/ 180 w 441"/>
                <a:gd name="T41" fmla="*/ 2613 h 2616"/>
                <a:gd name="T42" fmla="*/ 143 w 441"/>
                <a:gd name="T43" fmla="*/ 2602 h 2616"/>
                <a:gd name="T44" fmla="*/ 109 w 441"/>
                <a:gd name="T45" fmla="*/ 2587 h 2616"/>
                <a:gd name="T46" fmla="*/ 78 w 441"/>
                <a:gd name="T47" fmla="*/ 2564 h 2616"/>
                <a:gd name="T48" fmla="*/ 51 w 441"/>
                <a:gd name="T49" fmla="*/ 2538 h 2616"/>
                <a:gd name="T50" fmla="*/ 29 w 441"/>
                <a:gd name="T51" fmla="*/ 2507 h 2616"/>
                <a:gd name="T52" fmla="*/ 14 w 441"/>
                <a:gd name="T53" fmla="*/ 2472 h 2616"/>
                <a:gd name="T54" fmla="*/ 3 w 441"/>
                <a:gd name="T55" fmla="*/ 2435 h 2616"/>
                <a:gd name="T56" fmla="*/ 0 w 441"/>
                <a:gd name="T57" fmla="*/ 2395 h 2616"/>
                <a:gd name="T58" fmla="*/ 0 w 441"/>
                <a:gd name="T59" fmla="*/ 221 h 2616"/>
                <a:gd name="T60" fmla="*/ 3 w 441"/>
                <a:gd name="T61" fmla="*/ 182 h 2616"/>
                <a:gd name="T62" fmla="*/ 14 w 441"/>
                <a:gd name="T63" fmla="*/ 144 h 2616"/>
                <a:gd name="T64" fmla="*/ 29 w 441"/>
                <a:gd name="T65" fmla="*/ 110 h 2616"/>
                <a:gd name="T66" fmla="*/ 51 w 441"/>
                <a:gd name="T67" fmla="*/ 79 h 2616"/>
                <a:gd name="T68" fmla="*/ 78 w 441"/>
                <a:gd name="T69" fmla="*/ 53 h 2616"/>
                <a:gd name="T70" fmla="*/ 109 w 441"/>
                <a:gd name="T71" fmla="*/ 31 h 2616"/>
                <a:gd name="T72" fmla="*/ 143 w 441"/>
                <a:gd name="T73" fmla="*/ 14 h 2616"/>
                <a:gd name="T74" fmla="*/ 180 w 441"/>
                <a:gd name="T75" fmla="*/ 4 h 2616"/>
                <a:gd name="T76" fmla="*/ 220 w 441"/>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1" h="2616">
                  <a:moveTo>
                    <a:pt x="220" y="0"/>
                  </a:moveTo>
                  <a:lnTo>
                    <a:pt x="259" y="4"/>
                  </a:lnTo>
                  <a:lnTo>
                    <a:pt x="297" y="14"/>
                  </a:lnTo>
                  <a:lnTo>
                    <a:pt x="332" y="31"/>
                  </a:lnTo>
                  <a:lnTo>
                    <a:pt x="363" y="53"/>
                  </a:lnTo>
                  <a:lnTo>
                    <a:pt x="389" y="79"/>
                  </a:lnTo>
                  <a:lnTo>
                    <a:pt x="411" y="110"/>
                  </a:lnTo>
                  <a:lnTo>
                    <a:pt x="427" y="144"/>
                  </a:lnTo>
                  <a:lnTo>
                    <a:pt x="437" y="182"/>
                  </a:lnTo>
                  <a:lnTo>
                    <a:pt x="441" y="221"/>
                  </a:lnTo>
                  <a:lnTo>
                    <a:pt x="441" y="2395"/>
                  </a:lnTo>
                  <a:lnTo>
                    <a:pt x="437" y="2435"/>
                  </a:lnTo>
                  <a:lnTo>
                    <a:pt x="427" y="2472"/>
                  </a:lnTo>
                  <a:lnTo>
                    <a:pt x="411" y="2507"/>
                  </a:lnTo>
                  <a:lnTo>
                    <a:pt x="389" y="2538"/>
                  </a:lnTo>
                  <a:lnTo>
                    <a:pt x="363" y="2564"/>
                  </a:lnTo>
                  <a:lnTo>
                    <a:pt x="332" y="2587"/>
                  </a:lnTo>
                  <a:lnTo>
                    <a:pt x="297" y="2602"/>
                  </a:lnTo>
                  <a:lnTo>
                    <a:pt x="259" y="2613"/>
                  </a:lnTo>
                  <a:lnTo>
                    <a:pt x="220" y="2616"/>
                  </a:lnTo>
                  <a:lnTo>
                    <a:pt x="180" y="2613"/>
                  </a:lnTo>
                  <a:lnTo>
                    <a:pt x="143" y="2602"/>
                  </a:lnTo>
                  <a:lnTo>
                    <a:pt x="109" y="2587"/>
                  </a:lnTo>
                  <a:lnTo>
                    <a:pt x="78" y="2564"/>
                  </a:lnTo>
                  <a:lnTo>
                    <a:pt x="51" y="2538"/>
                  </a:lnTo>
                  <a:lnTo>
                    <a:pt x="29" y="2507"/>
                  </a:lnTo>
                  <a:lnTo>
                    <a:pt x="14" y="2472"/>
                  </a:lnTo>
                  <a:lnTo>
                    <a:pt x="3" y="2435"/>
                  </a:lnTo>
                  <a:lnTo>
                    <a:pt x="0" y="2395"/>
                  </a:lnTo>
                  <a:lnTo>
                    <a:pt x="0" y="221"/>
                  </a:lnTo>
                  <a:lnTo>
                    <a:pt x="3" y="182"/>
                  </a:lnTo>
                  <a:lnTo>
                    <a:pt x="14" y="144"/>
                  </a:lnTo>
                  <a:lnTo>
                    <a:pt x="29" y="110"/>
                  </a:lnTo>
                  <a:lnTo>
                    <a:pt x="51" y="79"/>
                  </a:lnTo>
                  <a:lnTo>
                    <a:pt x="78" y="53"/>
                  </a:lnTo>
                  <a:lnTo>
                    <a:pt x="109" y="31"/>
                  </a:lnTo>
                  <a:lnTo>
                    <a:pt x="143" y="14"/>
                  </a:lnTo>
                  <a:lnTo>
                    <a:pt x="180" y="4"/>
                  </a:lnTo>
                  <a:lnTo>
                    <a:pt x="22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3" name="Freeform 8"/>
            <p:cNvSpPr>
              <a:spLocks/>
            </p:cNvSpPr>
            <p:nvPr userDrawn="1"/>
          </p:nvSpPr>
          <p:spPr bwMode="auto">
            <a:xfrm>
              <a:off x="7924800" y="5629275"/>
              <a:ext cx="117475" cy="692150"/>
            </a:xfrm>
            <a:custGeom>
              <a:avLst/>
              <a:gdLst>
                <a:gd name="T0" fmla="*/ 221 w 442"/>
                <a:gd name="T1" fmla="*/ 0 h 2616"/>
                <a:gd name="T2" fmla="*/ 260 w 442"/>
                <a:gd name="T3" fmla="*/ 4 h 2616"/>
                <a:gd name="T4" fmla="*/ 298 w 442"/>
                <a:gd name="T5" fmla="*/ 14 h 2616"/>
                <a:gd name="T6" fmla="*/ 332 w 442"/>
                <a:gd name="T7" fmla="*/ 31 h 2616"/>
                <a:gd name="T8" fmla="*/ 363 w 442"/>
                <a:gd name="T9" fmla="*/ 53 h 2616"/>
                <a:gd name="T10" fmla="*/ 389 w 442"/>
                <a:gd name="T11" fmla="*/ 79 h 2616"/>
                <a:gd name="T12" fmla="*/ 411 w 442"/>
                <a:gd name="T13" fmla="*/ 110 h 2616"/>
                <a:gd name="T14" fmla="*/ 428 w 442"/>
                <a:gd name="T15" fmla="*/ 144 h 2616"/>
                <a:gd name="T16" fmla="*/ 438 w 442"/>
                <a:gd name="T17" fmla="*/ 182 h 2616"/>
                <a:gd name="T18" fmla="*/ 442 w 442"/>
                <a:gd name="T19" fmla="*/ 221 h 2616"/>
                <a:gd name="T20" fmla="*/ 442 w 442"/>
                <a:gd name="T21" fmla="*/ 2395 h 2616"/>
                <a:gd name="T22" fmla="*/ 438 w 442"/>
                <a:gd name="T23" fmla="*/ 2435 h 2616"/>
                <a:gd name="T24" fmla="*/ 428 w 442"/>
                <a:gd name="T25" fmla="*/ 2472 h 2616"/>
                <a:gd name="T26" fmla="*/ 411 w 442"/>
                <a:gd name="T27" fmla="*/ 2507 h 2616"/>
                <a:gd name="T28" fmla="*/ 389 w 442"/>
                <a:gd name="T29" fmla="*/ 2538 h 2616"/>
                <a:gd name="T30" fmla="*/ 363 w 442"/>
                <a:gd name="T31" fmla="*/ 2564 h 2616"/>
                <a:gd name="T32" fmla="*/ 332 w 442"/>
                <a:gd name="T33" fmla="*/ 2587 h 2616"/>
                <a:gd name="T34" fmla="*/ 298 w 442"/>
                <a:gd name="T35" fmla="*/ 2602 h 2616"/>
                <a:gd name="T36" fmla="*/ 260 w 442"/>
                <a:gd name="T37" fmla="*/ 2613 h 2616"/>
                <a:gd name="T38" fmla="*/ 221 w 442"/>
                <a:gd name="T39" fmla="*/ 2616 h 2616"/>
                <a:gd name="T40" fmla="*/ 181 w 442"/>
                <a:gd name="T41" fmla="*/ 2613 h 2616"/>
                <a:gd name="T42" fmla="*/ 144 w 442"/>
                <a:gd name="T43" fmla="*/ 2602 h 2616"/>
                <a:gd name="T44" fmla="*/ 110 w 442"/>
                <a:gd name="T45" fmla="*/ 2587 h 2616"/>
                <a:gd name="T46" fmla="*/ 79 w 442"/>
                <a:gd name="T47" fmla="*/ 2564 h 2616"/>
                <a:gd name="T48" fmla="*/ 52 w 442"/>
                <a:gd name="T49" fmla="*/ 2538 h 2616"/>
                <a:gd name="T50" fmla="*/ 30 w 442"/>
                <a:gd name="T51" fmla="*/ 2507 h 2616"/>
                <a:gd name="T52" fmla="*/ 13 w 442"/>
                <a:gd name="T53" fmla="*/ 2472 h 2616"/>
                <a:gd name="T54" fmla="*/ 3 w 442"/>
                <a:gd name="T55" fmla="*/ 2435 h 2616"/>
                <a:gd name="T56" fmla="*/ 0 w 442"/>
                <a:gd name="T57" fmla="*/ 2395 h 2616"/>
                <a:gd name="T58" fmla="*/ 0 w 442"/>
                <a:gd name="T59" fmla="*/ 221 h 2616"/>
                <a:gd name="T60" fmla="*/ 3 w 442"/>
                <a:gd name="T61" fmla="*/ 182 h 2616"/>
                <a:gd name="T62" fmla="*/ 13 w 442"/>
                <a:gd name="T63" fmla="*/ 144 h 2616"/>
                <a:gd name="T64" fmla="*/ 30 w 442"/>
                <a:gd name="T65" fmla="*/ 110 h 2616"/>
                <a:gd name="T66" fmla="*/ 52 w 442"/>
                <a:gd name="T67" fmla="*/ 79 h 2616"/>
                <a:gd name="T68" fmla="*/ 79 w 442"/>
                <a:gd name="T69" fmla="*/ 53 h 2616"/>
                <a:gd name="T70" fmla="*/ 110 w 442"/>
                <a:gd name="T71" fmla="*/ 31 h 2616"/>
                <a:gd name="T72" fmla="*/ 144 w 442"/>
                <a:gd name="T73" fmla="*/ 14 h 2616"/>
                <a:gd name="T74" fmla="*/ 181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0" y="4"/>
                  </a:lnTo>
                  <a:lnTo>
                    <a:pt x="298" y="14"/>
                  </a:lnTo>
                  <a:lnTo>
                    <a:pt x="332" y="31"/>
                  </a:lnTo>
                  <a:lnTo>
                    <a:pt x="363" y="53"/>
                  </a:lnTo>
                  <a:lnTo>
                    <a:pt x="389" y="79"/>
                  </a:lnTo>
                  <a:lnTo>
                    <a:pt x="411" y="110"/>
                  </a:lnTo>
                  <a:lnTo>
                    <a:pt x="428" y="144"/>
                  </a:lnTo>
                  <a:lnTo>
                    <a:pt x="438" y="182"/>
                  </a:lnTo>
                  <a:lnTo>
                    <a:pt x="442" y="221"/>
                  </a:lnTo>
                  <a:lnTo>
                    <a:pt x="442" y="2395"/>
                  </a:lnTo>
                  <a:lnTo>
                    <a:pt x="438" y="2435"/>
                  </a:lnTo>
                  <a:lnTo>
                    <a:pt x="428" y="2472"/>
                  </a:lnTo>
                  <a:lnTo>
                    <a:pt x="411" y="2507"/>
                  </a:lnTo>
                  <a:lnTo>
                    <a:pt x="389" y="2538"/>
                  </a:lnTo>
                  <a:lnTo>
                    <a:pt x="363" y="2564"/>
                  </a:lnTo>
                  <a:lnTo>
                    <a:pt x="332" y="2587"/>
                  </a:lnTo>
                  <a:lnTo>
                    <a:pt x="298" y="2602"/>
                  </a:lnTo>
                  <a:lnTo>
                    <a:pt x="260" y="2613"/>
                  </a:lnTo>
                  <a:lnTo>
                    <a:pt x="221" y="2616"/>
                  </a:lnTo>
                  <a:lnTo>
                    <a:pt x="181" y="2613"/>
                  </a:lnTo>
                  <a:lnTo>
                    <a:pt x="144" y="2602"/>
                  </a:lnTo>
                  <a:lnTo>
                    <a:pt x="110" y="2587"/>
                  </a:lnTo>
                  <a:lnTo>
                    <a:pt x="79" y="2564"/>
                  </a:lnTo>
                  <a:lnTo>
                    <a:pt x="52" y="2538"/>
                  </a:lnTo>
                  <a:lnTo>
                    <a:pt x="30" y="2507"/>
                  </a:lnTo>
                  <a:lnTo>
                    <a:pt x="13" y="2472"/>
                  </a:lnTo>
                  <a:lnTo>
                    <a:pt x="3" y="2435"/>
                  </a:lnTo>
                  <a:lnTo>
                    <a:pt x="0" y="2395"/>
                  </a:lnTo>
                  <a:lnTo>
                    <a:pt x="0" y="221"/>
                  </a:lnTo>
                  <a:lnTo>
                    <a:pt x="3" y="182"/>
                  </a:lnTo>
                  <a:lnTo>
                    <a:pt x="13" y="144"/>
                  </a:lnTo>
                  <a:lnTo>
                    <a:pt x="30" y="110"/>
                  </a:lnTo>
                  <a:lnTo>
                    <a:pt x="52" y="79"/>
                  </a:lnTo>
                  <a:lnTo>
                    <a:pt x="79" y="53"/>
                  </a:lnTo>
                  <a:lnTo>
                    <a:pt x="110" y="31"/>
                  </a:lnTo>
                  <a:lnTo>
                    <a:pt x="144" y="14"/>
                  </a:lnTo>
                  <a:lnTo>
                    <a:pt x="181"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4" name="Freeform 9"/>
            <p:cNvSpPr>
              <a:spLocks/>
            </p:cNvSpPr>
            <p:nvPr userDrawn="1"/>
          </p:nvSpPr>
          <p:spPr bwMode="auto">
            <a:xfrm>
              <a:off x="7673975" y="5726113"/>
              <a:ext cx="127000" cy="68263"/>
            </a:xfrm>
            <a:custGeom>
              <a:avLst/>
              <a:gdLst>
                <a:gd name="T0" fmla="*/ 351 w 480"/>
                <a:gd name="T1" fmla="*/ 0 h 257"/>
                <a:gd name="T2" fmla="*/ 381 w 480"/>
                <a:gd name="T3" fmla="*/ 4 h 257"/>
                <a:gd name="T4" fmla="*/ 408 w 480"/>
                <a:gd name="T5" fmla="*/ 13 h 257"/>
                <a:gd name="T6" fmla="*/ 432 w 480"/>
                <a:gd name="T7" fmla="*/ 27 h 257"/>
                <a:gd name="T8" fmla="*/ 451 w 480"/>
                <a:gd name="T9" fmla="*/ 47 h 257"/>
                <a:gd name="T10" fmla="*/ 467 w 480"/>
                <a:gd name="T11" fmla="*/ 70 h 257"/>
                <a:gd name="T12" fmla="*/ 476 w 480"/>
                <a:gd name="T13" fmla="*/ 96 h 257"/>
                <a:gd name="T14" fmla="*/ 480 w 480"/>
                <a:gd name="T15" fmla="*/ 126 h 257"/>
                <a:gd name="T16" fmla="*/ 477 w 480"/>
                <a:gd name="T17" fmla="*/ 155 h 257"/>
                <a:gd name="T18" fmla="*/ 468 w 480"/>
                <a:gd name="T19" fmla="*/ 181 h 257"/>
                <a:gd name="T20" fmla="*/ 453 w 480"/>
                <a:gd name="T21" fmla="*/ 205 h 257"/>
                <a:gd name="T22" fmla="*/ 434 w 480"/>
                <a:gd name="T23" fmla="*/ 226 h 257"/>
                <a:gd name="T24" fmla="*/ 410 w 480"/>
                <a:gd name="T25" fmla="*/ 240 h 257"/>
                <a:gd name="T26" fmla="*/ 384 w 480"/>
                <a:gd name="T27" fmla="*/ 251 h 257"/>
                <a:gd name="T28" fmla="*/ 355 w 480"/>
                <a:gd name="T29" fmla="*/ 254 h 257"/>
                <a:gd name="T30" fmla="*/ 129 w 480"/>
                <a:gd name="T31" fmla="*/ 257 h 257"/>
                <a:gd name="T32" fmla="*/ 100 w 480"/>
                <a:gd name="T33" fmla="*/ 254 h 257"/>
                <a:gd name="T34" fmla="*/ 73 w 480"/>
                <a:gd name="T35" fmla="*/ 245 h 257"/>
                <a:gd name="T36" fmla="*/ 49 w 480"/>
                <a:gd name="T37" fmla="*/ 230 h 257"/>
                <a:gd name="T38" fmla="*/ 29 w 480"/>
                <a:gd name="T39" fmla="*/ 211 h 257"/>
                <a:gd name="T40" fmla="*/ 14 w 480"/>
                <a:gd name="T41" fmla="*/ 187 h 257"/>
                <a:gd name="T42" fmla="*/ 3 w 480"/>
                <a:gd name="T43" fmla="*/ 161 h 257"/>
                <a:gd name="T44" fmla="*/ 0 w 480"/>
                <a:gd name="T45" fmla="*/ 132 h 257"/>
                <a:gd name="T46" fmla="*/ 3 w 480"/>
                <a:gd name="T47" fmla="*/ 102 h 257"/>
                <a:gd name="T48" fmla="*/ 12 w 480"/>
                <a:gd name="T49" fmla="*/ 76 h 257"/>
                <a:gd name="T50" fmla="*/ 27 w 480"/>
                <a:gd name="T51" fmla="*/ 52 h 257"/>
                <a:gd name="T52" fmla="*/ 46 w 480"/>
                <a:gd name="T53" fmla="*/ 32 h 257"/>
                <a:gd name="T54" fmla="*/ 70 w 480"/>
                <a:gd name="T55" fmla="*/ 17 h 257"/>
                <a:gd name="T56" fmla="*/ 96 w 480"/>
                <a:gd name="T57" fmla="*/ 7 h 257"/>
                <a:gd name="T58" fmla="*/ 126 w 480"/>
                <a:gd name="T59" fmla="*/ 4 h 257"/>
                <a:gd name="T60" fmla="*/ 351 w 480"/>
                <a:gd name="T61"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0" h="257">
                  <a:moveTo>
                    <a:pt x="351" y="0"/>
                  </a:moveTo>
                  <a:lnTo>
                    <a:pt x="381" y="4"/>
                  </a:lnTo>
                  <a:lnTo>
                    <a:pt x="408" y="13"/>
                  </a:lnTo>
                  <a:lnTo>
                    <a:pt x="432" y="27"/>
                  </a:lnTo>
                  <a:lnTo>
                    <a:pt x="451" y="47"/>
                  </a:lnTo>
                  <a:lnTo>
                    <a:pt x="467" y="70"/>
                  </a:lnTo>
                  <a:lnTo>
                    <a:pt x="476" y="96"/>
                  </a:lnTo>
                  <a:lnTo>
                    <a:pt x="480" y="126"/>
                  </a:lnTo>
                  <a:lnTo>
                    <a:pt x="477" y="155"/>
                  </a:lnTo>
                  <a:lnTo>
                    <a:pt x="468" y="181"/>
                  </a:lnTo>
                  <a:lnTo>
                    <a:pt x="453" y="205"/>
                  </a:lnTo>
                  <a:lnTo>
                    <a:pt x="434" y="226"/>
                  </a:lnTo>
                  <a:lnTo>
                    <a:pt x="410" y="240"/>
                  </a:lnTo>
                  <a:lnTo>
                    <a:pt x="384" y="251"/>
                  </a:lnTo>
                  <a:lnTo>
                    <a:pt x="355" y="254"/>
                  </a:lnTo>
                  <a:lnTo>
                    <a:pt x="129" y="257"/>
                  </a:lnTo>
                  <a:lnTo>
                    <a:pt x="100" y="254"/>
                  </a:lnTo>
                  <a:lnTo>
                    <a:pt x="73" y="245"/>
                  </a:lnTo>
                  <a:lnTo>
                    <a:pt x="49" y="230"/>
                  </a:lnTo>
                  <a:lnTo>
                    <a:pt x="29" y="211"/>
                  </a:lnTo>
                  <a:lnTo>
                    <a:pt x="14" y="187"/>
                  </a:lnTo>
                  <a:lnTo>
                    <a:pt x="3" y="161"/>
                  </a:lnTo>
                  <a:lnTo>
                    <a:pt x="0" y="132"/>
                  </a:lnTo>
                  <a:lnTo>
                    <a:pt x="3" y="102"/>
                  </a:lnTo>
                  <a:lnTo>
                    <a:pt x="12" y="76"/>
                  </a:lnTo>
                  <a:lnTo>
                    <a:pt x="27" y="52"/>
                  </a:lnTo>
                  <a:lnTo>
                    <a:pt x="46" y="32"/>
                  </a:lnTo>
                  <a:lnTo>
                    <a:pt x="70" y="17"/>
                  </a:lnTo>
                  <a:lnTo>
                    <a:pt x="96" y="7"/>
                  </a:lnTo>
                  <a:lnTo>
                    <a:pt x="126" y="4"/>
                  </a:lnTo>
                  <a:lnTo>
                    <a:pt x="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5" name="Freeform 10"/>
            <p:cNvSpPr>
              <a:spLocks/>
            </p:cNvSpPr>
            <p:nvPr userDrawn="1"/>
          </p:nvSpPr>
          <p:spPr bwMode="auto">
            <a:xfrm>
              <a:off x="7742238" y="5629275"/>
              <a:ext cx="117475" cy="692150"/>
            </a:xfrm>
            <a:custGeom>
              <a:avLst/>
              <a:gdLst>
                <a:gd name="T0" fmla="*/ 221 w 441"/>
                <a:gd name="T1" fmla="*/ 0 h 2616"/>
                <a:gd name="T2" fmla="*/ 261 w 441"/>
                <a:gd name="T3" fmla="*/ 4 h 2616"/>
                <a:gd name="T4" fmla="*/ 298 w 441"/>
                <a:gd name="T5" fmla="*/ 14 h 2616"/>
                <a:gd name="T6" fmla="*/ 332 w 441"/>
                <a:gd name="T7" fmla="*/ 31 h 2616"/>
                <a:gd name="T8" fmla="*/ 363 w 441"/>
                <a:gd name="T9" fmla="*/ 53 h 2616"/>
                <a:gd name="T10" fmla="*/ 390 w 441"/>
                <a:gd name="T11" fmla="*/ 79 h 2616"/>
                <a:gd name="T12" fmla="*/ 412 w 441"/>
                <a:gd name="T13" fmla="*/ 110 h 2616"/>
                <a:gd name="T14" fmla="*/ 428 w 441"/>
                <a:gd name="T15" fmla="*/ 144 h 2616"/>
                <a:gd name="T16" fmla="*/ 438 w 441"/>
                <a:gd name="T17" fmla="*/ 182 h 2616"/>
                <a:gd name="T18" fmla="*/ 441 w 441"/>
                <a:gd name="T19" fmla="*/ 221 h 2616"/>
                <a:gd name="T20" fmla="*/ 441 w 441"/>
                <a:gd name="T21" fmla="*/ 2395 h 2616"/>
                <a:gd name="T22" fmla="*/ 438 w 441"/>
                <a:gd name="T23" fmla="*/ 2435 h 2616"/>
                <a:gd name="T24" fmla="*/ 428 w 441"/>
                <a:gd name="T25" fmla="*/ 2472 h 2616"/>
                <a:gd name="T26" fmla="*/ 412 w 441"/>
                <a:gd name="T27" fmla="*/ 2507 h 2616"/>
                <a:gd name="T28" fmla="*/ 390 w 441"/>
                <a:gd name="T29" fmla="*/ 2538 h 2616"/>
                <a:gd name="T30" fmla="*/ 363 w 441"/>
                <a:gd name="T31" fmla="*/ 2564 h 2616"/>
                <a:gd name="T32" fmla="*/ 332 w 441"/>
                <a:gd name="T33" fmla="*/ 2587 h 2616"/>
                <a:gd name="T34" fmla="*/ 298 w 441"/>
                <a:gd name="T35" fmla="*/ 2602 h 2616"/>
                <a:gd name="T36" fmla="*/ 261 w 441"/>
                <a:gd name="T37" fmla="*/ 2613 h 2616"/>
                <a:gd name="T38" fmla="*/ 221 w 441"/>
                <a:gd name="T39" fmla="*/ 2616 h 2616"/>
                <a:gd name="T40" fmla="*/ 182 w 441"/>
                <a:gd name="T41" fmla="*/ 2613 h 2616"/>
                <a:gd name="T42" fmla="*/ 144 w 441"/>
                <a:gd name="T43" fmla="*/ 2602 h 2616"/>
                <a:gd name="T44" fmla="*/ 109 w 441"/>
                <a:gd name="T45" fmla="*/ 2587 h 2616"/>
                <a:gd name="T46" fmla="*/ 79 w 441"/>
                <a:gd name="T47" fmla="*/ 2564 h 2616"/>
                <a:gd name="T48" fmla="*/ 53 w 441"/>
                <a:gd name="T49" fmla="*/ 2538 h 2616"/>
                <a:gd name="T50" fmla="*/ 31 w 441"/>
                <a:gd name="T51" fmla="*/ 2507 h 2616"/>
                <a:gd name="T52" fmla="*/ 14 w 441"/>
                <a:gd name="T53" fmla="*/ 2472 h 2616"/>
                <a:gd name="T54" fmla="*/ 4 w 441"/>
                <a:gd name="T55" fmla="*/ 2435 h 2616"/>
                <a:gd name="T56" fmla="*/ 0 w 441"/>
                <a:gd name="T57" fmla="*/ 2395 h 2616"/>
                <a:gd name="T58" fmla="*/ 0 w 441"/>
                <a:gd name="T59" fmla="*/ 221 h 2616"/>
                <a:gd name="T60" fmla="*/ 4 w 441"/>
                <a:gd name="T61" fmla="*/ 182 h 2616"/>
                <a:gd name="T62" fmla="*/ 14 w 441"/>
                <a:gd name="T63" fmla="*/ 144 h 2616"/>
                <a:gd name="T64" fmla="*/ 31 w 441"/>
                <a:gd name="T65" fmla="*/ 110 h 2616"/>
                <a:gd name="T66" fmla="*/ 53 w 441"/>
                <a:gd name="T67" fmla="*/ 79 h 2616"/>
                <a:gd name="T68" fmla="*/ 79 w 441"/>
                <a:gd name="T69" fmla="*/ 53 h 2616"/>
                <a:gd name="T70" fmla="*/ 109 w 441"/>
                <a:gd name="T71" fmla="*/ 31 h 2616"/>
                <a:gd name="T72" fmla="*/ 144 w 441"/>
                <a:gd name="T73" fmla="*/ 14 h 2616"/>
                <a:gd name="T74" fmla="*/ 182 w 441"/>
                <a:gd name="T75" fmla="*/ 4 h 2616"/>
                <a:gd name="T76" fmla="*/ 221 w 441"/>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1" h="2616">
                  <a:moveTo>
                    <a:pt x="221" y="0"/>
                  </a:moveTo>
                  <a:lnTo>
                    <a:pt x="261" y="4"/>
                  </a:lnTo>
                  <a:lnTo>
                    <a:pt x="298" y="14"/>
                  </a:lnTo>
                  <a:lnTo>
                    <a:pt x="332" y="31"/>
                  </a:lnTo>
                  <a:lnTo>
                    <a:pt x="363" y="53"/>
                  </a:lnTo>
                  <a:lnTo>
                    <a:pt x="390" y="79"/>
                  </a:lnTo>
                  <a:lnTo>
                    <a:pt x="412" y="110"/>
                  </a:lnTo>
                  <a:lnTo>
                    <a:pt x="428" y="144"/>
                  </a:lnTo>
                  <a:lnTo>
                    <a:pt x="438" y="182"/>
                  </a:lnTo>
                  <a:lnTo>
                    <a:pt x="441" y="221"/>
                  </a:lnTo>
                  <a:lnTo>
                    <a:pt x="441" y="2395"/>
                  </a:lnTo>
                  <a:lnTo>
                    <a:pt x="438" y="2435"/>
                  </a:lnTo>
                  <a:lnTo>
                    <a:pt x="428" y="2472"/>
                  </a:lnTo>
                  <a:lnTo>
                    <a:pt x="412" y="2507"/>
                  </a:lnTo>
                  <a:lnTo>
                    <a:pt x="390" y="2538"/>
                  </a:lnTo>
                  <a:lnTo>
                    <a:pt x="363" y="2564"/>
                  </a:lnTo>
                  <a:lnTo>
                    <a:pt x="332" y="2587"/>
                  </a:lnTo>
                  <a:lnTo>
                    <a:pt x="298" y="2602"/>
                  </a:lnTo>
                  <a:lnTo>
                    <a:pt x="261" y="2613"/>
                  </a:lnTo>
                  <a:lnTo>
                    <a:pt x="221" y="2616"/>
                  </a:lnTo>
                  <a:lnTo>
                    <a:pt x="182" y="2613"/>
                  </a:lnTo>
                  <a:lnTo>
                    <a:pt x="144" y="2602"/>
                  </a:lnTo>
                  <a:lnTo>
                    <a:pt x="109" y="2587"/>
                  </a:lnTo>
                  <a:lnTo>
                    <a:pt x="79" y="2564"/>
                  </a:lnTo>
                  <a:lnTo>
                    <a:pt x="53" y="2538"/>
                  </a:lnTo>
                  <a:lnTo>
                    <a:pt x="31" y="2507"/>
                  </a:lnTo>
                  <a:lnTo>
                    <a:pt x="14" y="2472"/>
                  </a:lnTo>
                  <a:lnTo>
                    <a:pt x="4" y="2435"/>
                  </a:lnTo>
                  <a:lnTo>
                    <a:pt x="0" y="2395"/>
                  </a:lnTo>
                  <a:lnTo>
                    <a:pt x="0" y="221"/>
                  </a:lnTo>
                  <a:lnTo>
                    <a:pt x="4" y="182"/>
                  </a:lnTo>
                  <a:lnTo>
                    <a:pt x="14" y="144"/>
                  </a:lnTo>
                  <a:lnTo>
                    <a:pt x="31" y="110"/>
                  </a:lnTo>
                  <a:lnTo>
                    <a:pt x="53" y="79"/>
                  </a:lnTo>
                  <a:lnTo>
                    <a:pt x="79" y="53"/>
                  </a:lnTo>
                  <a:lnTo>
                    <a:pt x="109" y="31"/>
                  </a:lnTo>
                  <a:lnTo>
                    <a:pt x="144" y="14"/>
                  </a:lnTo>
                  <a:lnTo>
                    <a:pt x="182"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1"/>
            <p:cNvSpPr>
              <a:spLocks/>
            </p:cNvSpPr>
            <p:nvPr userDrawn="1"/>
          </p:nvSpPr>
          <p:spPr bwMode="auto">
            <a:xfrm>
              <a:off x="8532813" y="5726113"/>
              <a:ext cx="127000" cy="68263"/>
            </a:xfrm>
            <a:custGeom>
              <a:avLst/>
              <a:gdLst>
                <a:gd name="T0" fmla="*/ 351 w 481"/>
                <a:gd name="T1" fmla="*/ 0 h 257"/>
                <a:gd name="T2" fmla="*/ 381 w 481"/>
                <a:gd name="T3" fmla="*/ 4 h 257"/>
                <a:gd name="T4" fmla="*/ 408 w 481"/>
                <a:gd name="T5" fmla="*/ 13 h 257"/>
                <a:gd name="T6" fmla="*/ 432 w 481"/>
                <a:gd name="T7" fmla="*/ 27 h 257"/>
                <a:gd name="T8" fmla="*/ 451 w 481"/>
                <a:gd name="T9" fmla="*/ 47 h 257"/>
                <a:gd name="T10" fmla="*/ 467 w 481"/>
                <a:gd name="T11" fmla="*/ 70 h 257"/>
                <a:gd name="T12" fmla="*/ 477 w 481"/>
                <a:gd name="T13" fmla="*/ 96 h 257"/>
                <a:gd name="T14" fmla="*/ 481 w 481"/>
                <a:gd name="T15" fmla="*/ 126 h 257"/>
                <a:gd name="T16" fmla="*/ 477 w 481"/>
                <a:gd name="T17" fmla="*/ 155 h 257"/>
                <a:gd name="T18" fmla="*/ 468 w 481"/>
                <a:gd name="T19" fmla="*/ 181 h 257"/>
                <a:gd name="T20" fmla="*/ 453 w 481"/>
                <a:gd name="T21" fmla="*/ 205 h 257"/>
                <a:gd name="T22" fmla="*/ 434 w 481"/>
                <a:gd name="T23" fmla="*/ 226 h 257"/>
                <a:gd name="T24" fmla="*/ 410 w 481"/>
                <a:gd name="T25" fmla="*/ 240 h 257"/>
                <a:gd name="T26" fmla="*/ 384 w 481"/>
                <a:gd name="T27" fmla="*/ 251 h 257"/>
                <a:gd name="T28" fmla="*/ 355 w 481"/>
                <a:gd name="T29" fmla="*/ 254 h 257"/>
                <a:gd name="T30" fmla="*/ 129 w 481"/>
                <a:gd name="T31" fmla="*/ 257 h 257"/>
                <a:gd name="T32" fmla="*/ 100 w 481"/>
                <a:gd name="T33" fmla="*/ 254 h 257"/>
                <a:gd name="T34" fmla="*/ 73 w 481"/>
                <a:gd name="T35" fmla="*/ 245 h 257"/>
                <a:gd name="T36" fmla="*/ 49 w 481"/>
                <a:gd name="T37" fmla="*/ 230 h 257"/>
                <a:gd name="T38" fmla="*/ 30 w 481"/>
                <a:gd name="T39" fmla="*/ 211 h 257"/>
                <a:gd name="T40" fmla="*/ 14 w 481"/>
                <a:gd name="T41" fmla="*/ 187 h 257"/>
                <a:gd name="T42" fmla="*/ 4 w 481"/>
                <a:gd name="T43" fmla="*/ 161 h 257"/>
                <a:gd name="T44" fmla="*/ 0 w 481"/>
                <a:gd name="T45" fmla="*/ 132 h 257"/>
                <a:gd name="T46" fmla="*/ 4 w 481"/>
                <a:gd name="T47" fmla="*/ 102 h 257"/>
                <a:gd name="T48" fmla="*/ 13 w 481"/>
                <a:gd name="T49" fmla="*/ 76 h 257"/>
                <a:gd name="T50" fmla="*/ 27 w 481"/>
                <a:gd name="T51" fmla="*/ 52 h 257"/>
                <a:gd name="T52" fmla="*/ 47 w 481"/>
                <a:gd name="T53" fmla="*/ 32 h 257"/>
                <a:gd name="T54" fmla="*/ 70 w 481"/>
                <a:gd name="T55" fmla="*/ 17 h 257"/>
                <a:gd name="T56" fmla="*/ 97 w 481"/>
                <a:gd name="T57" fmla="*/ 7 h 257"/>
                <a:gd name="T58" fmla="*/ 126 w 481"/>
                <a:gd name="T59" fmla="*/ 4 h 257"/>
                <a:gd name="T60" fmla="*/ 351 w 481"/>
                <a:gd name="T61"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1" h="257">
                  <a:moveTo>
                    <a:pt x="351" y="0"/>
                  </a:moveTo>
                  <a:lnTo>
                    <a:pt x="381" y="4"/>
                  </a:lnTo>
                  <a:lnTo>
                    <a:pt x="408" y="13"/>
                  </a:lnTo>
                  <a:lnTo>
                    <a:pt x="432" y="27"/>
                  </a:lnTo>
                  <a:lnTo>
                    <a:pt x="451" y="47"/>
                  </a:lnTo>
                  <a:lnTo>
                    <a:pt x="467" y="70"/>
                  </a:lnTo>
                  <a:lnTo>
                    <a:pt x="477" y="96"/>
                  </a:lnTo>
                  <a:lnTo>
                    <a:pt x="481" y="126"/>
                  </a:lnTo>
                  <a:lnTo>
                    <a:pt x="477" y="155"/>
                  </a:lnTo>
                  <a:lnTo>
                    <a:pt x="468" y="181"/>
                  </a:lnTo>
                  <a:lnTo>
                    <a:pt x="453" y="205"/>
                  </a:lnTo>
                  <a:lnTo>
                    <a:pt x="434" y="226"/>
                  </a:lnTo>
                  <a:lnTo>
                    <a:pt x="410" y="240"/>
                  </a:lnTo>
                  <a:lnTo>
                    <a:pt x="384" y="251"/>
                  </a:lnTo>
                  <a:lnTo>
                    <a:pt x="355" y="254"/>
                  </a:lnTo>
                  <a:lnTo>
                    <a:pt x="129" y="257"/>
                  </a:lnTo>
                  <a:lnTo>
                    <a:pt x="100" y="254"/>
                  </a:lnTo>
                  <a:lnTo>
                    <a:pt x="73" y="245"/>
                  </a:lnTo>
                  <a:lnTo>
                    <a:pt x="49" y="230"/>
                  </a:lnTo>
                  <a:lnTo>
                    <a:pt x="30" y="211"/>
                  </a:lnTo>
                  <a:lnTo>
                    <a:pt x="14" y="187"/>
                  </a:lnTo>
                  <a:lnTo>
                    <a:pt x="4" y="161"/>
                  </a:lnTo>
                  <a:lnTo>
                    <a:pt x="0" y="132"/>
                  </a:lnTo>
                  <a:lnTo>
                    <a:pt x="4" y="102"/>
                  </a:lnTo>
                  <a:lnTo>
                    <a:pt x="13" y="76"/>
                  </a:lnTo>
                  <a:lnTo>
                    <a:pt x="27" y="52"/>
                  </a:lnTo>
                  <a:lnTo>
                    <a:pt x="47" y="32"/>
                  </a:lnTo>
                  <a:lnTo>
                    <a:pt x="70" y="17"/>
                  </a:lnTo>
                  <a:lnTo>
                    <a:pt x="97" y="7"/>
                  </a:lnTo>
                  <a:lnTo>
                    <a:pt x="126" y="4"/>
                  </a:lnTo>
                  <a:lnTo>
                    <a:pt x="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2"/>
            <p:cNvSpPr>
              <a:spLocks/>
            </p:cNvSpPr>
            <p:nvPr userDrawn="1"/>
          </p:nvSpPr>
          <p:spPr bwMode="auto">
            <a:xfrm>
              <a:off x="8474075" y="5629275"/>
              <a:ext cx="117475" cy="692150"/>
            </a:xfrm>
            <a:custGeom>
              <a:avLst/>
              <a:gdLst>
                <a:gd name="T0" fmla="*/ 221 w 442"/>
                <a:gd name="T1" fmla="*/ 0 h 2616"/>
                <a:gd name="T2" fmla="*/ 261 w 442"/>
                <a:gd name="T3" fmla="*/ 4 h 2616"/>
                <a:gd name="T4" fmla="*/ 298 w 442"/>
                <a:gd name="T5" fmla="*/ 14 h 2616"/>
                <a:gd name="T6" fmla="*/ 332 w 442"/>
                <a:gd name="T7" fmla="*/ 31 h 2616"/>
                <a:gd name="T8" fmla="*/ 364 w 442"/>
                <a:gd name="T9" fmla="*/ 53 h 2616"/>
                <a:gd name="T10" fmla="*/ 390 w 442"/>
                <a:gd name="T11" fmla="*/ 79 h 2616"/>
                <a:gd name="T12" fmla="*/ 412 w 442"/>
                <a:gd name="T13" fmla="*/ 110 h 2616"/>
                <a:gd name="T14" fmla="*/ 429 w 442"/>
                <a:gd name="T15" fmla="*/ 144 h 2616"/>
                <a:gd name="T16" fmla="*/ 439 w 442"/>
                <a:gd name="T17" fmla="*/ 182 h 2616"/>
                <a:gd name="T18" fmla="*/ 442 w 442"/>
                <a:gd name="T19" fmla="*/ 221 h 2616"/>
                <a:gd name="T20" fmla="*/ 442 w 442"/>
                <a:gd name="T21" fmla="*/ 2395 h 2616"/>
                <a:gd name="T22" fmla="*/ 439 w 442"/>
                <a:gd name="T23" fmla="*/ 2435 h 2616"/>
                <a:gd name="T24" fmla="*/ 429 w 442"/>
                <a:gd name="T25" fmla="*/ 2472 h 2616"/>
                <a:gd name="T26" fmla="*/ 412 w 442"/>
                <a:gd name="T27" fmla="*/ 2507 h 2616"/>
                <a:gd name="T28" fmla="*/ 390 w 442"/>
                <a:gd name="T29" fmla="*/ 2538 h 2616"/>
                <a:gd name="T30" fmla="*/ 364 w 442"/>
                <a:gd name="T31" fmla="*/ 2564 h 2616"/>
                <a:gd name="T32" fmla="*/ 332 w 442"/>
                <a:gd name="T33" fmla="*/ 2587 h 2616"/>
                <a:gd name="T34" fmla="*/ 298 w 442"/>
                <a:gd name="T35" fmla="*/ 2602 h 2616"/>
                <a:gd name="T36" fmla="*/ 261 w 442"/>
                <a:gd name="T37" fmla="*/ 2613 h 2616"/>
                <a:gd name="T38" fmla="*/ 221 w 442"/>
                <a:gd name="T39" fmla="*/ 2616 h 2616"/>
                <a:gd name="T40" fmla="*/ 182 w 442"/>
                <a:gd name="T41" fmla="*/ 2613 h 2616"/>
                <a:gd name="T42" fmla="*/ 144 w 442"/>
                <a:gd name="T43" fmla="*/ 2602 h 2616"/>
                <a:gd name="T44" fmla="*/ 110 w 442"/>
                <a:gd name="T45" fmla="*/ 2587 h 2616"/>
                <a:gd name="T46" fmla="*/ 80 w 442"/>
                <a:gd name="T47" fmla="*/ 2564 h 2616"/>
                <a:gd name="T48" fmla="*/ 52 w 442"/>
                <a:gd name="T49" fmla="*/ 2538 h 2616"/>
                <a:gd name="T50" fmla="*/ 31 w 442"/>
                <a:gd name="T51" fmla="*/ 2507 h 2616"/>
                <a:gd name="T52" fmla="*/ 15 w 442"/>
                <a:gd name="T53" fmla="*/ 2472 h 2616"/>
                <a:gd name="T54" fmla="*/ 5 w 442"/>
                <a:gd name="T55" fmla="*/ 2435 h 2616"/>
                <a:gd name="T56" fmla="*/ 0 w 442"/>
                <a:gd name="T57" fmla="*/ 2395 h 2616"/>
                <a:gd name="T58" fmla="*/ 0 w 442"/>
                <a:gd name="T59" fmla="*/ 221 h 2616"/>
                <a:gd name="T60" fmla="*/ 5 w 442"/>
                <a:gd name="T61" fmla="*/ 182 h 2616"/>
                <a:gd name="T62" fmla="*/ 15 w 442"/>
                <a:gd name="T63" fmla="*/ 144 h 2616"/>
                <a:gd name="T64" fmla="*/ 31 w 442"/>
                <a:gd name="T65" fmla="*/ 110 h 2616"/>
                <a:gd name="T66" fmla="*/ 52 w 442"/>
                <a:gd name="T67" fmla="*/ 79 h 2616"/>
                <a:gd name="T68" fmla="*/ 80 w 442"/>
                <a:gd name="T69" fmla="*/ 53 h 2616"/>
                <a:gd name="T70" fmla="*/ 110 w 442"/>
                <a:gd name="T71" fmla="*/ 31 h 2616"/>
                <a:gd name="T72" fmla="*/ 144 w 442"/>
                <a:gd name="T73" fmla="*/ 14 h 2616"/>
                <a:gd name="T74" fmla="*/ 182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1" y="4"/>
                  </a:lnTo>
                  <a:lnTo>
                    <a:pt x="298" y="14"/>
                  </a:lnTo>
                  <a:lnTo>
                    <a:pt x="332" y="31"/>
                  </a:lnTo>
                  <a:lnTo>
                    <a:pt x="364" y="53"/>
                  </a:lnTo>
                  <a:lnTo>
                    <a:pt x="390" y="79"/>
                  </a:lnTo>
                  <a:lnTo>
                    <a:pt x="412" y="110"/>
                  </a:lnTo>
                  <a:lnTo>
                    <a:pt x="429" y="144"/>
                  </a:lnTo>
                  <a:lnTo>
                    <a:pt x="439" y="182"/>
                  </a:lnTo>
                  <a:lnTo>
                    <a:pt x="442" y="221"/>
                  </a:lnTo>
                  <a:lnTo>
                    <a:pt x="442" y="2395"/>
                  </a:lnTo>
                  <a:lnTo>
                    <a:pt x="439" y="2435"/>
                  </a:lnTo>
                  <a:lnTo>
                    <a:pt x="429" y="2472"/>
                  </a:lnTo>
                  <a:lnTo>
                    <a:pt x="412" y="2507"/>
                  </a:lnTo>
                  <a:lnTo>
                    <a:pt x="390" y="2538"/>
                  </a:lnTo>
                  <a:lnTo>
                    <a:pt x="364" y="2564"/>
                  </a:lnTo>
                  <a:lnTo>
                    <a:pt x="332" y="2587"/>
                  </a:lnTo>
                  <a:lnTo>
                    <a:pt x="298" y="2602"/>
                  </a:lnTo>
                  <a:lnTo>
                    <a:pt x="261" y="2613"/>
                  </a:lnTo>
                  <a:lnTo>
                    <a:pt x="221" y="2616"/>
                  </a:lnTo>
                  <a:lnTo>
                    <a:pt x="182" y="2613"/>
                  </a:lnTo>
                  <a:lnTo>
                    <a:pt x="144" y="2602"/>
                  </a:lnTo>
                  <a:lnTo>
                    <a:pt x="110" y="2587"/>
                  </a:lnTo>
                  <a:lnTo>
                    <a:pt x="80" y="2564"/>
                  </a:lnTo>
                  <a:lnTo>
                    <a:pt x="52" y="2538"/>
                  </a:lnTo>
                  <a:lnTo>
                    <a:pt x="31" y="2507"/>
                  </a:lnTo>
                  <a:lnTo>
                    <a:pt x="15" y="2472"/>
                  </a:lnTo>
                  <a:lnTo>
                    <a:pt x="5" y="2435"/>
                  </a:lnTo>
                  <a:lnTo>
                    <a:pt x="0" y="2395"/>
                  </a:lnTo>
                  <a:lnTo>
                    <a:pt x="0" y="221"/>
                  </a:lnTo>
                  <a:lnTo>
                    <a:pt x="5" y="182"/>
                  </a:lnTo>
                  <a:lnTo>
                    <a:pt x="15" y="144"/>
                  </a:lnTo>
                  <a:lnTo>
                    <a:pt x="31" y="110"/>
                  </a:lnTo>
                  <a:lnTo>
                    <a:pt x="52" y="79"/>
                  </a:lnTo>
                  <a:lnTo>
                    <a:pt x="80" y="53"/>
                  </a:lnTo>
                  <a:lnTo>
                    <a:pt x="110" y="31"/>
                  </a:lnTo>
                  <a:lnTo>
                    <a:pt x="144" y="14"/>
                  </a:lnTo>
                  <a:lnTo>
                    <a:pt x="182"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934598973"/>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bsah – lidé">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lidé</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1999"/>
            <a:ext cx="8136000" cy="4629427"/>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0" name="Freeform 6"/>
          <p:cNvSpPr>
            <a:spLocks/>
          </p:cNvSpPr>
          <p:nvPr userDrawn="1"/>
        </p:nvSpPr>
        <p:spPr bwMode="auto">
          <a:xfrm>
            <a:off x="7735890" y="5488473"/>
            <a:ext cx="950913" cy="868363"/>
          </a:xfrm>
          <a:custGeom>
            <a:avLst/>
            <a:gdLst>
              <a:gd name="T0" fmla="*/ 1199 w 3591"/>
              <a:gd name="T1" fmla="*/ 11 h 3285"/>
              <a:gd name="T2" fmla="*/ 1414 w 3591"/>
              <a:gd name="T3" fmla="*/ 65 h 3285"/>
              <a:gd name="T4" fmla="*/ 1616 w 3591"/>
              <a:gd name="T5" fmla="*/ 165 h 3285"/>
              <a:gd name="T6" fmla="*/ 1796 w 3591"/>
              <a:gd name="T7" fmla="*/ 310 h 3285"/>
              <a:gd name="T8" fmla="*/ 1977 w 3591"/>
              <a:gd name="T9" fmla="*/ 165 h 3285"/>
              <a:gd name="T10" fmla="*/ 2177 w 3591"/>
              <a:gd name="T11" fmla="*/ 65 h 3285"/>
              <a:gd name="T12" fmla="*/ 2392 w 3591"/>
              <a:gd name="T13" fmla="*/ 11 h 3285"/>
              <a:gd name="T14" fmla="*/ 2612 w 3591"/>
              <a:gd name="T15" fmla="*/ 2 h 3285"/>
              <a:gd name="T16" fmla="*/ 2830 w 3591"/>
              <a:gd name="T17" fmla="*/ 41 h 3285"/>
              <a:gd name="T18" fmla="*/ 3036 w 3591"/>
              <a:gd name="T19" fmla="*/ 124 h 3285"/>
              <a:gd name="T20" fmla="*/ 3226 w 3591"/>
              <a:gd name="T21" fmla="*/ 253 h 3285"/>
              <a:gd name="T22" fmla="*/ 3385 w 3591"/>
              <a:gd name="T23" fmla="*/ 424 h 3285"/>
              <a:gd name="T24" fmla="*/ 3501 w 3591"/>
              <a:gd name="T25" fmla="*/ 619 h 3285"/>
              <a:gd name="T26" fmla="*/ 3569 w 3591"/>
              <a:gd name="T27" fmla="*/ 830 h 3285"/>
              <a:gd name="T28" fmla="*/ 3591 w 3591"/>
              <a:gd name="T29" fmla="*/ 1052 h 3285"/>
              <a:gd name="T30" fmla="*/ 3565 w 3591"/>
              <a:gd name="T31" fmla="*/ 1274 h 3285"/>
              <a:gd name="T32" fmla="*/ 3490 w 3591"/>
              <a:gd name="T33" fmla="*/ 1494 h 3285"/>
              <a:gd name="T34" fmla="*/ 3363 w 3591"/>
              <a:gd name="T35" fmla="*/ 1701 h 3285"/>
              <a:gd name="T36" fmla="*/ 3202 w 3591"/>
              <a:gd name="T37" fmla="*/ 1879 h 3285"/>
              <a:gd name="T38" fmla="*/ 3043 w 3591"/>
              <a:gd name="T39" fmla="*/ 2038 h 3285"/>
              <a:gd name="T40" fmla="*/ 2873 w 3591"/>
              <a:gd name="T41" fmla="*/ 2207 h 3285"/>
              <a:gd name="T42" fmla="*/ 2700 w 3591"/>
              <a:gd name="T43" fmla="*/ 2381 h 3285"/>
              <a:gd name="T44" fmla="*/ 2528 w 3591"/>
              <a:gd name="T45" fmla="*/ 2553 h 3285"/>
              <a:gd name="T46" fmla="*/ 2360 w 3591"/>
              <a:gd name="T47" fmla="*/ 2721 h 3285"/>
              <a:gd name="T48" fmla="*/ 2204 w 3591"/>
              <a:gd name="T49" fmla="*/ 2877 h 3285"/>
              <a:gd name="T50" fmla="*/ 2064 w 3591"/>
              <a:gd name="T51" fmla="*/ 3017 h 3285"/>
              <a:gd name="T52" fmla="*/ 1946 w 3591"/>
              <a:gd name="T53" fmla="*/ 3136 h 3285"/>
              <a:gd name="T54" fmla="*/ 1855 w 3591"/>
              <a:gd name="T55" fmla="*/ 3226 h 3285"/>
              <a:gd name="T56" fmla="*/ 1796 w 3591"/>
              <a:gd name="T57" fmla="*/ 3285 h 3285"/>
              <a:gd name="T58" fmla="*/ 1737 w 3591"/>
              <a:gd name="T59" fmla="*/ 3226 h 3285"/>
              <a:gd name="T60" fmla="*/ 1646 w 3591"/>
              <a:gd name="T61" fmla="*/ 3136 h 3285"/>
              <a:gd name="T62" fmla="*/ 1527 w 3591"/>
              <a:gd name="T63" fmla="*/ 3017 h 3285"/>
              <a:gd name="T64" fmla="*/ 1388 w 3591"/>
              <a:gd name="T65" fmla="*/ 2877 h 3285"/>
              <a:gd name="T66" fmla="*/ 1232 w 3591"/>
              <a:gd name="T67" fmla="*/ 2721 h 3285"/>
              <a:gd name="T68" fmla="*/ 1065 w 3591"/>
              <a:gd name="T69" fmla="*/ 2553 h 3285"/>
              <a:gd name="T70" fmla="*/ 891 w 3591"/>
              <a:gd name="T71" fmla="*/ 2381 h 3285"/>
              <a:gd name="T72" fmla="*/ 718 w 3591"/>
              <a:gd name="T73" fmla="*/ 2207 h 3285"/>
              <a:gd name="T74" fmla="*/ 549 w 3591"/>
              <a:gd name="T75" fmla="*/ 2038 h 3285"/>
              <a:gd name="T76" fmla="*/ 389 w 3591"/>
              <a:gd name="T77" fmla="*/ 1879 h 3285"/>
              <a:gd name="T78" fmla="*/ 228 w 3591"/>
              <a:gd name="T79" fmla="*/ 1701 h 3285"/>
              <a:gd name="T80" fmla="*/ 103 w 3591"/>
              <a:gd name="T81" fmla="*/ 1494 h 3285"/>
              <a:gd name="T82" fmla="*/ 26 w 3591"/>
              <a:gd name="T83" fmla="*/ 1274 h 3285"/>
              <a:gd name="T84" fmla="*/ 0 w 3591"/>
              <a:gd name="T85" fmla="*/ 1052 h 3285"/>
              <a:gd name="T86" fmla="*/ 22 w 3591"/>
              <a:gd name="T87" fmla="*/ 830 h 3285"/>
              <a:gd name="T88" fmla="*/ 91 w 3591"/>
              <a:gd name="T89" fmla="*/ 619 h 3285"/>
              <a:gd name="T90" fmla="*/ 206 w 3591"/>
              <a:gd name="T91" fmla="*/ 424 h 3285"/>
              <a:gd name="T92" fmla="*/ 367 w 3591"/>
              <a:gd name="T93" fmla="*/ 253 h 3285"/>
              <a:gd name="T94" fmla="*/ 555 w 3591"/>
              <a:gd name="T95" fmla="*/ 124 h 3285"/>
              <a:gd name="T96" fmla="*/ 763 w 3591"/>
              <a:gd name="T97" fmla="*/ 41 h 3285"/>
              <a:gd name="T98" fmla="*/ 980 w 3591"/>
              <a:gd name="T99" fmla="*/ 2 h 3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591" h="3285">
                <a:moveTo>
                  <a:pt x="1053" y="0"/>
                </a:moveTo>
                <a:lnTo>
                  <a:pt x="1127" y="2"/>
                </a:lnTo>
                <a:lnTo>
                  <a:pt x="1199" y="11"/>
                </a:lnTo>
                <a:lnTo>
                  <a:pt x="1272" y="24"/>
                </a:lnTo>
                <a:lnTo>
                  <a:pt x="1344" y="42"/>
                </a:lnTo>
                <a:lnTo>
                  <a:pt x="1414" y="65"/>
                </a:lnTo>
                <a:lnTo>
                  <a:pt x="1483" y="93"/>
                </a:lnTo>
                <a:lnTo>
                  <a:pt x="1550" y="127"/>
                </a:lnTo>
                <a:lnTo>
                  <a:pt x="1616" y="165"/>
                </a:lnTo>
                <a:lnTo>
                  <a:pt x="1678" y="209"/>
                </a:lnTo>
                <a:lnTo>
                  <a:pt x="1739" y="257"/>
                </a:lnTo>
                <a:lnTo>
                  <a:pt x="1796" y="310"/>
                </a:lnTo>
                <a:lnTo>
                  <a:pt x="1853" y="257"/>
                </a:lnTo>
                <a:lnTo>
                  <a:pt x="1913" y="209"/>
                </a:lnTo>
                <a:lnTo>
                  <a:pt x="1977" y="165"/>
                </a:lnTo>
                <a:lnTo>
                  <a:pt x="2041" y="127"/>
                </a:lnTo>
                <a:lnTo>
                  <a:pt x="2109" y="93"/>
                </a:lnTo>
                <a:lnTo>
                  <a:pt x="2177" y="65"/>
                </a:lnTo>
                <a:lnTo>
                  <a:pt x="2248" y="42"/>
                </a:lnTo>
                <a:lnTo>
                  <a:pt x="2320" y="24"/>
                </a:lnTo>
                <a:lnTo>
                  <a:pt x="2392" y="11"/>
                </a:lnTo>
                <a:lnTo>
                  <a:pt x="2465" y="2"/>
                </a:lnTo>
                <a:lnTo>
                  <a:pt x="2539" y="0"/>
                </a:lnTo>
                <a:lnTo>
                  <a:pt x="2612" y="2"/>
                </a:lnTo>
                <a:lnTo>
                  <a:pt x="2685" y="10"/>
                </a:lnTo>
                <a:lnTo>
                  <a:pt x="2758" y="22"/>
                </a:lnTo>
                <a:lnTo>
                  <a:pt x="2830" y="41"/>
                </a:lnTo>
                <a:lnTo>
                  <a:pt x="2900" y="62"/>
                </a:lnTo>
                <a:lnTo>
                  <a:pt x="2969" y="91"/>
                </a:lnTo>
                <a:lnTo>
                  <a:pt x="3036" y="124"/>
                </a:lnTo>
                <a:lnTo>
                  <a:pt x="3101" y="162"/>
                </a:lnTo>
                <a:lnTo>
                  <a:pt x="3165" y="204"/>
                </a:lnTo>
                <a:lnTo>
                  <a:pt x="3226" y="253"/>
                </a:lnTo>
                <a:lnTo>
                  <a:pt x="3284" y="306"/>
                </a:lnTo>
                <a:lnTo>
                  <a:pt x="3337" y="364"/>
                </a:lnTo>
                <a:lnTo>
                  <a:pt x="3385" y="424"/>
                </a:lnTo>
                <a:lnTo>
                  <a:pt x="3429" y="487"/>
                </a:lnTo>
                <a:lnTo>
                  <a:pt x="3468" y="552"/>
                </a:lnTo>
                <a:lnTo>
                  <a:pt x="3501" y="619"/>
                </a:lnTo>
                <a:lnTo>
                  <a:pt x="3529" y="688"/>
                </a:lnTo>
                <a:lnTo>
                  <a:pt x="3552" y="758"/>
                </a:lnTo>
                <a:lnTo>
                  <a:pt x="3569" y="830"/>
                </a:lnTo>
                <a:lnTo>
                  <a:pt x="3583" y="904"/>
                </a:lnTo>
                <a:lnTo>
                  <a:pt x="3590" y="977"/>
                </a:lnTo>
                <a:lnTo>
                  <a:pt x="3591" y="1052"/>
                </a:lnTo>
                <a:lnTo>
                  <a:pt x="3588" y="1126"/>
                </a:lnTo>
                <a:lnTo>
                  <a:pt x="3579" y="1200"/>
                </a:lnTo>
                <a:lnTo>
                  <a:pt x="3565" y="1274"/>
                </a:lnTo>
                <a:lnTo>
                  <a:pt x="3545" y="1349"/>
                </a:lnTo>
                <a:lnTo>
                  <a:pt x="3520" y="1422"/>
                </a:lnTo>
                <a:lnTo>
                  <a:pt x="3490" y="1494"/>
                </a:lnTo>
                <a:lnTo>
                  <a:pt x="3453" y="1565"/>
                </a:lnTo>
                <a:lnTo>
                  <a:pt x="3411" y="1633"/>
                </a:lnTo>
                <a:lnTo>
                  <a:pt x="3363" y="1701"/>
                </a:lnTo>
                <a:lnTo>
                  <a:pt x="3311" y="1766"/>
                </a:lnTo>
                <a:lnTo>
                  <a:pt x="3252" y="1829"/>
                </a:lnTo>
                <a:lnTo>
                  <a:pt x="3202" y="1879"/>
                </a:lnTo>
                <a:lnTo>
                  <a:pt x="3151" y="1930"/>
                </a:lnTo>
                <a:lnTo>
                  <a:pt x="3097" y="1984"/>
                </a:lnTo>
                <a:lnTo>
                  <a:pt x="3043" y="2038"/>
                </a:lnTo>
                <a:lnTo>
                  <a:pt x="2988" y="2094"/>
                </a:lnTo>
                <a:lnTo>
                  <a:pt x="2931" y="2149"/>
                </a:lnTo>
                <a:lnTo>
                  <a:pt x="2873" y="2207"/>
                </a:lnTo>
                <a:lnTo>
                  <a:pt x="2817" y="2264"/>
                </a:lnTo>
                <a:lnTo>
                  <a:pt x="2759" y="2323"/>
                </a:lnTo>
                <a:lnTo>
                  <a:pt x="2700" y="2381"/>
                </a:lnTo>
                <a:lnTo>
                  <a:pt x="2642" y="2438"/>
                </a:lnTo>
                <a:lnTo>
                  <a:pt x="2584" y="2496"/>
                </a:lnTo>
                <a:lnTo>
                  <a:pt x="2528" y="2553"/>
                </a:lnTo>
                <a:lnTo>
                  <a:pt x="2471" y="2610"/>
                </a:lnTo>
                <a:lnTo>
                  <a:pt x="2415" y="2666"/>
                </a:lnTo>
                <a:lnTo>
                  <a:pt x="2360" y="2721"/>
                </a:lnTo>
                <a:lnTo>
                  <a:pt x="2306" y="2774"/>
                </a:lnTo>
                <a:lnTo>
                  <a:pt x="2254" y="2827"/>
                </a:lnTo>
                <a:lnTo>
                  <a:pt x="2204" y="2877"/>
                </a:lnTo>
                <a:lnTo>
                  <a:pt x="2156" y="2926"/>
                </a:lnTo>
                <a:lnTo>
                  <a:pt x="2109" y="2972"/>
                </a:lnTo>
                <a:lnTo>
                  <a:pt x="2064" y="3017"/>
                </a:lnTo>
                <a:lnTo>
                  <a:pt x="2023" y="3059"/>
                </a:lnTo>
                <a:lnTo>
                  <a:pt x="1982" y="3098"/>
                </a:lnTo>
                <a:lnTo>
                  <a:pt x="1946" y="3136"/>
                </a:lnTo>
                <a:lnTo>
                  <a:pt x="1912" y="3168"/>
                </a:lnTo>
                <a:lnTo>
                  <a:pt x="1882" y="3199"/>
                </a:lnTo>
                <a:lnTo>
                  <a:pt x="1855" y="3226"/>
                </a:lnTo>
                <a:lnTo>
                  <a:pt x="1832" y="3250"/>
                </a:lnTo>
                <a:lnTo>
                  <a:pt x="1812" y="3270"/>
                </a:lnTo>
                <a:lnTo>
                  <a:pt x="1796" y="3285"/>
                </a:lnTo>
                <a:lnTo>
                  <a:pt x="1780" y="3270"/>
                </a:lnTo>
                <a:lnTo>
                  <a:pt x="1761" y="3250"/>
                </a:lnTo>
                <a:lnTo>
                  <a:pt x="1737" y="3226"/>
                </a:lnTo>
                <a:lnTo>
                  <a:pt x="1709" y="3199"/>
                </a:lnTo>
                <a:lnTo>
                  <a:pt x="1679" y="3168"/>
                </a:lnTo>
                <a:lnTo>
                  <a:pt x="1646" y="3136"/>
                </a:lnTo>
                <a:lnTo>
                  <a:pt x="1609" y="3098"/>
                </a:lnTo>
                <a:lnTo>
                  <a:pt x="1570" y="3059"/>
                </a:lnTo>
                <a:lnTo>
                  <a:pt x="1527" y="3017"/>
                </a:lnTo>
                <a:lnTo>
                  <a:pt x="1484" y="2972"/>
                </a:lnTo>
                <a:lnTo>
                  <a:pt x="1437" y="2926"/>
                </a:lnTo>
                <a:lnTo>
                  <a:pt x="1388" y="2877"/>
                </a:lnTo>
                <a:lnTo>
                  <a:pt x="1337" y="2827"/>
                </a:lnTo>
                <a:lnTo>
                  <a:pt x="1285" y="2774"/>
                </a:lnTo>
                <a:lnTo>
                  <a:pt x="1232" y="2721"/>
                </a:lnTo>
                <a:lnTo>
                  <a:pt x="1177" y="2666"/>
                </a:lnTo>
                <a:lnTo>
                  <a:pt x="1121" y="2610"/>
                </a:lnTo>
                <a:lnTo>
                  <a:pt x="1065" y="2553"/>
                </a:lnTo>
                <a:lnTo>
                  <a:pt x="1007" y="2496"/>
                </a:lnTo>
                <a:lnTo>
                  <a:pt x="949" y="2438"/>
                </a:lnTo>
                <a:lnTo>
                  <a:pt x="891" y="2381"/>
                </a:lnTo>
                <a:lnTo>
                  <a:pt x="833" y="2323"/>
                </a:lnTo>
                <a:lnTo>
                  <a:pt x="776" y="2264"/>
                </a:lnTo>
                <a:lnTo>
                  <a:pt x="718" y="2207"/>
                </a:lnTo>
                <a:lnTo>
                  <a:pt x="661" y="2149"/>
                </a:lnTo>
                <a:lnTo>
                  <a:pt x="604" y="2094"/>
                </a:lnTo>
                <a:lnTo>
                  <a:pt x="549" y="2038"/>
                </a:lnTo>
                <a:lnTo>
                  <a:pt x="494" y="1984"/>
                </a:lnTo>
                <a:lnTo>
                  <a:pt x="442" y="1930"/>
                </a:lnTo>
                <a:lnTo>
                  <a:pt x="389" y="1879"/>
                </a:lnTo>
                <a:lnTo>
                  <a:pt x="340" y="1829"/>
                </a:lnTo>
                <a:lnTo>
                  <a:pt x="281" y="1766"/>
                </a:lnTo>
                <a:lnTo>
                  <a:pt x="228" y="1701"/>
                </a:lnTo>
                <a:lnTo>
                  <a:pt x="180" y="1633"/>
                </a:lnTo>
                <a:lnTo>
                  <a:pt x="139" y="1565"/>
                </a:lnTo>
                <a:lnTo>
                  <a:pt x="103" y="1494"/>
                </a:lnTo>
                <a:lnTo>
                  <a:pt x="72" y="1422"/>
                </a:lnTo>
                <a:lnTo>
                  <a:pt x="46" y="1349"/>
                </a:lnTo>
                <a:lnTo>
                  <a:pt x="26" y="1274"/>
                </a:lnTo>
                <a:lnTo>
                  <a:pt x="12" y="1200"/>
                </a:lnTo>
                <a:lnTo>
                  <a:pt x="3" y="1126"/>
                </a:lnTo>
                <a:lnTo>
                  <a:pt x="0" y="1052"/>
                </a:lnTo>
                <a:lnTo>
                  <a:pt x="2" y="977"/>
                </a:lnTo>
                <a:lnTo>
                  <a:pt x="9" y="904"/>
                </a:lnTo>
                <a:lnTo>
                  <a:pt x="22" y="830"/>
                </a:lnTo>
                <a:lnTo>
                  <a:pt x="39" y="758"/>
                </a:lnTo>
                <a:lnTo>
                  <a:pt x="62" y="688"/>
                </a:lnTo>
                <a:lnTo>
                  <a:pt x="91" y="619"/>
                </a:lnTo>
                <a:lnTo>
                  <a:pt x="124" y="552"/>
                </a:lnTo>
                <a:lnTo>
                  <a:pt x="163" y="487"/>
                </a:lnTo>
                <a:lnTo>
                  <a:pt x="206" y="424"/>
                </a:lnTo>
                <a:lnTo>
                  <a:pt x="255" y="364"/>
                </a:lnTo>
                <a:lnTo>
                  <a:pt x="309" y="306"/>
                </a:lnTo>
                <a:lnTo>
                  <a:pt x="367" y="253"/>
                </a:lnTo>
                <a:lnTo>
                  <a:pt x="427" y="204"/>
                </a:lnTo>
                <a:lnTo>
                  <a:pt x="490" y="162"/>
                </a:lnTo>
                <a:lnTo>
                  <a:pt x="555" y="124"/>
                </a:lnTo>
                <a:lnTo>
                  <a:pt x="623" y="91"/>
                </a:lnTo>
                <a:lnTo>
                  <a:pt x="692" y="62"/>
                </a:lnTo>
                <a:lnTo>
                  <a:pt x="763" y="41"/>
                </a:lnTo>
                <a:lnTo>
                  <a:pt x="835" y="22"/>
                </a:lnTo>
                <a:lnTo>
                  <a:pt x="907" y="10"/>
                </a:lnTo>
                <a:lnTo>
                  <a:pt x="980" y="2"/>
                </a:lnTo>
                <a:lnTo>
                  <a:pt x="1053"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2081534035"/>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obsah – jád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JÁDRO</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1999"/>
            <a:ext cx="8136000" cy="3257688"/>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20" name="Skupina 19"/>
          <p:cNvGrpSpPr/>
          <p:nvPr userDrawn="1"/>
        </p:nvGrpSpPr>
        <p:grpSpPr>
          <a:xfrm>
            <a:off x="7581832" y="5183239"/>
            <a:ext cx="1343508" cy="1202396"/>
            <a:chOff x="5564188" y="5467351"/>
            <a:chExt cx="725488" cy="649288"/>
          </a:xfrm>
          <a:solidFill>
            <a:schemeClr val="accent1"/>
          </a:solidFill>
        </p:grpSpPr>
        <p:sp>
          <p:nvSpPr>
            <p:cNvPr id="15" name="Freeform 10"/>
            <p:cNvSpPr>
              <a:spLocks noEditPoints="1"/>
            </p:cNvSpPr>
            <p:nvPr userDrawn="1"/>
          </p:nvSpPr>
          <p:spPr bwMode="auto">
            <a:xfrm>
              <a:off x="5564188" y="5646738"/>
              <a:ext cx="725488" cy="290513"/>
            </a:xfrm>
            <a:custGeom>
              <a:avLst/>
              <a:gdLst>
                <a:gd name="T0" fmla="*/ 389 w 914"/>
                <a:gd name="T1" fmla="*/ 30 h 367"/>
                <a:gd name="T2" fmla="*/ 266 w 914"/>
                <a:gd name="T3" fmla="*/ 44 h 367"/>
                <a:gd name="T4" fmla="*/ 166 w 914"/>
                <a:gd name="T5" fmla="*/ 70 h 367"/>
                <a:gd name="T6" fmla="*/ 92 w 914"/>
                <a:gd name="T7" fmla="*/ 104 h 367"/>
                <a:gd name="T8" fmla="*/ 43 w 914"/>
                <a:gd name="T9" fmla="*/ 142 h 367"/>
                <a:gd name="T10" fmla="*/ 27 w 914"/>
                <a:gd name="T11" fmla="*/ 184 h 367"/>
                <a:gd name="T12" fmla="*/ 43 w 914"/>
                <a:gd name="T13" fmla="*/ 225 h 367"/>
                <a:gd name="T14" fmla="*/ 92 w 914"/>
                <a:gd name="T15" fmla="*/ 263 h 367"/>
                <a:gd name="T16" fmla="*/ 166 w 914"/>
                <a:gd name="T17" fmla="*/ 297 h 367"/>
                <a:gd name="T18" fmla="*/ 266 w 914"/>
                <a:gd name="T19" fmla="*/ 323 h 367"/>
                <a:gd name="T20" fmla="*/ 389 w 914"/>
                <a:gd name="T21" fmla="*/ 337 h 367"/>
                <a:gd name="T22" fmla="*/ 524 w 914"/>
                <a:gd name="T23" fmla="*/ 337 h 367"/>
                <a:gd name="T24" fmla="*/ 646 w 914"/>
                <a:gd name="T25" fmla="*/ 323 h 367"/>
                <a:gd name="T26" fmla="*/ 746 w 914"/>
                <a:gd name="T27" fmla="*/ 297 h 367"/>
                <a:gd name="T28" fmla="*/ 822 w 914"/>
                <a:gd name="T29" fmla="*/ 263 h 367"/>
                <a:gd name="T30" fmla="*/ 870 w 914"/>
                <a:gd name="T31" fmla="*/ 225 h 367"/>
                <a:gd name="T32" fmla="*/ 886 w 914"/>
                <a:gd name="T33" fmla="*/ 184 h 367"/>
                <a:gd name="T34" fmla="*/ 870 w 914"/>
                <a:gd name="T35" fmla="*/ 142 h 367"/>
                <a:gd name="T36" fmla="*/ 822 w 914"/>
                <a:gd name="T37" fmla="*/ 104 h 367"/>
                <a:gd name="T38" fmla="*/ 746 w 914"/>
                <a:gd name="T39" fmla="*/ 70 h 367"/>
                <a:gd name="T40" fmla="*/ 646 w 914"/>
                <a:gd name="T41" fmla="*/ 44 h 367"/>
                <a:gd name="T42" fmla="*/ 524 w 914"/>
                <a:gd name="T43" fmla="*/ 30 h 367"/>
                <a:gd name="T44" fmla="*/ 456 w 914"/>
                <a:gd name="T45" fmla="*/ 0 h 367"/>
                <a:gd name="T46" fmla="*/ 580 w 914"/>
                <a:gd name="T47" fmla="*/ 8 h 367"/>
                <a:gd name="T48" fmla="*/ 689 w 914"/>
                <a:gd name="T49" fmla="*/ 25 h 367"/>
                <a:gd name="T50" fmla="*/ 781 w 914"/>
                <a:gd name="T51" fmla="*/ 54 h 367"/>
                <a:gd name="T52" fmla="*/ 852 w 914"/>
                <a:gd name="T53" fmla="*/ 91 h 367"/>
                <a:gd name="T54" fmla="*/ 898 w 914"/>
                <a:gd name="T55" fmla="*/ 135 h 367"/>
                <a:gd name="T56" fmla="*/ 914 w 914"/>
                <a:gd name="T57" fmla="*/ 184 h 367"/>
                <a:gd name="T58" fmla="*/ 898 w 914"/>
                <a:gd name="T59" fmla="*/ 232 h 367"/>
                <a:gd name="T60" fmla="*/ 852 w 914"/>
                <a:gd name="T61" fmla="*/ 277 h 367"/>
                <a:gd name="T62" fmla="*/ 781 w 914"/>
                <a:gd name="T63" fmla="*/ 313 h 367"/>
                <a:gd name="T64" fmla="*/ 689 w 914"/>
                <a:gd name="T65" fmla="*/ 342 h 367"/>
                <a:gd name="T66" fmla="*/ 580 w 914"/>
                <a:gd name="T67" fmla="*/ 359 h 367"/>
                <a:gd name="T68" fmla="*/ 456 w 914"/>
                <a:gd name="T69" fmla="*/ 367 h 367"/>
                <a:gd name="T70" fmla="*/ 333 w 914"/>
                <a:gd name="T71" fmla="*/ 359 h 367"/>
                <a:gd name="T72" fmla="*/ 224 w 914"/>
                <a:gd name="T73" fmla="*/ 342 h 367"/>
                <a:gd name="T74" fmla="*/ 132 w 914"/>
                <a:gd name="T75" fmla="*/ 313 h 367"/>
                <a:gd name="T76" fmla="*/ 61 w 914"/>
                <a:gd name="T77" fmla="*/ 277 h 367"/>
                <a:gd name="T78" fmla="*/ 16 w 914"/>
                <a:gd name="T79" fmla="*/ 232 h 367"/>
                <a:gd name="T80" fmla="*/ 0 w 914"/>
                <a:gd name="T81" fmla="*/ 184 h 367"/>
                <a:gd name="T82" fmla="*/ 16 w 914"/>
                <a:gd name="T83" fmla="*/ 135 h 367"/>
                <a:gd name="T84" fmla="*/ 61 w 914"/>
                <a:gd name="T85" fmla="*/ 91 h 367"/>
                <a:gd name="T86" fmla="*/ 132 w 914"/>
                <a:gd name="T87" fmla="*/ 54 h 367"/>
                <a:gd name="T88" fmla="*/ 224 w 914"/>
                <a:gd name="T89" fmla="*/ 25 h 367"/>
                <a:gd name="T90" fmla="*/ 333 w 914"/>
                <a:gd name="T91" fmla="*/ 8 h 367"/>
                <a:gd name="T92" fmla="*/ 456 w 914"/>
                <a:gd name="T93" fmla="*/ 0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14" h="367">
                  <a:moveTo>
                    <a:pt x="456" y="29"/>
                  </a:moveTo>
                  <a:lnTo>
                    <a:pt x="389" y="30"/>
                  </a:lnTo>
                  <a:lnTo>
                    <a:pt x="325" y="35"/>
                  </a:lnTo>
                  <a:lnTo>
                    <a:pt x="266" y="44"/>
                  </a:lnTo>
                  <a:lnTo>
                    <a:pt x="214" y="56"/>
                  </a:lnTo>
                  <a:lnTo>
                    <a:pt x="166" y="70"/>
                  </a:lnTo>
                  <a:lnTo>
                    <a:pt x="125" y="86"/>
                  </a:lnTo>
                  <a:lnTo>
                    <a:pt x="92" y="104"/>
                  </a:lnTo>
                  <a:lnTo>
                    <a:pt x="63" y="122"/>
                  </a:lnTo>
                  <a:lnTo>
                    <a:pt x="43" y="142"/>
                  </a:lnTo>
                  <a:lnTo>
                    <a:pt x="31" y="164"/>
                  </a:lnTo>
                  <a:lnTo>
                    <a:pt x="27" y="184"/>
                  </a:lnTo>
                  <a:lnTo>
                    <a:pt x="31" y="205"/>
                  </a:lnTo>
                  <a:lnTo>
                    <a:pt x="43" y="225"/>
                  </a:lnTo>
                  <a:lnTo>
                    <a:pt x="63" y="245"/>
                  </a:lnTo>
                  <a:lnTo>
                    <a:pt x="92" y="263"/>
                  </a:lnTo>
                  <a:lnTo>
                    <a:pt x="125" y="281"/>
                  </a:lnTo>
                  <a:lnTo>
                    <a:pt x="166" y="297"/>
                  </a:lnTo>
                  <a:lnTo>
                    <a:pt x="214" y="311"/>
                  </a:lnTo>
                  <a:lnTo>
                    <a:pt x="266" y="323"/>
                  </a:lnTo>
                  <a:lnTo>
                    <a:pt x="325" y="332"/>
                  </a:lnTo>
                  <a:lnTo>
                    <a:pt x="389" y="337"/>
                  </a:lnTo>
                  <a:lnTo>
                    <a:pt x="456" y="339"/>
                  </a:lnTo>
                  <a:lnTo>
                    <a:pt x="524" y="337"/>
                  </a:lnTo>
                  <a:lnTo>
                    <a:pt x="588" y="332"/>
                  </a:lnTo>
                  <a:lnTo>
                    <a:pt x="646" y="323"/>
                  </a:lnTo>
                  <a:lnTo>
                    <a:pt x="699" y="311"/>
                  </a:lnTo>
                  <a:lnTo>
                    <a:pt x="746" y="297"/>
                  </a:lnTo>
                  <a:lnTo>
                    <a:pt x="787" y="281"/>
                  </a:lnTo>
                  <a:lnTo>
                    <a:pt x="822" y="263"/>
                  </a:lnTo>
                  <a:lnTo>
                    <a:pt x="849" y="245"/>
                  </a:lnTo>
                  <a:lnTo>
                    <a:pt x="870" y="225"/>
                  </a:lnTo>
                  <a:lnTo>
                    <a:pt x="883" y="205"/>
                  </a:lnTo>
                  <a:lnTo>
                    <a:pt x="886" y="184"/>
                  </a:lnTo>
                  <a:lnTo>
                    <a:pt x="883" y="164"/>
                  </a:lnTo>
                  <a:lnTo>
                    <a:pt x="870" y="142"/>
                  </a:lnTo>
                  <a:lnTo>
                    <a:pt x="849" y="122"/>
                  </a:lnTo>
                  <a:lnTo>
                    <a:pt x="822" y="104"/>
                  </a:lnTo>
                  <a:lnTo>
                    <a:pt x="787" y="86"/>
                  </a:lnTo>
                  <a:lnTo>
                    <a:pt x="746" y="70"/>
                  </a:lnTo>
                  <a:lnTo>
                    <a:pt x="699" y="56"/>
                  </a:lnTo>
                  <a:lnTo>
                    <a:pt x="646" y="44"/>
                  </a:lnTo>
                  <a:lnTo>
                    <a:pt x="588" y="35"/>
                  </a:lnTo>
                  <a:lnTo>
                    <a:pt x="524" y="30"/>
                  </a:lnTo>
                  <a:lnTo>
                    <a:pt x="456" y="29"/>
                  </a:lnTo>
                  <a:close/>
                  <a:moveTo>
                    <a:pt x="456" y="0"/>
                  </a:moveTo>
                  <a:lnTo>
                    <a:pt x="519" y="3"/>
                  </a:lnTo>
                  <a:lnTo>
                    <a:pt x="580" y="8"/>
                  </a:lnTo>
                  <a:lnTo>
                    <a:pt x="636" y="15"/>
                  </a:lnTo>
                  <a:lnTo>
                    <a:pt x="689" y="25"/>
                  </a:lnTo>
                  <a:lnTo>
                    <a:pt x="738" y="39"/>
                  </a:lnTo>
                  <a:lnTo>
                    <a:pt x="781" y="54"/>
                  </a:lnTo>
                  <a:lnTo>
                    <a:pt x="819" y="71"/>
                  </a:lnTo>
                  <a:lnTo>
                    <a:pt x="852" y="91"/>
                  </a:lnTo>
                  <a:lnTo>
                    <a:pt x="879" y="111"/>
                  </a:lnTo>
                  <a:lnTo>
                    <a:pt x="898" y="135"/>
                  </a:lnTo>
                  <a:lnTo>
                    <a:pt x="910" y="159"/>
                  </a:lnTo>
                  <a:lnTo>
                    <a:pt x="914" y="184"/>
                  </a:lnTo>
                  <a:lnTo>
                    <a:pt x="910" y="208"/>
                  </a:lnTo>
                  <a:lnTo>
                    <a:pt x="898" y="232"/>
                  </a:lnTo>
                  <a:lnTo>
                    <a:pt x="879" y="256"/>
                  </a:lnTo>
                  <a:lnTo>
                    <a:pt x="852" y="277"/>
                  </a:lnTo>
                  <a:lnTo>
                    <a:pt x="819" y="296"/>
                  </a:lnTo>
                  <a:lnTo>
                    <a:pt x="781" y="313"/>
                  </a:lnTo>
                  <a:lnTo>
                    <a:pt x="738" y="328"/>
                  </a:lnTo>
                  <a:lnTo>
                    <a:pt x="689" y="342"/>
                  </a:lnTo>
                  <a:lnTo>
                    <a:pt x="636" y="352"/>
                  </a:lnTo>
                  <a:lnTo>
                    <a:pt x="580" y="359"/>
                  </a:lnTo>
                  <a:lnTo>
                    <a:pt x="519" y="364"/>
                  </a:lnTo>
                  <a:lnTo>
                    <a:pt x="456" y="367"/>
                  </a:lnTo>
                  <a:lnTo>
                    <a:pt x="394" y="364"/>
                  </a:lnTo>
                  <a:lnTo>
                    <a:pt x="333" y="359"/>
                  </a:lnTo>
                  <a:lnTo>
                    <a:pt x="278" y="352"/>
                  </a:lnTo>
                  <a:lnTo>
                    <a:pt x="224" y="342"/>
                  </a:lnTo>
                  <a:lnTo>
                    <a:pt x="176" y="328"/>
                  </a:lnTo>
                  <a:lnTo>
                    <a:pt x="132" y="313"/>
                  </a:lnTo>
                  <a:lnTo>
                    <a:pt x="94" y="296"/>
                  </a:lnTo>
                  <a:lnTo>
                    <a:pt x="61" y="277"/>
                  </a:lnTo>
                  <a:lnTo>
                    <a:pt x="34" y="256"/>
                  </a:lnTo>
                  <a:lnTo>
                    <a:pt x="16" y="232"/>
                  </a:lnTo>
                  <a:lnTo>
                    <a:pt x="3" y="208"/>
                  </a:lnTo>
                  <a:lnTo>
                    <a:pt x="0" y="184"/>
                  </a:lnTo>
                  <a:lnTo>
                    <a:pt x="3" y="159"/>
                  </a:lnTo>
                  <a:lnTo>
                    <a:pt x="16" y="135"/>
                  </a:lnTo>
                  <a:lnTo>
                    <a:pt x="34" y="111"/>
                  </a:lnTo>
                  <a:lnTo>
                    <a:pt x="61" y="91"/>
                  </a:lnTo>
                  <a:lnTo>
                    <a:pt x="94" y="71"/>
                  </a:lnTo>
                  <a:lnTo>
                    <a:pt x="132" y="54"/>
                  </a:lnTo>
                  <a:lnTo>
                    <a:pt x="176" y="39"/>
                  </a:lnTo>
                  <a:lnTo>
                    <a:pt x="224" y="25"/>
                  </a:lnTo>
                  <a:lnTo>
                    <a:pt x="278" y="15"/>
                  </a:lnTo>
                  <a:lnTo>
                    <a:pt x="333" y="8"/>
                  </a:lnTo>
                  <a:lnTo>
                    <a:pt x="394" y="3"/>
                  </a:lnTo>
                  <a:lnTo>
                    <a:pt x="4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1"/>
            <p:cNvSpPr>
              <a:spLocks noEditPoints="1"/>
            </p:cNvSpPr>
            <p:nvPr userDrawn="1"/>
          </p:nvSpPr>
          <p:spPr bwMode="auto">
            <a:xfrm>
              <a:off x="5705476" y="5467351"/>
              <a:ext cx="442913" cy="649288"/>
            </a:xfrm>
            <a:custGeom>
              <a:avLst/>
              <a:gdLst>
                <a:gd name="T0" fmla="*/ 441 w 557"/>
                <a:gd name="T1" fmla="*/ 30 h 817"/>
                <a:gd name="T2" fmla="*/ 386 w 557"/>
                <a:gd name="T3" fmla="*/ 54 h 817"/>
                <a:gd name="T4" fmla="*/ 326 w 557"/>
                <a:gd name="T5" fmla="*/ 98 h 817"/>
                <a:gd name="T6" fmla="*/ 264 w 557"/>
                <a:gd name="T7" fmla="*/ 162 h 817"/>
                <a:gd name="T8" fmla="*/ 202 w 557"/>
                <a:gd name="T9" fmla="*/ 240 h 817"/>
                <a:gd name="T10" fmla="*/ 145 w 557"/>
                <a:gd name="T11" fmla="*/ 331 h 817"/>
                <a:gd name="T12" fmla="*/ 90 w 557"/>
                <a:gd name="T13" fmla="*/ 440 h 817"/>
                <a:gd name="T14" fmla="*/ 52 w 557"/>
                <a:gd name="T15" fmla="*/ 539 h 817"/>
                <a:gd name="T16" fmla="*/ 31 w 557"/>
                <a:gd name="T17" fmla="*/ 626 h 817"/>
                <a:gd name="T18" fmla="*/ 28 w 557"/>
                <a:gd name="T19" fmla="*/ 699 h 817"/>
                <a:gd name="T20" fmla="*/ 39 w 557"/>
                <a:gd name="T21" fmla="*/ 751 h 817"/>
                <a:gd name="T22" fmla="*/ 64 w 557"/>
                <a:gd name="T23" fmla="*/ 782 h 817"/>
                <a:gd name="T24" fmla="*/ 93 w 557"/>
                <a:gd name="T25" fmla="*/ 790 h 817"/>
                <a:gd name="T26" fmla="*/ 143 w 557"/>
                <a:gd name="T27" fmla="*/ 777 h 817"/>
                <a:gd name="T28" fmla="*/ 200 w 557"/>
                <a:gd name="T29" fmla="*/ 744 h 817"/>
                <a:gd name="T30" fmla="*/ 262 w 557"/>
                <a:gd name="T31" fmla="*/ 689 h 817"/>
                <a:gd name="T32" fmla="*/ 324 w 557"/>
                <a:gd name="T33" fmla="*/ 618 h 817"/>
                <a:gd name="T34" fmla="*/ 383 w 557"/>
                <a:gd name="T35" fmla="*/ 533 h 817"/>
                <a:gd name="T36" fmla="*/ 441 w 557"/>
                <a:gd name="T37" fmla="*/ 435 h 817"/>
                <a:gd name="T38" fmla="*/ 485 w 557"/>
                <a:gd name="T39" fmla="*/ 334 h 817"/>
                <a:gd name="T40" fmla="*/ 516 w 557"/>
                <a:gd name="T41" fmla="*/ 238 h 817"/>
                <a:gd name="T42" fmla="*/ 529 w 557"/>
                <a:gd name="T43" fmla="*/ 159 h 817"/>
                <a:gd name="T44" fmla="*/ 529 w 557"/>
                <a:gd name="T45" fmla="*/ 102 h 817"/>
                <a:gd name="T46" fmla="*/ 516 w 557"/>
                <a:gd name="T47" fmla="*/ 60 h 817"/>
                <a:gd name="T48" fmla="*/ 494 w 557"/>
                <a:gd name="T49" fmla="*/ 35 h 817"/>
                <a:gd name="T50" fmla="*/ 464 w 557"/>
                <a:gd name="T51" fmla="*/ 27 h 817"/>
                <a:gd name="T52" fmla="*/ 486 w 557"/>
                <a:gd name="T53" fmla="*/ 2 h 817"/>
                <a:gd name="T54" fmla="*/ 525 w 557"/>
                <a:gd name="T55" fmla="*/ 25 h 817"/>
                <a:gd name="T56" fmla="*/ 548 w 557"/>
                <a:gd name="T57" fmla="*/ 65 h 817"/>
                <a:gd name="T58" fmla="*/ 557 w 557"/>
                <a:gd name="T59" fmla="*/ 123 h 817"/>
                <a:gd name="T60" fmla="*/ 552 w 557"/>
                <a:gd name="T61" fmla="*/ 198 h 817"/>
                <a:gd name="T62" fmla="*/ 529 w 557"/>
                <a:gd name="T63" fmla="*/ 293 h 817"/>
                <a:gd name="T64" fmla="*/ 489 w 557"/>
                <a:gd name="T65" fmla="*/ 395 h 817"/>
                <a:gd name="T66" fmla="*/ 436 w 557"/>
                <a:gd name="T67" fmla="*/ 499 h 817"/>
                <a:gd name="T68" fmla="*/ 375 w 557"/>
                <a:gd name="T69" fmla="*/ 595 h 817"/>
                <a:gd name="T70" fmla="*/ 309 w 557"/>
                <a:gd name="T71" fmla="*/ 678 h 817"/>
                <a:gd name="T72" fmla="*/ 243 w 557"/>
                <a:gd name="T73" fmla="*/ 744 h 817"/>
                <a:gd name="T74" fmla="*/ 179 w 557"/>
                <a:gd name="T75" fmla="*/ 790 h 817"/>
                <a:gd name="T76" fmla="*/ 121 w 557"/>
                <a:gd name="T77" fmla="*/ 815 h 817"/>
                <a:gd name="T78" fmla="*/ 70 w 557"/>
                <a:gd name="T79" fmla="*/ 815 h 817"/>
                <a:gd name="T80" fmla="*/ 33 w 557"/>
                <a:gd name="T81" fmla="*/ 793 h 817"/>
                <a:gd name="T82" fmla="*/ 9 w 557"/>
                <a:gd name="T83" fmla="*/ 752 h 817"/>
                <a:gd name="T84" fmla="*/ 0 w 557"/>
                <a:gd name="T85" fmla="*/ 696 h 817"/>
                <a:gd name="T86" fmla="*/ 4 w 557"/>
                <a:gd name="T87" fmla="*/ 626 h 817"/>
                <a:gd name="T88" fmla="*/ 21 w 557"/>
                <a:gd name="T89" fmla="*/ 546 h 817"/>
                <a:gd name="T90" fmla="*/ 52 w 557"/>
                <a:gd name="T91" fmla="*/ 458 h 817"/>
                <a:gd name="T92" fmla="*/ 96 w 557"/>
                <a:gd name="T93" fmla="*/ 365 h 817"/>
                <a:gd name="T94" fmla="*/ 152 w 557"/>
                <a:gd name="T95" fmla="*/ 268 h 817"/>
                <a:gd name="T96" fmla="*/ 215 w 557"/>
                <a:gd name="T97" fmla="*/ 178 h 817"/>
                <a:gd name="T98" fmla="*/ 281 w 557"/>
                <a:gd name="T99" fmla="*/ 105 h 817"/>
                <a:gd name="T100" fmla="*/ 346 w 557"/>
                <a:gd name="T101" fmla="*/ 49 h 817"/>
                <a:gd name="T102" fmla="*/ 408 w 557"/>
                <a:gd name="T103" fmla="*/ 12 h 817"/>
                <a:gd name="T104" fmla="*/ 464 w 557"/>
                <a:gd name="T105" fmla="*/ 0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817">
                  <a:moveTo>
                    <a:pt x="464" y="27"/>
                  </a:moveTo>
                  <a:lnTo>
                    <a:pt x="441" y="30"/>
                  </a:lnTo>
                  <a:lnTo>
                    <a:pt x="413" y="40"/>
                  </a:lnTo>
                  <a:lnTo>
                    <a:pt x="386" y="54"/>
                  </a:lnTo>
                  <a:lnTo>
                    <a:pt x="356" y="75"/>
                  </a:lnTo>
                  <a:lnTo>
                    <a:pt x="326" y="98"/>
                  </a:lnTo>
                  <a:lnTo>
                    <a:pt x="295" y="128"/>
                  </a:lnTo>
                  <a:lnTo>
                    <a:pt x="264" y="162"/>
                  </a:lnTo>
                  <a:lnTo>
                    <a:pt x="233" y="199"/>
                  </a:lnTo>
                  <a:lnTo>
                    <a:pt x="202" y="240"/>
                  </a:lnTo>
                  <a:lnTo>
                    <a:pt x="173" y="284"/>
                  </a:lnTo>
                  <a:lnTo>
                    <a:pt x="145" y="331"/>
                  </a:lnTo>
                  <a:lnTo>
                    <a:pt x="114" y="386"/>
                  </a:lnTo>
                  <a:lnTo>
                    <a:pt x="90" y="440"/>
                  </a:lnTo>
                  <a:lnTo>
                    <a:pt x="69" y="491"/>
                  </a:lnTo>
                  <a:lnTo>
                    <a:pt x="52" y="539"/>
                  </a:lnTo>
                  <a:lnTo>
                    <a:pt x="40" y="584"/>
                  </a:lnTo>
                  <a:lnTo>
                    <a:pt x="31" y="626"/>
                  </a:lnTo>
                  <a:lnTo>
                    <a:pt x="28" y="665"/>
                  </a:lnTo>
                  <a:lnTo>
                    <a:pt x="28" y="699"/>
                  </a:lnTo>
                  <a:lnTo>
                    <a:pt x="31" y="727"/>
                  </a:lnTo>
                  <a:lnTo>
                    <a:pt x="39" y="751"/>
                  </a:lnTo>
                  <a:lnTo>
                    <a:pt x="49" y="770"/>
                  </a:lnTo>
                  <a:lnTo>
                    <a:pt x="64" y="782"/>
                  </a:lnTo>
                  <a:lnTo>
                    <a:pt x="77" y="788"/>
                  </a:lnTo>
                  <a:lnTo>
                    <a:pt x="93" y="790"/>
                  </a:lnTo>
                  <a:lnTo>
                    <a:pt x="117" y="787"/>
                  </a:lnTo>
                  <a:lnTo>
                    <a:pt x="143" y="777"/>
                  </a:lnTo>
                  <a:lnTo>
                    <a:pt x="171" y="763"/>
                  </a:lnTo>
                  <a:lnTo>
                    <a:pt x="200" y="744"/>
                  </a:lnTo>
                  <a:lnTo>
                    <a:pt x="231" y="719"/>
                  </a:lnTo>
                  <a:lnTo>
                    <a:pt x="262" y="689"/>
                  </a:lnTo>
                  <a:lnTo>
                    <a:pt x="293" y="655"/>
                  </a:lnTo>
                  <a:lnTo>
                    <a:pt x="324" y="618"/>
                  </a:lnTo>
                  <a:lnTo>
                    <a:pt x="354" y="577"/>
                  </a:lnTo>
                  <a:lnTo>
                    <a:pt x="383" y="533"/>
                  </a:lnTo>
                  <a:lnTo>
                    <a:pt x="412" y="486"/>
                  </a:lnTo>
                  <a:lnTo>
                    <a:pt x="441" y="435"/>
                  </a:lnTo>
                  <a:lnTo>
                    <a:pt x="464" y="385"/>
                  </a:lnTo>
                  <a:lnTo>
                    <a:pt x="485" y="334"/>
                  </a:lnTo>
                  <a:lnTo>
                    <a:pt x="503" y="285"/>
                  </a:lnTo>
                  <a:lnTo>
                    <a:pt x="516" y="238"/>
                  </a:lnTo>
                  <a:lnTo>
                    <a:pt x="525" y="193"/>
                  </a:lnTo>
                  <a:lnTo>
                    <a:pt x="529" y="159"/>
                  </a:lnTo>
                  <a:lnTo>
                    <a:pt x="530" y="130"/>
                  </a:lnTo>
                  <a:lnTo>
                    <a:pt x="529" y="102"/>
                  </a:lnTo>
                  <a:lnTo>
                    <a:pt x="524" y="80"/>
                  </a:lnTo>
                  <a:lnTo>
                    <a:pt x="516" y="60"/>
                  </a:lnTo>
                  <a:lnTo>
                    <a:pt x="506" y="45"/>
                  </a:lnTo>
                  <a:lnTo>
                    <a:pt x="494" y="35"/>
                  </a:lnTo>
                  <a:lnTo>
                    <a:pt x="480" y="29"/>
                  </a:lnTo>
                  <a:lnTo>
                    <a:pt x="464" y="27"/>
                  </a:lnTo>
                  <a:close/>
                  <a:moveTo>
                    <a:pt x="464" y="0"/>
                  </a:moveTo>
                  <a:lnTo>
                    <a:pt x="486" y="2"/>
                  </a:lnTo>
                  <a:lnTo>
                    <a:pt x="507" y="11"/>
                  </a:lnTo>
                  <a:lnTo>
                    <a:pt x="525" y="25"/>
                  </a:lnTo>
                  <a:lnTo>
                    <a:pt x="538" y="42"/>
                  </a:lnTo>
                  <a:lnTo>
                    <a:pt x="548" y="65"/>
                  </a:lnTo>
                  <a:lnTo>
                    <a:pt x="555" y="92"/>
                  </a:lnTo>
                  <a:lnTo>
                    <a:pt x="557" y="123"/>
                  </a:lnTo>
                  <a:lnTo>
                    <a:pt x="557" y="158"/>
                  </a:lnTo>
                  <a:lnTo>
                    <a:pt x="552" y="198"/>
                  </a:lnTo>
                  <a:lnTo>
                    <a:pt x="542" y="244"/>
                  </a:lnTo>
                  <a:lnTo>
                    <a:pt x="529" y="293"/>
                  </a:lnTo>
                  <a:lnTo>
                    <a:pt x="511" y="344"/>
                  </a:lnTo>
                  <a:lnTo>
                    <a:pt x="489" y="395"/>
                  </a:lnTo>
                  <a:lnTo>
                    <a:pt x="464" y="447"/>
                  </a:lnTo>
                  <a:lnTo>
                    <a:pt x="436" y="499"/>
                  </a:lnTo>
                  <a:lnTo>
                    <a:pt x="406" y="549"/>
                  </a:lnTo>
                  <a:lnTo>
                    <a:pt x="375" y="595"/>
                  </a:lnTo>
                  <a:lnTo>
                    <a:pt x="343" y="639"/>
                  </a:lnTo>
                  <a:lnTo>
                    <a:pt x="309" y="678"/>
                  </a:lnTo>
                  <a:lnTo>
                    <a:pt x="276" y="712"/>
                  </a:lnTo>
                  <a:lnTo>
                    <a:pt x="243" y="744"/>
                  </a:lnTo>
                  <a:lnTo>
                    <a:pt x="211" y="770"/>
                  </a:lnTo>
                  <a:lnTo>
                    <a:pt x="179" y="790"/>
                  </a:lnTo>
                  <a:lnTo>
                    <a:pt x="149" y="805"/>
                  </a:lnTo>
                  <a:lnTo>
                    <a:pt x="121" y="815"/>
                  </a:lnTo>
                  <a:lnTo>
                    <a:pt x="93" y="817"/>
                  </a:lnTo>
                  <a:lnTo>
                    <a:pt x="70" y="815"/>
                  </a:lnTo>
                  <a:lnTo>
                    <a:pt x="50" y="806"/>
                  </a:lnTo>
                  <a:lnTo>
                    <a:pt x="33" y="793"/>
                  </a:lnTo>
                  <a:lnTo>
                    <a:pt x="19" y="775"/>
                  </a:lnTo>
                  <a:lnTo>
                    <a:pt x="9" y="752"/>
                  </a:lnTo>
                  <a:lnTo>
                    <a:pt x="3" y="726"/>
                  </a:lnTo>
                  <a:lnTo>
                    <a:pt x="0" y="696"/>
                  </a:lnTo>
                  <a:lnTo>
                    <a:pt x="0" y="663"/>
                  </a:lnTo>
                  <a:lnTo>
                    <a:pt x="4" y="626"/>
                  </a:lnTo>
                  <a:lnTo>
                    <a:pt x="11" y="588"/>
                  </a:lnTo>
                  <a:lnTo>
                    <a:pt x="21" y="546"/>
                  </a:lnTo>
                  <a:lnTo>
                    <a:pt x="35" y="503"/>
                  </a:lnTo>
                  <a:lnTo>
                    <a:pt x="52" y="458"/>
                  </a:lnTo>
                  <a:lnTo>
                    <a:pt x="72" y="412"/>
                  </a:lnTo>
                  <a:lnTo>
                    <a:pt x="96" y="365"/>
                  </a:lnTo>
                  <a:lnTo>
                    <a:pt x="121" y="318"/>
                  </a:lnTo>
                  <a:lnTo>
                    <a:pt x="152" y="268"/>
                  </a:lnTo>
                  <a:lnTo>
                    <a:pt x="183" y="222"/>
                  </a:lnTo>
                  <a:lnTo>
                    <a:pt x="215" y="178"/>
                  </a:lnTo>
                  <a:lnTo>
                    <a:pt x="248" y="139"/>
                  </a:lnTo>
                  <a:lnTo>
                    <a:pt x="281" y="105"/>
                  </a:lnTo>
                  <a:lnTo>
                    <a:pt x="314" y="73"/>
                  </a:lnTo>
                  <a:lnTo>
                    <a:pt x="346" y="49"/>
                  </a:lnTo>
                  <a:lnTo>
                    <a:pt x="379" y="27"/>
                  </a:lnTo>
                  <a:lnTo>
                    <a:pt x="408" y="12"/>
                  </a:lnTo>
                  <a:lnTo>
                    <a:pt x="437" y="2"/>
                  </a:lnTo>
                  <a:lnTo>
                    <a:pt x="4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2"/>
            <p:cNvSpPr>
              <a:spLocks noEditPoints="1"/>
            </p:cNvSpPr>
            <p:nvPr userDrawn="1"/>
          </p:nvSpPr>
          <p:spPr bwMode="auto">
            <a:xfrm>
              <a:off x="5705476" y="5467351"/>
              <a:ext cx="442913" cy="649288"/>
            </a:xfrm>
            <a:custGeom>
              <a:avLst/>
              <a:gdLst>
                <a:gd name="T0" fmla="*/ 77 w 557"/>
                <a:gd name="T1" fmla="*/ 29 h 817"/>
                <a:gd name="T2" fmla="*/ 49 w 557"/>
                <a:gd name="T3" fmla="*/ 47 h 817"/>
                <a:gd name="T4" fmla="*/ 31 w 557"/>
                <a:gd name="T5" fmla="*/ 90 h 817"/>
                <a:gd name="T6" fmla="*/ 28 w 557"/>
                <a:gd name="T7" fmla="*/ 152 h 817"/>
                <a:gd name="T8" fmla="*/ 40 w 557"/>
                <a:gd name="T9" fmla="*/ 233 h 817"/>
                <a:gd name="T10" fmla="*/ 69 w 557"/>
                <a:gd name="T11" fmla="*/ 326 h 817"/>
                <a:gd name="T12" fmla="*/ 114 w 557"/>
                <a:gd name="T13" fmla="*/ 431 h 817"/>
                <a:gd name="T14" fmla="*/ 173 w 557"/>
                <a:gd name="T15" fmla="*/ 533 h 817"/>
                <a:gd name="T16" fmla="*/ 233 w 557"/>
                <a:gd name="T17" fmla="*/ 618 h 817"/>
                <a:gd name="T18" fmla="*/ 295 w 557"/>
                <a:gd name="T19" fmla="*/ 689 h 817"/>
                <a:gd name="T20" fmla="*/ 356 w 557"/>
                <a:gd name="T21" fmla="*/ 744 h 817"/>
                <a:gd name="T22" fmla="*/ 413 w 557"/>
                <a:gd name="T23" fmla="*/ 777 h 817"/>
                <a:gd name="T24" fmla="*/ 464 w 557"/>
                <a:gd name="T25" fmla="*/ 790 h 817"/>
                <a:gd name="T26" fmla="*/ 494 w 557"/>
                <a:gd name="T27" fmla="*/ 782 h 817"/>
                <a:gd name="T28" fmla="*/ 516 w 557"/>
                <a:gd name="T29" fmla="*/ 757 h 817"/>
                <a:gd name="T30" fmla="*/ 529 w 557"/>
                <a:gd name="T31" fmla="*/ 715 h 817"/>
                <a:gd name="T32" fmla="*/ 529 w 557"/>
                <a:gd name="T33" fmla="*/ 658 h 817"/>
                <a:gd name="T34" fmla="*/ 516 w 557"/>
                <a:gd name="T35" fmla="*/ 579 h 817"/>
                <a:gd name="T36" fmla="*/ 485 w 557"/>
                <a:gd name="T37" fmla="*/ 483 h 817"/>
                <a:gd name="T38" fmla="*/ 441 w 557"/>
                <a:gd name="T39" fmla="*/ 382 h 817"/>
                <a:gd name="T40" fmla="*/ 383 w 557"/>
                <a:gd name="T41" fmla="*/ 284 h 817"/>
                <a:gd name="T42" fmla="*/ 324 w 557"/>
                <a:gd name="T43" fmla="*/ 199 h 817"/>
                <a:gd name="T44" fmla="*/ 262 w 557"/>
                <a:gd name="T45" fmla="*/ 128 h 817"/>
                <a:gd name="T46" fmla="*/ 200 w 557"/>
                <a:gd name="T47" fmla="*/ 75 h 817"/>
                <a:gd name="T48" fmla="*/ 143 w 557"/>
                <a:gd name="T49" fmla="*/ 40 h 817"/>
                <a:gd name="T50" fmla="*/ 93 w 557"/>
                <a:gd name="T51" fmla="*/ 27 h 817"/>
                <a:gd name="T52" fmla="*/ 121 w 557"/>
                <a:gd name="T53" fmla="*/ 2 h 817"/>
                <a:gd name="T54" fmla="*/ 179 w 557"/>
                <a:gd name="T55" fmla="*/ 27 h 817"/>
                <a:gd name="T56" fmla="*/ 243 w 557"/>
                <a:gd name="T57" fmla="*/ 73 h 817"/>
                <a:gd name="T58" fmla="*/ 309 w 557"/>
                <a:gd name="T59" fmla="*/ 139 h 817"/>
                <a:gd name="T60" fmla="*/ 375 w 557"/>
                <a:gd name="T61" fmla="*/ 222 h 817"/>
                <a:gd name="T62" fmla="*/ 436 w 557"/>
                <a:gd name="T63" fmla="*/ 318 h 817"/>
                <a:gd name="T64" fmla="*/ 489 w 557"/>
                <a:gd name="T65" fmla="*/ 422 h 817"/>
                <a:gd name="T66" fmla="*/ 529 w 557"/>
                <a:gd name="T67" fmla="*/ 524 h 817"/>
                <a:gd name="T68" fmla="*/ 552 w 557"/>
                <a:gd name="T69" fmla="*/ 619 h 817"/>
                <a:gd name="T70" fmla="*/ 557 w 557"/>
                <a:gd name="T71" fmla="*/ 694 h 817"/>
                <a:gd name="T72" fmla="*/ 548 w 557"/>
                <a:gd name="T73" fmla="*/ 752 h 817"/>
                <a:gd name="T74" fmla="*/ 525 w 557"/>
                <a:gd name="T75" fmla="*/ 793 h 817"/>
                <a:gd name="T76" fmla="*/ 486 w 557"/>
                <a:gd name="T77" fmla="*/ 815 h 817"/>
                <a:gd name="T78" fmla="*/ 437 w 557"/>
                <a:gd name="T79" fmla="*/ 815 h 817"/>
                <a:gd name="T80" fmla="*/ 379 w 557"/>
                <a:gd name="T81" fmla="*/ 790 h 817"/>
                <a:gd name="T82" fmla="*/ 314 w 557"/>
                <a:gd name="T83" fmla="*/ 744 h 817"/>
                <a:gd name="T84" fmla="*/ 248 w 557"/>
                <a:gd name="T85" fmla="*/ 678 h 817"/>
                <a:gd name="T86" fmla="*/ 183 w 557"/>
                <a:gd name="T87" fmla="*/ 595 h 817"/>
                <a:gd name="T88" fmla="*/ 121 w 557"/>
                <a:gd name="T89" fmla="*/ 499 h 817"/>
                <a:gd name="T90" fmla="*/ 72 w 557"/>
                <a:gd name="T91" fmla="*/ 405 h 817"/>
                <a:gd name="T92" fmla="*/ 35 w 557"/>
                <a:gd name="T93" fmla="*/ 314 h 817"/>
                <a:gd name="T94" fmla="*/ 11 w 557"/>
                <a:gd name="T95" fmla="*/ 230 h 817"/>
                <a:gd name="T96" fmla="*/ 0 w 557"/>
                <a:gd name="T97" fmla="*/ 154 h 817"/>
                <a:gd name="T98" fmla="*/ 3 w 557"/>
                <a:gd name="T99" fmla="*/ 91 h 817"/>
                <a:gd name="T100" fmla="*/ 19 w 557"/>
                <a:gd name="T101" fmla="*/ 42 h 817"/>
                <a:gd name="T102" fmla="*/ 50 w 557"/>
                <a:gd name="T103" fmla="*/ 11 h 817"/>
                <a:gd name="T104" fmla="*/ 93 w 557"/>
                <a:gd name="T105" fmla="*/ 0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817">
                  <a:moveTo>
                    <a:pt x="93" y="27"/>
                  </a:moveTo>
                  <a:lnTo>
                    <a:pt x="77" y="29"/>
                  </a:lnTo>
                  <a:lnTo>
                    <a:pt x="64" y="35"/>
                  </a:lnTo>
                  <a:lnTo>
                    <a:pt x="49" y="47"/>
                  </a:lnTo>
                  <a:lnTo>
                    <a:pt x="39" y="66"/>
                  </a:lnTo>
                  <a:lnTo>
                    <a:pt x="31" y="90"/>
                  </a:lnTo>
                  <a:lnTo>
                    <a:pt x="28" y="118"/>
                  </a:lnTo>
                  <a:lnTo>
                    <a:pt x="28" y="152"/>
                  </a:lnTo>
                  <a:lnTo>
                    <a:pt x="31" y="191"/>
                  </a:lnTo>
                  <a:lnTo>
                    <a:pt x="40" y="233"/>
                  </a:lnTo>
                  <a:lnTo>
                    <a:pt x="52" y="278"/>
                  </a:lnTo>
                  <a:lnTo>
                    <a:pt x="69" y="326"/>
                  </a:lnTo>
                  <a:lnTo>
                    <a:pt x="90" y="377"/>
                  </a:lnTo>
                  <a:lnTo>
                    <a:pt x="114" y="431"/>
                  </a:lnTo>
                  <a:lnTo>
                    <a:pt x="145" y="486"/>
                  </a:lnTo>
                  <a:lnTo>
                    <a:pt x="173" y="533"/>
                  </a:lnTo>
                  <a:lnTo>
                    <a:pt x="202" y="577"/>
                  </a:lnTo>
                  <a:lnTo>
                    <a:pt x="233" y="618"/>
                  </a:lnTo>
                  <a:lnTo>
                    <a:pt x="264" y="655"/>
                  </a:lnTo>
                  <a:lnTo>
                    <a:pt x="295" y="689"/>
                  </a:lnTo>
                  <a:lnTo>
                    <a:pt x="326" y="719"/>
                  </a:lnTo>
                  <a:lnTo>
                    <a:pt x="356" y="744"/>
                  </a:lnTo>
                  <a:lnTo>
                    <a:pt x="386" y="763"/>
                  </a:lnTo>
                  <a:lnTo>
                    <a:pt x="413" y="777"/>
                  </a:lnTo>
                  <a:lnTo>
                    <a:pt x="441" y="787"/>
                  </a:lnTo>
                  <a:lnTo>
                    <a:pt x="464" y="790"/>
                  </a:lnTo>
                  <a:lnTo>
                    <a:pt x="480" y="788"/>
                  </a:lnTo>
                  <a:lnTo>
                    <a:pt x="494" y="782"/>
                  </a:lnTo>
                  <a:lnTo>
                    <a:pt x="506" y="772"/>
                  </a:lnTo>
                  <a:lnTo>
                    <a:pt x="516" y="757"/>
                  </a:lnTo>
                  <a:lnTo>
                    <a:pt x="524" y="737"/>
                  </a:lnTo>
                  <a:lnTo>
                    <a:pt x="529" y="715"/>
                  </a:lnTo>
                  <a:lnTo>
                    <a:pt x="530" y="687"/>
                  </a:lnTo>
                  <a:lnTo>
                    <a:pt x="529" y="658"/>
                  </a:lnTo>
                  <a:lnTo>
                    <a:pt x="525" y="624"/>
                  </a:lnTo>
                  <a:lnTo>
                    <a:pt x="516" y="579"/>
                  </a:lnTo>
                  <a:lnTo>
                    <a:pt x="503" y="532"/>
                  </a:lnTo>
                  <a:lnTo>
                    <a:pt x="485" y="483"/>
                  </a:lnTo>
                  <a:lnTo>
                    <a:pt x="464" y="432"/>
                  </a:lnTo>
                  <a:lnTo>
                    <a:pt x="441" y="382"/>
                  </a:lnTo>
                  <a:lnTo>
                    <a:pt x="412" y="331"/>
                  </a:lnTo>
                  <a:lnTo>
                    <a:pt x="383" y="284"/>
                  </a:lnTo>
                  <a:lnTo>
                    <a:pt x="354" y="240"/>
                  </a:lnTo>
                  <a:lnTo>
                    <a:pt x="324" y="199"/>
                  </a:lnTo>
                  <a:lnTo>
                    <a:pt x="293" y="162"/>
                  </a:lnTo>
                  <a:lnTo>
                    <a:pt x="262" y="128"/>
                  </a:lnTo>
                  <a:lnTo>
                    <a:pt x="231" y="98"/>
                  </a:lnTo>
                  <a:lnTo>
                    <a:pt x="200" y="75"/>
                  </a:lnTo>
                  <a:lnTo>
                    <a:pt x="171" y="54"/>
                  </a:lnTo>
                  <a:lnTo>
                    <a:pt x="143" y="40"/>
                  </a:lnTo>
                  <a:lnTo>
                    <a:pt x="117" y="30"/>
                  </a:lnTo>
                  <a:lnTo>
                    <a:pt x="93" y="27"/>
                  </a:lnTo>
                  <a:close/>
                  <a:moveTo>
                    <a:pt x="93" y="0"/>
                  </a:moveTo>
                  <a:lnTo>
                    <a:pt x="121" y="2"/>
                  </a:lnTo>
                  <a:lnTo>
                    <a:pt x="149" y="12"/>
                  </a:lnTo>
                  <a:lnTo>
                    <a:pt x="179" y="27"/>
                  </a:lnTo>
                  <a:lnTo>
                    <a:pt x="211" y="49"/>
                  </a:lnTo>
                  <a:lnTo>
                    <a:pt x="243" y="73"/>
                  </a:lnTo>
                  <a:lnTo>
                    <a:pt x="276" y="105"/>
                  </a:lnTo>
                  <a:lnTo>
                    <a:pt x="309" y="139"/>
                  </a:lnTo>
                  <a:lnTo>
                    <a:pt x="343" y="178"/>
                  </a:lnTo>
                  <a:lnTo>
                    <a:pt x="375" y="222"/>
                  </a:lnTo>
                  <a:lnTo>
                    <a:pt x="406" y="268"/>
                  </a:lnTo>
                  <a:lnTo>
                    <a:pt x="436" y="318"/>
                  </a:lnTo>
                  <a:lnTo>
                    <a:pt x="464" y="370"/>
                  </a:lnTo>
                  <a:lnTo>
                    <a:pt x="489" y="422"/>
                  </a:lnTo>
                  <a:lnTo>
                    <a:pt x="511" y="473"/>
                  </a:lnTo>
                  <a:lnTo>
                    <a:pt x="529" y="524"/>
                  </a:lnTo>
                  <a:lnTo>
                    <a:pt x="542" y="573"/>
                  </a:lnTo>
                  <a:lnTo>
                    <a:pt x="552" y="619"/>
                  </a:lnTo>
                  <a:lnTo>
                    <a:pt x="556" y="659"/>
                  </a:lnTo>
                  <a:lnTo>
                    <a:pt x="557" y="694"/>
                  </a:lnTo>
                  <a:lnTo>
                    <a:pt x="555" y="725"/>
                  </a:lnTo>
                  <a:lnTo>
                    <a:pt x="548" y="752"/>
                  </a:lnTo>
                  <a:lnTo>
                    <a:pt x="538" y="775"/>
                  </a:lnTo>
                  <a:lnTo>
                    <a:pt x="525" y="793"/>
                  </a:lnTo>
                  <a:lnTo>
                    <a:pt x="507" y="806"/>
                  </a:lnTo>
                  <a:lnTo>
                    <a:pt x="486" y="815"/>
                  </a:lnTo>
                  <a:lnTo>
                    <a:pt x="464" y="817"/>
                  </a:lnTo>
                  <a:lnTo>
                    <a:pt x="437" y="815"/>
                  </a:lnTo>
                  <a:lnTo>
                    <a:pt x="408" y="805"/>
                  </a:lnTo>
                  <a:lnTo>
                    <a:pt x="379" y="790"/>
                  </a:lnTo>
                  <a:lnTo>
                    <a:pt x="346" y="770"/>
                  </a:lnTo>
                  <a:lnTo>
                    <a:pt x="314" y="744"/>
                  </a:lnTo>
                  <a:lnTo>
                    <a:pt x="281" y="712"/>
                  </a:lnTo>
                  <a:lnTo>
                    <a:pt x="248" y="678"/>
                  </a:lnTo>
                  <a:lnTo>
                    <a:pt x="215" y="639"/>
                  </a:lnTo>
                  <a:lnTo>
                    <a:pt x="183" y="595"/>
                  </a:lnTo>
                  <a:lnTo>
                    <a:pt x="152" y="549"/>
                  </a:lnTo>
                  <a:lnTo>
                    <a:pt x="121" y="499"/>
                  </a:lnTo>
                  <a:lnTo>
                    <a:pt x="96" y="452"/>
                  </a:lnTo>
                  <a:lnTo>
                    <a:pt x="72" y="405"/>
                  </a:lnTo>
                  <a:lnTo>
                    <a:pt x="52" y="359"/>
                  </a:lnTo>
                  <a:lnTo>
                    <a:pt x="35" y="314"/>
                  </a:lnTo>
                  <a:lnTo>
                    <a:pt x="21" y="272"/>
                  </a:lnTo>
                  <a:lnTo>
                    <a:pt x="11" y="230"/>
                  </a:lnTo>
                  <a:lnTo>
                    <a:pt x="4" y="191"/>
                  </a:lnTo>
                  <a:lnTo>
                    <a:pt x="0" y="154"/>
                  </a:lnTo>
                  <a:lnTo>
                    <a:pt x="0" y="121"/>
                  </a:lnTo>
                  <a:lnTo>
                    <a:pt x="3" y="91"/>
                  </a:lnTo>
                  <a:lnTo>
                    <a:pt x="9" y="65"/>
                  </a:lnTo>
                  <a:lnTo>
                    <a:pt x="19" y="42"/>
                  </a:lnTo>
                  <a:lnTo>
                    <a:pt x="33" y="24"/>
                  </a:lnTo>
                  <a:lnTo>
                    <a:pt x="50" y="11"/>
                  </a:lnTo>
                  <a:lnTo>
                    <a:pt x="70" y="2"/>
                  </a:lnTo>
                  <a:lnTo>
                    <a:pt x="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8" name="Freeform 13"/>
            <p:cNvSpPr>
              <a:spLocks/>
            </p:cNvSpPr>
            <p:nvPr userDrawn="1"/>
          </p:nvSpPr>
          <p:spPr bwMode="auto">
            <a:xfrm>
              <a:off x="5881688" y="5748338"/>
              <a:ext cx="90488" cy="88900"/>
            </a:xfrm>
            <a:custGeom>
              <a:avLst/>
              <a:gdLst>
                <a:gd name="T0" fmla="*/ 56 w 113"/>
                <a:gd name="T1" fmla="*/ 0 h 113"/>
                <a:gd name="T2" fmla="*/ 75 w 113"/>
                <a:gd name="T3" fmla="*/ 3 h 113"/>
                <a:gd name="T4" fmla="*/ 90 w 113"/>
                <a:gd name="T5" fmla="*/ 12 h 113"/>
                <a:gd name="T6" fmla="*/ 102 w 113"/>
                <a:gd name="T7" fmla="*/ 23 h 113"/>
                <a:gd name="T8" fmla="*/ 109 w 113"/>
                <a:gd name="T9" fmla="*/ 39 h 113"/>
                <a:gd name="T10" fmla="*/ 113 w 113"/>
                <a:gd name="T11" fmla="*/ 57 h 113"/>
                <a:gd name="T12" fmla="*/ 109 w 113"/>
                <a:gd name="T13" fmla="*/ 74 h 113"/>
                <a:gd name="T14" fmla="*/ 102 w 113"/>
                <a:gd name="T15" fmla="*/ 90 h 113"/>
                <a:gd name="T16" fmla="*/ 90 w 113"/>
                <a:gd name="T17" fmla="*/ 103 h 113"/>
                <a:gd name="T18" fmla="*/ 75 w 113"/>
                <a:gd name="T19" fmla="*/ 110 h 113"/>
                <a:gd name="T20" fmla="*/ 56 w 113"/>
                <a:gd name="T21" fmla="*/ 113 h 113"/>
                <a:gd name="T22" fmla="*/ 39 w 113"/>
                <a:gd name="T23" fmla="*/ 110 h 113"/>
                <a:gd name="T24" fmla="*/ 24 w 113"/>
                <a:gd name="T25" fmla="*/ 103 h 113"/>
                <a:gd name="T26" fmla="*/ 11 w 113"/>
                <a:gd name="T27" fmla="*/ 90 h 113"/>
                <a:gd name="T28" fmla="*/ 4 w 113"/>
                <a:gd name="T29" fmla="*/ 74 h 113"/>
                <a:gd name="T30" fmla="*/ 0 w 113"/>
                <a:gd name="T31" fmla="*/ 57 h 113"/>
                <a:gd name="T32" fmla="*/ 4 w 113"/>
                <a:gd name="T33" fmla="*/ 39 h 113"/>
                <a:gd name="T34" fmla="*/ 11 w 113"/>
                <a:gd name="T35" fmla="*/ 23 h 113"/>
                <a:gd name="T36" fmla="*/ 24 w 113"/>
                <a:gd name="T37" fmla="*/ 12 h 113"/>
                <a:gd name="T38" fmla="*/ 39 w 113"/>
                <a:gd name="T39" fmla="*/ 3 h 113"/>
                <a:gd name="T40" fmla="*/ 56 w 113"/>
                <a:gd name="T41"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3" h="113">
                  <a:moveTo>
                    <a:pt x="56" y="0"/>
                  </a:moveTo>
                  <a:lnTo>
                    <a:pt x="75" y="3"/>
                  </a:lnTo>
                  <a:lnTo>
                    <a:pt x="90" y="12"/>
                  </a:lnTo>
                  <a:lnTo>
                    <a:pt x="102" y="23"/>
                  </a:lnTo>
                  <a:lnTo>
                    <a:pt x="109" y="39"/>
                  </a:lnTo>
                  <a:lnTo>
                    <a:pt x="113" y="57"/>
                  </a:lnTo>
                  <a:lnTo>
                    <a:pt x="109" y="74"/>
                  </a:lnTo>
                  <a:lnTo>
                    <a:pt x="102" y="90"/>
                  </a:lnTo>
                  <a:lnTo>
                    <a:pt x="90" y="103"/>
                  </a:lnTo>
                  <a:lnTo>
                    <a:pt x="75" y="110"/>
                  </a:lnTo>
                  <a:lnTo>
                    <a:pt x="56" y="113"/>
                  </a:lnTo>
                  <a:lnTo>
                    <a:pt x="39" y="110"/>
                  </a:lnTo>
                  <a:lnTo>
                    <a:pt x="24" y="103"/>
                  </a:lnTo>
                  <a:lnTo>
                    <a:pt x="11" y="90"/>
                  </a:lnTo>
                  <a:lnTo>
                    <a:pt x="4" y="74"/>
                  </a:lnTo>
                  <a:lnTo>
                    <a:pt x="0" y="57"/>
                  </a:lnTo>
                  <a:lnTo>
                    <a:pt x="4" y="39"/>
                  </a:lnTo>
                  <a:lnTo>
                    <a:pt x="11" y="23"/>
                  </a:lnTo>
                  <a:lnTo>
                    <a:pt x="24" y="12"/>
                  </a:lnTo>
                  <a:lnTo>
                    <a:pt x="39"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9" name="Freeform 14"/>
            <p:cNvSpPr>
              <a:spLocks noEditPoints="1"/>
            </p:cNvSpPr>
            <p:nvPr userDrawn="1"/>
          </p:nvSpPr>
          <p:spPr bwMode="auto">
            <a:xfrm>
              <a:off x="5873751" y="5738813"/>
              <a:ext cx="106363" cy="106363"/>
            </a:xfrm>
            <a:custGeom>
              <a:avLst/>
              <a:gdLst>
                <a:gd name="T0" fmla="*/ 67 w 134"/>
                <a:gd name="T1" fmla="*/ 23 h 135"/>
                <a:gd name="T2" fmla="*/ 50 w 134"/>
                <a:gd name="T3" fmla="*/ 26 h 135"/>
                <a:gd name="T4" fmla="*/ 36 w 134"/>
                <a:gd name="T5" fmla="*/ 35 h 135"/>
                <a:gd name="T6" fmla="*/ 26 w 134"/>
                <a:gd name="T7" fmla="*/ 50 h 135"/>
                <a:gd name="T8" fmla="*/ 22 w 134"/>
                <a:gd name="T9" fmla="*/ 68 h 135"/>
                <a:gd name="T10" fmla="*/ 26 w 134"/>
                <a:gd name="T11" fmla="*/ 85 h 135"/>
                <a:gd name="T12" fmla="*/ 36 w 134"/>
                <a:gd name="T13" fmla="*/ 100 h 135"/>
                <a:gd name="T14" fmla="*/ 50 w 134"/>
                <a:gd name="T15" fmla="*/ 110 h 135"/>
                <a:gd name="T16" fmla="*/ 67 w 134"/>
                <a:gd name="T17" fmla="*/ 112 h 135"/>
                <a:gd name="T18" fmla="*/ 86 w 134"/>
                <a:gd name="T19" fmla="*/ 110 h 135"/>
                <a:gd name="T20" fmla="*/ 99 w 134"/>
                <a:gd name="T21" fmla="*/ 100 h 135"/>
                <a:gd name="T22" fmla="*/ 109 w 134"/>
                <a:gd name="T23" fmla="*/ 85 h 135"/>
                <a:gd name="T24" fmla="*/ 113 w 134"/>
                <a:gd name="T25" fmla="*/ 68 h 135"/>
                <a:gd name="T26" fmla="*/ 109 w 134"/>
                <a:gd name="T27" fmla="*/ 50 h 135"/>
                <a:gd name="T28" fmla="*/ 99 w 134"/>
                <a:gd name="T29" fmla="*/ 35 h 135"/>
                <a:gd name="T30" fmla="*/ 86 w 134"/>
                <a:gd name="T31" fmla="*/ 26 h 135"/>
                <a:gd name="T32" fmla="*/ 67 w 134"/>
                <a:gd name="T33" fmla="*/ 23 h 135"/>
                <a:gd name="T34" fmla="*/ 67 w 134"/>
                <a:gd name="T35" fmla="*/ 0 h 135"/>
                <a:gd name="T36" fmla="*/ 88 w 134"/>
                <a:gd name="T37" fmla="*/ 4 h 135"/>
                <a:gd name="T38" fmla="*/ 107 w 134"/>
                <a:gd name="T39" fmla="*/ 13 h 135"/>
                <a:gd name="T40" fmla="*/ 122 w 134"/>
                <a:gd name="T41" fmla="*/ 28 h 135"/>
                <a:gd name="T42" fmla="*/ 132 w 134"/>
                <a:gd name="T43" fmla="*/ 46 h 135"/>
                <a:gd name="T44" fmla="*/ 134 w 134"/>
                <a:gd name="T45" fmla="*/ 68 h 135"/>
                <a:gd name="T46" fmla="*/ 132 w 134"/>
                <a:gd name="T47" fmla="*/ 89 h 135"/>
                <a:gd name="T48" fmla="*/ 122 w 134"/>
                <a:gd name="T49" fmla="*/ 107 h 135"/>
                <a:gd name="T50" fmla="*/ 107 w 134"/>
                <a:gd name="T51" fmla="*/ 122 h 135"/>
                <a:gd name="T52" fmla="*/ 88 w 134"/>
                <a:gd name="T53" fmla="*/ 131 h 135"/>
                <a:gd name="T54" fmla="*/ 67 w 134"/>
                <a:gd name="T55" fmla="*/ 135 h 135"/>
                <a:gd name="T56" fmla="*/ 46 w 134"/>
                <a:gd name="T57" fmla="*/ 131 h 135"/>
                <a:gd name="T58" fmla="*/ 29 w 134"/>
                <a:gd name="T59" fmla="*/ 122 h 135"/>
                <a:gd name="T60" fmla="*/ 14 w 134"/>
                <a:gd name="T61" fmla="*/ 107 h 135"/>
                <a:gd name="T62" fmla="*/ 4 w 134"/>
                <a:gd name="T63" fmla="*/ 89 h 135"/>
                <a:gd name="T64" fmla="*/ 0 w 134"/>
                <a:gd name="T65" fmla="*/ 68 h 135"/>
                <a:gd name="T66" fmla="*/ 4 w 134"/>
                <a:gd name="T67" fmla="*/ 46 h 135"/>
                <a:gd name="T68" fmla="*/ 14 w 134"/>
                <a:gd name="T69" fmla="*/ 28 h 135"/>
                <a:gd name="T70" fmla="*/ 29 w 134"/>
                <a:gd name="T71" fmla="*/ 13 h 135"/>
                <a:gd name="T72" fmla="*/ 46 w 134"/>
                <a:gd name="T73" fmla="*/ 4 h 135"/>
                <a:gd name="T74" fmla="*/ 67 w 134"/>
                <a:gd name="T75"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5">
                  <a:moveTo>
                    <a:pt x="67" y="23"/>
                  </a:moveTo>
                  <a:lnTo>
                    <a:pt x="50" y="26"/>
                  </a:lnTo>
                  <a:lnTo>
                    <a:pt x="36" y="35"/>
                  </a:lnTo>
                  <a:lnTo>
                    <a:pt x="26" y="50"/>
                  </a:lnTo>
                  <a:lnTo>
                    <a:pt x="22" y="68"/>
                  </a:lnTo>
                  <a:lnTo>
                    <a:pt x="26" y="85"/>
                  </a:lnTo>
                  <a:lnTo>
                    <a:pt x="36" y="100"/>
                  </a:lnTo>
                  <a:lnTo>
                    <a:pt x="50" y="110"/>
                  </a:lnTo>
                  <a:lnTo>
                    <a:pt x="67" y="112"/>
                  </a:lnTo>
                  <a:lnTo>
                    <a:pt x="86" y="110"/>
                  </a:lnTo>
                  <a:lnTo>
                    <a:pt x="99" y="100"/>
                  </a:lnTo>
                  <a:lnTo>
                    <a:pt x="109" y="85"/>
                  </a:lnTo>
                  <a:lnTo>
                    <a:pt x="113" y="68"/>
                  </a:lnTo>
                  <a:lnTo>
                    <a:pt x="109" y="50"/>
                  </a:lnTo>
                  <a:lnTo>
                    <a:pt x="99" y="35"/>
                  </a:lnTo>
                  <a:lnTo>
                    <a:pt x="86" y="26"/>
                  </a:lnTo>
                  <a:lnTo>
                    <a:pt x="67" y="23"/>
                  </a:lnTo>
                  <a:close/>
                  <a:moveTo>
                    <a:pt x="67" y="0"/>
                  </a:moveTo>
                  <a:lnTo>
                    <a:pt x="88" y="4"/>
                  </a:lnTo>
                  <a:lnTo>
                    <a:pt x="107" y="13"/>
                  </a:lnTo>
                  <a:lnTo>
                    <a:pt x="122" y="28"/>
                  </a:lnTo>
                  <a:lnTo>
                    <a:pt x="132" y="46"/>
                  </a:lnTo>
                  <a:lnTo>
                    <a:pt x="134" y="68"/>
                  </a:lnTo>
                  <a:lnTo>
                    <a:pt x="132" y="89"/>
                  </a:lnTo>
                  <a:lnTo>
                    <a:pt x="122" y="107"/>
                  </a:lnTo>
                  <a:lnTo>
                    <a:pt x="107" y="122"/>
                  </a:lnTo>
                  <a:lnTo>
                    <a:pt x="88" y="131"/>
                  </a:lnTo>
                  <a:lnTo>
                    <a:pt x="67" y="135"/>
                  </a:lnTo>
                  <a:lnTo>
                    <a:pt x="46" y="131"/>
                  </a:lnTo>
                  <a:lnTo>
                    <a:pt x="29" y="122"/>
                  </a:lnTo>
                  <a:lnTo>
                    <a:pt x="14" y="107"/>
                  </a:lnTo>
                  <a:lnTo>
                    <a:pt x="4" y="89"/>
                  </a:lnTo>
                  <a:lnTo>
                    <a:pt x="0" y="68"/>
                  </a:lnTo>
                  <a:lnTo>
                    <a:pt x="4" y="46"/>
                  </a:lnTo>
                  <a:lnTo>
                    <a:pt x="14" y="28"/>
                  </a:lnTo>
                  <a:lnTo>
                    <a:pt x="29" y="13"/>
                  </a:lnTo>
                  <a:lnTo>
                    <a:pt x="46" y="4"/>
                  </a:lnTo>
                  <a:lnTo>
                    <a:pt x="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884283391"/>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5"/>
            <a:ext cx="8136000" cy="4173017"/>
          </a:xfrm>
        </p:spPr>
        <p:txBody>
          <a:bodyPr/>
          <a:lstStyle>
            <a:lvl1pPr>
              <a:defRPr/>
            </a:lvl1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a:t>
            </a:r>
            <a:br>
              <a:rPr lang="cs-CZ" noProof="0" dirty="0"/>
            </a:br>
            <a:r>
              <a:rPr lang="cs-CZ" noProof="0"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Tree>
    <p:extLst>
      <p:ext uri="{BB962C8B-B14F-4D97-AF65-F5344CB8AC3E}">
        <p14:creationId xmlns:p14="http://schemas.microsoft.com/office/powerpoint/2010/main" val="395835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lvl1pPr>
              <a:defRPr>
                <a:solidFill>
                  <a:srgbClr val="F24F00"/>
                </a:solidFill>
              </a:defRPr>
            </a:lvl1p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4000" y="2116800"/>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Tree>
    <p:extLst>
      <p:ext uri="{BB962C8B-B14F-4D97-AF65-F5344CB8AC3E}">
        <p14:creationId xmlns:p14="http://schemas.microsoft.com/office/powerpoint/2010/main" val="208560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4000" y="2281178"/>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680000" y="2210401"/>
            <a:ext cx="3888000" cy="4084439"/>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2000" b="1"/>
            </a:lvl1pPr>
          </a:lstStyle>
          <a:p>
            <a:pPr lvl="0"/>
            <a:r>
              <a:rPr lang="cs-CZ" dirty="0"/>
              <a:t>Podtitulek</a:t>
            </a:r>
          </a:p>
        </p:txBody>
      </p:sp>
    </p:spTree>
    <p:extLst>
      <p:ext uri="{BB962C8B-B14F-4D97-AF65-F5344CB8AC3E}">
        <p14:creationId xmlns:p14="http://schemas.microsoft.com/office/powerpoint/2010/main" val="1834926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2000" b="1"/>
            </a:lvl1pPr>
          </a:lstStyle>
          <a:p>
            <a:pPr lvl="0"/>
            <a:r>
              <a:rPr lang="cs-CZ" dirty="0"/>
              <a:t>Podtitulek</a:t>
            </a:r>
          </a:p>
        </p:txBody>
      </p:sp>
      <p:sp>
        <p:nvSpPr>
          <p:cNvPr id="9" name="Content Placeholder 2"/>
          <p:cNvSpPr>
            <a:spLocks noGrp="1"/>
          </p:cNvSpPr>
          <p:nvPr>
            <p:ph idx="1"/>
          </p:nvPr>
        </p:nvSpPr>
        <p:spPr>
          <a:xfrm>
            <a:off x="504000" y="2721202"/>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985574579"/>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1862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2088000" y="2103043"/>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2557"/>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2557"/>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3910443341"/>
      </p:ext>
    </p:extLst>
  </p:cSld>
  <p:clrMapOvr>
    <a:masterClrMapping/>
  </p:clrMapOvr>
  <p:extLst mod="1">
    <p:ext uri="{DCECCB84-F9BA-43D5-87BE-67443E8EF086}">
      <p15:sldGuideLst xmlns:p15="http://schemas.microsoft.com/office/powerpoint/2012/main">
        <p15:guide id="1" pos="317" userDrawn="1">
          <p15:clr>
            <a:srgbClr val="FBAE40"/>
          </p15:clr>
        </p15:guide>
        <p15:guide id="2" pos="5443"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11" name="McK Slide Elements"/>
          <p:cNvGrpSpPr>
            <a:grpSpLocks/>
          </p:cNvGrpSpPr>
          <p:nvPr/>
        </p:nvGrpSpPr>
        <p:grpSpPr bwMode="auto">
          <a:xfrm>
            <a:off x="1436802" y="941073"/>
            <a:ext cx="7584093" cy="5889393"/>
            <a:chOff x="887" y="581"/>
            <a:chExt cx="4682" cy="3636"/>
          </a:xfrm>
        </p:grpSpPr>
        <p:sp>
          <p:nvSpPr>
            <p:cNvPr id="1032" name="McK Measure" hidden="1"/>
            <p:cNvSpPr txBox="1">
              <a:spLocks noChangeArrowheads="1"/>
            </p:cNvSpPr>
            <p:nvPr userDrawn="1"/>
          </p:nvSpPr>
          <p:spPr bwMode="auto">
            <a:xfrm>
              <a:off x="887" y="581"/>
              <a:ext cx="4682" cy="152"/>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chemeClr val="bg1"/>
                  </a:solidFill>
                </a:rPr>
                <a:t>Měrná jednotka</a:t>
              </a:r>
            </a:p>
          </p:txBody>
        </p:sp>
        <p:sp>
          <p:nvSpPr>
            <p:cNvPr id="1033" name="McK Footnote" hidden="1"/>
            <p:cNvSpPr txBox="1">
              <a:spLocks noChangeArrowheads="1"/>
            </p:cNvSpPr>
            <p:nvPr userDrawn="1"/>
          </p:nvSpPr>
          <p:spPr bwMode="auto">
            <a:xfrm>
              <a:off x="889" y="3966"/>
              <a:ext cx="4437" cy="251"/>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rPr>
                <a:t>	</a:t>
              </a:r>
              <a:r>
                <a:rPr lang="cs-CZ" sz="1200" i="0">
                  <a:solidFill>
                    <a:schemeClr val="bg1"/>
                  </a:solidFill>
                </a:rPr>
                <a:t>*	Poznámka</a:t>
              </a:r>
            </a:p>
            <a:p>
              <a:pPr marL="450850" indent="-450850" algn="l" defTabSz="895350" eaLnBrk="1" hangingPunct="1">
                <a:spcBef>
                  <a:spcPct val="20000"/>
                </a:spcBef>
                <a:buClrTx/>
                <a:buFontTx/>
                <a:buNone/>
                <a:tabLst>
                  <a:tab pos="404813" algn="r"/>
                </a:tabLst>
              </a:pPr>
              <a:r>
                <a:rPr lang="cs-CZ" sz="1200" i="0">
                  <a:solidFill>
                    <a:schemeClr val="bg1"/>
                  </a:solidFill>
                </a:rPr>
                <a:t>	Zdroj:	Zdroj</a:t>
              </a:r>
            </a:p>
          </p:txBody>
        </p:sp>
      </p:grpSp>
      <p:sp>
        <p:nvSpPr>
          <p:cNvPr id="1052" name="Working Draft" hidden="1"/>
          <p:cNvSpPr txBox="1">
            <a:spLocks noChangeArrowheads="1"/>
          </p:cNvSpPr>
          <p:nvPr/>
        </p:nvSpPr>
        <p:spPr bwMode="auto">
          <a:xfrm rot="5400000">
            <a:off x="8183062" y="2810255"/>
            <a:ext cx="1779333" cy="92333"/>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t>Working Draft - Last Modified 10/4/2004 4:39:06 PM</a:t>
            </a:r>
            <a:endParaRPr lang="cs-CZ" sz="600" i="0"/>
          </a:p>
        </p:txBody>
      </p:sp>
      <p:sp>
        <p:nvSpPr>
          <p:cNvPr id="1053" name="Printed" hidden="1"/>
          <p:cNvSpPr txBox="1">
            <a:spLocks noChangeArrowheads="1"/>
          </p:cNvSpPr>
          <p:nvPr/>
        </p:nvSpPr>
        <p:spPr bwMode="auto">
          <a:xfrm rot="5400000">
            <a:off x="8538126" y="3931118"/>
            <a:ext cx="1069203" cy="92333"/>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t>Printed 10/4/2004 11:36:40 AM</a:t>
            </a:r>
          </a:p>
        </p:txBody>
      </p:sp>
      <p:sp>
        <p:nvSpPr>
          <p:cNvPr id="1116" name="Rectangle 92"/>
          <p:cNvSpPr>
            <a:spLocks noGrp="1" noChangeArrowheads="1"/>
          </p:cNvSpPr>
          <p:nvPr>
            <p:ph type="title"/>
          </p:nvPr>
        </p:nvSpPr>
        <p:spPr bwMode="auto">
          <a:xfrm>
            <a:off x="503999" y="438133"/>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1030" name="pg num"/>
          <p:cNvSpPr>
            <a:spLocks noGrp="1" noChangeArrowheads="1"/>
          </p:cNvSpPr>
          <p:nvPr>
            <p:ph type="sldNum" sz="quarter" idx="4"/>
          </p:nvPr>
        </p:nvSpPr>
        <p:spPr bwMode="auto">
          <a:xfrm>
            <a:off x="504002" y="6652179"/>
            <a:ext cx="311009" cy="1538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pPr/>
              <a:t>‹#›</a:t>
            </a:fld>
            <a:endParaRPr lang="cs-CZ" dirty="0"/>
          </a:p>
        </p:txBody>
      </p:sp>
      <p:grpSp>
        <p:nvGrpSpPr>
          <p:cNvPr id="12" name="Skupina 11"/>
          <p:cNvGrpSpPr/>
          <p:nvPr/>
        </p:nvGrpSpPr>
        <p:grpSpPr>
          <a:xfrm>
            <a:off x="7897239" y="468000"/>
            <a:ext cx="756000" cy="756000"/>
            <a:chOff x="3088481" y="1235075"/>
            <a:chExt cx="2952894" cy="2952894"/>
          </a:xfrm>
        </p:grpSpPr>
        <p:sp>
          <p:nvSpPr>
            <p:cNvPr id="5" name="Obdélník 4"/>
            <p:cNvSpPr/>
            <p:nvPr userDrawn="1"/>
          </p:nvSpPr>
          <p:spPr bwMode="auto">
            <a:xfrm>
              <a:off x="3088481" y="1235075"/>
              <a:ext cx="2952894" cy="2952894"/>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9" name="Volný tvar 8"/>
            <p:cNvSpPr/>
            <p:nvPr userDrawn="1"/>
          </p:nvSpPr>
          <p:spPr bwMode="auto">
            <a:xfrm>
              <a:off x="3648075" y="1800225"/>
              <a:ext cx="1831181" cy="1840706"/>
            </a:xfrm>
            <a:custGeom>
              <a:avLst/>
              <a:gdLst>
                <a:gd name="connsiteX0" fmla="*/ 0 w 1831181"/>
                <a:gd name="connsiteY0" fmla="*/ 0 h 1840706"/>
                <a:gd name="connsiteX1" fmla="*/ 1831181 w 1831181"/>
                <a:gd name="connsiteY1" fmla="*/ 0 h 1840706"/>
                <a:gd name="connsiteX2" fmla="*/ 1831181 w 1831181"/>
                <a:gd name="connsiteY2" fmla="*/ 364331 h 1840706"/>
                <a:gd name="connsiteX3" fmla="*/ 366713 w 1831181"/>
                <a:gd name="connsiteY3" fmla="*/ 364331 h 1840706"/>
                <a:gd name="connsiteX4" fmla="*/ 366713 w 1831181"/>
                <a:gd name="connsiteY4" fmla="*/ 1459706 h 1840706"/>
                <a:gd name="connsiteX5" fmla="*/ 1828800 w 1831181"/>
                <a:gd name="connsiteY5" fmla="*/ 1459706 h 1840706"/>
                <a:gd name="connsiteX6" fmla="*/ 1828800 w 1831181"/>
                <a:gd name="connsiteY6" fmla="*/ 1840706 h 1840706"/>
                <a:gd name="connsiteX7" fmla="*/ 2381 w 1831181"/>
                <a:gd name="connsiteY7" fmla="*/ 1840706 h 1840706"/>
                <a:gd name="connsiteX8" fmla="*/ 0 w 1831181"/>
                <a:gd name="connsiteY8" fmla="*/ 0 h 184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1181" h="1840706">
                  <a:moveTo>
                    <a:pt x="0" y="0"/>
                  </a:moveTo>
                  <a:lnTo>
                    <a:pt x="1831181" y="0"/>
                  </a:lnTo>
                  <a:lnTo>
                    <a:pt x="1831181" y="364331"/>
                  </a:lnTo>
                  <a:lnTo>
                    <a:pt x="366713" y="364331"/>
                  </a:lnTo>
                  <a:lnTo>
                    <a:pt x="366713" y="1459706"/>
                  </a:lnTo>
                  <a:lnTo>
                    <a:pt x="1828800" y="1459706"/>
                  </a:lnTo>
                  <a:lnTo>
                    <a:pt x="1828800" y="1840706"/>
                  </a:lnTo>
                  <a:lnTo>
                    <a:pt x="2381" y="1840706"/>
                  </a:lnTo>
                  <a:cubicBezTo>
                    <a:pt x="1587" y="1227137"/>
                    <a:pt x="794" y="613569"/>
                    <a:pt x="0" y="0"/>
                  </a:cubicBezTo>
                  <a:close/>
                </a:path>
              </a:pathLst>
            </a:cu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10" name="Obdélník 9"/>
            <p:cNvSpPr/>
            <p:nvPr userDrawn="1"/>
          </p:nvSpPr>
          <p:spPr bwMode="auto">
            <a:xfrm>
              <a:off x="4391024" y="2531270"/>
              <a:ext cx="1088231" cy="364331"/>
            </a:xfrm>
            <a:prstGeom prst="rect">
              <a:avLst/>
            </a:pr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grpSp>
      <p:sp>
        <p:nvSpPr>
          <p:cNvPr id="13" name="Obdélník 12"/>
          <p:cNvSpPr/>
          <p:nvPr/>
        </p:nvSpPr>
        <p:spPr bwMode="auto">
          <a:xfrm>
            <a:off x="0" y="6620194"/>
            <a:ext cx="9144000" cy="241697"/>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31" name="Freeform 6"/>
          <p:cNvSpPr>
            <a:spLocks noEditPoints="1"/>
          </p:cNvSpPr>
          <p:nvPr/>
        </p:nvSpPr>
        <p:spPr bwMode="auto">
          <a:xfrm>
            <a:off x="7807885" y="6666123"/>
            <a:ext cx="837807" cy="122525"/>
          </a:xfrm>
          <a:custGeom>
            <a:avLst/>
            <a:gdLst>
              <a:gd name="T0" fmla="*/ 1189 w 3542"/>
              <a:gd name="T1" fmla="*/ 206 h 521"/>
              <a:gd name="T2" fmla="*/ 1271 w 3542"/>
              <a:gd name="T3" fmla="*/ 299 h 521"/>
              <a:gd name="T4" fmla="*/ 1279 w 3542"/>
              <a:gd name="T5" fmla="*/ 228 h 521"/>
              <a:gd name="T6" fmla="*/ 1215 w 3542"/>
              <a:gd name="T7" fmla="*/ 206 h 521"/>
              <a:gd name="T8" fmla="*/ 3532 w 3542"/>
              <a:gd name="T9" fmla="*/ 450 h 521"/>
              <a:gd name="T10" fmla="*/ 3266 w 3542"/>
              <a:gd name="T11" fmla="*/ 144 h 521"/>
              <a:gd name="T12" fmla="*/ 3045 w 3542"/>
              <a:gd name="T13" fmla="*/ 288 h 521"/>
              <a:gd name="T14" fmla="*/ 3181 w 3542"/>
              <a:gd name="T15" fmla="*/ 450 h 521"/>
              <a:gd name="T16" fmla="*/ 1505 w 3542"/>
              <a:gd name="T17" fmla="*/ 144 h 521"/>
              <a:gd name="T18" fmla="*/ 1226 w 3542"/>
              <a:gd name="T19" fmla="*/ 144 h 521"/>
              <a:gd name="T20" fmla="*/ 1325 w 3542"/>
              <a:gd name="T21" fmla="*/ 171 h 521"/>
              <a:gd name="T22" fmla="*/ 1362 w 3542"/>
              <a:gd name="T23" fmla="*/ 284 h 521"/>
              <a:gd name="T24" fmla="*/ 1303 w 3542"/>
              <a:gd name="T25" fmla="*/ 364 h 521"/>
              <a:gd name="T26" fmla="*/ 1189 w 3542"/>
              <a:gd name="T27" fmla="*/ 511 h 521"/>
              <a:gd name="T28" fmla="*/ 784 w 3542"/>
              <a:gd name="T29" fmla="*/ 355 h 521"/>
              <a:gd name="T30" fmla="*/ 796 w 3542"/>
              <a:gd name="T31" fmla="*/ 420 h 521"/>
              <a:gd name="T32" fmla="*/ 883 w 3542"/>
              <a:gd name="T33" fmla="*/ 452 h 521"/>
              <a:gd name="T34" fmla="*/ 937 w 3542"/>
              <a:gd name="T35" fmla="*/ 401 h 521"/>
              <a:gd name="T36" fmla="*/ 1014 w 3542"/>
              <a:gd name="T37" fmla="*/ 144 h 521"/>
              <a:gd name="T38" fmla="*/ 986 w 3542"/>
              <a:gd name="T39" fmla="*/ 467 h 521"/>
              <a:gd name="T40" fmla="*/ 862 w 3542"/>
              <a:gd name="T41" fmla="*/ 520 h 521"/>
              <a:gd name="T42" fmla="*/ 739 w 3542"/>
              <a:gd name="T43" fmla="*/ 467 h 521"/>
              <a:gd name="T44" fmla="*/ 711 w 3542"/>
              <a:gd name="T45" fmla="*/ 144 h 521"/>
              <a:gd name="T46" fmla="*/ 647 w 3542"/>
              <a:gd name="T47" fmla="*/ 144 h 521"/>
              <a:gd name="T48" fmla="*/ 417 w 3542"/>
              <a:gd name="T49" fmla="*/ 355 h 521"/>
              <a:gd name="T50" fmla="*/ 167 w 3542"/>
              <a:gd name="T51" fmla="*/ 139 h 521"/>
              <a:gd name="T52" fmla="*/ 195 w 3542"/>
              <a:gd name="T53" fmla="*/ 214 h 521"/>
              <a:gd name="T54" fmla="*/ 116 w 3542"/>
              <a:gd name="T55" fmla="*/ 205 h 521"/>
              <a:gd name="T56" fmla="*/ 100 w 3542"/>
              <a:gd name="T57" fmla="*/ 256 h 521"/>
              <a:gd name="T58" fmla="*/ 174 w 3542"/>
              <a:gd name="T59" fmla="*/ 293 h 521"/>
              <a:gd name="T60" fmla="*/ 241 w 3542"/>
              <a:gd name="T61" fmla="*/ 337 h 521"/>
              <a:gd name="T62" fmla="*/ 251 w 3542"/>
              <a:gd name="T63" fmla="*/ 449 h 521"/>
              <a:gd name="T64" fmla="*/ 157 w 3542"/>
              <a:gd name="T65" fmla="*/ 519 h 521"/>
              <a:gd name="T66" fmla="*/ 22 w 3542"/>
              <a:gd name="T67" fmla="*/ 476 h 521"/>
              <a:gd name="T68" fmla="*/ 89 w 3542"/>
              <a:gd name="T69" fmla="*/ 447 h 521"/>
              <a:gd name="T70" fmla="*/ 173 w 3542"/>
              <a:gd name="T71" fmla="*/ 434 h 521"/>
              <a:gd name="T72" fmla="*/ 164 w 3542"/>
              <a:gd name="T73" fmla="*/ 366 h 521"/>
              <a:gd name="T74" fmla="*/ 81 w 3542"/>
              <a:gd name="T75" fmla="*/ 331 h 521"/>
              <a:gd name="T76" fmla="*/ 19 w 3542"/>
              <a:gd name="T77" fmla="*/ 244 h 521"/>
              <a:gd name="T78" fmla="*/ 83 w 3542"/>
              <a:gd name="T79" fmla="*/ 148 h 521"/>
              <a:gd name="T80" fmla="*/ 2397 w 3542"/>
              <a:gd name="T81" fmla="*/ 511 h 521"/>
              <a:gd name="T82" fmla="*/ 2021 w 3542"/>
              <a:gd name="T83" fmla="*/ 511 h 521"/>
              <a:gd name="T84" fmla="*/ 2858 w 3542"/>
              <a:gd name="T85" fmla="*/ 148 h 521"/>
              <a:gd name="T86" fmla="*/ 2815 w 3542"/>
              <a:gd name="T87" fmla="*/ 203 h 521"/>
              <a:gd name="T88" fmla="*/ 2702 w 3542"/>
              <a:gd name="T89" fmla="*/ 238 h 521"/>
              <a:gd name="T90" fmla="*/ 2670 w 3542"/>
              <a:gd name="T91" fmla="*/ 355 h 521"/>
              <a:gd name="T92" fmla="*/ 2742 w 3542"/>
              <a:gd name="T93" fmla="*/ 445 h 521"/>
              <a:gd name="T94" fmla="*/ 2860 w 3542"/>
              <a:gd name="T95" fmla="*/ 433 h 521"/>
              <a:gd name="T96" fmla="*/ 2813 w 3542"/>
              <a:gd name="T97" fmla="*/ 519 h 521"/>
              <a:gd name="T98" fmla="*/ 2661 w 3542"/>
              <a:gd name="T99" fmla="*/ 475 h 521"/>
              <a:gd name="T100" fmla="*/ 2591 w 3542"/>
              <a:gd name="T101" fmla="*/ 329 h 521"/>
              <a:gd name="T102" fmla="*/ 2662 w 3542"/>
              <a:gd name="T103" fmla="*/ 181 h 521"/>
              <a:gd name="T104" fmla="*/ 1609 w 3542"/>
              <a:gd name="T105" fmla="*/ 135 h 521"/>
              <a:gd name="T106" fmla="*/ 1962 w 3542"/>
              <a:gd name="T107" fmla="*/ 519 h 521"/>
              <a:gd name="T108" fmla="*/ 1609 w 3542"/>
              <a:gd name="T109" fmla="*/ 135 h 521"/>
              <a:gd name="T110" fmla="*/ 2781 w 3542"/>
              <a:gd name="T111" fmla="*/ 11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42" h="521">
                <a:moveTo>
                  <a:pt x="2211" y="243"/>
                </a:moveTo>
                <a:lnTo>
                  <a:pt x="2156" y="376"/>
                </a:lnTo>
                <a:lnTo>
                  <a:pt x="2263" y="376"/>
                </a:lnTo>
                <a:lnTo>
                  <a:pt x="2211" y="243"/>
                </a:lnTo>
                <a:close/>
                <a:moveTo>
                  <a:pt x="1189" y="206"/>
                </a:moveTo>
                <a:lnTo>
                  <a:pt x="1189" y="313"/>
                </a:lnTo>
                <a:lnTo>
                  <a:pt x="1219" y="313"/>
                </a:lnTo>
                <a:lnTo>
                  <a:pt x="1241" y="311"/>
                </a:lnTo>
                <a:lnTo>
                  <a:pt x="1257" y="307"/>
                </a:lnTo>
                <a:lnTo>
                  <a:pt x="1271" y="299"/>
                </a:lnTo>
                <a:lnTo>
                  <a:pt x="1281" y="289"/>
                </a:lnTo>
                <a:lnTo>
                  <a:pt x="1286" y="276"/>
                </a:lnTo>
                <a:lnTo>
                  <a:pt x="1288" y="260"/>
                </a:lnTo>
                <a:lnTo>
                  <a:pt x="1286" y="243"/>
                </a:lnTo>
                <a:lnTo>
                  <a:pt x="1279" y="228"/>
                </a:lnTo>
                <a:lnTo>
                  <a:pt x="1269" y="218"/>
                </a:lnTo>
                <a:lnTo>
                  <a:pt x="1259" y="212"/>
                </a:lnTo>
                <a:lnTo>
                  <a:pt x="1247" y="208"/>
                </a:lnTo>
                <a:lnTo>
                  <a:pt x="1233" y="206"/>
                </a:lnTo>
                <a:lnTo>
                  <a:pt x="1215" y="206"/>
                </a:lnTo>
                <a:lnTo>
                  <a:pt x="1189" y="206"/>
                </a:lnTo>
                <a:close/>
                <a:moveTo>
                  <a:pt x="3266" y="144"/>
                </a:moveTo>
                <a:lnTo>
                  <a:pt x="3542" y="144"/>
                </a:lnTo>
                <a:lnTo>
                  <a:pt x="3359" y="450"/>
                </a:lnTo>
                <a:lnTo>
                  <a:pt x="3532" y="450"/>
                </a:lnTo>
                <a:lnTo>
                  <a:pt x="3532" y="511"/>
                </a:lnTo>
                <a:lnTo>
                  <a:pt x="3237" y="511"/>
                </a:lnTo>
                <a:lnTo>
                  <a:pt x="3421" y="206"/>
                </a:lnTo>
                <a:lnTo>
                  <a:pt x="3266" y="206"/>
                </a:lnTo>
                <a:lnTo>
                  <a:pt x="3266" y="144"/>
                </a:lnTo>
                <a:close/>
                <a:moveTo>
                  <a:pt x="2973" y="144"/>
                </a:moveTo>
                <a:lnTo>
                  <a:pt x="3181" y="144"/>
                </a:lnTo>
                <a:lnTo>
                  <a:pt x="3181" y="206"/>
                </a:lnTo>
                <a:lnTo>
                  <a:pt x="3045" y="206"/>
                </a:lnTo>
                <a:lnTo>
                  <a:pt x="3045" y="288"/>
                </a:lnTo>
                <a:lnTo>
                  <a:pt x="3175" y="288"/>
                </a:lnTo>
                <a:lnTo>
                  <a:pt x="3175" y="350"/>
                </a:lnTo>
                <a:lnTo>
                  <a:pt x="3045" y="350"/>
                </a:lnTo>
                <a:lnTo>
                  <a:pt x="3045" y="450"/>
                </a:lnTo>
                <a:lnTo>
                  <a:pt x="3181" y="450"/>
                </a:lnTo>
                <a:lnTo>
                  <a:pt x="3181" y="511"/>
                </a:lnTo>
                <a:lnTo>
                  <a:pt x="2973" y="511"/>
                </a:lnTo>
                <a:lnTo>
                  <a:pt x="2973" y="144"/>
                </a:lnTo>
                <a:close/>
                <a:moveTo>
                  <a:pt x="1432" y="144"/>
                </a:moveTo>
                <a:lnTo>
                  <a:pt x="1505" y="144"/>
                </a:lnTo>
                <a:lnTo>
                  <a:pt x="1505" y="511"/>
                </a:lnTo>
                <a:lnTo>
                  <a:pt x="1432" y="511"/>
                </a:lnTo>
                <a:lnTo>
                  <a:pt x="1432" y="144"/>
                </a:lnTo>
                <a:close/>
                <a:moveTo>
                  <a:pt x="1116" y="144"/>
                </a:moveTo>
                <a:lnTo>
                  <a:pt x="1226" y="144"/>
                </a:lnTo>
                <a:lnTo>
                  <a:pt x="1253" y="145"/>
                </a:lnTo>
                <a:lnTo>
                  <a:pt x="1275" y="147"/>
                </a:lnTo>
                <a:lnTo>
                  <a:pt x="1294" y="153"/>
                </a:lnTo>
                <a:lnTo>
                  <a:pt x="1311" y="161"/>
                </a:lnTo>
                <a:lnTo>
                  <a:pt x="1325" y="171"/>
                </a:lnTo>
                <a:lnTo>
                  <a:pt x="1341" y="189"/>
                </a:lnTo>
                <a:lnTo>
                  <a:pt x="1353" y="210"/>
                </a:lnTo>
                <a:lnTo>
                  <a:pt x="1361" y="235"/>
                </a:lnTo>
                <a:lnTo>
                  <a:pt x="1364" y="260"/>
                </a:lnTo>
                <a:lnTo>
                  <a:pt x="1362" y="284"/>
                </a:lnTo>
                <a:lnTo>
                  <a:pt x="1356" y="306"/>
                </a:lnTo>
                <a:lnTo>
                  <a:pt x="1346" y="326"/>
                </a:lnTo>
                <a:lnTo>
                  <a:pt x="1333" y="343"/>
                </a:lnTo>
                <a:lnTo>
                  <a:pt x="1320" y="355"/>
                </a:lnTo>
                <a:lnTo>
                  <a:pt x="1303" y="364"/>
                </a:lnTo>
                <a:lnTo>
                  <a:pt x="1284" y="370"/>
                </a:lnTo>
                <a:lnTo>
                  <a:pt x="1261" y="374"/>
                </a:lnTo>
                <a:lnTo>
                  <a:pt x="1237" y="376"/>
                </a:lnTo>
                <a:lnTo>
                  <a:pt x="1189" y="376"/>
                </a:lnTo>
                <a:lnTo>
                  <a:pt x="1189" y="511"/>
                </a:lnTo>
                <a:lnTo>
                  <a:pt x="1116" y="511"/>
                </a:lnTo>
                <a:lnTo>
                  <a:pt x="1116" y="144"/>
                </a:lnTo>
                <a:close/>
                <a:moveTo>
                  <a:pt x="711" y="144"/>
                </a:moveTo>
                <a:lnTo>
                  <a:pt x="784" y="144"/>
                </a:lnTo>
                <a:lnTo>
                  <a:pt x="784" y="355"/>
                </a:lnTo>
                <a:lnTo>
                  <a:pt x="784" y="374"/>
                </a:lnTo>
                <a:lnTo>
                  <a:pt x="785" y="390"/>
                </a:lnTo>
                <a:lnTo>
                  <a:pt x="788" y="401"/>
                </a:lnTo>
                <a:lnTo>
                  <a:pt x="792" y="411"/>
                </a:lnTo>
                <a:lnTo>
                  <a:pt x="796" y="420"/>
                </a:lnTo>
                <a:lnTo>
                  <a:pt x="808" y="434"/>
                </a:lnTo>
                <a:lnTo>
                  <a:pt x="823" y="446"/>
                </a:lnTo>
                <a:lnTo>
                  <a:pt x="842" y="452"/>
                </a:lnTo>
                <a:lnTo>
                  <a:pt x="862" y="454"/>
                </a:lnTo>
                <a:lnTo>
                  <a:pt x="883" y="452"/>
                </a:lnTo>
                <a:lnTo>
                  <a:pt x="901" y="446"/>
                </a:lnTo>
                <a:lnTo>
                  <a:pt x="916" y="434"/>
                </a:lnTo>
                <a:lnTo>
                  <a:pt x="928" y="420"/>
                </a:lnTo>
                <a:lnTo>
                  <a:pt x="934" y="411"/>
                </a:lnTo>
                <a:lnTo>
                  <a:pt x="937" y="401"/>
                </a:lnTo>
                <a:lnTo>
                  <a:pt x="939" y="390"/>
                </a:lnTo>
                <a:lnTo>
                  <a:pt x="940" y="374"/>
                </a:lnTo>
                <a:lnTo>
                  <a:pt x="940" y="355"/>
                </a:lnTo>
                <a:lnTo>
                  <a:pt x="940" y="144"/>
                </a:lnTo>
                <a:lnTo>
                  <a:pt x="1014" y="144"/>
                </a:lnTo>
                <a:lnTo>
                  <a:pt x="1014" y="368"/>
                </a:lnTo>
                <a:lnTo>
                  <a:pt x="1012" y="399"/>
                </a:lnTo>
                <a:lnTo>
                  <a:pt x="1007" y="425"/>
                </a:lnTo>
                <a:lnTo>
                  <a:pt x="999" y="448"/>
                </a:lnTo>
                <a:lnTo>
                  <a:pt x="986" y="467"/>
                </a:lnTo>
                <a:lnTo>
                  <a:pt x="968" y="485"/>
                </a:lnTo>
                <a:lnTo>
                  <a:pt x="946" y="500"/>
                </a:lnTo>
                <a:lnTo>
                  <a:pt x="921" y="511"/>
                </a:lnTo>
                <a:lnTo>
                  <a:pt x="893" y="518"/>
                </a:lnTo>
                <a:lnTo>
                  <a:pt x="862" y="520"/>
                </a:lnTo>
                <a:lnTo>
                  <a:pt x="832" y="518"/>
                </a:lnTo>
                <a:lnTo>
                  <a:pt x="804" y="511"/>
                </a:lnTo>
                <a:lnTo>
                  <a:pt x="779" y="500"/>
                </a:lnTo>
                <a:lnTo>
                  <a:pt x="756" y="485"/>
                </a:lnTo>
                <a:lnTo>
                  <a:pt x="739" y="467"/>
                </a:lnTo>
                <a:lnTo>
                  <a:pt x="726" y="448"/>
                </a:lnTo>
                <a:lnTo>
                  <a:pt x="717" y="425"/>
                </a:lnTo>
                <a:lnTo>
                  <a:pt x="713" y="399"/>
                </a:lnTo>
                <a:lnTo>
                  <a:pt x="711" y="368"/>
                </a:lnTo>
                <a:lnTo>
                  <a:pt x="711" y="144"/>
                </a:lnTo>
                <a:close/>
                <a:moveTo>
                  <a:pt x="343" y="144"/>
                </a:moveTo>
                <a:lnTo>
                  <a:pt x="417" y="144"/>
                </a:lnTo>
                <a:lnTo>
                  <a:pt x="417" y="299"/>
                </a:lnTo>
                <a:lnTo>
                  <a:pt x="554" y="144"/>
                </a:lnTo>
                <a:lnTo>
                  <a:pt x="647" y="144"/>
                </a:lnTo>
                <a:lnTo>
                  <a:pt x="488" y="313"/>
                </a:lnTo>
                <a:lnTo>
                  <a:pt x="656" y="511"/>
                </a:lnTo>
                <a:lnTo>
                  <a:pt x="559" y="511"/>
                </a:lnTo>
                <a:lnTo>
                  <a:pt x="425" y="346"/>
                </a:lnTo>
                <a:lnTo>
                  <a:pt x="417" y="355"/>
                </a:lnTo>
                <a:lnTo>
                  <a:pt x="417" y="511"/>
                </a:lnTo>
                <a:lnTo>
                  <a:pt x="343" y="511"/>
                </a:lnTo>
                <a:lnTo>
                  <a:pt x="343" y="144"/>
                </a:lnTo>
                <a:close/>
                <a:moveTo>
                  <a:pt x="136" y="137"/>
                </a:moveTo>
                <a:lnTo>
                  <a:pt x="167" y="139"/>
                </a:lnTo>
                <a:lnTo>
                  <a:pt x="196" y="148"/>
                </a:lnTo>
                <a:lnTo>
                  <a:pt x="222" y="161"/>
                </a:lnTo>
                <a:lnTo>
                  <a:pt x="247" y="179"/>
                </a:lnTo>
                <a:lnTo>
                  <a:pt x="209" y="227"/>
                </a:lnTo>
                <a:lnTo>
                  <a:pt x="195" y="214"/>
                </a:lnTo>
                <a:lnTo>
                  <a:pt x="180" y="204"/>
                </a:lnTo>
                <a:lnTo>
                  <a:pt x="164" y="199"/>
                </a:lnTo>
                <a:lnTo>
                  <a:pt x="148" y="198"/>
                </a:lnTo>
                <a:lnTo>
                  <a:pt x="131" y="200"/>
                </a:lnTo>
                <a:lnTo>
                  <a:pt x="116" y="205"/>
                </a:lnTo>
                <a:lnTo>
                  <a:pt x="105" y="215"/>
                </a:lnTo>
                <a:lnTo>
                  <a:pt x="97" y="225"/>
                </a:lnTo>
                <a:lnTo>
                  <a:pt x="95" y="238"/>
                </a:lnTo>
                <a:lnTo>
                  <a:pt x="96" y="247"/>
                </a:lnTo>
                <a:lnTo>
                  <a:pt x="100" y="256"/>
                </a:lnTo>
                <a:lnTo>
                  <a:pt x="107" y="263"/>
                </a:lnTo>
                <a:lnTo>
                  <a:pt x="118" y="270"/>
                </a:lnTo>
                <a:lnTo>
                  <a:pt x="132" y="277"/>
                </a:lnTo>
                <a:lnTo>
                  <a:pt x="151" y="285"/>
                </a:lnTo>
                <a:lnTo>
                  <a:pt x="174" y="293"/>
                </a:lnTo>
                <a:lnTo>
                  <a:pt x="191" y="300"/>
                </a:lnTo>
                <a:lnTo>
                  <a:pt x="206" y="307"/>
                </a:lnTo>
                <a:lnTo>
                  <a:pt x="216" y="314"/>
                </a:lnTo>
                <a:lnTo>
                  <a:pt x="227" y="322"/>
                </a:lnTo>
                <a:lnTo>
                  <a:pt x="241" y="337"/>
                </a:lnTo>
                <a:lnTo>
                  <a:pt x="252" y="356"/>
                </a:lnTo>
                <a:lnTo>
                  <a:pt x="257" y="376"/>
                </a:lnTo>
                <a:lnTo>
                  <a:pt x="260" y="399"/>
                </a:lnTo>
                <a:lnTo>
                  <a:pt x="257" y="426"/>
                </a:lnTo>
                <a:lnTo>
                  <a:pt x="251" y="449"/>
                </a:lnTo>
                <a:lnTo>
                  <a:pt x="239" y="469"/>
                </a:lnTo>
                <a:lnTo>
                  <a:pt x="224" y="487"/>
                </a:lnTo>
                <a:lnTo>
                  <a:pt x="204" y="502"/>
                </a:lnTo>
                <a:lnTo>
                  <a:pt x="183" y="511"/>
                </a:lnTo>
                <a:lnTo>
                  <a:pt x="157" y="519"/>
                </a:lnTo>
                <a:lnTo>
                  <a:pt x="129" y="521"/>
                </a:lnTo>
                <a:lnTo>
                  <a:pt x="98" y="518"/>
                </a:lnTo>
                <a:lnTo>
                  <a:pt x="70" y="510"/>
                </a:lnTo>
                <a:lnTo>
                  <a:pt x="44" y="496"/>
                </a:lnTo>
                <a:lnTo>
                  <a:pt x="22" y="476"/>
                </a:lnTo>
                <a:lnTo>
                  <a:pt x="0" y="451"/>
                </a:lnTo>
                <a:lnTo>
                  <a:pt x="48" y="405"/>
                </a:lnTo>
                <a:lnTo>
                  <a:pt x="58" y="423"/>
                </a:lnTo>
                <a:lnTo>
                  <a:pt x="72" y="436"/>
                </a:lnTo>
                <a:lnTo>
                  <a:pt x="89" y="447"/>
                </a:lnTo>
                <a:lnTo>
                  <a:pt x="107" y="453"/>
                </a:lnTo>
                <a:lnTo>
                  <a:pt x="127" y="455"/>
                </a:lnTo>
                <a:lnTo>
                  <a:pt x="145" y="452"/>
                </a:lnTo>
                <a:lnTo>
                  <a:pt x="161" y="446"/>
                </a:lnTo>
                <a:lnTo>
                  <a:pt x="173" y="434"/>
                </a:lnTo>
                <a:lnTo>
                  <a:pt x="182" y="420"/>
                </a:lnTo>
                <a:lnTo>
                  <a:pt x="184" y="403"/>
                </a:lnTo>
                <a:lnTo>
                  <a:pt x="182" y="388"/>
                </a:lnTo>
                <a:lnTo>
                  <a:pt x="175" y="377"/>
                </a:lnTo>
                <a:lnTo>
                  <a:pt x="164" y="366"/>
                </a:lnTo>
                <a:lnTo>
                  <a:pt x="157" y="362"/>
                </a:lnTo>
                <a:lnTo>
                  <a:pt x="147" y="357"/>
                </a:lnTo>
                <a:lnTo>
                  <a:pt x="132" y="351"/>
                </a:lnTo>
                <a:lnTo>
                  <a:pt x="111" y="344"/>
                </a:lnTo>
                <a:lnTo>
                  <a:pt x="81" y="331"/>
                </a:lnTo>
                <a:lnTo>
                  <a:pt x="57" y="319"/>
                </a:lnTo>
                <a:lnTo>
                  <a:pt x="40" y="304"/>
                </a:lnTo>
                <a:lnTo>
                  <a:pt x="28" y="287"/>
                </a:lnTo>
                <a:lnTo>
                  <a:pt x="22" y="267"/>
                </a:lnTo>
                <a:lnTo>
                  <a:pt x="19" y="244"/>
                </a:lnTo>
                <a:lnTo>
                  <a:pt x="22" y="219"/>
                </a:lnTo>
                <a:lnTo>
                  <a:pt x="30" y="197"/>
                </a:lnTo>
                <a:lnTo>
                  <a:pt x="44" y="176"/>
                </a:lnTo>
                <a:lnTo>
                  <a:pt x="62" y="159"/>
                </a:lnTo>
                <a:lnTo>
                  <a:pt x="83" y="148"/>
                </a:lnTo>
                <a:lnTo>
                  <a:pt x="108" y="140"/>
                </a:lnTo>
                <a:lnTo>
                  <a:pt x="136" y="137"/>
                </a:lnTo>
                <a:close/>
                <a:moveTo>
                  <a:pt x="2183" y="135"/>
                </a:moveTo>
                <a:lnTo>
                  <a:pt x="2239" y="135"/>
                </a:lnTo>
                <a:lnTo>
                  <a:pt x="2397" y="511"/>
                </a:lnTo>
                <a:lnTo>
                  <a:pt x="2318" y="511"/>
                </a:lnTo>
                <a:lnTo>
                  <a:pt x="2286" y="434"/>
                </a:lnTo>
                <a:lnTo>
                  <a:pt x="2132" y="434"/>
                </a:lnTo>
                <a:lnTo>
                  <a:pt x="2099" y="511"/>
                </a:lnTo>
                <a:lnTo>
                  <a:pt x="2021" y="511"/>
                </a:lnTo>
                <a:lnTo>
                  <a:pt x="2183" y="135"/>
                </a:lnTo>
                <a:close/>
                <a:moveTo>
                  <a:pt x="2790" y="135"/>
                </a:moveTo>
                <a:lnTo>
                  <a:pt x="2814" y="136"/>
                </a:lnTo>
                <a:lnTo>
                  <a:pt x="2835" y="140"/>
                </a:lnTo>
                <a:lnTo>
                  <a:pt x="2858" y="148"/>
                </a:lnTo>
                <a:lnTo>
                  <a:pt x="2882" y="157"/>
                </a:lnTo>
                <a:lnTo>
                  <a:pt x="2882" y="242"/>
                </a:lnTo>
                <a:lnTo>
                  <a:pt x="2859" y="223"/>
                </a:lnTo>
                <a:lnTo>
                  <a:pt x="2838" y="210"/>
                </a:lnTo>
                <a:lnTo>
                  <a:pt x="2815" y="203"/>
                </a:lnTo>
                <a:lnTo>
                  <a:pt x="2790" y="201"/>
                </a:lnTo>
                <a:lnTo>
                  <a:pt x="2765" y="203"/>
                </a:lnTo>
                <a:lnTo>
                  <a:pt x="2741" y="210"/>
                </a:lnTo>
                <a:lnTo>
                  <a:pt x="2721" y="222"/>
                </a:lnTo>
                <a:lnTo>
                  <a:pt x="2702" y="238"/>
                </a:lnTo>
                <a:lnTo>
                  <a:pt x="2687" y="257"/>
                </a:lnTo>
                <a:lnTo>
                  <a:pt x="2676" y="278"/>
                </a:lnTo>
                <a:lnTo>
                  <a:pt x="2670" y="303"/>
                </a:lnTo>
                <a:lnTo>
                  <a:pt x="2667" y="329"/>
                </a:lnTo>
                <a:lnTo>
                  <a:pt x="2670" y="355"/>
                </a:lnTo>
                <a:lnTo>
                  <a:pt x="2676" y="379"/>
                </a:lnTo>
                <a:lnTo>
                  <a:pt x="2687" y="400"/>
                </a:lnTo>
                <a:lnTo>
                  <a:pt x="2702" y="418"/>
                </a:lnTo>
                <a:lnTo>
                  <a:pt x="2721" y="434"/>
                </a:lnTo>
                <a:lnTo>
                  <a:pt x="2742" y="445"/>
                </a:lnTo>
                <a:lnTo>
                  <a:pt x="2766" y="452"/>
                </a:lnTo>
                <a:lnTo>
                  <a:pt x="2791" y="454"/>
                </a:lnTo>
                <a:lnTo>
                  <a:pt x="2816" y="452"/>
                </a:lnTo>
                <a:lnTo>
                  <a:pt x="2839" y="445"/>
                </a:lnTo>
                <a:lnTo>
                  <a:pt x="2860" y="433"/>
                </a:lnTo>
                <a:lnTo>
                  <a:pt x="2882" y="414"/>
                </a:lnTo>
                <a:lnTo>
                  <a:pt x="2882" y="499"/>
                </a:lnTo>
                <a:lnTo>
                  <a:pt x="2858" y="508"/>
                </a:lnTo>
                <a:lnTo>
                  <a:pt x="2835" y="516"/>
                </a:lnTo>
                <a:lnTo>
                  <a:pt x="2813" y="519"/>
                </a:lnTo>
                <a:lnTo>
                  <a:pt x="2790" y="520"/>
                </a:lnTo>
                <a:lnTo>
                  <a:pt x="2754" y="517"/>
                </a:lnTo>
                <a:lnTo>
                  <a:pt x="2721" y="508"/>
                </a:lnTo>
                <a:lnTo>
                  <a:pt x="2689" y="494"/>
                </a:lnTo>
                <a:lnTo>
                  <a:pt x="2661" y="475"/>
                </a:lnTo>
                <a:lnTo>
                  <a:pt x="2637" y="453"/>
                </a:lnTo>
                <a:lnTo>
                  <a:pt x="2618" y="427"/>
                </a:lnTo>
                <a:lnTo>
                  <a:pt x="2604" y="397"/>
                </a:lnTo>
                <a:lnTo>
                  <a:pt x="2594" y="364"/>
                </a:lnTo>
                <a:lnTo>
                  <a:pt x="2591" y="329"/>
                </a:lnTo>
                <a:lnTo>
                  <a:pt x="2594" y="294"/>
                </a:lnTo>
                <a:lnTo>
                  <a:pt x="2604" y="261"/>
                </a:lnTo>
                <a:lnTo>
                  <a:pt x="2618" y="232"/>
                </a:lnTo>
                <a:lnTo>
                  <a:pt x="2637" y="204"/>
                </a:lnTo>
                <a:lnTo>
                  <a:pt x="2662" y="181"/>
                </a:lnTo>
                <a:lnTo>
                  <a:pt x="2689" y="162"/>
                </a:lnTo>
                <a:lnTo>
                  <a:pt x="2721" y="147"/>
                </a:lnTo>
                <a:lnTo>
                  <a:pt x="2754" y="138"/>
                </a:lnTo>
                <a:lnTo>
                  <a:pt x="2790" y="135"/>
                </a:lnTo>
                <a:close/>
                <a:moveTo>
                  <a:pt x="1609" y="135"/>
                </a:moveTo>
                <a:lnTo>
                  <a:pt x="1660" y="135"/>
                </a:lnTo>
                <a:lnTo>
                  <a:pt x="1889" y="392"/>
                </a:lnTo>
                <a:lnTo>
                  <a:pt x="1889" y="144"/>
                </a:lnTo>
                <a:lnTo>
                  <a:pt x="1962" y="144"/>
                </a:lnTo>
                <a:lnTo>
                  <a:pt x="1962" y="519"/>
                </a:lnTo>
                <a:lnTo>
                  <a:pt x="1912" y="519"/>
                </a:lnTo>
                <a:lnTo>
                  <a:pt x="1682" y="262"/>
                </a:lnTo>
                <a:lnTo>
                  <a:pt x="1682" y="511"/>
                </a:lnTo>
                <a:lnTo>
                  <a:pt x="1609" y="511"/>
                </a:lnTo>
                <a:lnTo>
                  <a:pt x="1609" y="135"/>
                </a:lnTo>
                <a:close/>
                <a:moveTo>
                  <a:pt x="2720" y="0"/>
                </a:moveTo>
                <a:lnTo>
                  <a:pt x="2781" y="49"/>
                </a:lnTo>
                <a:lnTo>
                  <a:pt x="2843" y="0"/>
                </a:lnTo>
                <a:lnTo>
                  <a:pt x="2878" y="32"/>
                </a:lnTo>
                <a:lnTo>
                  <a:pt x="2781" y="110"/>
                </a:lnTo>
                <a:lnTo>
                  <a:pt x="2685" y="32"/>
                </a:lnTo>
                <a:lnTo>
                  <a:pt x="272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ln>
                <a:noFill/>
              </a:l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2" r:id="rId4"/>
    <p:sldLayoutId id="2147483663" r:id="rId5"/>
    <p:sldLayoutId id="2147483664" r:id="rId6"/>
    <p:sldLayoutId id="2147483665"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Lst>
  <p:hf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mpet.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ohs.cz/cs/hospodarska-soutez/spojovani-soutezitelu/guidelines-ke-spojeni-soutezitelu.html" TargetMode="External"/><Relationship Id="rId2" Type="http://schemas.openxmlformats.org/officeDocument/2006/relationships/hyperlink" Target="http://ec.europa.eu/competition/mergers/legislation/legislation.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03999" y="1052731"/>
            <a:ext cx="7927481" cy="2564805"/>
          </a:xfrm>
        </p:spPr>
        <p:txBody>
          <a:bodyPr/>
          <a:lstStyle/>
          <a:p>
            <a:pPr algn="ctr"/>
            <a:r>
              <a:rPr lang="cs-CZ" altLang="cs-CZ" sz="4000" b="1" dirty="0"/>
              <a:t>Hospodářská soutěž v EU</a:t>
            </a:r>
            <a:br>
              <a:rPr lang="cs-CZ" altLang="cs-CZ" sz="4000" b="1" dirty="0"/>
            </a:br>
            <a:r>
              <a:rPr lang="cs-CZ" altLang="cs-CZ" b="1" dirty="0"/>
              <a:t/>
            </a:r>
            <a:br>
              <a:rPr lang="cs-CZ" altLang="cs-CZ" b="1" dirty="0"/>
            </a:br>
            <a:r>
              <a:rPr lang="cs-CZ" altLang="cs-CZ" b="1" i="1" dirty="0">
                <a:solidFill>
                  <a:schemeClr val="tx1"/>
                </a:solidFill>
              </a:rPr>
              <a:t>Kontrola spojování soutěžitelů a veřejná podpora</a:t>
            </a:r>
            <a:endParaRPr lang="cs-CZ" dirty="0">
              <a:solidFill>
                <a:schemeClr val="tx1"/>
              </a:solidFill>
            </a:endParaRPr>
          </a:p>
        </p:txBody>
      </p:sp>
      <p:sp>
        <p:nvSpPr>
          <p:cNvPr id="3" name="Zástupný symbol pro text 2"/>
          <p:cNvSpPr>
            <a:spLocks noGrp="1"/>
          </p:cNvSpPr>
          <p:nvPr>
            <p:ph type="body" sz="quarter" idx="10"/>
          </p:nvPr>
        </p:nvSpPr>
        <p:spPr>
          <a:xfrm>
            <a:off x="503238" y="4675938"/>
            <a:ext cx="3427494" cy="311698"/>
          </a:xfrm>
        </p:spPr>
        <p:txBody>
          <a:bodyPr/>
          <a:lstStyle/>
          <a:p>
            <a:r>
              <a:rPr lang="cs-CZ" dirty="0"/>
              <a:t>ESF Brno, listopad 2019</a:t>
            </a:r>
          </a:p>
        </p:txBody>
      </p:sp>
      <p:sp>
        <p:nvSpPr>
          <p:cNvPr id="4" name="Zástupný symbol pro text 3"/>
          <p:cNvSpPr>
            <a:spLocks noGrp="1"/>
          </p:cNvSpPr>
          <p:nvPr>
            <p:ph type="body" sz="quarter" idx="11"/>
          </p:nvPr>
        </p:nvSpPr>
        <p:spPr>
          <a:xfrm>
            <a:off x="503237" y="5760001"/>
            <a:ext cx="4128140" cy="653500"/>
          </a:xfrm>
        </p:spPr>
        <p:txBody>
          <a:bodyPr/>
          <a:lstStyle/>
          <a:p>
            <a:r>
              <a:rPr lang="cs-CZ" dirty="0">
                <a:solidFill>
                  <a:schemeClr val="tx1"/>
                </a:solidFill>
              </a:rPr>
              <a:t>Mgr. Ondřej Dostal</a:t>
            </a:r>
          </a:p>
          <a:p>
            <a:r>
              <a:rPr lang="cs-CZ" dirty="0">
                <a:solidFill>
                  <a:schemeClr val="tx1"/>
                </a:solidFill>
              </a:rPr>
              <a:t>Vedoucí skupiny soutěžní </a:t>
            </a:r>
            <a:r>
              <a:rPr lang="cs-CZ" dirty="0" err="1">
                <a:solidFill>
                  <a:schemeClr val="tx1"/>
                </a:solidFill>
              </a:rPr>
              <a:t>compliance</a:t>
            </a:r>
            <a:endParaRPr lang="cs-CZ" dirty="0">
              <a:solidFill>
                <a:schemeClr val="tx1"/>
              </a:solidFill>
            </a:endParaRPr>
          </a:p>
          <a:p>
            <a:r>
              <a:rPr lang="cs-CZ" dirty="0">
                <a:solidFill>
                  <a:schemeClr val="tx1"/>
                </a:solidFill>
              </a:rPr>
              <a:t>Útvar právní služby</a:t>
            </a:r>
          </a:p>
        </p:txBody>
      </p:sp>
    </p:spTree>
    <p:extLst>
      <p:ext uri="{BB962C8B-B14F-4D97-AF65-F5344CB8AC3E}">
        <p14:creationId xmlns:p14="http://schemas.microsoft.com/office/powerpoint/2010/main" val="145328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altLang="cs-CZ" b="1" dirty="0">
                <a:solidFill>
                  <a:schemeClr val="accent2"/>
                </a:solidFill>
              </a:rPr>
              <a:t>Význam vymezení Relevantního trhu pro kontrolu spojování podniků  </a:t>
            </a:r>
            <a:endParaRPr lang="cs-CZ" dirty="0">
              <a:solidFill>
                <a:schemeClr val="accent2"/>
              </a:solidFill>
            </a:endParaRPr>
          </a:p>
        </p:txBody>
      </p:sp>
      <p:sp>
        <p:nvSpPr>
          <p:cNvPr id="3" name="Zástupný symbol pro obsah 2"/>
          <p:cNvSpPr>
            <a:spLocks noGrp="1"/>
          </p:cNvSpPr>
          <p:nvPr>
            <p:ph idx="1"/>
          </p:nvPr>
        </p:nvSpPr>
        <p:spPr>
          <a:xfrm>
            <a:off x="504000" y="1401288"/>
            <a:ext cx="8136000" cy="4970712"/>
          </a:xfrm>
        </p:spPr>
        <p:txBody>
          <a:bodyPr/>
          <a:lstStyle/>
          <a:p>
            <a:pPr marL="342900" indent="-342900">
              <a:buFontTx/>
              <a:buChar char="-"/>
              <a:defRPr/>
            </a:pPr>
            <a:r>
              <a:rPr lang="cs-CZ" sz="2400" i="1" dirty="0">
                <a:solidFill>
                  <a:schemeClr val="accent2"/>
                </a:solidFill>
              </a:rPr>
              <a:t>„</a:t>
            </a:r>
            <a:r>
              <a:rPr lang="cs-CZ" sz="2400" b="1" i="1" dirty="0">
                <a:solidFill>
                  <a:schemeClr val="accent2"/>
                </a:solidFill>
              </a:rPr>
              <a:t>Prostorový a časový souběh nabídky a poptávky po takovém zboží</a:t>
            </a:r>
            <a:r>
              <a:rPr lang="cs-CZ" sz="2400" i="1" dirty="0">
                <a:solidFill>
                  <a:schemeClr val="accent2"/>
                </a:solidFill>
              </a:rPr>
              <a:t> ve formě výrobků nebo služeb, které je z hlediska uspokojování určitých potřeb uživatelů </a:t>
            </a:r>
            <a:r>
              <a:rPr lang="cs-CZ" sz="2400" b="1" i="1" dirty="0">
                <a:solidFill>
                  <a:schemeClr val="accent2"/>
                </a:solidFill>
              </a:rPr>
              <a:t>shodné nebo vzájemně zastupitelné</a:t>
            </a:r>
            <a:r>
              <a:rPr lang="cs-CZ" sz="2400" i="1" dirty="0">
                <a:solidFill>
                  <a:schemeClr val="accent2"/>
                </a:solidFill>
              </a:rPr>
              <a:t>…zkoumá se, jak, čím a kde jsou potřeby spotřebitelů uspokojovány“</a:t>
            </a:r>
          </a:p>
          <a:p>
            <a:pPr marL="342900" indent="-342900">
              <a:buFontTx/>
              <a:buChar char="-"/>
              <a:defRPr/>
            </a:pPr>
            <a:endParaRPr lang="cs-CZ" sz="2400" i="1" dirty="0">
              <a:solidFill>
                <a:schemeClr val="accent2"/>
              </a:solidFill>
            </a:endParaRPr>
          </a:p>
          <a:p>
            <a:pPr marL="342900" indent="-342900">
              <a:buFontTx/>
              <a:buChar char="-"/>
              <a:defRPr/>
            </a:pPr>
            <a:r>
              <a:rPr lang="cs-CZ" sz="2400" dirty="0"/>
              <a:t>Účel</a:t>
            </a:r>
          </a:p>
          <a:p>
            <a:pPr marL="523875" lvl="1" indent="-342900">
              <a:buFontTx/>
              <a:buChar char="-"/>
              <a:defRPr/>
            </a:pPr>
            <a:r>
              <a:rPr lang="cs-CZ" sz="2400" dirty="0"/>
              <a:t>identifikace konkurenčního tlaku na dominanta</a:t>
            </a:r>
          </a:p>
          <a:p>
            <a:pPr marL="523875" lvl="1" indent="-342900">
              <a:buFontTx/>
              <a:buChar char="-"/>
              <a:defRPr/>
            </a:pPr>
            <a:r>
              <a:rPr lang="cs-CZ" sz="2400" dirty="0"/>
              <a:t>určení stupně tržní síly podniku</a:t>
            </a:r>
          </a:p>
          <a:p>
            <a:pPr marL="523875" lvl="1" indent="-342900">
              <a:buFontTx/>
              <a:buChar char="-"/>
              <a:defRPr/>
            </a:pPr>
            <a:endParaRPr lang="cs-CZ" sz="2400" dirty="0"/>
          </a:p>
          <a:p>
            <a:pPr marL="342900" indent="-342900">
              <a:buFontTx/>
              <a:buChar char="-"/>
              <a:defRPr/>
            </a:pPr>
            <a:r>
              <a:rPr lang="cs-CZ" sz="2400" dirty="0"/>
              <a:t>Odlišnosti a význam definice pro jednotlivé protisoutěžní praktiky</a:t>
            </a:r>
          </a:p>
          <a:p>
            <a:pPr marL="342900" indent="-342900">
              <a:buFontTx/>
              <a:buChar char="-"/>
              <a:defRPr/>
            </a:pPr>
            <a:endParaRPr lang="cs-CZ" sz="2400" dirty="0"/>
          </a:p>
          <a:p>
            <a:pPr marL="342900" indent="-342900">
              <a:buFontTx/>
              <a:buChar char="-"/>
              <a:defRPr/>
            </a:pPr>
            <a:r>
              <a:rPr lang="cs-CZ" sz="2400" dirty="0"/>
              <a:t>Pro potřeby kontroly spojování podniků je analýza relevantního zaměřená do budoucna, na následky spojení</a:t>
            </a:r>
          </a:p>
          <a:p>
            <a:pPr marL="342900" indent="-342900">
              <a:buFontTx/>
              <a:buChar char="-"/>
              <a:defRPr/>
            </a:pPr>
            <a:endParaRPr lang="cs-CZ" sz="2400" dirty="0"/>
          </a:p>
          <a:p>
            <a:pPr marL="342900" indent="-342900">
              <a:buFontTx/>
              <a:buChar char="-"/>
              <a:defRPr/>
            </a:pPr>
            <a:r>
              <a:rPr lang="cs-CZ" sz="2400" dirty="0"/>
              <a:t>Význam podílů pro zacházení s případem </a:t>
            </a:r>
          </a:p>
          <a:p>
            <a:pPr>
              <a:defRPr/>
            </a:pPr>
            <a:endParaRPr lang="cs-CZ" sz="2400" dirty="0">
              <a:solidFill>
                <a:schemeClr val="accent2"/>
              </a:solidFill>
            </a:endParaRP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9</a:t>
            </a:fld>
            <a:endParaRPr lang="cs-CZ"/>
          </a:p>
        </p:txBody>
      </p:sp>
    </p:spTree>
    <p:extLst>
      <p:ext uri="{BB962C8B-B14F-4D97-AF65-F5344CB8AC3E}">
        <p14:creationId xmlns:p14="http://schemas.microsoft.com/office/powerpoint/2010/main" val="1343647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altLang="cs-CZ" b="1" dirty="0">
                <a:solidFill>
                  <a:schemeClr val="accent2"/>
                </a:solidFill>
              </a:rPr>
              <a:t>Relevantní trh konkrétně</a:t>
            </a:r>
            <a:endParaRPr lang="cs-CZ" dirty="0">
              <a:solidFill>
                <a:schemeClr val="accent2"/>
              </a:solidFill>
            </a:endParaRPr>
          </a:p>
        </p:txBody>
      </p:sp>
      <p:sp>
        <p:nvSpPr>
          <p:cNvPr id="3" name="Zástupný symbol pro obsah 2"/>
          <p:cNvSpPr>
            <a:spLocks noGrp="1"/>
          </p:cNvSpPr>
          <p:nvPr>
            <p:ph idx="1"/>
          </p:nvPr>
        </p:nvSpPr>
        <p:spPr>
          <a:xfrm>
            <a:off x="504000" y="1444978"/>
            <a:ext cx="8136000" cy="4927022"/>
          </a:xfrm>
        </p:spPr>
        <p:txBody>
          <a:bodyPr/>
          <a:lstStyle/>
          <a:p>
            <a:pPr>
              <a:defRPr/>
            </a:pPr>
            <a:r>
              <a:rPr lang="cs-CZ" sz="2000" b="1" dirty="0">
                <a:solidFill>
                  <a:schemeClr val="accent2"/>
                </a:solidFill>
              </a:rPr>
              <a:t>Výrobkový trh</a:t>
            </a:r>
          </a:p>
          <a:p>
            <a:pPr lvl="1">
              <a:buFontTx/>
              <a:buChar char="-"/>
              <a:defRPr/>
            </a:pPr>
            <a:r>
              <a:rPr lang="cs-CZ" sz="1800" dirty="0"/>
              <a:t>Otázka </a:t>
            </a:r>
            <a:r>
              <a:rPr lang="cs-CZ" sz="1800" i="1" dirty="0"/>
              <a:t>zaměnitelnosti výrobků – </a:t>
            </a:r>
            <a:r>
              <a:rPr lang="cs-CZ" sz="1800" dirty="0"/>
              <a:t>křížová elasticita</a:t>
            </a:r>
          </a:p>
          <a:p>
            <a:pPr marL="180975" lvl="2" indent="0">
              <a:buNone/>
              <a:defRPr/>
            </a:pPr>
            <a:r>
              <a:rPr lang="cs-CZ" sz="1800" dirty="0"/>
              <a:t>- Strana poptávky </a:t>
            </a:r>
            <a:r>
              <a:rPr lang="cs-CZ" sz="1800" dirty="0" err="1"/>
              <a:t>vs</a:t>
            </a:r>
            <a:r>
              <a:rPr lang="cs-CZ" sz="1800" dirty="0"/>
              <a:t> strana nabídky</a:t>
            </a:r>
          </a:p>
          <a:p>
            <a:pPr lvl="2">
              <a:buFontTx/>
              <a:buChar char="-"/>
              <a:defRPr/>
            </a:pPr>
            <a:r>
              <a:rPr lang="cs-CZ" sz="1800" dirty="0"/>
              <a:t>SSNIP test – malé avšak významné nepřechodné zvýšení ceny</a:t>
            </a:r>
          </a:p>
          <a:p>
            <a:pPr lvl="2">
              <a:buFontTx/>
              <a:buChar char="-"/>
              <a:defRPr/>
            </a:pPr>
            <a:r>
              <a:rPr lang="cs-CZ" sz="1800" dirty="0"/>
              <a:t>EK dále zvažuje zaměnitelnost v minulosti, názory spotřebitelů a konkurentů, kvantitativní ekonometrické testy, důkazy spotřebitelských preferencí, bariéry a náklady substituce, existenci skupin zákazníků</a:t>
            </a:r>
          </a:p>
          <a:p>
            <a:pPr lvl="2">
              <a:buFontTx/>
              <a:buChar char="-"/>
              <a:defRPr/>
            </a:pPr>
            <a:r>
              <a:rPr lang="cs-CZ" sz="1800" dirty="0"/>
              <a:t>Obhajoba dominanta – čím širší trh, tím lépe x Útok stěžovatele opačně</a:t>
            </a:r>
          </a:p>
          <a:p>
            <a:pPr lvl="2">
              <a:buFontTx/>
              <a:buChar char="-"/>
              <a:defRPr/>
            </a:pPr>
            <a:r>
              <a:rPr lang="cs-CZ" sz="1800" dirty="0"/>
              <a:t>Příklady: banány, Internet, pneumatiky</a:t>
            </a:r>
          </a:p>
          <a:p>
            <a:pPr>
              <a:defRPr/>
            </a:pPr>
            <a:endParaRPr lang="cs-CZ" sz="2000" b="1" dirty="0">
              <a:solidFill>
                <a:schemeClr val="accent2"/>
              </a:solidFill>
            </a:endParaRPr>
          </a:p>
          <a:p>
            <a:pPr>
              <a:defRPr/>
            </a:pPr>
            <a:r>
              <a:rPr lang="cs-CZ" sz="2000" b="1" dirty="0">
                <a:solidFill>
                  <a:schemeClr val="accent2"/>
                </a:solidFill>
              </a:rPr>
              <a:t>Zeměpisný trh</a:t>
            </a:r>
          </a:p>
          <a:p>
            <a:pPr marL="1587" lvl="1" indent="0">
              <a:buNone/>
              <a:defRPr/>
            </a:pPr>
            <a:r>
              <a:rPr lang="cs-CZ" sz="1800" dirty="0">
                <a:solidFill>
                  <a:schemeClr val="accent2"/>
                </a:solidFill>
              </a:rPr>
              <a:t>- </a:t>
            </a:r>
            <a:r>
              <a:rPr lang="cs-CZ" sz="1800" dirty="0"/>
              <a:t>Stejné nebo dostatečně homogenní podmínky ve vztahu k danému výrobku</a:t>
            </a:r>
          </a:p>
          <a:p>
            <a:pPr>
              <a:defRPr/>
            </a:pPr>
            <a:endParaRPr lang="cs-CZ" sz="2000" dirty="0">
              <a:solidFill>
                <a:schemeClr val="accent2"/>
              </a:solidFill>
            </a:endParaRPr>
          </a:p>
          <a:p>
            <a:pPr>
              <a:defRPr/>
            </a:pPr>
            <a:r>
              <a:rPr lang="cs-CZ" sz="2000" b="1" dirty="0">
                <a:solidFill>
                  <a:schemeClr val="accent2"/>
                </a:solidFill>
              </a:rPr>
              <a:t>Trh v čase</a:t>
            </a:r>
          </a:p>
          <a:p>
            <a:pPr lvl="1">
              <a:buFontTx/>
              <a:buChar char="-"/>
              <a:defRPr/>
            </a:pPr>
            <a:r>
              <a:rPr lang="cs-CZ" sz="1800" dirty="0"/>
              <a:t>Sezónnost, vývoj, změny chování zákazníků</a:t>
            </a:r>
          </a:p>
          <a:p>
            <a:pPr lvl="1">
              <a:buFontTx/>
              <a:buChar char="-"/>
              <a:defRPr/>
            </a:pPr>
            <a:endParaRPr lang="cs-CZ" sz="1800" dirty="0"/>
          </a:p>
          <a:p>
            <a:endParaRPr lang="cs-CZ" sz="2000" dirty="0"/>
          </a:p>
          <a:p>
            <a:pPr lvl="1">
              <a:buFontTx/>
              <a:buChar char="-"/>
              <a:defRPr/>
            </a:pPr>
            <a:endParaRPr lang="cs-CZ" sz="1800"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10</a:t>
            </a:fld>
            <a:endParaRPr lang="cs-CZ"/>
          </a:p>
        </p:txBody>
      </p:sp>
    </p:spTree>
    <p:extLst>
      <p:ext uri="{BB962C8B-B14F-4D97-AF65-F5344CB8AC3E}">
        <p14:creationId xmlns:p14="http://schemas.microsoft.com/office/powerpoint/2010/main" val="2651283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Kritéria zkoumaná při posuzování spojení </a:t>
            </a:r>
          </a:p>
        </p:txBody>
      </p:sp>
      <p:sp>
        <p:nvSpPr>
          <p:cNvPr id="3" name="Zástupný symbol pro obsah 2"/>
          <p:cNvSpPr>
            <a:spLocks noGrp="1"/>
          </p:cNvSpPr>
          <p:nvPr>
            <p:ph idx="1"/>
          </p:nvPr>
        </p:nvSpPr>
        <p:spPr>
          <a:xfrm>
            <a:off x="498763" y="1454494"/>
            <a:ext cx="7963107" cy="4680000"/>
          </a:xfrm>
        </p:spPr>
        <p:txBody>
          <a:bodyPr/>
          <a:lstStyle/>
          <a:p>
            <a:pPr marL="187325" lvl="1" indent="0">
              <a:buClr>
                <a:schemeClr val="accent2">
                  <a:lumMod val="50000"/>
                </a:schemeClr>
              </a:buClr>
              <a:buNone/>
              <a:defRPr/>
            </a:pPr>
            <a:r>
              <a:rPr lang="cs-CZ" sz="2400" dirty="0">
                <a:ea typeface="+mn-ea"/>
              </a:rPr>
              <a:t>Zejména</a:t>
            </a:r>
          </a:p>
          <a:p>
            <a:pPr marL="530225" lvl="1" indent="-342900">
              <a:buClr>
                <a:schemeClr val="accent2">
                  <a:lumMod val="50000"/>
                </a:schemeClr>
              </a:buClr>
              <a:buFontTx/>
              <a:buChar char="-"/>
              <a:defRPr/>
            </a:pPr>
            <a:endParaRPr lang="cs-CZ" sz="2400" dirty="0">
              <a:ea typeface="+mn-ea"/>
            </a:endParaRPr>
          </a:p>
          <a:p>
            <a:pPr marL="712788" lvl="2" indent="-261938">
              <a:buClr>
                <a:schemeClr val="accent2">
                  <a:lumMod val="50000"/>
                </a:schemeClr>
              </a:buClr>
              <a:buFontTx/>
              <a:buChar char="-"/>
              <a:defRPr/>
            </a:pPr>
            <a:r>
              <a:rPr lang="cs-CZ" sz="2400" dirty="0">
                <a:ea typeface="+mn-ea"/>
              </a:rPr>
              <a:t>struktura dotčených trhů (míra koncentrace, HHI)</a:t>
            </a:r>
          </a:p>
          <a:p>
            <a:pPr marL="712788" lvl="2" indent="-261938">
              <a:buClr>
                <a:schemeClr val="accent2">
                  <a:lumMod val="50000"/>
                </a:schemeClr>
              </a:buClr>
              <a:buFontTx/>
              <a:buChar char="-"/>
              <a:defRPr/>
            </a:pPr>
            <a:r>
              <a:rPr lang="cs-CZ" sz="2400" dirty="0">
                <a:ea typeface="+mn-ea"/>
              </a:rPr>
              <a:t>podíl spojujících se soutěžitelů na těchto trzích</a:t>
            </a:r>
          </a:p>
          <a:p>
            <a:pPr marL="712788" lvl="2" indent="-261938">
              <a:buClr>
                <a:schemeClr val="accent2">
                  <a:lumMod val="50000"/>
                </a:schemeClr>
              </a:buClr>
              <a:buFontTx/>
              <a:buChar char="-"/>
              <a:defRPr/>
            </a:pPr>
            <a:r>
              <a:rPr lang="cs-CZ" sz="2400" dirty="0">
                <a:ea typeface="+mn-ea"/>
              </a:rPr>
              <a:t>hospodářská a finanční síla </a:t>
            </a:r>
          </a:p>
          <a:p>
            <a:pPr marL="712788" lvl="2" indent="-261938">
              <a:buClr>
                <a:schemeClr val="accent2">
                  <a:lumMod val="50000"/>
                </a:schemeClr>
              </a:buClr>
              <a:buFontTx/>
              <a:buChar char="-"/>
              <a:defRPr/>
            </a:pPr>
            <a:r>
              <a:rPr lang="cs-CZ" sz="2400" dirty="0">
                <a:ea typeface="+mn-ea"/>
              </a:rPr>
              <a:t>právní a jiné překážky vstupu dalších soutěžitelů</a:t>
            </a:r>
          </a:p>
          <a:p>
            <a:pPr marL="712788" lvl="2" indent="-261938">
              <a:buClr>
                <a:schemeClr val="accent2">
                  <a:lumMod val="50000"/>
                </a:schemeClr>
              </a:buClr>
              <a:buFontTx/>
              <a:buChar char="-"/>
              <a:defRPr/>
            </a:pPr>
            <a:r>
              <a:rPr lang="cs-CZ" sz="2400" dirty="0">
                <a:ea typeface="+mn-ea"/>
              </a:rPr>
              <a:t>možnost volby dodavatelů nebo odběratelů </a:t>
            </a:r>
          </a:p>
          <a:p>
            <a:pPr marL="712788" lvl="2" indent="-261938">
              <a:buClr>
                <a:schemeClr val="accent2">
                  <a:lumMod val="50000"/>
                </a:schemeClr>
              </a:buClr>
              <a:buFontTx/>
              <a:buChar char="-"/>
              <a:defRPr/>
            </a:pPr>
            <a:r>
              <a:rPr lang="cs-CZ" sz="2400" dirty="0">
                <a:ea typeface="+mn-ea"/>
              </a:rPr>
              <a:t>vývoj nabídky a poptávky na dotčených trzích</a:t>
            </a:r>
          </a:p>
          <a:p>
            <a:pPr marL="712788" lvl="2" indent="-261938">
              <a:buClr>
                <a:schemeClr val="accent2">
                  <a:lumMod val="50000"/>
                </a:schemeClr>
              </a:buClr>
              <a:buFontTx/>
              <a:buChar char="-"/>
              <a:defRPr/>
            </a:pPr>
            <a:r>
              <a:rPr lang="cs-CZ" sz="2400" dirty="0">
                <a:ea typeface="+mn-ea"/>
              </a:rPr>
              <a:t>potřeby a zájmy spotřebitelů a </a:t>
            </a:r>
          </a:p>
          <a:p>
            <a:pPr marL="712788" lvl="2" indent="-261938">
              <a:buClr>
                <a:schemeClr val="accent2">
                  <a:lumMod val="50000"/>
                </a:schemeClr>
              </a:buClr>
              <a:buFontTx/>
              <a:buChar char="-"/>
              <a:defRPr/>
            </a:pPr>
            <a:r>
              <a:rPr lang="cs-CZ" sz="2400" dirty="0">
                <a:ea typeface="+mn-ea"/>
              </a:rPr>
              <a:t>výzkum a vývoj, jehož výsledky jsou k prospěchu spotřebitele a nebrání účinné soutěži</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11</a:t>
            </a:fld>
            <a:endParaRPr lang="cs-CZ"/>
          </a:p>
        </p:txBody>
      </p:sp>
    </p:spTree>
    <p:extLst>
      <p:ext uri="{BB962C8B-B14F-4D97-AF65-F5344CB8AC3E}">
        <p14:creationId xmlns:p14="http://schemas.microsoft.com/office/powerpoint/2010/main" val="3094214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ŘÍZENÍ PŘED EK (A obdobně OSTATNÍMI SOUTĚŽNÍMI ÚŘADY) I.</a:t>
            </a:r>
          </a:p>
        </p:txBody>
      </p:sp>
      <p:sp>
        <p:nvSpPr>
          <p:cNvPr id="3" name="Zástupný symbol pro obsah 2"/>
          <p:cNvSpPr>
            <a:spLocks noGrp="1"/>
          </p:cNvSpPr>
          <p:nvPr>
            <p:ph idx="1"/>
          </p:nvPr>
        </p:nvSpPr>
        <p:spPr>
          <a:xfrm>
            <a:off x="361496" y="1425039"/>
            <a:ext cx="8136000" cy="4721330"/>
          </a:xfrm>
        </p:spPr>
        <p:txBody>
          <a:bodyPr/>
          <a:lstStyle/>
          <a:p>
            <a:pPr marL="285750" indent="-285750">
              <a:lnSpc>
                <a:spcPct val="100000"/>
              </a:lnSpc>
              <a:buFontTx/>
              <a:buChar char="-"/>
            </a:pPr>
            <a:r>
              <a:rPr lang="cs-CZ" sz="1800" dirty="0"/>
              <a:t>Obdobná pravidla v EU a ve většině jurisdikcí</a:t>
            </a:r>
          </a:p>
          <a:p>
            <a:pPr marL="285750" indent="-285750">
              <a:lnSpc>
                <a:spcPct val="100000"/>
              </a:lnSpc>
              <a:buFontTx/>
              <a:buChar char="-"/>
            </a:pPr>
            <a:r>
              <a:rPr lang="cs-CZ" sz="1800" dirty="0"/>
              <a:t>Možnost a vhodnost předchozích neformálních kontaktů před oznámením spojení</a:t>
            </a:r>
          </a:p>
          <a:p>
            <a:pPr marL="285750" indent="-285750">
              <a:lnSpc>
                <a:spcPct val="100000"/>
              </a:lnSpc>
              <a:buFontTx/>
              <a:buChar char="-"/>
            </a:pPr>
            <a:endParaRPr lang="cs-CZ" sz="1800" dirty="0"/>
          </a:p>
          <a:p>
            <a:pPr marL="285750" indent="-285750">
              <a:lnSpc>
                <a:spcPct val="100000"/>
              </a:lnSpc>
              <a:buFontTx/>
              <a:buChar char="-"/>
            </a:pPr>
            <a:r>
              <a:rPr lang="cs-CZ" sz="1800" dirty="0"/>
              <a:t>Zjednodušené </a:t>
            </a:r>
            <a:r>
              <a:rPr lang="cs-CZ" sz="1800" dirty="0" err="1"/>
              <a:t>vs</a:t>
            </a:r>
            <a:r>
              <a:rPr lang="cs-CZ" sz="1800" dirty="0"/>
              <a:t> standardní posuzování</a:t>
            </a:r>
          </a:p>
          <a:p>
            <a:pPr marL="285750" indent="-285750">
              <a:lnSpc>
                <a:spcPct val="100000"/>
              </a:lnSpc>
              <a:buFontTx/>
              <a:buChar char="-"/>
            </a:pPr>
            <a:endParaRPr lang="cs-CZ" sz="1800" dirty="0"/>
          </a:p>
          <a:p>
            <a:pPr marL="285750" indent="-285750">
              <a:lnSpc>
                <a:spcPct val="100000"/>
              </a:lnSpc>
              <a:buFontTx/>
              <a:buChar char="-"/>
            </a:pPr>
            <a:r>
              <a:rPr lang="cs-CZ" sz="1800" dirty="0"/>
              <a:t>Fáze 1. a fáze 2.</a:t>
            </a:r>
          </a:p>
          <a:p>
            <a:pPr marL="285750" indent="-285750">
              <a:lnSpc>
                <a:spcPct val="100000"/>
              </a:lnSpc>
              <a:buFontTx/>
              <a:buChar char="-"/>
            </a:pPr>
            <a:endParaRPr lang="cs-CZ" sz="1800" dirty="0"/>
          </a:p>
          <a:p>
            <a:pPr marL="285750" indent="-285750">
              <a:lnSpc>
                <a:spcPct val="100000"/>
              </a:lnSpc>
              <a:buFontTx/>
              <a:buChar char="-"/>
            </a:pPr>
            <a:r>
              <a:rPr lang="cs-CZ" sz="1800" dirty="0"/>
              <a:t>Notifikační formulář</a:t>
            </a:r>
          </a:p>
          <a:p>
            <a:pPr marL="285750" indent="-285750">
              <a:lnSpc>
                <a:spcPct val="100000"/>
              </a:lnSpc>
              <a:buFontTx/>
              <a:buChar char="-"/>
            </a:pPr>
            <a:endParaRPr lang="cs-CZ" sz="1800" dirty="0"/>
          </a:p>
          <a:p>
            <a:pPr marL="285750" indent="-285750">
              <a:lnSpc>
                <a:spcPct val="100000"/>
              </a:lnSpc>
              <a:buFontTx/>
              <a:buChar char="-"/>
            </a:pPr>
            <a:r>
              <a:rPr lang="cs-CZ" sz="1800" dirty="0"/>
              <a:t>Možnost připomínek konkurence a třetích stran</a:t>
            </a:r>
          </a:p>
          <a:p>
            <a:pPr marL="285750" indent="-285750">
              <a:lnSpc>
                <a:spcPct val="100000"/>
              </a:lnSpc>
              <a:buFontTx/>
              <a:buChar char="-"/>
            </a:pPr>
            <a:endParaRPr lang="cs-CZ" sz="1800" dirty="0"/>
          </a:p>
          <a:p>
            <a:pPr marL="285750" indent="-285750">
              <a:lnSpc>
                <a:spcPct val="100000"/>
              </a:lnSpc>
              <a:buFontTx/>
              <a:buChar char="-"/>
            </a:pPr>
            <a:r>
              <a:rPr lang="cs-CZ" sz="1800" dirty="0"/>
              <a:t>Typy rozhodnutí</a:t>
            </a:r>
          </a:p>
          <a:p>
            <a:pPr marL="466725" lvl="1" indent="-285750">
              <a:lnSpc>
                <a:spcPct val="100000"/>
              </a:lnSpc>
              <a:buFontTx/>
              <a:buChar char="-"/>
            </a:pPr>
            <a:r>
              <a:rPr lang="cs-CZ" sz="1800" dirty="0"/>
              <a:t>Není spojením</a:t>
            </a:r>
          </a:p>
          <a:p>
            <a:pPr marL="466725" lvl="1" indent="-285750">
              <a:lnSpc>
                <a:spcPct val="100000"/>
              </a:lnSpc>
              <a:buFontTx/>
              <a:buChar char="-"/>
            </a:pPr>
            <a:r>
              <a:rPr lang="cs-CZ" sz="1800" dirty="0"/>
              <a:t>Je spojením nevzbuzujícím obavy</a:t>
            </a:r>
          </a:p>
          <a:p>
            <a:pPr marL="466725" lvl="1" indent="-285750">
              <a:lnSpc>
                <a:spcPct val="100000"/>
              </a:lnSpc>
              <a:buFontTx/>
              <a:buChar char="-"/>
            </a:pPr>
            <a:r>
              <a:rPr lang="cs-CZ" sz="1800" dirty="0"/>
              <a:t>Je spojením vzbuzujícím obavy, možnost/nutnost závazků</a:t>
            </a:r>
          </a:p>
          <a:p>
            <a:pPr marL="647700" lvl="2" indent="-285750">
              <a:lnSpc>
                <a:spcPct val="100000"/>
              </a:lnSpc>
              <a:buFontTx/>
              <a:buChar char="-"/>
            </a:pPr>
            <a:r>
              <a:rPr lang="cs-CZ" sz="1800" dirty="0"/>
              <a:t>Strukturální x behaviorální – preferované</a:t>
            </a:r>
            <a:endParaRPr lang="cs-CZ" sz="1800" i="1" dirty="0"/>
          </a:p>
          <a:p>
            <a:pPr marL="466725" lvl="1" indent="-285750">
              <a:lnSpc>
                <a:spcPct val="100000"/>
              </a:lnSpc>
              <a:buFontTx/>
              <a:buChar char="-"/>
            </a:pPr>
            <a:r>
              <a:rPr lang="cs-CZ" sz="1800" dirty="0"/>
              <a:t>Je spojením, které není možné povolit</a:t>
            </a:r>
          </a:p>
          <a:p>
            <a:pPr marL="647700" lvl="2" indent="-285750">
              <a:lnSpc>
                <a:spcPct val="100000"/>
              </a:lnSpc>
              <a:buFontTx/>
              <a:buChar char="-"/>
            </a:pPr>
            <a:r>
              <a:rPr lang="cs-CZ" sz="1800" dirty="0"/>
              <a:t>Zásadní dopad na soutěž a spotřebitele (cena, kvalita. Výběr)</a:t>
            </a:r>
          </a:p>
          <a:p>
            <a:pPr marL="285750" indent="-285750">
              <a:buFontTx/>
              <a:buChar char="-"/>
            </a:pPr>
            <a:endParaRPr lang="cs-CZ" dirty="0"/>
          </a:p>
          <a:p>
            <a:pPr marL="285750" indent="-285750">
              <a:buFontTx/>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12</a:t>
            </a:fld>
            <a:endParaRPr lang="cs-CZ"/>
          </a:p>
        </p:txBody>
      </p:sp>
    </p:spTree>
    <p:extLst>
      <p:ext uri="{BB962C8B-B14F-4D97-AF65-F5344CB8AC3E}">
        <p14:creationId xmlns:p14="http://schemas.microsoft.com/office/powerpoint/2010/main" val="1246228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ŘÍZENÍ PŘED EK (A </a:t>
            </a:r>
            <a:r>
              <a:rPr lang="cs-CZ" dirty="0" err="1"/>
              <a:t>obdnobně</a:t>
            </a:r>
            <a:r>
              <a:rPr lang="cs-CZ" dirty="0"/>
              <a:t> OSTATNÍMI SOUTĚŽNÍMI ÚŘADY) II.</a:t>
            </a:r>
          </a:p>
        </p:txBody>
      </p:sp>
      <p:sp>
        <p:nvSpPr>
          <p:cNvPr id="3" name="Zástupný symbol pro obsah 2"/>
          <p:cNvSpPr>
            <a:spLocks noGrp="1"/>
          </p:cNvSpPr>
          <p:nvPr>
            <p:ph idx="1"/>
          </p:nvPr>
        </p:nvSpPr>
        <p:spPr>
          <a:xfrm>
            <a:off x="397122" y="1425039"/>
            <a:ext cx="8136000" cy="4745081"/>
          </a:xfrm>
        </p:spPr>
        <p:txBody>
          <a:bodyPr/>
          <a:lstStyle/>
          <a:p>
            <a:pPr marL="285750" indent="-285750">
              <a:buFontTx/>
              <a:buChar char="-"/>
            </a:pPr>
            <a:r>
              <a:rPr lang="cs-CZ" sz="1800" dirty="0"/>
              <a:t>Nutnost vyčkání rozhodnutí soutěžního úřadu před implementací spojení</a:t>
            </a:r>
          </a:p>
          <a:p>
            <a:pPr marL="285750" indent="-285750">
              <a:buFontTx/>
              <a:buChar char="-"/>
            </a:pPr>
            <a:endParaRPr lang="cs-CZ" sz="1800" dirty="0"/>
          </a:p>
          <a:p>
            <a:pPr marL="285750" indent="-285750">
              <a:buFontTx/>
              <a:buChar char="-"/>
            </a:pPr>
            <a:r>
              <a:rPr lang="cs-CZ" sz="1800" dirty="0"/>
              <a:t>Možnost předávání případů mezi EK a národními úřady a naopak</a:t>
            </a:r>
          </a:p>
          <a:p>
            <a:pPr marL="285750" indent="-285750">
              <a:buFontTx/>
              <a:buChar char="-"/>
            </a:pPr>
            <a:endParaRPr lang="cs-CZ" sz="1800" dirty="0"/>
          </a:p>
          <a:p>
            <a:pPr marL="285750" indent="-285750">
              <a:buFontTx/>
              <a:buChar char="-"/>
            </a:pPr>
            <a:r>
              <a:rPr lang="cs-CZ" sz="1800" dirty="0"/>
              <a:t>Možnost rozhodnutí zakazujícího již provedené a neoznámené spojení (</a:t>
            </a:r>
            <a:r>
              <a:rPr lang="cs-CZ" sz="1800" dirty="0" err="1"/>
              <a:t>defúze</a:t>
            </a:r>
            <a:r>
              <a:rPr lang="cs-CZ" sz="1800" dirty="0"/>
              <a:t>)</a:t>
            </a:r>
          </a:p>
          <a:p>
            <a:pPr marL="285750" indent="-285750">
              <a:buFontTx/>
              <a:buChar char="-"/>
            </a:pPr>
            <a:endParaRPr lang="cs-CZ" sz="1800" dirty="0"/>
          </a:p>
          <a:p>
            <a:pPr marL="285750" indent="-285750">
              <a:buFontTx/>
              <a:buChar char="-"/>
            </a:pPr>
            <a:r>
              <a:rPr lang="cs-CZ" sz="1800" dirty="0"/>
              <a:t>Možnost zrušení již vydaného pozitivního rozhodnutí</a:t>
            </a:r>
          </a:p>
          <a:p>
            <a:pPr marL="466725" lvl="1" indent="-285750">
              <a:buFontTx/>
              <a:buChar char="-"/>
            </a:pPr>
            <a:r>
              <a:rPr lang="cs-CZ" sz="1800" dirty="0"/>
              <a:t>Založeno na mylných informacích, neplnění závazků</a:t>
            </a:r>
          </a:p>
          <a:p>
            <a:pPr marL="285750" indent="-285750">
              <a:buFontTx/>
              <a:buChar char="-"/>
            </a:pPr>
            <a:endParaRPr lang="cs-CZ" sz="1800" dirty="0"/>
          </a:p>
          <a:p>
            <a:pPr marL="285750" indent="-285750">
              <a:buFontTx/>
              <a:buChar char="-"/>
            </a:pPr>
            <a:r>
              <a:rPr lang="cs-CZ" sz="1800" dirty="0"/>
              <a:t>Možnost uložení pokut, nápravných opatření a místního šetření v prostorách soutěžitele (i pro plnění závazků)</a:t>
            </a:r>
          </a:p>
          <a:p>
            <a:pPr marL="285750" indent="-285750">
              <a:buFontTx/>
              <a:buChar char="-"/>
            </a:pPr>
            <a:endParaRPr lang="cs-CZ" sz="1800" dirty="0"/>
          </a:p>
          <a:p>
            <a:pPr marL="285750" indent="-285750">
              <a:buFontTx/>
              <a:buChar char="-"/>
            </a:pPr>
            <a:r>
              <a:rPr lang="cs-CZ" sz="1800" dirty="0"/>
              <a:t>Potřeba projednání omezení soutěže mezi stranami spojení bezprostředně souvisejících se spojením</a:t>
            </a:r>
          </a:p>
          <a:p>
            <a:pPr marL="466725" lvl="1" indent="-285750">
              <a:buFontTx/>
              <a:buChar char="-"/>
            </a:pPr>
            <a:r>
              <a:rPr lang="cs-CZ" sz="1800" dirty="0"/>
              <a:t>Pouze omezení nezbytně nutná pro zachování smyslu/hodnoty transakce</a:t>
            </a:r>
          </a:p>
          <a:p>
            <a:pPr marL="466725" lvl="1" indent="-285750">
              <a:buFontTx/>
              <a:buChar char="-"/>
            </a:pPr>
            <a:r>
              <a:rPr lang="cs-CZ" sz="1800" dirty="0"/>
              <a:t>Časová a místní omezení</a:t>
            </a:r>
          </a:p>
          <a:p>
            <a:pPr marL="285750" indent="-285750">
              <a:buFontTx/>
              <a:buChar char="-"/>
            </a:pPr>
            <a:endParaRPr lang="cs-CZ" dirty="0">
              <a:solidFill>
                <a:srgbClr val="F24F00"/>
              </a:solidFill>
            </a:endParaRPr>
          </a:p>
          <a:p>
            <a:pPr marL="285750" indent="-285750">
              <a:buFontTx/>
              <a:buChar char="-"/>
            </a:pPr>
            <a:endParaRPr lang="cs-CZ" dirty="0">
              <a:solidFill>
                <a:srgbClr val="F24F00"/>
              </a:solidFill>
            </a:endParaRPr>
          </a:p>
          <a:p>
            <a:endParaRPr lang="cs-CZ" dirty="0">
              <a:solidFill>
                <a:srgbClr val="F24F00"/>
              </a:solidFill>
            </a:endParaRPr>
          </a:p>
          <a:p>
            <a:pPr marL="285750" indent="-285750">
              <a:buFontTx/>
              <a:buChar char="-"/>
            </a:pPr>
            <a:endParaRPr lang="cs-CZ" dirty="0">
              <a:solidFill>
                <a:srgbClr val="F24F00"/>
              </a:solidFill>
            </a:endParaRPr>
          </a:p>
          <a:p>
            <a:pPr marL="285750" indent="-285750">
              <a:buFontTx/>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13</a:t>
            </a:fld>
            <a:endParaRPr lang="cs-CZ"/>
          </a:p>
        </p:txBody>
      </p:sp>
    </p:spTree>
    <p:extLst>
      <p:ext uri="{BB962C8B-B14F-4D97-AF65-F5344CB8AC3E}">
        <p14:creationId xmlns:p14="http://schemas.microsoft.com/office/powerpoint/2010/main" val="1853125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ZÁKLADNÍ ZÁSADY BEZPROBLÉMOVÉHO SPOJENÍ soutěžitelů z hlediska soutěžního práva</a:t>
            </a:r>
          </a:p>
        </p:txBody>
      </p:sp>
      <p:sp>
        <p:nvSpPr>
          <p:cNvPr id="3" name="Zástupný symbol pro obsah 2"/>
          <p:cNvSpPr>
            <a:spLocks noGrp="1"/>
          </p:cNvSpPr>
          <p:nvPr>
            <p:ph idx="1"/>
          </p:nvPr>
        </p:nvSpPr>
        <p:spPr>
          <a:xfrm>
            <a:off x="504000" y="1472540"/>
            <a:ext cx="8136000" cy="4911335"/>
          </a:xfrm>
        </p:spPr>
        <p:txBody>
          <a:bodyPr/>
          <a:lstStyle/>
          <a:p>
            <a:pPr marL="285750" lvl="0" indent="-285750" fontAlgn="auto">
              <a:buFontTx/>
              <a:buChar char="-"/>
            </a:pPr>
            <a:r>
              <a:rPr lang="cs-CZ" sz="1800" dirty="0"/>
              <a:t>Provedení prověrky „</a:t>
            </a:r>
            <a:r>
              <a:rPr lang="cs-CZ" sz="1800" dirty="0" err="1"/>
              <a:t>due</a:t>
            </a:r>
            <a:r>
              <a:rPr lang="cs-CZ" sz="1800" dirty="0"/>
              <a:t> diligence“ – právní a ekonomické otázky, včetně soutěžní problematiky</a:t>
            </a:r>
          </a:p>
          <a:p>
            <a:pPr marL="466725" lvl="1" indent="-285750" fontAlgn="auto">
              <a:buFontTx/>
              <a:buChar char="-"/>
            </a:pPr>
            <a:r>
              <a:rPr lang="cs-CZ" sz="1800" dirty="0"/>
              <a:t>Smlouvy s konkurenty</a:t>
            </a:r>
          </a:p>
          <a:p>
            <a:pPr marL="466725" lvl="1" indent="-285750" fontAlgn="auto">
              <a:buFontTx/>
              <a:buChar char="-"/>
            </a:pPr>
            <a:r>
              <a:rPr lang="cs-CZ" sz="1800" dirty="0"/>
              <a:t>Dlouhodobé vertikální smlouvy</a:t>
            </a:r>
          </a:p>
          <a:p>
            <a:pPr marL="466725" lvl="1" indent="-285750" fontAlgn="auto">
              <a:buFontTx/>
              <a:buChar char="-"/>
            </a:pPr>
            <a:r>
              <a:rPr lang="cs-CZ" sz="1800" dirty="0"/>
              <a:t>Veřejná podpora…</a:t>
            </a:r>
          </a:p>
          <a:p>
            <a:pPr hangingPunct="0"/>
            <a:r>
              <a:rPr lang="cs-CZ" sz="1800" dirty="0"/>
              <a:t> </a:t>
            </a:r>
          </a:p>
          <a:p>
            <a:pPr marL="285750" lvl="0" indent="-285750" fontAlgn="auto">
              <a:buFontTx/>
              <a:buChar char="-"/>
            </a:pPr>
            <a:r>
              <a:rPr lang="cs-CZ" sz="1800" dirty="0"/>
              <a:t>Oznámení ve všech příslušných jurisdikcích</a:t>
            </a:r>
          </a:p>
          <a:p>
            <a:pPr marL="466725" lvl="1" indent="-285750" fontAlgn="auto">
              <a:buFontTx/>
              <a:buChar char="-"/>
            </a:pPr>
            <a:r>
              <a:rPr lang="cs-CZ" sz="1800" dirty="0"/>
              <a:t>Nejen obrat, ale často též hodnota majetkové účasti v dané zemi</a:t>
            </a:r>
          </a:p>
          <a:p>
            <a:pPr hangingPunct="0"/>
            <a:r>
              <a:rPr lang="cs-CZ" sz="1800" dirty="0"/>
              <a:t> </a:t>
            </a:r>
          </a:p>
          <a:p>
            <a:pPr marL="285750" lvl="0" indent="-285750" fontAlgn="auto">
              <a:buFontTx/>
              <a:buChar char="-"/>
            </a:pPr>
            <a:r>
              <a:rPr lang="cs-CZ" sz="1800" dirty="0"/>
              <a:t>Před získáním souhlasu EK a/nebo dalších příslušných orgánů neprovádění jakýchkoliv úkonů, které by mohly být považovány za výkon nabyté kontroly nad cílovou společností a </a:t>
            </a:r>
            <a:r>
              <a:rPr lang="cs-CZ" sz="1800" dirty="0" err="1"/>
              <a:t>nekoordinace</a:t>
            </a:r>
            <a:r>
              <a:rPr lang="cs-CZ" sz="1800" dirty="0"/>
              <a:t> soutěžního jednání s cílovou společností.</a:t>
            </a:r>
          </a:p>
          <a:p>
            <a:pPr marL="466725" lvl="1" indent="-285750" fontAlgn="auto">
              <a:buFontTx/>
              <a:buChar char="-"/>
            </a:pPr>
            <a:r>
              <a:rPr lang="cs-CZ" sz="1800" dirty="0"/>
              <a:t>Možnost požádat o výjimku</a:t>
            </a:r>
          </a:p>
          <a:p>
            <a:endParaRPr lang="cs-CZ" sz="18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14</a:t>
            </a:fld>
            <a:endParaRPr lang="cs-CZ"/>
          </a:p>
        </p:txBody>
      </p:sp>
    </p:spTree>
    <p:extLst>
      <p:ext uri="{BB962C8B-B14F-4D97-AF65-F5344CB8AC3E}">
        <p14:creationId xmlns:p14="http://schemas.microsoft.com/office/powerpoint/2010/main" val="2706818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Příklady kontroly Spojování soutěžitelů</a:t>
            </a:r>
          </a:p>
        </p:txBody>
      </p:sp>
      <p:sp>
        <p:nvSpPr>
          <p:cNvPr id="3" name="Zástupný symbol pro obsah 2"/>
          <p:cNvSpPr>
            <a:spLocks noGrp="1"/>
          </p:cNvSpPr>
          <p:nvPr>
            <p:ph idx="1"/>
          </p:nvPr>
        </p:nvSpPr>
        <p:spPr>
          <a:xfrm>
            <a:off x="504000" y="1476376"/>
            <a:ext cx="8136000" cy="4895624"/>
          </a:xfrm>
          <a:solidFill>
            <a:schemeClr val="bg1"/>
          </a:solidFill>
          <a:ln>
            <a:solidFill>
              <a:schemeClr val="bg1"/>
            </a:solidFill>
          </a:ln>
        </p:spPr>
        <p:txBody>
          <a:bodyPr/>
          <a:lstStyle/>
          <a:p>
            <a:pPr marL="342900" indent="-342900">
              <a:spcAft>
                <a:spcPts val="3600"/>
              </a:spcAft>
              <a:buClr>
                <a:schemeClr val="accent2"/>
              </a:buClr>
              <a:buFont typeface="Wingdings" panose="05000000000000000000" pitchFamily="2" charset="2"/>
              <a:buChar char="§"/>
            </a:pPr>
            <a:r>
              <a:rPr lang="cs-CZ" sz="2000" b="1" dirty="0">
                <a:solidFill>
                  <a:srgbClr val="F24F00"/>
                </a:solidFill>
              </a:rPr>
              <a:t>Schválené převzetí  </a:t>
            </a:r>
            <a:r>
              <a:rPr lang="cs-CZ" sz="2000" b="1" dirty="0">
                <a:solidFill>
                  <a:schemeClr val="tx1">
                    <a:lumMod val="75000"/>
                    <a:lumOff val="25000"/>
                  </a:schemeClr>
                </a:solidFill>
              </a:rPr>
              <a:t>divize pro jaderné reaktory </a:t>
            </a:r>
            <a:r>
              <a:rPr lang="cs-CZ" sz="2000" b="1" dirty="0" err="1">
                <a:solidFill>
                  <a:schemeClr val="tx1">
                    <a:lumMod val="75000"/>
                    <a:lumOff val="25000"/>
                  </a:schemeClr>
                </a:solidFill>
              </a:rPr>
              <a:t>Arevy</a:t>
            </a:r>
            <a:r>
              <a:rPr lang="cs-CZ" sz="2000" b="1" dirty="0">
                <a:solidFill>
                  <a:schemeClr val="tx1">
                    <a:lumMod val="75000"/>
                    <a:lumOff val="25000"/>
                  </a:schemeClr>
                </a:solidFill>
              </a:rPr>
              <a:t> (New  NP) ze strany EDF</a:t>
            </a:r>
          </a:p>
          <a:p>
            <a:pPr marL="342900" indent="-342900">
              <a:spcAft>
                <a:spcPts val="3600"/>
              </a:spcAft>
              <a:buClr>
                <a:schemeClr val="accent2"/>
              </a:buClr>
              <a:buFont typeface="Wingdings" panose="05000000000000000000" pitchFamily="2" charset="2"/>
              <a:buChar char="§"/>
            </a:pPr>
            <a:r>
              <a:rPr lang="cs-CZ" sz="2000" b="1" dirty="0">
                <a:solidFill>
                  <a:schemeClr val="tx1">
                    <a:lumMod val="75000"/>
                    <a:lumOff val="25000"/>
                  </a:schemeClr>
                </a:solidFill>
              </a:rPr>
              <a:t>Akvizice GDP společnostmi EDP a ENI – </a:t>
            </a:r>
            <a:r>
              <a:rPr lang="cs-CZ" sz="2000" b="1" dirty="0">
                <a:solidFill>
                  <a:srgbClr val="F24F00"/>
                </a:solidFill>
              </a:rPr>
              <a:t>zákaz spojení </a:t>
            </a:r>
            <a:r>
              <a:rPr lang="cs-CZ" sz="2000" b="1" dirty="0">
                <a:solidFill>
                  <a:schemeClr val="tx1">
                    <a:lumMod val="75000"/>
                    <a:lumOff val="25000"/>
                  </a:schemeClr>
                </a:solidFill>
              </a:rPr>
              <a:t>s</a:t>
            </a:r>
            <a:r>
              <a:rPr lang="cs-CZ" sz="2000" dirty="0"/>
              <a:t> </a:t>
            </a:r>
            <a:r>
              <a:rPr lang="cs-CZ" sz="2000" b="1" dirty="0">
                <a:solidFill>
                  <a:schemeClr val="tx1">
                    <a:lumMod val="75000"/>
                    <a:lumOff val="25000"/>
                  </a:schemeClr>
                </a:solidFill>
              </a:rPr>
              <a:t>ohledem na posílení dominantního postavení, negaci liberalizace a nedostatečné závazky</a:t>
            </a:r>
          </a:p>
          <a:p>
            <a:pPr marL="342900" indent="-342900">
              <a:spcAft>
                <a:spcPts val="3600"/>
              </a:spcAft>
              <a:buClr>
                <a:schemeClr val="accent2"/>
              </a:buClr>
              <a:buFont typeface="Wingdings" panose="05000000000000000000" pitchFamily="2" charset="2"/>
              <a:buChar char="§"/>
            </a:pPr>
            <a:r>
              <a:rPr lang="cs-CZ" sz="2000" b="1" dirty="0" err="1">
                <a:solidFill>
                  <a:schemeClr val="tx1">
                    <a:lumMod val="75000"/>
                    <a:lumOff val="25000"/>
                  </a:schemeClr>
                </a:solidFill>
              </a:rPr>
              <a:t>Electrabel</a:t>
            </a:r>
            <a:r>
              <a:rPr lang="cs-CZ" sz="2000" b="1" dirty="0">
                <a:solidFill>
                  <a:schemeClr val="tx1">
                    <a:lumMod val="75000"/>
                    <a:lumOff val="25000"/>
                  </a:schemeClr>
                </a:solidFill>
              </a:rPr>
              <a:t> realizoval </a:t>
            </a:r>
            <a:r>
              <a:rPr lang="cs-CZ" sz="2000" b="1" dirty="0">
                <a:solidFill>
                  <a:srgbClr val="F24F00"/>
                </a:solidFill>
              </a:rPr>
              <a:t>spojení bez ohlášení (+argument dostatečně velké společnosti znalé práva) </a:t>
            </a:r>
            <a:r>
              <a:rPr lang="cs-CZ" sz="2000" b="1" dirty="0">
                <a:solidFill>
                  <a:schemeClr val="accent2"/>
                </a:solidFill>
              </a:rPr>
              <a:t>– </a:t>
            </a:r>
            <a:r>
              <a:rPr lang="cs-CZ" sz="2000" b="1" dirty="0">
                <a:solidFill>
                  <a:srgbClr val="F24F00"/>
                </a:solidFill>
              </a:rPr>
              <a:t>20</a:t>
            </a:r>
            <a:r>
              <a:rPr lang="cs-CZ" sz="2000" dirty="0">
                <a:solidFill>
                  <a:srgbClr val="F24F00"/>
                </a:solidFill>
              </a:rPr>
              <a:t> </a:t>
            </a:r>
            <a:r>
              <a:rPr lang="en-US" sz="2000" b="1" dirty="0">
                <a:solidFill>
                  <a:srgbClr val="F24F00"/>
                </a:solidFill>
              </a:rPr>
              <a:t>mil</a:t>
            </a:r>
            <a:r>
              <a:rPr lang="cs-CZ" sz="2000" b="1" dirty="0">
                <a:solidFill>
                  <a:srgbClr val="F24F00"/>
                </a:solidFill>
              </a:rPr>
              <a:t>.</a:t>
            </a:r>
            <a:r>
              <a:rPr lang="cs-CZ" sz="2000" dirty="0">
                <a:solidFill>
                  <a:srgbClr val="F24F00"/>
                </a:solidFill>
              </a:rPr>
              <a:t> </a:t>
            </a:r>
            <a:r>
              <a:rPr lang="cs-CZ" sz="2000" b="1" dirty="0">
                <a:solidFill>
                  <a:srgbClr val="F24F00"/>
                </a:solidFill>
              </a:rPr>
              <a:t>EUR</a:t>
            </a:r>
          </a:p>
          <a:p>
            <a:pPr marL="342900" indent="-342900">
              <a:spcAft>
                <a:spcPts val="3600"/>
              </a:spcAft>
              <a:buClr>
                <a:schemeClr val="accent2"/>
              </a:buClr>
              <a:buFont typeface="Wingdings" panose="05000000000000000000" pitchFamily="2" charset="2"/>
              <a:buChar char="§"/>
            </a:pPr>
            <a:r>
              <a:rPr lang="cs-CZ" sz="2000" b="1" dirty="0" err="1">
                <a:solidFill>
                  <a:schemeClr val="tx1">
                    <a:lumMod val="75000"/>
                    <a:lumOff val="25000"/>
                  </a:schemeClr>
                </a:solidFill>
              </a:rPr>
              <a:t>Facebook</a:t>
            </a:r>
            <a:r>
              <a:rPr lang="cs-CZ" sz="2000" b="1" dirty="0">
                <a:solidFill>
                  <a:schemeClr val="tx1">
                    <a:lumMod val="75000"/>
                    <a:lumOff val="25000"/>
                  </a:schemeClr>
                </a:solidFill>
              </a:rPr>
              <a:t> </a:t>
            </a:r>
            <a:r>
              <a:rPr lang="cs-CZ" sz="2000" b="1" dirty="0">
                <a:solidFill>
                  <a:srgbClr val="F24F00"/>
                </a:solidFill>
              </a:rPr>
              <a:t>– mylné informace pro EK </a:t>
            </a:r>
            <a:r>
              <a:rPr lang="cs-CZ" sz="2000" b="1" dirty="0">
                <a:solidFill>
                  <a:schemeClr val="tx1">
                    <a:lumMod val="75000"/>
                    <a:lumOff val="25000"/>
                  </a:schemeClr>
                </a:solidFill>
              </a:rPr>
              <a:t>o akvizici </a:t>
            </a:r>
            <a:r>
              <a:rPr lang="cs-CZ" sz="2000" b="1" dirty="0" err="1">
                <a:solidFill>
                  <a:schemeClr val="tx1">
                    <a:lumMod val="75000"/>
                    <a:lumOff val="25000"/>
                  </a:schemeClr>
                </a:solidFill>
              </a:rPr>
              <a:t>WhatsApp</a:t>
            </a:r>
            <a:r>
              <a:rPr lang="cs-CZ" sz="2000" b="1" dirty="0">
                <a:solidFill>
                  <a:schemeClr val="tx1">
                    <a:lumMod val="75000"/>
                    <a:lumOff val="25000"/>
                  </a:schemeClr>
                </a:solidFill>
              </a:rPr>
              <a:t> – </a:t>
            </a:r>
            <a:r>
              <a:rPr lang="cs-CZ" sz="2000" b="1" dirty="0">
                <a:solidFill>
                  <a:srgbClr val="F24F00"/>
                </a:solidFill>
              </a:rPr>
              <a:t>110 mil. EUR</a:t>
            </a:r>
          </a:p>
          <a:p>
            <a:pPr marL="285750" indent="-285750">
              <a:spcAft>
                <a:spcPts val="3600"/>
              </a:spcAft>
              <a:buFont typeface="Arial" panose="020B0604020202020204" pitchFamily="34" charset="0"/>
              <a:buChar char="•"/>
            </a:pPr>
            <a:endParaRPr lang="cs-CZ" sz="2000" b="1" dirty="0">
              <a:solidFill>
                <a:schemeClr val="accent6"/>
              </a:solidFill>
            </a:endParaRPr>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15</a:t>
            </a:fld>
            <a:endParaRPr lang="cs-CZ"/>
          </a:p>
        </p:txBody>
      </p:sp>
    </p:spTree>
    <p:extLst>
      <p:ext uri="{BB962C8B-B14F-4D97-AF65-F5344CB8AC3E}">
        <p14:creationId xmlns:p14="http://schemas.microsoft.com/office/powerpoint/2010/main" val="2047402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Kontrola veřejné podpory – právní základ</a:t>
            </a:r>
            <a:r>
              <a:rPr lang="cs-CZ" sz="2000" dirty="0">
                <a:solidFill>
                  <a:schemeClr val="accent2"/>
                </a:solidFill>
              </a:rPr>
              <a:t/>
            </a:r>
            <a:br>
              <a:rPr lang="cs-CZ" sz="2000" dirty="0">
                <a:solidFill>
                  <a:schemeClr val="accent2"/>
                </a:solidFill>
              </a:rPr>
            </a:br>
            <a:endParaRPr lang="cs-CZ" dirty="0">
              <a:solidFill>
                <a:schemeClr val="accent2"/>
              </a:solidFill>
            </a:endParaRPr>
          </a:p>
        </p:txBody>
      </p:sp>
      <p:sp>
        <p:nvSpPr>
          <p:cNvPr id="3" name="Zástupný symbol pro obsah 2"/>
          <p:cNvSpPr>
            <a:spLocks noGrp="1"/>
          </p:cNvSpPr>
          <p:nvPr>
            <p:ph idx="1"/>
          </p:nvPr>
        </p:nvSpPr>
        <p:spPr>
          <a:xfrm>
            <a:off x="357245" y="1388533"/>
            <a:ext cx="8136000" cy="4989689"/>
          </a:xfrm>
        </p:spPr>
        <p:txBody>
          <a:bodyPr/>
          <a:lstStyle/>
          <a:p>
            <a:pPr marL="457200" indent="-457200" fontAlgn="auto">
              <a:spcAft>
                <a:spcPts val="0"/>
              </a:spcAft>
              <a:buFont typeface="Arial" panose="020B0604020202020204" pitchFamily="34" charset="0"/>
              <a:buChar char="•"/>
              <a:defRPr/>
            </a:pPr>
            <a:r>
              <a:rPr lang="cs-CZ" sz="2000" dirty="0">
                <a:solidFill>
                  <a:srgbClr val="F24F00"/>
                </a:solidFill>
              </a:rPr>
              <a:t>SFEU - čl. 107- 109</a:t>
            </a:r>
          </a:p>
          <a:p>
            <a:pPr algn="just" fontAlgn="auto">
              <a:spcAft>
                <a:spcPts val="0"/>
              </a:spcAft>
              <a:defRPr/>
            </a:pPr>
            <a:r>
              <a:rPr lang="cs-CZ" sz="2000" i="1" dirty="0">
                <a:solidFill>
                  <a:srgbClr val="F24F00"/>
                </a:solidFill>
              </a:rPr>
              <a:t>	„Podpory poskytované v jakékoli formě státem nebo ze státních prostředků, které narušují nebo mohou narušit hospodářskou soutěž tím, že zvýhodňují určité podniky nebo určitá odvětví výroby, jsou, pokud ovlivňují obchod mezi členskými státy, neslučitelné s vnitřním trhem, nestanoví-li Smlouvy jinak„</a:t>
            </a:r>
          </a:p>
          <a:p>
            <a:pPr algn="just" fontAlgn="auto">
              <a:spcAft>
                <a:spcPts val="0"/>
              </a:spcAft>
              <a:defRPr/>
            </a:pPr>
            <a:endParaRPr lang="cs-CZ" sz="2000" i="1" dirty="0">
              <a:solidFill>
                <a:srgbClr val="F24F00"/>
              </a:solidFill>
            </a:endParaRPr>
          </a:p>
          <a:p>
            <a:pPr marL="704850" lvl="2" indent="-342900" fontAlgn="auto">
              <a:spcAft>
                <a:spcPts val="0"/>
              </a:spcAft>
              <a:buFont typeface="Arial" panose="020B0604020202020204" pitchFamily="34" charset="0"/>
              <a:buChar char="•"/>
              <a:defRPr/>
            </a:pPr>
            <a:r>
              <a:rPr lang="cs-CZ" sz="2000" dirty="0"/>
              <a:t>Výjimky přímo na základě článku 107 Smlouvy</a:t>
            </a:r>
          </a:p>
          <a:p>
            <a:pPr marL="704850" lvl="2" indent="-342900" fontAlgn="auto">
              <a:spcAft>
                <a:spcPts val="0"/>
              </a:spcAft>
              <a:buFont typeface="Arial" panose="020B0604020202020204" pitchFamily="34" charset="0"/>
              <a:buChar char="•"/>
              <a:defRPr/>
            </a:pPr>
            <a:r>
              <a:rPr lang="cs-CZ" sz="2000" dirty="0"/>
              <a:t>Procesní pravidla-základ čl.108+109</a:t>
            </a:r>
          </a:p>
          <a:p>
            <a:pPr marL="704850" lvl="2" indent="-342900" fontAlgn="auto">
              <a:spcAft>
                <a:spcPts val="0"/>
              </a:spcAft>
              <a:buFont typeface="Arial" panose="020B0604020202020204" pitchFamily="34" charset="0"/>
              <a:buChar char="•"/>
              <a:defRPr/>
            </a:pPr>
            <a:r>
              <a:rPr lang="cs-CZ" sz="2000" dirty="0"/>
              <a:t>Obecná bloková výjimka – GBER </a:t>
            </a:r>
          </a:p>
          <a:p>
            <a:pPr marL="647700" lvl="2" indent="-285750" fontAlgn="auto">
              <a:spcAft>
                <a:spcPts val="0"/>
              </a:spcAft>
              <a:buFont typeface="Arial" panose="020B0604020202020204" pitchFamily="34" charset="0"/>
              <a:buChar char="•"/>
              <a:defRPr/>
            </a:pPr>
            <a:r>
              <a:rPr lang="cs-CZ" sz="2000" dirty="0"/>
              <a:t> Sdělení Komise o pojmu veřejná podpora uvedeném v čl. 107  odst. 1 Smlouvy o fungování Evropské unie (2016/C 262/01) </a:t>
            </a:r>
          </a:p>
          <a:p>
            <a:pPr marL="285750" indent="-285750" fontAlgn="auto">
              <a:spcAft>
                <a:spcPts val="0"/>
              </a:spcAft>
              <a:buFont typeface="Arial" panose="020B0604020202020204" pitchFamily="34" charset="0"/>
              <a:buChar char="•"/>
              <a:defRPr/>
            </a:pPr>
            <a:endParaRPr lang="cs-CZ" sz="2000" dirty="0"/>
          </a:p>
          <a:p>
            <a:pPr marL="285750" indent="-285750" fontAlgn="auto">
              <a:spcAft>
                <a:spcPts val="0"/>
              </a:spcAft>
              <a:buFont typeface="Arial" panose="020B0604020202020204" pitchFamily="34" charset="0"/>
              <a:buChar char="•"/>
              <a:defRPr/>
            </a:pPr>
            <a:endParaRPr lang="cs-CZ" sz="2000" dirty="0"/>
          </a:p>
          <a:p>
            <a:pPr marL="285750" indent="-285750" fontAlgn="auto">
              <a:spcAft>
                <a:spcPts val="0"/>
              </a:spcAft>
              <a:buFont typeface="Arial" panose="020B0604020202020204" pitchFamily="34" charset="0"/>
              <a:buChar char="•"/>
              <a:defRPr/>
            </a:pPr>
            <a:endParaRPr lang="cs-CZ" sz="2000" dirty="0"/>
          </a:p>
          <a:p>
            <a:pPr marL="285750" indent="-285750" fontAlgn="auto">
              <a:spcAft>
                <a:spcPts val="0"/>
              </a:spcAft>
              <a:buFont typeface="Arial" panose="020B0604020202020204" pitchFamily="34" charset="0"/>
              <a:buChar char="•"/>
              <a:defRPr/>
            </a:pPr>
            <a:r>
              <a:rPr lang="cs-CZ" sz="2000" dirty="0"/>
              <a:t>Zákon o úpravě některých vztahů v oblasti veřejné podpory ZOHS - § 10 – 11  (</a:t>
            </a:r>
            <a:r>
              <a:rPr lang="cs-CZ" sz="2000" dirty="0">
                <a:hlinkClick r:id="rId3"/>
              </a:rPr>
              <a:t>www.compet.cz</a:t>
            </a:r>
            <a:r>
              <a:rPr lang="cs-CZ" sz="2000" dirty="0"/>
              <a:t>)</a:t>
            </a:r>
          </a:p>
          <a:p>
            <a:endParaRPr lang="cs-CZ" sz="1800" dirty="0">
              <a:solidFill>
                <a:schemeClr val="accent2"/>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16</a:t>
            </a:fld>
            <a:endParaRPr lang="cs-CZ"/>
          </a:p>
        </p:txBody>
      </p:sp>
    </p:spTree>
    <p:extLst>
      <p:ext uri="{BB962C8B-B14F-4D97-AF65-F5344CB8AC3E}">
        <p14:creationId xmlns:p14="http://schemas.microsoft.com/office/powerpoint/2010/main" val="4236145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Kontrola veřejné podpory - Definiční znaky VP (čl. 107 (1) SFEU)</a:t>
            </a:r>
          </a:p>
        </p:txBody>
      </p:sp>
      <p:sp>
        <p:nvSpPr>
          <p:cNvPr id="3" name="Zástupný symbol pro obsah 2"/>
          <p:cNvSpPr>
            <a:spLocks noGrp="1"/>
          </p:cNvSpPr>
          <p:nvPr>
            <p:ph idx="1"/>
          </p:nvPr>
        </p:nvSpPr>
        <p:spPr>
          <a:xfrm>
            <a:off x="504000" y="1508760"/>
            <a:ext cx="8136000" cy="4863240"/>
          </a:xfrm>
        </p:spPr>
        <p:txBody>
          <a:bodyPr/>
          <a:lstStyle/>
          <a:p>
            <a:pPr>
              <a:defRPr/>
            </a:pPr>
            <a:r>
              <a:rPr lang="cs-CZ" sz="2000" dirty="0"/>
              <a:t>O VP ve smyslu čl. 107 (1) SFEU se jedná v případě </a:t>
            </a:r>
            <a:r>
              <a:rPr lang="cs-CZ" sz="2000" u="sng" dirty="0"/>
              <a:t>kumulativního</a:t>
            </a:r>
            <a:r>
              <a:rPr lang="cs-CZ" sz="2000" dirty="0"/>
              <a:t> naplnění definičních znaků.</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veřejné prostředky</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selektivní zvýhodnění soutěžitele/odvětví výroby</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(hrozba) narušení hospodářské soutěže</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ovlivnění obchodu mezi členskými státy</a:t>
            </a:r>
          </a:p>
          <a:p>
            <a:pPr marL="457200" indent="-457200">
              <a:buClrTx/>
              <a:buFont typeface="Arial" panose="020B0604020202020204" pitchFamily="34" charset="0"/>
              <a:buChar char="•"/>
              <a:defRPr/>
            </a:pPr>
            <a:endParaRPr lang="cs-CZ" altLang="cs-CZ" sz="2000" dirty="0"/>
          </a:p>
          <a:p>
            <a:endParaRPr lang="cs-CZ" sz="2000"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17</a:t>
            </a:fld>
            <a:endParaRPr lang="cs-CZ"/>
          </a:p>
        </p:txBody>
      </p:sp>
    </p:spTree>
    <p:extLst>
      <p:ext uri="{BB962C8B-B14F-4D97-AF65-F5344CB8AC3E}">
        <p14:creationId xmlns:p14="http://schemas.microsoft.com/office/powerpoint/2010/main" val="2708779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Sdělení Komise o pojmu veřejná podpora</a:t>
            </a:r>
          </a:p>
        </p:txBody>
      </p:sp>
      <p:sp>
        <p:nvSpPr>
          <p:cNvPr id="3" name="Zástupný symbol pro obsah 2"/>
          <p:cNvSpPr>
            <a:spLocks noGrp="1"/>
          </p:cNvSpPr>
          <p:nvPr>
            <p:ph idx="1"/>
          </p:nvPr>
        </p:nvSpPr>
        <p:spPr>
          <a:xfrm>
            <a:off x="504000" y="1508760"/>
            <a:ext cx="8136000" cy="4863240"/>
          </a:xfrm>
        </p:spPr>
        <p:txBody>
          <a:bodyPr/>
          <a:lstStyle/>
          <a:p>
            <a:r>
              <a:rPr lang="cs-CZ" altLang="cs-CZ" sz="2800" dirty="0">
                <a:solidFill>
                  <a:schemeClr val="accent2"/>
                </a:solidFill>
              </a:rPr>
              <a:t>veřejné prostředky </a:t>
            </a:r>
          </a:p>
          <a:p>
            <a:pPr marL="857250" lvl="1" indent="-457200">
              <a:buFont typeface="Arial" charset="0"/>
              <a:buChar char="•"/>
            </a:pPr>
            <a:r>
              <a:rPr lang="cs-CZ" altLang="cs-CZ" sz="2400" dirty="0"/>
              <a:t>státní prostředky</a:t>
            </a:r>
          </a:p>
          <a:p>
            <a:pPr marL="857250" lvl="1" indent="-457200">
              <a:buFont typeface="Arial" charset="0"/>
              <a:buChar char="•"/>
            </a:pPr>
            <a:r>
              <a:rPr lang="cs-CZ" altLang="cs-CZ" sz="2400" dirty="0"/>
              <a:t>přičitatelnost státu</a:t>
            </a:r>
          </a:p>
          <a:p>
            <a:pPr marL="857250" lvl="1" indent="-457200">
              <a:buFont typeface="Arial" charset="0"/>
              <a:buChar char="•"/>
            </a:pPr>
            <a:endParaRPr lang="cs-CZ" altLang="cs-CZ" sz="2400" dirty="0"/>
          </a:p>
          <a:p>
            <a:r>
              <a:rPr lang="cs-CZ" altLang="cs-CZ" sz="2800" dirty="0">
                <a:solidFill>
                  <a:schemeClr val="accent2"/>
                </a:solidFill>
              </a:rPr>
              <a:t>zvýhodnění soutěžitele</a:t>
            </a:r>
          </a:p>
          <a:p>
            <a:pPr marL="857250" lvl="1" indent="-457200">
              <a:buFont typeface="Arial" charset="0"/>
              <a:buChar char="•"/>
            </a:pPr>
            <a:r>
              <a:rPr lang="cs-CZ" altLang="cs-CZ" sz="2400" dirty="0"/>
              <a:t>pojem podnik</a:t>
            </a:r>
          </a:p>
          <a:p>
            <a:pPr marL="857250" lvl="1" indent="-457200">
              <a:buFont typeface="Arial" charset="0"/>
              <a:buChar char="•"/>
            </a:pPr>
            <a:r>
              <a:rPr lang="cs-CZ" altLang="cs-CZ" sz="2400" dirty="0"/>
              <a:t>zvýhodnění</a:t>
            </a:r>
          </a:p>
          <a:p>
            <a:pPr marL="857250" lvl="1" indent="-457200">
              <a:buFont typeface="Arial" charset="0"/>
              <a:buChar char="•"/>
            </a:pPr>
            <a:r>
              <a:rPr lang="cs-CZ" altLang="cs-CZ" sz="2400" dirty="0"/>
              <a:t>selektivita</a:t>
            </a:r>
          </a:p>
          <a:p>
            <a:pPr marL="400050" lvl="1" indent="0">
              <a:buNone/>
            </a:pPr>
            <a:endParaRPr lang="cs-CZ" altLang="cs-CZ" sz="2400" dirty="0"/>
          </a:p>
          <a:p>
            <a:r>
              <a:rPr lang="cs-CZ" altLang="cs-CZ" sz="2800" dirty="0">
                <a:solidFill>
                  <a:schemeClr val="accent2"/>
                </a:solidFill>
              </a:rPr>
              <a:t>narušení hospodářské soutěže</a:t>
            </a:r>
          </a:p>
          <a:p>
            <a:endParaRPr lang="cs-CZ" altLang="cs-CZ" sz="2800" dirty="0">
              <a:solidFill>
                <a:schemeClr val="accent2"/>
              </a:solidFill>
            </a:endParaRPr>
          </a:p>
          <a:p>
            <a:r>
              <a:rPr lang="cs-CZ" altLang="cs-CZ" sz="2800" dirty="0">
                <a:solidFill>
                  <a:schemeClr val="accent2"/>
                </a:solidFill>
              </a:rPr>
              <a:t>ovlivnění obchodu v rámci Unie</a:t>
            </a:r>
          </a:p>
          <a:p>
            <a:endParaRPr lang="cs-CZ" dirty="0">
              <a:solidFill>
                <a:schemeClr val="accent2"/>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18</a:t>
            </a:fld>
            <a:endParaRPr lang="cs-CZ"/>
          </a:p>
        </p:txBody>
      </p:sp>
    </p:spTree>
    <p:extLst>
      <p:ext uri="{BB962C8B-B14F-4D97-AF65-F5344CB8AC3E}">
        <p14:creationId xmlns:p14="http://schemas.microsoft.com/office/powerpoint/2010/main" val="424724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Důvody pro spojování soutěžitelů</a:t>
            </a:r>
          </a:p>
        </p:txBody>
      </p:sp>
      <p:sp>
        <p:nvSpPr>
          <p:cNvPr id="3" name="Zástupný symbol pro obsah 2"/>
          <p:cNvSpPr>
            <a:spLocks noGrp="1"/>
          </p:cNvSpPr>
          <p:nvPr>
            <p:ph idx="1"/>
          </p:nvPr>
        </p:nvSpPr>
        <p:spPr>
          <a:xfrm>
            <a:off x="504000" y="1472540"/>
            <a:ext cx="8136000" cy="4899460"/>
          </a:xfrm>
        </p:spPr>
        <p:txBody>
          <a:bodyPr/>
          <a:lstStyle/>
          <a:p>
            <a:pPr marL="285750" indent="-285750">
              <a:buFontTx/>
              <a:buChar char="-"/>
            </a:pPr>
            <a:endParaRPr lang="cs-CZ" dirty="0">
              <a:solidFill>
                <a:srgbClr val="F24F00"/>
              </a:solidFill>
            </a:endParaRPr>
          </a:p>
          <a:p>
            <a:pPr marL="285750" indent="-285750">
              <a:buFontTx/>
              <a:buChar char="-"/>
            </a:pPr>
            <a:r>
              <a:rPr lang="cs-CZ" sz="2800" dirty="0"/>
              <a:t>Synergie</a:t>
            </a:r>
          </a:p>
          <a:p>
            <a:pPr marL="285750" indent="-285750">
              <a:buFontTx/>
              <a:buChar char="-"/>
            </a:pPr>
            <a:endParaRPr lang="cs-CZ" sz="2800" dirty="0"/>
          </a:p>
          <a:p>
            <a:pPr marL="285750" indent="-285750">
              <a:buFontTx/>
              <a:buChar char="-"/>
            </a:pPr>
            <a:r>
              <a:rPr lang="cs-CZ" sz="2800" dirty="0"/>
              <a:t>Diverzifikace aktivit</a:t>
            </a:r>
          </a:p>
          <a:p>
            <a:pPr marL="285750" indent="-285750">
              <a:buFontTx/>
              <a:buChar char="-"/>
            </a:pPr>
            <a:endParaRPr lang="cs-CZ" sz="2800" dirty="0"/>
          </a:p>
          <a:p>
            <a:pPr marL="285750" indent="-285750">
              <a:buFontTx/>
              <a:buChar char="-"/>
            </a:pPr>
            <a:r>
              <a:rPr lang="cs-CZ" sz="2800" dirty="0"/>
              <a:t>Růst</a:t>
            </a:r>
          </a:p>
          <a:p>
            <a:pPr marL="285750" indent="-285750">
              <a:buFontTx/>
              <a:buChar char="-"/>
            </a:pPr>
            <a:endParaRPr lang="cs-CZ" sz="2800" dirty="0"/>
          </a:p>
          <a:p>
            <a:pPr marL="285750" indent="-285750">
              <a:buFontTx/>
              <a:buChar char="-"/>
            </a:pPr>
            <a:r>
              <a:rPr lang="cs-CZ" sz="2800" dirty="0"/>
              <a:t>Omezení nákladů</a:t>
            </a:r>
          </a:p>
          <a:p>
            <a:pPr marL="285750" indent="-285750">
              <a:buFontTx/>
              <a:buChar char="-"/>
            </a:pPr>
            <a:endParaRPr lang="cs-CZ" sz="2800" dirty="0"/>
          </a:p>
          <a:p>
            <a:pPr marL="285750" indent="-285750">
              <a:buFontTx/>
              <a:buChar char="-"/>
            </a:pPr>
            <a:r>
              <a:rPr lang="cs-CZ" sz="2800" dirty="0"/>
              <a:t>Záchrana</a:t>
            </a:r>
          </a:p>
          <a:p>
            <a:pPr marL="285750" indent="-285750">
              <a:buFontTx/>
              <a:buChar char="-"/>
            </a:pPr>
            <a:endParaRPr lang="cs-CZ" sz="2800" dirty="0"/>
          </a:p>
          <a:p>
            <a:pPr marL="285750" indent="-285750">
              <a:buFontTx/>
              <a:buChar char="-"/>
            </a:pPr>
            <a:r>
              <a:rPr lang="cs-CZ" sz="2800" dirty="0"/>
              <a:t>…</a:t>
            </a:r>
            <a:endParaRPr lang="en-US" sz="2800"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a:t>
            </a:fld>
            <a:endParaRPr lang="cs-CZ"/>
          </a:p>
        </p:txBody>
      </p:sp>
    </p:spTree>
    <p:extLst>
      <p:ext uri="{BB962C8B-B14F-4D97-AF65-F5344CB8AC3E}">
        <p14:creationId xmlns:p14="http://schemas.microsoft.com/office/powerpoint/2010/main" val="51316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Veřejné prostředky</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defRPr/>
            </a:pPr>
            <a:r>
              <a:rPr lang="cs-CZ" sz="2800" dirty="0">
                <a:solidFill>
                  <a:srgbClr val="F24F00"/>
                </a:solidFill>
              </a:rPr>
              <a:t>Státní prostředky</a:t>
            </a:r>
          </a:p>
          <a:p>
            <a:pPr marL="466725" lvl="1" indent="-285750">
              <a:buFont typeface="Arial" panose="020B0604020202020204" pitchFamily="34" charset="0"/>
              <a:buChar char="•"/>
              <a:defRPr/>
            </a:pPr>
            <a:r>
              <a:rPr lang="cs-CZ" sz="2800" dirty="0">
                <a:solidFill>
                  <a:srgbClr val="F24F00"/>
                </a:solidFill>
              </a:rPr>
              <a:t>	 </a:t>
            </a:r>
            <a:r>
              <a:rPr lang="cs-CZ" sz="2800" dirty="0"/>
              <a:t>prostředky státu, krajů, obcí, veřejných podniků, za určitých podmínek také bank, fondů, soukromých subjektů </a:t>
            </a:r>
          </a:p>
          <a:p>
            <a:pPr marL="466725" lvl="1" indent="-285750">
              <a:buFont typeface="Arial" panose="020B0604020202020204" pitchFamily="34" charset="0"/>
              <a:buChar char="•"/>
              <a:defRPr/>
            </a:pPr>
            <a:r>
              <a:rPr lang="cs-CZ" sz="2800" dirty="0"/>
              <a:t>forma dotace, úvěru, záruky, závazek poskytnout prostředky později, daňové úlevy, poskytnutí zboží/služeb za cenu nižší než tržní</a:t>
            </a:r>
          </a:p>
          <a:p>
            <a:pPr marL="457200" indent="-457200">
              <a:buFont typeface="Arial" panose="020B0604020202020204" pitchFamily="34" charset="0"/>
              <a:buChar char="•"/>
              <a:defRPr/>
            </a:pPr>
            <a:endParaRPr lang="cs-CZ" sz="2800" dirty="0">
              <a:solidFill>
                <a:srgbClr val="F24F00"/>
              </a:solidFill>
            </a:endParaRPr>
          </a:p>
          <a:p>
            <a:pPr marL="457200" indent="-457200">
              <a:buFont typeface="Arial" panose="020B0604020202020204" pitchFamily="34" charset="0"/>
              <a:buChar char="•"/>
              <a:defRPr/>
            </a:pPr>
            <a:r>
              <a:rPr lang="cs-CZ" sz="2800" dirty="0">
                <a:solidFill>
                  <a:srgbClr val="F24F00"/>
                </a:solidFill>
              </a:rPr>
              <a:t>Přičitatelnost státu</a:t>
            </a:r>
          </a:p>
          <a:p>
            <a:pPr marL="466725" lvl="1" indent="-285750">
              <a:buFont typeface="Arial" panose="020B0604020202020204" pitchFamily="34" charset="0"/>
              <a:buChar char="•"/>
              <a:defRPr/>
            </a:pPr>
            <a:r>
              <a:rPr lang="cs-CZ" sz="2800" dirty="0">
                <a:solidFill>
                  <a:srgbClr val="F24F00"/>
                </a:solidFill>
              </a:rPr>
              <a:t>	</a:t>
            </a:r>
            <a:r>
              <a:rPr lang="cs-CZ" sz="2800" dirty="0"/>
              <a:t>veřejné orgány a také v případě zprostředkujících subjektů (veřejnoprávních, soukromých) nebo veřejných podniků</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19</a:t>
            </a:fld>
            <a:endParaRPr lang="cs-CZ"/>
          </a:p>
        </p:txBody>
      </p:sp>
    </p:spTree>
    <p:extLst>
      <p:ext uri="{BB962C8B-B14F-4D97-AF65-F5344CB8AC3E}">
        <p14:creationId xmlns:p14="http://schemas.microsoft.com/office/powerpoint/2010/main" val="65546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Případová studie – </a:t>
            </a:r>
            <a:r>
              <a:rPr lang="cs-CZ" dirty="0" err="1"/>
              <a:t>hinkley</a:t>
            </a:r>
            <a:r>
              <a:rPr lang="cs-CZ" dirty="0"/>
              <a:t> point c</a:t>
            </a:r>
          </a:p>
        </p:txBody>
      </p:sp>
      <p:sp>
        <p:nvSpPr>
          <p:cNvPr id="3" name="Zástupný symbol pro obsah 2"/>
          <p:cNvSpPr>
            <a:spLocks noGrp="1"/>
          </p:cNvSpPr>
          <p:nvPr>
            <p:ph idx="1"/>
          </p:nvPr>
        </p:nvSpPr>
        <p:spPr>
          <a:xfrm>
            <a:off x="504000" y="1487606"/>
            <a:ext cx="8136000" cy="4884394"/>
          </a:xfrm>
        </p:spPr>
        <p:txBody>
          <a:bodyPr/>
          <a:lstStyle/>
          <a:p>
            <a:pPr marL="285750" indent="-285750">
              <a:buFontTx/>
              <a:buChar char="-"/>
            </a:pPr>
            <a:r>
              <a:rPr lang="cs-CZ" dirty="0"/>
              <a:t>UK potřebuje mezi 2021 a 2030 postavit asi 60 GW nové kapacity pro výrobu elektřiny kvůli uzavření existujících jaderných a uhelných elektráren </a:t>
            </a:r>
          </a:p>
          <a:p>
            <a:pPr marL="285750" indent="-285750">
              <a:buFontTx/>
              <a:buChar char="-"/>
            </a:pPr>
            <a:r>
              <a:rPr lang="cs-CZ" dirty="0"/>
              <a:t>Potřeba dluhového financování ve výši 21.6 miliard €</a:t>
            </a:r>
          </a:p>
          <a:p>
            <a:pPr marL="285750" indent="-285750">
              <a:buFontTx/>
              <a:buChar char="-"/>
            </a:pPr>
            <a:r>
              <a:rPr lang="cs-CZ" dirty="0"/>
              <a:t>Právo členských států EU rozhodnout o svém energetickém mixu – UK podpora jádra</a:t>
            </a:r>
          </a:p>
          <a:p>
            <a:pPr marL="285750" indent="-285750">
              <a:buFontTx/>
              <a:buChar char="-"/>
            </a:pPr>
            <a:r>
              <a:rPr lang="cs-CZ" dirty="0"/>
              <a:t>Skutečné selhání trhu – projekt by nezískal nezbytné financování kvůli své bezprecedentní povaze a rozsahu</a:t>
            </a:r>
          </a:p>
          <a:p>
            <a:pPr marL="285750" indent="-285750">
              <a:buFontTx/>
              <a:buChar char="-"/>
            </a:pPr>
            <a:r>
              <a:rPr lang="cs-CZ" dirty="0"/>
              <a:t>Smlouvy pro případ rozdílu/</a:t>
            </a:r>
            <a:r>
              <a:rPr lang="cs-CZ" dirty="0" err="1"/>
              <a:t>Contracts</a:t>
            </a:r>
            <a:r>
              <a:rPr lang="cs-CZ" dirty="0"/>
              <a:t> </a:t>
            </a:r>
            <a:r>
              <a:rPr lang="cs-CZ" dirty="0" err="1"/>
              <a:t>for</a:t>
            </a:r>
            <a:r>
              <a:rPr lang="cs-CZ" dirty="0"/>
              <a:t> </a:t>
            </a:r>
            <a:r>
              <a:rPr lang="cs-CZ" dirty="0" err="1"/>
              <a:t>difference</a:t>
            </a:r>
            <a:r>
              <a:rPr lang="cs-CZ" dirty="0"/>
              <a:t> – garantovaná cena elektřiny pro výrobce po 35 let – mechanismus sdílení zisku+ z popudu Komise EU úprava – po dosažení úrovně návratnosti snížení cílové ceny a sdílení zisku s UK po 60 let</a:t>
            </a:r>
          </a:p>
          <a:p>
            <a:pPr marL="285750" indent="-285750">
              <a:buFontTx/>
              <a:buChar char="-"/>
            </a:pPr>
            <a:r>
              <a:rPr lang="cs-CZ" dirty="0"/>
              <a:t>Státní záruka za jakýkoliv dluh, který provozovatel JE bude pohledávat na finančních trzích pro potřeby financování elektrárny – poplatek za záruku byl příliš nízký pro tak rizikový projekt, na popud EK byl zvýšen o více než 1 miliardu GBP</a:t>
            </a:r>
          </a:p>
          <a:p>
            <a:pPr marL="285750" indent="-285750">
              <a:buFontTx/>
              <a:buChar char="-"/>
            </a:pPr>
            <a:r>
              <a:rPr lang="cs-CZ" dirty="0"/>
              <a:t>Intenzivní </a:t>
            </a:r>
            <a:r>
              <a:rPr lang="cs-CZ" dirty="0" err="1"/>
              <a:t>pre</a:t>
            </a:r>
            <a:r>
              <a:rPr lang="cs-CZ" dirty="0"/>
              <a:t>-notifikační kontakty UK s Komisí a členskými státy EU</a:t>
            </a:r>
          </a:p>
          <a:p>
            <a:pPr marL="285750" indent="-285750">
              <a:buFontTx/>
              <a:buChar char="-"/>
            </a:pPr>
            <a:r>
              <a:rPr lang="cs-CZ" dirty="0"/>
              <a:t>Pochybnosti Komise o slučitelnosti podpory s vnitřním trhem EU – formální šetření</a:t>
            </a:r>
          </a:p>
          <a:p>
            <a:pPr marL="466725" lvl="1" indent="-285750">
              <a:buFontTx/>
              <a:buChar char="-"/>
            </a:pPr>
            <a:r>
              <a:rPr lang="cs-CZ" dirty="0"/>
              <a:t>Princip investora v tržní ekonomice</a:t>
            </a:r>
          </a:p>
          <a:p>
            <a:pPr marL="466725" lvl="1" indent="-285750">
              <a:buFontTx/>
              <a:buChar char="-"/>
            </a:pPr>
            <a:r>
              <a:rPr lang="cs-CZ" dirty="0"/>
              <a:t>Vyjednání podmínek pro veřejnou podporu</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20</a:t>
            </a:fld>
            <a:endParaRPr lang="cs-CZ"/>
          </a:p>
        </p:txBody>
      </p:sp>
    </p:spTree>
    <p:extLst>
      <p:ext uri="{BB962C8B-B14F-4D97-AF65-F5344CB8AC3E}">
        <p14:creationId xmlns:p14="http://schemas.microsoft.com/office/powerpoint/2010/main" val="3165803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Zvýhodnění soutěžitele (1)</a:t>
            </a:r>
          </a:p>
        </p:txBody>
      </p:sp>
      <p:sp>
        <p:nvSpPr>
          <p:cNvPr id="3" name="Zástupný symbol pro obsah 2"/>
          <p:cNvSpPr>
            <a:spLocks noGrp="1"/>
          </p:cNvSpPr>
          <p:nvPr>
            <p:ph idx="1"/>
          </p:nvPr>
        </p:nvSpPr>
        <p:spPr>
          <a:xfrm>
            <a:off x="504000" y="1508760"/>
            <a:ext cx="8136000" cy="4863240"/>
          </a:xfrm>
        </p:spPr>
        <p:txBody>
          <a:bodyPr/>
          <a:lstStyle/>
          <a:p>
            <a:r>
              <a:rPr lang="cs-CZ" altLang="cs-CZ" sz="2000" dirty="0">
                <a:solidFill>
                  <a:srgbClr val="F24F00"/>
                </a:solidFill>
              </a:rPr>
              <a:t>Pojem soutěžitele</a:t>
            </a:r>
          </a:p>
          <a:p>
            <a:endParaRPr lang="cs-CZ" altLang="cs-CZ" sz="2000" dirty="0">
              <a:solidFill>
                <a:srgbClr val="F24F00"/>
              </a:solidFill>
            </a:endParaRPr>
          </a:p>
          <a:p>
            <a:pPr>
              <a:buFont typeface="Arial" charset="0"/>
              <a:buChar char="•"/>
            </a:pPr>
            <a:r>
              <a:rPr lang="cs-CZ" altLang="cs-CZ" sz="2000" dirty="0"/>
              <a:t>subjekt vykonávající ekonomickou činnost; právní forma nebo způsob financování není relevantní (město, výzkumná organizace, nezisková spol., sportovní klub)</a:t>
            </a:r>
          </a:p>
          <a:p>
            <a:pPr>
              <a:buFont typeface="Arial" charset="0"/>
              <a:buChar char="•"/>
            </a:pPr>
            <a:endParaRPr lang="cs-CZ" altLang="cs-CZ" sz="2000" dirty="0"/>
          </a:p>
          <a:p>
            <a:pPr>
              <a:buFont typeface="Arial" charset="0"/>
              <a:buChar char="•"/>
            </a:pPr>
            <a:r>
              <a:rPr lang="cs-CZ" altLang="cs-CZ" sz="2000" dirty="0"/>
              <a:t>subjekt vykonávající </a:t>
            </a:r>
            <a:r>
              <a:rPr lang="cs-CZ" altLang="cs-CZ" sz="2000" dirty="0" err="1"/>
              <a:t>ekon</a:t>
            </a:r>
            <a:r>
              <a:rPr lang="cs-CZ" altLang="cs-CZ" sz="2000" dirty="0"/>
              <a:t>. i neekonom. činnosti je podnikem pouze ve vztahu k ekonomickým činnostem</a:t>
            </a:r>
          </a:p>
          <a:p>
            <a:pPr>
              <a:buFont typeface="Arial" charset="0"/>
              <a:buChar char="•"/>
            </a:pPr>
            <a:endParaRPr lang="cs-CZ" altLang="cs-CZ" sz="2000" dirty="0"/>
          </a:p>
          <a:p>
            <a:pPr>
              <a:buFont typeface="Arial" charset="0"/>
              <a:buChar char="•"/>
            </a:pPr>
            <a:r>
              <a:rPr lang="cs-CZ" altLang="cs-CZ" sz="2000" dirty="0"/>
              <a:t>ekonomická činnost = nabízení služeb a/nebo výrobků na trhu</a:t>
            </a:r>
          </a:p>
          <a:p>
            <a:pPr>
              <a:buFont typeface="Arial" charset="0"/>
              <a:buChar char="•"/>
            </a:pPr>
            <a:endParaRPr lang="cs-CZ" altLang="cs-CZ" sz="2000" dirty="0"/>
          </a:p>
          <a:p>
            <a:pPr>
              <a:buFont typeface="Arial" charset="0"/>
              <a:buChar char="•"/>
            </a:pPr>
            <a:r>
              <a:rPr lang="cs-CZ" altLang="cs-CZ" sz="2000" dirty="0"/>
              <a:t>neekonomická činnost = výkon veřejné moci, veřejné vzdělávání v rámci státního vzdělávacího systému, nezávislý/ve spolupráci prováděný výzkum VŠ a VO s cílem získat nové poznatky a lepšího pochopení dané problematiky</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21</a:t>
            </a:fld>
            <a:endParaRPr lang="cs-CZ"/>
          </a:p>
        </p:txBody>
      </p:sp>
    </p:spTree>
    <p:extLst>
      <p:ext uri="{BB962C8B-B14F-4D97-AF65-F5344CB8AC3E}">
        <p14:creationId xmlns:p14="http://schemas.microsoft.com/office/powerpoint/2010/main" val="726980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Zvýhodnění soutěžitele (2)</a:t>
            </a:r>
          </a:p>
        </p:txBody>
      </p:sp>
      <p:sp>
        <p:nvSpPr>
          <p:cNvPr id="3" name="Zástupný symbol pro obsah 2"/>
          <p:cNvSpPr>
            <a:spLocks noGrp="1"/>
          </p:cNvSpPr>
          <p:nvPr>
            <p:ph idx="1"/>
          </p:nvPr>
        </p:nvSpPr>
        <p:spPr>
          <a:xfrm>
            <a:off x="504000" y="1460665"/>
            <a:ext cx="8136000" cy="4911335"/>
          </a:xfrm>
        </p:spPr>
        <p:txBody>
          <a:bodyPr/>
          <a:lstStyle/>
          <a:p>
            <a:pPr>
              <a:defRPr/>
            </a:pPr>
            <a:r>
              <a:rPr lang="cs-CZ" altLang="cs-CZ" sz="2000" dirty="0">
                <a:solidFill>
                  <a:srgbClr val="F24F00"/>
                </a:solidFill>
              </a:rPr>
              <a:t>Zvýhodnění</a:t>
            </a:r>
          </a:p>
          <a:p>
            <a:pPr>
              <a:defRPr/>
            </a:pPr>
            <a:r>
              <a:rPr lang="cs-CZ" altLang="cs-CZ" sz="2000" dirty="0"/>
              <a:t>= jakákoli </a:t>
            </a:r>
            <a:r>
              <a:rPr lang="cs-CZ" altLang="cs-CZ" sz="2000" dirty="0" err="1"/>
              <a:t>hosp</a:t>
            </a:r>
            <a:r>
              <a:rPr lang="cs-CZ" altLang="cs-CZ" sz="2000" dirty="0"/>
              <a:t>. výhoda, kterou by podnik za běžných tržních podmínek (tj. bez zásahu státu) nedostal</a:t>
            </a:r>
          </a:p>
          <a:p>
            <a:pPr>
              <a:defRPr/>
            </a:pPr>
            <a:r>
              <a:rPr lang="cs-CZ" altLang="cs-CZ" sz="2000" dirty="0"/>
              <a:t>= nejen přímé poskytnutí </a:t>
            </a:r>
            <a:r>
              <a:rPr lang="cs-CZ" altLang="cs-CZ" sz="2000" dirty="0" err="1"/>
              <a:t>fin</a:t>
            </a:r>
            <a:r>
              <a:rPr lang="cs-CZ" altLang="cs-CZ" sz="2000" dirty="0"/>
              <a:t>. prostředků ale i jakékoli snížení nákladů, které zatěžují rozpočet podniku</a:t>
            </a:r>
          </a:p>
          <a:p>
            <a:pPr>
              <a:defRPr/>
            </a:pPr>
            <a:endParaRPr lang="cs-CZ" altLang="cs-CZ" sz="2000" dirty="0">
              <a:solidFill>
                <a:srgbClr val="F24F00"/>
              </a:solidFill>
            </a:endParaRPr>
          </a:p>
          <a:p>
            <a:pPr>
              <a:defRPr/>
            </a:pPr>
            <a:r>
              <a:rPr lang="cs-CZ" altLang="cs-CZ" sz="2000" dirty="0">
                <a:solidFill>
                  <a:srgbClr val="F24F00"/>
                </a:solidFill>
              </a:rPr>
              <a:t>Nepřímá výhoda</a:t>
            </a:r>
          </a:p>
          <a:p>
            <a:pPr>
              <a:defRPr/>
            </a:pPr>
            <a:r>
              <a:rPr lang="cs-CZ" altLang="cs-CZ" sz="2000" dirty="0"/>
              <a:t>= Přímá podpora je podmíněna pořízením zboží nebo služeb, které poskytují pouze určité podniky</a:t>
            </a:r>
          </a:p>
          <a:p>
            <a:pPr marL="0" indent="0">
              <a:defRPr/>
            </a:pPr>
            <a:endParaRPr lang="cs-CZ" alt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22</a:t>
            </a:fld>
            <a:endParaRPr lang="cs-CZ"/>
          </a:p>
        </p:txBody>
      </p:sp>
    </p:spTree>
    <p:extLst>
      <p:ext uri="{BB962C8B-B14F-4D97-AF65-F5344CB8AC3E}">
        <p14:creationId xmlns:p14="http://schemas.microsoft.com/office/powerpoint/2010/main" val="3324479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Zvýhodnění soutěžitele (3)</a:t>
            </a:r>
          </a:p>
        </p:txBody>
      </p:sp>
      <p:sp>
        <p:nvSpPr>
          <p:cNvPr id="3" name="Zástupný symbol pro obsah 2"/>
          <p:cNvSpPr>
            <a:spLocks noGrp="1"/>
          </p:cNvSpPr>
          <p:nvPr>
            <p:ph idx="1"/>
          </p:nvPr>
        </p:nvSpPr>
        <p:spPr/>
        <p:txBody>
          <a:bodyPr/>
          <a:lstStyle/>
          <a:p>
            <a:pPr marL="285750" indent="-285750">
              <a:buFont typeface="Arial" panose="020B0604020202020204" pitchFamily="34" charset="0"/>
              <a:buChar char="•"/>
              <a:defRPr/>
            </a:pPr>
            <a:r>
              <a:rPr lang="cs-CZ" sz="2400" dirty="0">
                <a:solidFill>
                  <a:srgbClr val="F24F00"/>
                </a:solidFill>
              </a:rPr>
              <a:t>Selektivita (</a:t>
            </a:r>
            <a:r>
              <a:rPr lang="cs-CZ" sz="2400" dirty="0" err="1">
                <a:solidFill>
                  <a:srgbClr val="F24F00"/>
                </a:solidFill>
              </a:rPr>
              <a:t>vs</a:t>
            </a:r>
            <a:r>
              <a:rPr lang="cs-CZ" sz="2400" dirty="0">
                <a:solidFill>
                  <a:srgbClr val="F24F00"/>
                </a:solidFill>
              </a:rPr>
              <a:t> obecné opatření)</a:t>
            </a:r>
          </a:p>
          <a:p>
            <a:pPr marL="285750" indent="-285750">
              <a:buFont typeface="Arial" panose="020B0604020202020204" pitchFamily="34" charset="0"/>
              <a:buChar char="•"/>
              <a:defRPr/>
            </a:pPr>
            <a:endParaRPr lang="cs-CZ" sz="2400" dirty="0">
              <a:solidFill>
                <a:srgbClr val="F24F00"/>
              </a:solidFill>
            </a:endParaRPr>
          </a:p>
          <a:p>
            <a:pPr marL="466725" lvl="1" indent="-285750">
              <a:buFont typeface="Arial" panose="020B0604020202020204" pitchFamily="34" charset="0"/>
              <a:buChar char="•"/>
              <a:defRPr/>
            </a:pPr>
            <a:r>
              <a:rPr lang="cs-CZ" sz="2400" dirty="0"/>
              <a:t>selektivní zvýhodnění soutěžitele</a:t>
            </a:r>
          </a:p>
          <a:p>
            <a:pPr marL="466725" lvl="1" indent="-285750">
              <a:buFont typeface="Arial" panose="020B0604020202020204" pitchFamily="34" charset="0"/>
              <a:buChar char="•"/>
              <a:defRPr/>
            </a:pPr>
            <a:r>
              <a:rPr lang="cs-CZ" sz="2400" dirty="0"/>
              <a:t>opatření se vztahuje pouze na určité podniky nebo určitá </a:t>
            </a:r>
            <a:r>
              <a:rPr lang="cs-CZ" sz="2400" dirty="0" err="1"/>
              <a:t>hosp</a:t>
            </a:r>
            <a:r>
              <a:rPr lang="cs-CZ" sz="2400" dirty="0"/>
              <a:t>. odvětví (MSP, podniky v oblasti výroby, podniky s velkými </a:t>
            </a:r>
            <a:r>
              <a:rPr lang="cs-CZ" sz="2400" dirty="0" err="1"/>
              <a:t>fin</a:t>
            </a:r>
            <a:r>
              <a:rPr lang="cs-CZ" sz="2400" dirty="0"/>
              <a:t>. prostředky..)</a:t>
            </a:r>
          </a:p>
          <a:p>
            <a:pPr marL="466725" lvl="1" indent="-285750">
              <a:buFont typeface="Arial" panose="020B0604020202020204" pitchFamily="34" charset="0"/>
              <a:buChar char="•"/>
              <a:defRPr/>
            </a:pPr>
            <a:r>
              <a:rPr lang="cs-CZ" sz="2400" dirty="0"/>
              <a:t>opatření se sice vztahuje na všechny podniky, ale existuje diskreční pravomoc příslušného orgánu</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23</a:t>
            </a:fld>
            <a:endParaRPr lang="cs-CZ"/>
          </a:p>
        </p:txBody>
      </p:sp>
    </p:spTree>
    <p:extLst>
      <p:ext uri="{BB962C8B-B14F-4D97-AF65-F5344CB8AC3E}">
        <p14:creationId xmlns:p14="http://schemas.microsoft.com/office/powerpoint/2010/main" val="1530774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Narušení hospodářské soutěže</a:t>
            </a:r>
          </a:p>
        </p:txBody>
      </p:sp>
      <p:sp>
        <p:nvSpPr>
          <p:cNvPr id="3" name="Zástupný symbol pro obsah 2"/>
          <p:cNvSpPr>
            <a:spLocks noGrp="1"/>
          </p:cNvSpPr>
          <p:nvPr>
            <p:ph idx="1"/>
          </p:nvPr>
        </p:nvSpPr>
        <p:spPr>
          <a:xfrm>
            <a:off x="504000" y="1432560"/>
            <a:ext cx="8136000" cy="4939440"/>
          </a:xfrm>
        </p:spPr>
        <p:txBody>
          <a:bodyPr/>
          <a:lstStyle/>
          <a:p>
            <a:pPr marL="0" indent="0"/>
            <a:r>
              <a:rPr lang="cs-CZ" altLang="cs-CZ" dirty="0"/>
              <a:t>= </a:t>
            </a:r>
            <a:r>
              <a:rPr lang="cs-CZ" altLang="cs-CZ" sz="2400" dirty="0"/>
              <a:t>pokud opatření může posílit soutěžní postavení příjemce ve vztahu k jeho soutěžitelům, nemusí spočívat v rozšíření činnosti/získání nových podílů na trhu, postačí udržet si silnější soutěžní postavení</a:t>
            </a:r>
          </a:p>
          <a:p>
            <a:pPr marL="0" indent="0"/>
            <a:endParaRPr lang="cs-CZ" altLang="cs-CZ" sz="2400" dirty="0"/>
          </a:p>
          <a:p>
            <a:pPr marL="0" indent="0"/>
            <a:r>
              <a:rPr lang="cs-CZ" altLang="cs-CZ" sz="2400" dirty="0"/>
              <a:t>= v liberalizovaných odvětvích, v nichž existuje (může existovat) hospodářská soutěž</a:t>
            </a:r>
          </a:p>
          <a:p>
            <a:pPr marL="0" indent="0"/>
            <a:endParaRPr lang="cs-CZ" altLang="cs-CZ" sz="2400" dirty="0"/>
          </a:p>
          <a:p>
            <a:pPr marL="0" indent="0"/>
            <a:r>
              <a:rPr lang="cs-CZ" altLang="cs-CZ" sz="2400" dirty="0"/>
              <a:t>≠ existence zákonného monopolu, přičemž daná služba nesoutěží s podobnými službami a současně poskytovatel nemůže působit (kvůli regulačním či zákonným omezením) na jiném trhu</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24</a:t>
            </a:fld>
            <a:endParaRPr lang="cs-CZ"/>
          </a:p>
        </p:txBody>
      </p:sp>
    </p:spTree>
    <p:extLst>
      <p:ext uri="{BB962C8B-B14F-4D97-AF65-F5344CB8AC3E}">
        <p14:creationId xmlns:p14="http://schemas.microsoft.com/office/powerpoint/2010/main" val="1145212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Případová studie – </a:t>
            </a:r>
            <a:r>
              <a:rPr lang="cs-CZ" dirty="0" err="1"/>
              <a:t>paks</a:t>
            </a:r>
            <a:r>
              <a:rPr lang="cs-CZ" dirty="0"/>
              <a:t> </a:t>
            </a:r>
            <a:r>
              <a:rPr lang="cs-CZ" dirty="0" err="1"/>
              <a:t>ii</a:t>
            </a:r>
            <a:r>
              <a:rPr lang="cs-CZ" dirty="0"/>
              <a:t> </a:t>
            </a:r>
          </a:p>
        </p:txBody>
      </p:sp>
      <p:sp>
        <p:nvSpPr>
          <p:cNvPr id="3" name="Zástupný symbol pro obsah 2"/>
          <p:cNvSpPr>
            <a:spLocks noGrp="1"/>
          </p:cNvSpPr>
          <p:nvPr>
            <p:ph idx="1"/>
          </p:nvPr>
        </p:nvSpPr>
        <p:spPr>
          <a:xfrm>
            <a:off x="504000" y="1392072"/>
            <a:ext cx="8136000" cy="4979928"/>
          </a:xfrm>
        </p:spPr>
        <p:txBody>
          <a:bodyPr/>
          <a:lstStyle/>
          <a:p>
            <a:pPr marL="285750" indent="-285750">
              <a:buFontTx/>
              <a:buChar char="-"/>
            </a:pPr>
            <a:r>
              <a:rPr lang="cs-CZ" dirty="0"/>
              <a:t>Potřeba Maďarska (HU) nahradit vyřazenou výrobní kapacitu (4 reaktory v JE PAKS pokrývající 50% spotřeby elektřiny)</a:t>
            </a:r>
          </a:p>
          <a:p>
            <a:pPr marL="285750" indent="-285750">
              <a:buFontTx/>
              <a:buChar char="-"/>
            </a:pPr>
            <a:r>
              <a:rPr lang="cs-CZ" dirty="0"/>
              <a:t>HU akceptuje nižší návratnost investice než soukromý investor – proto EK schválila podporu s následujícími podmínkami nenarušování soutěže: </a:t>
            </a:r>
          </a:p>
          <a:p>
            <a:pPr marL="466725" lvl="1" indent="-285750">
              <a:buFontTx/>
              <a:buChar char="-"/>
            </a:pPr>
            <a:r>
              <a:rPr lang="en-GB" dirty="0"/>
              <a:t>a) </a:t>
            </a:r>
            <a:r>
              <a:rPr lang="cs-CZ" b="1" dirty="0"/>
              <a:t>Zabránění </a:t>
            </a:r>
            <a:r>
              <a:rPr lang="cs-CZ" b="1" dirty="0" err="1"/>
              <a:t>překompenzace</a:t>
            </a:r>
            <a:r>
              <a:rPr lang="cs-CZ" b="1" dirty="0"/>
              <a:t> provozovatele PAKS II</a:t>
            </a:r>
            <a:r>
              <a:rPr lang="cs-CZ" dirty="0"/>
              <a:t> – všechen potenciální profit PAKS II bude použit buď na splacení investice HU nebo na pokrytí běžných nákladů na provoz PAKS II. Profit nemůže použit na </a:t>
            </a:r>
            <a:r>
              <a:rPr lang="cs-CZ" dirty="0" err="1"/>
              <a:t>reinvestrice</a:t>
            </a:r>
            <a:r>
              <a:rPr lang="cs-CZ" dirty="0"/>
              <a:t> do výstavby nebo akvizice další výrobní kapacity</a:t>
            </a:r>
          </a:p>
          <a:p>
            <a:pPr marL="466725" lvl="1" indent="-285750">
              <a:buFontTx/>
              <a:buChar char="-"/>
            </a:pPr>
            <a:r>
              <a:rPr lang="en-GB" dirty="0"/>
              <a:t>b) </a:t>
            </a:r>
            <a:r>
              <a:rPr lang="cs-CZ" b="1" dirty="0"/>
              <a:t>Zabránění koncentraci trhu – </a:t>
            </a:r>
            <a:r>
              <a:rPr lang="cs-CZ" dirty="0"/>
              <a:t>PAKS II bude funkčně a právně oddělen od provozovatele JE PAKS (původní monopolista Skupina MVM) a jakéhokoliv jeho nástupce nebo jiných státem vlastněných energetických společností</a:t>
            </a:r>
          </a:p>
          <a:p>
            <a:pPr marL="466725" lvl="1" indent="-285750">
              <a:buFontTx/>
              <a:buChar char="-"/>
            </a:pPr>
            <a:r>
              <a:rPr lang="en-GB" dirty="0"/>
              <a:t>c) </a:t>
            </a:r>
            <a:r>
              <a:rPr lang="cs-CZ" b="1" dirty="0"/>
              <a:t>Zajištění likvidity trhu – </a:t>
            </a:r>
            <a:r>
              <a:rPr lang="cs-CZ" dirty="0"/>
              <a:t>PAKS II bude prodávat nejméně 30% celkové produkce elektřiny na otevřené energetické burze. Zbytek elektřiny vyrobené v PAKS II bude prodáván v aukcích za objektivních, transparentních a nediskriminačních podmínek </a:t>
            </a:r>
          </a:p>
          <a:p>
            <a:pPr marL="466725" lvl="1" indent="-285750">
              <a:buFontTx/>
              <a:buChar char="-"/>
            </a:pPr>
            <a:r>
              <a:rPr lang="cs-CZ" dirty="0"/>
              <a:t>Uplatnění výjimky z pravidel pro veřejné zakázky – technická exkluzivita, tj. pokud technické a bezpečnostní požadavky projektu mohou být splněny pouze jednou společností, je možné zakázku zadat přímo</a:t>
            </a:r>
          </a:p>
          <a:p>
            <a:pPr marL="285750" indent="-285750">
              <a:buFontTx/>
              <a:buChar char="-"/>
            </a:pPr>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25</a:t>
            </a:fld>
            <a:endParaRPr lang="cs-CZ"/>
          </a:p>
        </p:txBody>
      </p:sp>
    </p:spTree>
    <p:extLst>
      <p:ext uri="{BB962C8B-B14F-4D97-AF65-F5344CB8AC3E}">
        <p14:creationId xmlns:p14="http://schemas.microsoft.com/office/powerpoint/2010/main" val="1057266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Ovlivnění obchodu v rámci Unie</a:t>
            </a:r>
          </a:p>
        </p:txBody>
      </p:sp>
      <p:sp>
        <p:nvSpPr>
          <p:cNvPr id="3" name="Zástupný symbol pro obsah 2"/>
          <p:cNvSpPr>
            <a:spLocks noGrp="1"/>
          </p:cNvSpPr>
          <p:nvPr>
            <p:ph idx="1"/>
          </p:nvPr>
        </p:nvSpPr>
        <p:spPr>
          <a:xfrm>
            <a:off x="504000" y="1524000"/>
            <a:ext cx="8136000" cy="4848000"/>
          </a:xfrm>
        </p:spPr>
        <p:txBody>
          <a:bodyPr/>
          <a:lstStyle/>
          <a:p>
            <a:pPr>
              <a:buFont typeface="Arial" charset="0"/>
              <a:buChar char="•"/>
              <a:defRPr/>
            </a:pPr>
            <a:r>
              <a:rPr lang="cs-CZ" sz="2400" dirty="0">
                <a:solidFill>
                  <a:srgbClr val="F24F00"/>
                </a:solidFill>
              </a:rPr>
              <a:t> </a:t>
            </a:r>
            <a:r>
              <a:rPr lang="cs-CZ" sz="2400" dirty="0"/>
              <a:t>příjemce nemusí být zapojen do přeshraničního obchodu (ztížení vstupu na trh zahraničním subjektům tím, že opatření zachovává či posiluje místní nabídku)</a:t>
            </a:r>
          </a:p>
          <a:p>
            <a:pPr>
              <a:defRPr/>
            </a:pPr>
            <a:endParaRPr lang="cs-CZ" sz="2400" dirty="0"/>
          </a:p>
          <a:p>
            <a:pPr>
              <a:buFont typeface="Arial" charset="0"/>
              <a:buChar char="•"/>
              <a:defRPr/>
            </a:pPr>
            <a:endParaRPr lang="cs-CZ" sz="2400" dirty="0"/>
          </a:p>
          <a:p>
            <a:pPr>
              <a:buFont typeface="Arial" charset="0"/>
              <a:buChar char="•"/>
              <a:defRPr/>
            </a:pPr>
            <a:r>
              <a:rPr lang="cs-CZ" sz="2400" dirty="0"/>
              <a:t> i v případě, že příjemce vyváží svoji produkci na trhy mimo EU, kde se setkává se soutěžiteli z EU</a:t>
            </a:r>
          </a:p>
          <a:p>
            <a:pPr>
              <a:buFont typeface="Arial" charset="0"/>
              <a:buChar char="•"/>
              <a:defRPr/>
            </a:pPr>
            <a:endParaRPr lang="cs-CZ" sz="2400" dirty="0"/>
          </a:p>
          <a:p>
            <a:pPr>
              <a:buFont typeface="Arial" charset="0"/>
              <a:buChar char="•"/>
              <a:defRPr/>
            </a:pPr>
            <a:r>
              <a:rPr lang="cs-CZ" sz="2400" dirty="0"/>
              <a:t>lokálnost opatření</a:t>
            </a:r>
          </a:p>
          <a:p>
            <a:pPr>
              <a:buFont typeface="Arial" charset="0"/>
              <a:buChar char="•"/>
              <a:defRPr/>
            </a:pPr>
            <a:endParaRPr lang="cs-CZ" sz="2400" dirty="0"/>
          </a:p>
          <a:p>
            <a:pPr lvl="2">
              <a:buFont typeface="Arial" charset="0"/>
              <a:buChar char="•"/>
              <a:defRPr/>
            </a:pPr>
            <a:r>
              <a:rPr lang="cs-CZ" sz="2400" dirty="0"/>
              <a:t>nejedná se o přilákání poptávky/investic do daného regionu a nevytváří překážky pro vstup na trh soutěžitelům z jiných ČS</a:t>
            </a:r>
          </a:p>
          <a:p>
            <a:pPr>
              <a:buFont typeface="Arial" charset="0"/>
              <a:buChar char="•"/>
              <a:defRPr/>
            </a:pPr>
            <a:endParaRPr lang="cs-CZ" sz="2400" dirty="0"/>
          </a:p>
          <a:p>
            <a:pPr lvl="2">
              <a:buFont typeface="Arial" charset="0"/>
              <a:buChar char="•"/>
              <a:defRPr/>
            </a:pPr>
            <a:r>
              <a:rPr lang="cs-CZ" sz="2400" dirty="0"/>
              <a:t>zboží/služby čistě lokálního charakteru/pro geograficky ohraničenou oblast</a:t>
            </a:r>
          </a:p>
          <a:p>
            <a:endParaRPr lang="cs-CZ"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26</a:t>
            </a:fld>
            <a:endParaRPr lang="cs-CZ"/>
          </a:p>
        </p:txBody>
      </p:sp>
    </p:spTree>
    <p:extLst>
      <p:ext uri="{BB962C8B-B14F-4D97-AF65-F5344CB8AC3E}">
        <p14:creationId xmlns:p14="http://schemas.microsoft.com/office/powerpoint/2010/main" val="4238815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14582"/>
          </a:xfrm>
        </p:spPr>
        <p:txBody>
          <a:bodyPr/>
          <a:lstStyle/>
          <a:p>
            <a:r>
              <a:rPr lang="cs-CZ" dirty="0"/>
              <a:t>Vztahy s EK - Notifikace VP</a:t>
            </a:r>
            <a:br>
              <a:rPr lang="cs-CZ" dirty="0"/>
            </a:br>
            <a:r>
              <a:rPr lang="cs-CZ" dirty="0"/>
              <a:t>čl. 108 (3) SFEU</a:t>
            </a:r>
          </a:p>
        </p:txBody>
      </p:sp>
      <p:sp>
        <p:nvSpPr>
          <p:cNvPr id="3" name="Zástupný symbol pro obsah 2"/>
          <p:cNvSpPr>
            <a:spLocks noGrp="1"/>
          </p:cNvSpPr>
          <p:nvPr>
            <p:ph idx="1"/>
          </p:nvPr>
        </p:nvSpPr>
        <p:spPr/>
        <p:txBody>
          <a:bodyPr/>
          <a:lstStyle/>
          <a:p>
            <a:pPr marL="457200" indent="-457200">
              <a:buFont typeface="Arial" charset="0"/>
              <a:buChar char="•"/>
            </a:pPr>
            <a:r>
              <a:rPr lang="cs-CZ" altLang="cs-CZ" sz="2800" dirty="0"/>
              <a:t>povinnost notifikovat opatření VP Evropské komisi</a:t>
            </a:r>
          </a:p>
          <a:p>
            <a:pPr marL="457200" indent="-457200">
              <a:buFont typeface="Arial" charset="0"/>
              <a:buChar char="•"/>
            </a:pPr>
            <a:r>
              <a:rPr lang="cs-CZ" altLang="cs-CZ" sz="2800" dirty="0"/>
              <a:t>podpora může být poskytnuta až po vydání pozitivního rozhodnutí</a:t>
            </a:r>
          </a:p>
          <a:p>
            <a:pPr marL="457200" indent="-457200">
              <a:buFont typeface="Arial" charset="0"/>
              <a:buChar char="•"/>
            </a:pPr>
            <a:r>
              <a:rPr lang="cs-CZ" altLang="cs-CZ" sz="2800" dirty="0"/>
              <a:t>EK posuzuje</a:t>
            </a:r>
          </a:p>
          <a:p>
            <a:pPr marL="400050" lvl="1" indent="0">
              <a:buNone/>
            </a:pPr>
            <a:r>
              <a:rPr lang="cs-CZ" altLang="cs-CZ" dirty="0"/>
              <a:t>	</a:t>
            </a:r>
            <a:r>
              <a:rPr lang="cs-CZ" altLang="cs-CZ" sz="2400" dirty="0"/>
              <a:t>1) kumulativní naplnění definičních znaků VP</a:t>
            </a:r>
          </a:p>
          <a:p>
            <a:pPr marL="400050" lvl="1" indent="0">
              <a:buNone/>
            </a:pPr>
            <a:r>
              <a:rPr lang="cs-CZ" altLang="cs-CZ" sz="2400" dirty="0"/>
              <a:t>	(dle čl. 107 (1) SFEU)</a:t>
            </a:r>
          </a:p>
          <a:p>
            <a:pPr marL="400050" lvl="1" indent="0">
              <a:buNone/>
            </a:pPr>
            <a:endParaRPr lang="cs-CZ" altLang="cs-CZ" sz="2400" dirty="0"/>
          </a:p>
          <a:p>
            <a:pPr marL="400050" lvl="1" indent="0">
              <a:buNone/>
            </a:pPr>
            <a:r>
              <a:rPr lang="cs-CZ" altLang="cs-CZ" sz="2400" dirty="0"/>
              <a:t>	2) slučitelnost opatření s vnitřním trhem</a:t>
            </a:r>
          </a:p>
          <a:p>
            <a:pPr marL="400050" lvl="1" indent="0">
              <a:buNone/>
            </a:pPr>
            <a:r>
              <a:rPr lang="cs-CZ" altLang="cs-CZ" sz="2400" dirty="0"/>
              <a:t>	(dle Rámce </a:t>
            </a:r>
            <a:r>
              <a:rPr lang="cs-CZ" altLang="cs-CZ" sz="2400" dirty="0" err="1"/>
              <a:t>VaVaI</a:t>
            </a:r>
            <a:r>
              <a:rPr lang="cs-CZ" altLang="cs-CZ" sz="2400" dirty="0"/>
              <a:t>, Pokynů, Sdělení)</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27</a:t>
            </a:fld>
            <a:endParaRPr lang="cs-CZ"/>
          </a:p>
        </p:txBody>
      </p:sp>
    </p:spTree>
    <p:extLst>
      <p:ext uri="{BB962C8B-B14F-4D97-AF65-F5344CB8AC3E}">
        <p14:creationId xmlns:p14="http://schemas.microsoft.com/office/powerpoint/2010/main" val="1235605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Hlavní Výjimky z povinnosti notifikovat </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defRPr/>
            </a:pPr>
            <a:r>
              <a:rPr lang="cs-CZ" sz="2800" dirty="0"/>
              <a:t>Obecné nařízení o blokových výjimkách</a:t>
            </a:r>
          </a:p>
          <a:p>
            <a:pPr marL="0" indent="0">
              <a:defRPr/>
            </a:pPr>
            <a:r>
              <a:rPr lang="cs-CZ" sz="2800" dirty="0"/>
              <a:t>	(General </a:t>
            </a:r>
            <a:r>
              <a:rPr lang="cs-CZ" sz="2800" dirty="0" err="1"/>
              <a:t>block</a:t>
            </a:r>
            <a:r>
              <a:rPr lang="cs-CZ" sz="2800" dirty="0"/>
              <a:t> </a:t>
            </a:r>
            <a:r>
              <a:rPr lang="cs-CZ" sz="2800" dirty="0" err="1"/>
              <a:t>exemption</a:t>
            </a:r>
            <a:r>
              <a:rPr lang="cs-CZ" sz="2800" dirty="0"/>
              <a:t> </a:t>
            </a:r>
            <a:r>
              <a:rPr lang="cs-CZ" sz="2800" dirty="0" err="1"/>
              <a:t>Regulation</a:t>
            </a:r>
            <a:r>
              <a:rPr lang="cs-CZ" sz="2800" dirty="0"/>
              <a:t> – 	GBER)</a:t>
            </a:r>
          </a:p>
          <a:p>
            <a:pPr marL="0" indent="0">
              <a:defRPr/>
            </a:pPr>
            <a:endParaRPr lang="cs-CZ" sz="2800" dirty="0"/>
          </a:p>
          <a:p>
            <a:pPr marL="457200" indent="-457200">
              <a:buFont typeface="Arial" panose="020B0604020202020204" pitchFamily="34" charset="0"/>
              <a:buChar char="•"/>
              <a:defRPr/>
            </a:pPr>
            <a:r>
              <a:rPr lang="cs-CZ" sz="2800" dirty="0"/>
              <a:t>podpora de </a:t>
            </a:r>
            <a:r>
              <a:rPr lang="cs-CZ" sz="2800" dirty="0" err="1"/>
              <a:t>minimis</a:t>
            </a:r>
            <a:endParaRPr lang="cs-CZ" sz="2800" dirty="0"/>
          </a:p>
          <a:p>
            <a:pPr>
              <a:defRPr/>
            </a:pPr>
            <a:endParaRPr lang="cs-CZ" sz="2800" dirty="0"/>
          </a:p>
          <a:p>
            <a:pPr marL="457200" indent="-457200">
              <a:buFont typeface="Arial" panose="020B0604020202020204" pitchFamily="34" charset="0"/>
              <a:buChar char="•"/>
              <a:defRPr/>
            </a:pPr>
            <a:r>
              <a:rPr lang="cs-CZ" sz="2800" dirty="0"/>
              <a:t>služby obecného hospodářského zájmu (částečně)</a:t>
            </a:r>
          </a:p>
          <a:p>
            <a:pPr marL="457200" indent="-457200">
              <a:buFont typeface="Arial" panose="020B0604020202020204" pitchFamily="34" charset="0"/>
              <a:buChar char="•"/>
              <a:defRPr/>
            </a:pPr>
            <a:endParaRPr lang="cs-CZ" sz="2800" dirty="0"/>
          </a:p>
          <a:p>
            <a:endParaRPr lang="cs-CZ" sz="28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28</a:t>
            </a:fld>
            <a:endParaRPr lang="cs-CZ"/>
          </a:p>
        </p:txBody>
      </p:sp>
    </p:spTree>
    <p:extLst>
      <p:ext uri="{BB962C8B-B14F-4D97-AF65-F5344CB8AC3E}">
        <p14:creationId xmlns:p14="http://schemas.microsoft.com/office/powerpoint/2010/main" val="3375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Proč kontrolovat spojování soutěžitelů v EU (a EHP)</a:t>
            </a:r>
          </a:p>
        </p:txBody>
      </p:sp>
      <p:sp>
        <p:nvSpPr>
          <p:cNvPr id="3" name="Zástupný symbol pro obsah 2"/>
          <p:cNvSpPr>
            <a:spLocks noGrp="1"/>
          </p:cNvSpPr>
          <p:nvPr>
            <p:ph idx="1"/>
          </p:nvPr>
        </p:nvSpPr>
        <p:spPr>
          <a:xfrm>
            <a:off x="504000" y="1436914"/>
            <a:ext cx="8136000" cy="4935086"/>
          </a:xfrm>
        </p:spPr>
        <p:txBody>
          <a:bodyPr/>
          <a:lstStyle/>
          <a:p>
            <a:pPr marL="285750" indent="-285750">
              <a:buFontTx/>
              <a:buChar char="-"/>
            </a:pPr>
            <a:endParaRPr lang="cs-CZ" dirty="0">
              <a:solidFill>
                <a:srgbClr val="F24F00"/>
              </a:solidFill>
            </a:endParaRPr>
          </a:p>
          <a:p>
            <a:pPr marL="285750" indent="-285750">
              <a:buFontTx/>
              <a:buChar char="-"/>
            </a:pPr>
            <a:r>
              <a:rPr lang="cs-CZ" sz="2000" dirty="0"/>
              <a:t>Prevence monopolizace trhu, následného zneužití dominantního postavení</a:t>
            </a:r>
          </a:p>
          <a:p>
            <a:pPr marL="285750" indent="-285750">
              <a:buFontTx/>
              <a:buChar char="-"/>
            </a:pPr>
            <a:endParaRPr lang="cs-CZ" sz="2000" dirty="0"/>
          </a:p>
          <a:p>
            <a:pPr marL="285750" indent="-285750">
              <a:buFontTx/>
              <a:buChar char="-"/>
            </a:pPr>
            <a:r>
              <a:rPr lang="cs-CZ" sz="2000" dirty="0"/>
              <a:t>Ochrana fungování vnitřního trhu EU a jeho svobod</a:t>
            </a:r>
          </a:p>
          <a:p>
            <a:pPr marL="466725" lvl="1" indent="-285750">
              <a:buFontTx/>
              <a:buChar char="-"/>
            </a:pPr>
            <a:r>
              <a:rPr lang="cs-CZ" sz="2000" dirty="0"/>
              <a:t>Aplikace i na spojení společností se sídlem mimo EU</a:t>
            </a:r>
          </a:p>
          <a:p>
            <a:pPr marL="647700" lvl="2" indent="-285750">
              <a:buFontTx/>
              <a:buChar char="-"/>
            </a:pPr>
            <a:r>
              <a:rPr lang="cs-CZ" sz="2000" i="1" dirty="0"/>
              <a:t>GE/</a:t>
            </a:r>
            <a:r>
              <a:rPr lang="cs-CZ" sz="2000" i="1" dirty="0" err="1"/>
              <a:t>Honeywell</a:t>
            </a:r>
            <a:endParaRPr lang="cs-CZ" sz="2000" i="1" dirty="0"/>
          </a:p>
          <a:p>
            <a:pPr marL="285750" indent="-285750">
              <a:buFontTx/>
              <a:buChar char="-"/>
            </a:pPr>
            <a:endParaRPr lang="cs-CZ" sz="2000" dirty="0"/>
          </a:p>
          <a:p>
            <a:pPr marL="285750" indent="-285750">
              <a:buFontTx/>
              <a:buChar char="-"/>
            </a:pPr>
            <a:r>
              <a:rPr lang="cs-CZ" sz="2000" dirty="0"/>
              <a:t>Základní test narušení hospodářské soutěže, zejména vytvořením nebo posílením dominantního postavení</a:t>
            </a:r>
          </a:p>
          <a:p>
            <a:pPr marL="285750" indent="-285750">
              <a:buFontTx/>
              <a:buChar char="-"/>
            </a:pPr>
            <a:endParaRPr lang="cs-CZ" sz="2000" dirty="0"/>
          </a:p>
          <a:p>
            <a:pPr marL="285750" indent="-285750">
              <a:buFontTx/>
              <a:buChar char="-"/>
            </a:pPr>
            <a:r>
              <a:rPr lang="cs-CZ" sz="2000" dirty="0"/>
              <a:t>Přes 90% spojení jak v EU, tak na národní úrovni je povolováno</a:t>
            </a:r>
          </a:p>
          <a:p>
            <a:pPr marL="285750" indent="-285750">
              <a:buFontTx/>
              <a:buChar char="-"/>
            </a:pPr>
            <a:endParaRPr lang="cs-CZ" sz="2000" dirty="0"/>
          </a:p>
          <a:p>
            <a:pPr marL="285750" indent="-285750">
              <a:buFontTx/>
              <a:buChar char="-"/>
            </a:pPr>
            <a:endParaRPr lang="cs-CZ" sz="20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a:t>
            </a:fld>
            <a:endParaRPr lang="cs-CZ"/>
          </a:p>
        </p:txBody>
      </p:sp>
    </p:spTree>
    <p:extLst>
      <p:ext uri="{BB962C8B-B14F-4D97-AF65-F5344CB8AC3E}">
        <p14:creationId xmlns:p14="http://schemas.microsoft.com/office/powerpoint/2010/main" val="1357689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altLang="cs-CZ" dirty="0"/>
              <a:t>vztahy s EK v modernizovaném režimu</a:t>
            </a:r>
            <a:endParaRPr lang="cs-CZ" dirty="0"/>
          </a:p>
        </p:txBody>
      </p:sp>
      <p:sp>
        <p:nvSpPr>
          <p:cNvPr id="3" name="Zástupný symbol pro obsah 2"/>
          <p:cNvSpPr>
            <a:spLocks noGrp="1"/>
          </p:cNvSpPr>
          <p:nvPr>
            <p:ph idx="1"/>
          </p:nvPr>
        </p:nvSpPr>
        <p:spPr/>
        <p:txBody>
          <a:bodyPr/>
          <a:lstStyle/>
          <a:p>
            <a:pPr>
              <a:buFont typeface="Arial" charset="0"/>
              <a:buChar char="•"/>
              <a:defRPr/>
            </a:pPr>
            <a:r>
              <a:rPr lang="cs-CZ" altLang="cs-CZ" sz="2400" dirty="0">
                <a:solidFill>
                  <a:srgbClr val="F24F00"/>
                </a:solidFill>
              </a:rPr>
              <a:t>Modernizace pravidel státní podpory</a:t>
            </a:r>
          </a:p>
          <a:p>
            <a:pPr>
              <a:buFont typeface="Arial" charset="0"/>
              <a:buChar char="•"/>
              <a:defRPr/>
            </a:pPr>
            <a:r>
              <a:rPr lang="cs-CZ" altLang="cs-CZ" sz="2400" dirty="0">
                <a:solidFill>
                  <a:srgbClr val="F24F00"/>
                </a:solidFill>
              </a:rPr>
              <a:t>Přetrvávající centralizovaný systém kontroly</a:t>
            </a:r>
          </a:p>
          <a:p>
            <a:pPr>
              <a:buFont typeface="Arial" charset="0"/>
              <a:buChar char="•"/>
              <a:defRPr/>
            </a:pPr>
            <a:r>
              <a:rPr lang="cs-CZ" altLang="cs-CZ" sz="2400" dirty="0">
                <a:solidFill>
                  <a:srgbClr val="F24F00"/>
                </a:solidFill>
              </a:rPr>
              <a:t>Rozšíření, konsolidace a větší transparentnost zejména hmotných pravidel</a:t>
            </a:r>
            <a:endParaRPr lang="cs-CZ" altLang="cs-CZ" sz="2400" cap="all" dirty="0">
              <a:solidFill>
                <a:srgbClr val="F24F00"/>
              </a:solidFill>
              <a:latin typeface="+mj-lt"/>
              <a:ea typeface="+mj-ea"/>
              <a:cs typeface="+mj-cs"/>
            </a:endParaRPr>
          </a:p>
          <a:p>
            <a:pPr>
              <a:buFont typeface="Arial" charset="0"/>
              <a:buChar char="•"/>
              <a:defRPr/>
            </a:pPr>
            <a:endParaRPr lang="cs-CZ" altLang="cs-CZ" sz="2400" dirty="0">
              <a:solidFill>
                <a:srgbClr val="F24F00"/>
              </a:solidFill>
            </a:endParaRPr>
          </a:p>
          <a:p>
            <a:pPr>
              <a:buFont typeface="Arial" charset="0"/>
              <a:buChar char="•"/>
              <a:defRPr/>
            </a:pPr>
            <a:r>
              <a:rPr lang="cs-CZ" altLang="cs-CZ" sz="2400" dirty="0">
                <a:solidFill>
                  <a:srgbClr val="F24F00"/>
                </a:solidFill>
              </a:rPr>
              <a:t>Související očekávání EK</a:t>
            </a:r>
          </a:p>
          <a:p>
            <a:pPr marL="1257300" lvl="2" indent="-342900">
              <a:buFont typeface="Arial" charset="0"/>
              <a:buChar char="•"/>
              <a:defRPr/>
            </a:pPr>
            <a:r>
              <a:rPr lang="cs-CZ" altLang="cs-CZ" sz="2000" dirty="0"/>
              <a:t>větší disciplína a odpovědnost </a:t>
            </a:r>
            <a:r>
              <a:rPr lang="cs-CZ" altLang="cs-CZ" sz="2000" dirty="0" err="1"/>
              <a:t>č.s</a:t>
            </a:r>
            <a:r>
              <a:rPr lang="cs-CZ" altLang="cs-CZ" sz="2000" dirty="0"/>
              <a:t>. při poskytování podpory a v souvisejících řízeních + intenzivnější komunikace</a:t>
            </a:r>
          </a:p>
          <a:p>
            <a:pPr marL="1257300" lvl="2" indent="-342900">
              <a:buFont typeface="Arial" charset="0"/>
              <a:buChar char="•"/>
              <a:defRPr/>
            </a:pPr>
            <a:r>
              <a:rPr lang="cs-CZ" altLang="cs-CZ" sz="2000" dirty="0"/>
              <a:t>méně a významnějších notifikací</a:t>
            </a:r>
          </a:p>
          <a:p>
            <a:pPr marL="1257300" lvl="2" indent="-342900">
              <a:buFont typeface="Arial" charset="0"/>
              <a:buChar char="•"/>
              <a:defRPr/>
            </a:pPr>
            <a:r>
              <a:rPr lang="cs-CZ" altLang="cs-CZ" sz="2000" dirty="0"/>
              <a:t>korektní aplikace pravidel, včetně důrazu na rozšířenou GBER a pravidla SGEI</a:t>
            </a:r>
          </a:p>
          <a:p>
            <a:pPr marL="1257300" lvl="2" indent="-342900">
              <a:buFont typeface="Arial" charset="0"/>
              <a:buChar char="•"/>
              <a:defRPr/>
            </a:pPr>
            <a:endParaRPr lang="cs-CZ" altLang="cs-CZ" sz="2000" dirty="0">
              <a:solidFill>
                <a:srgbClr val="F24F00"/>
              </a:solidFill>
            </a:endParaRPr>
          </a:p>
          <a:p>
            <a:pPr>
              <a:buFont typeface="Arial" charset="0"/>
              <a:buChar char="•"/>
              <a:defRPr/>
            </a:pPr>
            <a:r>
              <a:rPr lang="cs-CZ" altLang="cs-CZ" sz="2400" dirty="0">
                <a:solidFill>
                  <a:srgbClr val="F24F00"/>
                </a:solidFill>
              </a:rPr>
              <a:t>Související očekávání </a:t>
            </a:r>
            <a:r>
              <a:rPr lang="cs-CZ" altLang="cs-CZ" sz="2400" dirty="0" err="1">
                <a:solidFill>
                  <a:srgbClr val="F24F00"/>
                </a:solidFill>
              </a:rPr>
              <a:t>č.s</a:t>
            </a:r>
            <a:r>
              <a:rPr lang="cs-CZ" altLang="cs-CZ" sz="2400" dirty="0">
                <a:solidFill>
                  <a:srgbClr val="F24F00"/>
                </a:solidFill>
              </a:rPr>
              <a:t>.</a:t>
            </a:r>
          </a:p>
          <a:p>
            <a:pPr marL="1257300" lvl="2" indent="-342900">
              <a:buFont typeface="Arial" charset="0"/>
              <a:buChar char="•"/>
              <a:defRPr/>
            </a:pPr>
            <a:r>
              <a:rPr lang="cs-CZ" altLang="cs-CZ" sz="2000" dirty="0"/>
              <a:t>Rychlejší, předvídatelnější a více transparentní činnost EK</a:t>
            </a:r>
          </a:p>
          <a:p>
            <a:pPr marL="914400" lvl="2" indent="0">
              <a:defRPr/>
            </a:pPr>
            <a:endParaRPr lang="cs-CZ" altLang="cs-CZ" sz="2000"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29</a:t>
            </a:fld>
            <a:endParaRPr lang="cs-CZ"/>
          </a:p>
        </p:txBody>
      </p:sp>
    </p:spTree>
    <p:extLst>
      <p:ext uri="{BB962C8B-B14F-4D97-AF65-F5344CB8AC3E}">
        <p14:creationId xmlns:p14="http://schemas.microsoft.com/office/powerpoint/2010/main" val="1932735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8239" y="437652"/>
            <a:ext cx="6876000" cy="846386"/>
          </a:xfrm>
        </p:spPr>
        <p:txBody>
          <a:bodyPr/>
          <a:lstStyle/>
          <a:p>
            <a:r>
              <a:rPr lang="cs-CZ" dirty="0"/>
              <a:t>Příklady </a:t>
            </a:r>
            <a:r>
              <a:rPr lang="cs-CZ" dirty="0" err="1"/>
              <a:t>KONTROLy</a:t>
            </a:r>
            <a:r>
              <a:rPr lang="cs-CZ" dirty="0"/>
              <a:t> Poskytování Veřejné podpory</a:t>
            </a:r>
          </a:p>
        </p:txBody>
      </p:sp>
      <p:sp>
        <p:nvSpPr>
          <p:cNvPr id="3" name="Zástupný symbol pro obsah 2"/>
          <p:cNvSpPr>
            <a:spLocks noGrp="1"/>
          </p:cNvSpPr>
          <p:nvPr>
            <p:ph idx="1"/>
          </p:nvPr>
        </p:nvSpPr>
        <p:spPr>
          <a:xfrm>
            <a:off x="504000" y="1401097"/>
            <a:ext cx="8136000" cy="4970903"/>
          </a:xfrm>
        </p:spPr>
        <p:txBody>
          <a:bodyPr/>
          <a:lstStyle/>
          <a:p>
            <a:pPr marL="342900" lvl="1" indent="-342900">
              <a:spcAft>
                <a:spcPts val="3600"/>
              </a:spcAft>
              <a:buClr>
                <a:schemeClr val="accent2"/>
              </a:buClr>
            </a:pPr>
            <a:endParaRPr lang="cs-CZ" sz="2400" b="1" dirty="0">
              <a:solidFill>
                <a:schemeClr val="tx1">
                  <a:lumMod val="75000"/>
                  <a:lumOff val="25000"/>
                </a:schemeClr>
              </a:solidFill>
              <a:ea typeface="+mn-ea"/>
            </a:endParaRPr>
          </a:p>
          <a:p>
            <a:pPr marL="342900" lvl="1" indent="-342900">
              <a:spcAft>
                <a:spcPts val="3600"/>
              </a:spcAft>
              <a:buClr>
                <a:schemeClr val="accent2"/>
              </a:buClr>
            </a:pPr>
            <a:r>
              <a:rPr lang="cs-CZ" sz="2400" b="1" dirty="0">
                <a:solidFill>
                  <a:schemeClr val="tx1">
                    <a:lumMod val="75000"/>
                    <a:lumOff val="25000"/>
                  </a:schemeClr>
                </a:solidFill>
                <a:ea typeface="+mn-ea"/>
              </a:rPr>
              <a:t>Podpora pro obnovitelné zdroje v ČR v roce 2012 </a:t>
            </a:r>
            <a:r>
              <a:rPr lang="cs-CZ" sz="2400" b="1" dirty="0">
                <a:solidFill>
                  <a:schemeClr val="tx1">
                    <a:lumMod val="75000"/>
                    <a:lumOff val="25000"/>
                  </a:schemeClr>
                </a:solidFill>
              </a:rPr>
              <a:t>–</a:t>
            </a:r>
            <a:r>
              <a:rPr lang="cs-CZ" sz="2400" b="1" dirty="0">
                <a:solidFill>
                  <a:schemeClr val="tx1">
                    <a:lumMod val="75000"/>
                    <a:lumOff val="25000"/>
                  </a:schemeClr>
                </a:solidFill>
                <a:ea typeface="+mn-ea"/>
              </a:rPr>
              <a:t> </a:t>
            </a:r>
            <a:r>
              <a:rPr lang="cs-CZ" sz="2400" b="1" dirty="0">
                <a:solidFill>
                  <a:srgbClr val="F24F00"/>
                </a:solidFill>
                <a:ea typeface="+mn-ea"/>
              </a:rPr>
              <a:t>povoleno s</a:t>
            </a:r>
            <a:r>
              <a:rPr lang="cs-CZ" sz="2400" dirty="0">
                <a:solidFill>
                  <a:srgbClr val="F24F00"/>
                </a:solidFill>
              </a:rPr>
              <a:t> </a:t>
            </a:r>
            <a:r>
              <a:rPr lang="cs-CZ" sz="2400" b="1" dirty="0">
                <a:solidFill>
                  <a:srgbClr val="F24F00"/>
                </a:solidFill>
                <a:ea typeface="+mn-ea"/>
              </a:rPr>
              <a:t>podmínkami </a:t>
            </a:r>
          </a:p>
          <a:p>
            <a:pPr marL="342900" lvl="1" indent="-342900">
              <a:spcAft>
                <a:spcPts val="3600"/>
              </a:spcAft>
              <a:buClr>
                <a:schemeClr val="accent2"/>
              </a:buClr>
            </a:pPr>
            <a:r>
              <a:rPr lang="cs-CZ" sz="2400" b="1" dirty="0">
                <a:solidFill>
                  <a:srgbClr val="F24F00"/>
                </a:solidFill>
                <a:ea typeface="+mn-ea"/>
              </a:rPr>
              <a:t>Navracení podpory </a:t>
            </a:r>
            <a:r>
              <a:rPr lang="cs-CZ" sz="2400" b="1" dirty="0">
                <a:solidFill>
                  <a:schemeClr val="tx1">
                    <a:lumMod val="75000"/>
                    <a:lumOff val="25000"/>
                  </a:schemeClr>
                </a:solidFill>
                <a:ea typeface="+mn-ea"/>
              </a:rPr>
              <a:t>pro energeticky intenzivní uživatele v</a:t>
            </a:r>
            <a:r>
              <a:rPr lang="cs-CZ" sz="2400" dirty="0">
                <a:solidFill>
                  <a:schemeClr val="tx1">
                    <a:lumMod val="75000"/>
                    <a:lumOff val="25000"/>
                  </a:schemeClr>
                </a:solidFill>
              </a:rPr>
              <a:t> </a:t>
            </a:r>
            <a:r>
              <a:rPr lang="cs-CZ" sz="2400" b="1" dirty="0">
                <a:solidFill>
                  <a:schemeClr val="tx1">
                    <a:lumMod val="75000"/>
                    <a:lumOff val="25000"/>
                  </a:schemeClr>
                </a:solidFill>
                <a:ea typeface="+mn-ea"/>
              </a:rPr>
              <a:t>Německu v roce 2012</a:t>
            </a:r>
          </a:p>
          <a:p>
            <a:pPr marL="342900" lvl="1" indent="-342900">
              <a:spcAft>
                <a:spcPts val="3600"/>
              </a:spcAft>
              <a:buClr>
                <a:schemeClr val="accent2"/>
              </a:buClr>
            </a:pPr>
            <a:r>
              <a:rPr lang="cs-CZ" sz="2400" b="1" dirty="0">
                <a:solidFill>
                  <a:schemeClr val="tx1">
                    <a:lumMod val="75000"/>
                    <a:lumOff val="25000"/>
                  </a:schemeClr>
                </a:solidFill>
                <a:ea typeface="+mn-ea"/>
              </a:rPr>
              <a:t>Podpora na </a:t>
            </a:r>
            <a:r>
              <a:rPr lang="cs-CZ" sz="2400" b="1" dirty="0">
                <a:solidFill>
                  <a:schemeClr val="accent2"/>
                </a:solidFill>
                <a:ea typeface="+mn-ea"/>
              </a:rPr>
              <a:t>záchranu a restrukturalizaci</a:t>
            </a:r>
            <a:r>
              <a:rPr lang="cs-CZ" sz="2400" b="1" dirty="0">
                <a:solidFill>
                  <a:schemeClr val="tx1">
                    <a:lumMod val="75000"/>
                    <a:lumOff val="25000"/>
                  </a:schemeClr>
                </a:solidFill>
                <a:ea typeface="+mn-ea"/>
              </a:rPr>
              <a:t> ČSA</a:t>
            </a:r>
          </a:p>
          <a:p>
            <a:pPr marL="342900" lvl="1" indent="-342900">
              <a:spcAft>
                <a:spcPts val="3600"/>
              </a:spcAft>
              <a:buClr>
                <a:schemeClr val="accent2"/>
              </a:buClr>
            </a:pPr>
            <a:r>
              <a:rPr lang="cs-CZ" sz="2400" b="1" dirty="0">
                <a:solidFill>
                  <a:schemeClr val="tx1">
                    <a:lumMod val="75000"/>
                    <a:lumOff val="25000"/>
                  </a:schemeClr>
                </a:solidFill>
                <a:ea typeface="+mn-ea"/>
              </a:rPr>
              <a:t>Financování nové lanovky na Sněžku – </a:t>
            </a:r>
            <a:r>
              <a:rPr lang="cs-CZ" sz="2400" b="1" dirty="0">
                <a:solidFill>
                  <a:schemeClr val="accent2"/>
                </a:solidFill>
                <a:ea typeface="+mn-ea"/>
              </a:rPr>
              <a:t>neexistence podpory</a:t>
            </a:r>
          </a:p>
          <a:p>
            <a:pPr marL="0" lvl="1" indent="0" algn="just">
              <a:spcBef>
                <a:spcPts val="600"/>
              </a:spcBef>
              <a:spcAft>
                <a:spcPts val="0"/>
              </a:spcAft>
              <a:buClrTx/>
              <a:buNone/>
            </a:pPr>
            <a:endParaRPr lang="cs-CZ" dirty="0"/>
          </a:p>
          <a:p>
            <a:endParaRPr lang="cs-CZ" dirty="0"/>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30</a:t>
            </a:fld>
            <a:endParaRPr lang="cs-CZ"/>
          </a:p>
        </p:txBody>
      </p:sp>
    </p:spTree>
    <p:extLst>
      <p:ext uri="{BB962C8B-B14F-4D97-AF65-F5344CB8AC3E}">
        <p14:creationId xmlns:p14="http://schemas.microsoft.com/office/powerpoint/2010/main" val="1781397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lgn="ctr"/>
            <a:endParaRPr lang="cs-CZ" dirty="0"/>
          </a:p>
          <a:p>
            <a:pPr algn="ctr"/>
            <a:endParaRPr lang="cs-CZ" dirty="0"/>
          </a:p>
          <a:p>
            <a:pPr algn="ctr"/>
            <a:endParaRPr lang="cs-CZ" dirty="0"/>
          </a:p>
          <a:p>
            <a:pPr algn="ctr"/>
            <a:endParaRPr lang="cs-CZ" dirty="0"/>
          </a:p>
          <a:p>
            <a:pPr algn="ctr"/>
            <a:endParaRPr lang="cs-CZ" dirty="0"/>
          </a:p>
          <a:p>
            <a:pPr algn="ctr"/>
            <a:endParaRPr lang="cs-CZ" dirty="0"/>
          </a:p>
          <a:p>
            <a:pPr algn="ctr"/>
            <a:endParaRPr lang="cs-CZ" dirty="0"/>
          </a:p>
          <a:p>
            <a:pPr algn="ctr"/>
            <a:r>
              <a:rPr lang="cs-CZ" sz="3600" dirty="0">
                <a:solidFill>
                  <a:schemeClr val="accent2"/>
                </a:solidFill>
              </a:rPr>
              <a:t>Děkuji za pozornost</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31</a:t>
            </a:fld>
            <a:endParaRPr lang="cs-CZ"/>
          </a:p>
        </p:txBody>
      </p:sp>
    </p:spTree>
    <p:extLst>
      <p:ext uri="{BB962C8B-B14F-4D97-AF65-F5344CB8AC3E}">
        <p14:creationId xmlns:p14="http://schemas.microsoft.com/office/powerpoint/2010/main" val="899459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Právní úprava a zdroje informací</a:t>
            </a:r>
          </a:p>
        </p:txBody>
      </p:sp>
      <p:sp>
        <p:nvSpPr>
          <p:cNvPr id="3" name="Zástupný symbol pro obsah 2"/>
          <p:cNvSpPr>
            <a:spLocks noGrp="1"/>
          </p:cNvSpPr>
          <p:nvPr>
            <p:ph idx="1"/>
          </p:nvPr>
        </p:nvSpPr>
        <p:spPr>
          <a:xfrm>
            <a:off x="504000" y="1472540"/>
            <a:ext cx="8136000" cy="4899460"/>
          </a:xfrm>
        </p:spPr>
        <p:txBody>
          <a:bodyPr/>
          <a:lstStyle/>
          <a:p>
            <a:pPr marL="285750" indent="-285750">
              <a:buFontTx/>
              <a:buChar char="-"/>
            </a:pPr>
            <a:endParaRPr lang="cs-CZ" dirty="0"/>
          </a:p>
          <a:p>
            <a:pPr marL="285750" indent="-285750">
              <a:buFontTx/>
              <a:buChar char="-"/>
            </a:pPr>
            <a:r>
              <a:rPr lang="cs-CZ" sz="2000" dirty="0"/>
              <a:t>Pravomoc ke kontrole spojování podniků není upravena SFEU, na rozdíl od zákazu protisoutěžních dohod, zneužití dominance, apod.</a:t>
            </a:r>
          </a:p>
          <a:p>
            <a:pPr marL="466725" lvl="1" indent="-285750">
              <a:buFontTx/>
              <a:buChar char="-"/>
            </a:pPr>
            <a:r>
              <a:rPr lang="cs-CZ" sz="2000" dirty="0"/>
              <a:t>Politika kontroly spojování historicky založena na pokusech aplikace článků 101 a 102</a:t>
            </a:r>
          </a:p>
          <a:p>
            <a:pPr marL="466725" lvl="1" indent="-285750">
              <a:buFontTx/>
              <a:buChar char="-"/>
            </a:pPr>
            <a:r>
              <a:rPr lang="cs-CZ" sz="2000" dirty="0"/>
              <a:t>Rozšiřování vnitřního trhu po 1986 = zájem podnikatelského sektoru na jednotném systému posuzování – Nařízení 4064/1989</a:t>
            </a:r>
          </a:p>
          <a:p>
            <a:pPr marL="285750" indent="-285750">
              <a:buFontTx/>
              <a:buChar char="-"/>
            </a:pPr>
            <a:endParaRPr lang="cs-CZ" sz="2000" dirty="0"/>
          </a:p>
          <a:p>
            <a:pPr marL="285750" lvl="1" indent="-285750">
              <a:buClrTx/>
              <a:buFontTx/>
              <a:buChar char="-"/>
            </a:pPr>
            <a:r>
              <a:rPr lang="cs-CZ" sz="2000" dirty="0"/>
              <a:t>Nařízení Rady (ES) 139/2004 o kontrole spojování mezi podniky</a:t>
            </a:r>
          </a:p>
          <a:p>
            <a:pPr marL="466725" lvl="2" indent="-285750">
              <a:buClrTx/>
              <a:buFontTx/>
              <a:buChar char="-"/>
            </a:pPr>
            <a:r>
              <a:rPr lang="cs-CZ" sz="2000" dirty="0"/>
              <a:t>Procesní nařízení a </a:t>
            </a:r>
            <a:r>
              <a:rPr lang="cs-CZ" sz="2000" dirty="0" err="1"/>
              <a:t>guidelines</a:t>
            </a:r>
            <a:endParaRPr lang="cs-CZ" sz="2000" dirty="0"/>
          </a:p>
          <a:p>
            <a:r>
              <a:rPr lang="cs-CZ" sz="2000" dirty="0">
                <a:hlinkClick r:id="rId2"/>
              </a:rPr>
              <a:t>(http://ec.europa.eu/competition/mergers/legislation/legislation.html</a:t>
            </a:r>
            <a:endParaRPr lang="cs-CZ" sz="2000" dirty="0"/>
          </a:p>
          <a:p>
            <a:pPr marL="104775" indent="-285750">
              <a:buFontTx/>
              <a:buChar char="-"/>
            </a:pPr>
            <a:endParaRPr lang="cs-CZ" sz="2000" dirty="0"/>
          </a:p>
          <a:p>
            <a:pPr marL="104775" indent="-285750">
              <a:buFontTx/>
              <a:buChar char="-"/>
            </a:pPr>
            <a:r>
              <a:rPr lang="cs-CZ" sz="2000" dirty="0"/>
              <a:t>ČR – ZOHS, hlava IV</a:t>
            </a:r>
          </a:p>
          <a:p>
            <a:pPr marL="466725" lvl="2" indent="-285750">
              <a:buFontTx/>
              <a:buChar char="-"/>
            </a:pPr>
            <a:r>
              <a:rPr lang="cs-CZ" sz="2000" dirty="0"/>
              <a:t>Oznámení vysvětlující jednotlivé zásadní pojmy a postupy Úřadu</a:t>
            </a:r>
          </a:p>
          <a:p>
            <a:r>
              <a:rPr lang="cs-CZ" sz="2000" dirty="0"/>
              <a:t>(</a:t>
            </a:r>
            <a:r>
              <a:rPr lang="cs-CZ" sz="2000" dirty="0">
                <a:hlinkClick r:id="rId3"/>
              </a:rPr>
              <a:t>https://www.uohs.cz/</a:t>
            </a:r>
            <a:r>
              <a:rPr lang="cs-CZ" sz="2000" dirty="0" err="1">
                <a:hlinkClick r:id="rId3"/>
              </a:rPr>
              <a:t>cs</a:t>
            </a:r>
            <a:r>
              <a:rPr lang="cs-CZ" sz="2000" dirty="0">
                <a:hlinkClick r:id="rId3"/>
              </a:rPr>
              <a:t>/</a:t>
            </a:r>
            <a:r>
              <a:rPr lang="cs-CZ" sz="2000" dirty="0" err="1">
                <a:hlinkClick r:id="rId3"/>
              </a:rPr>
              <a:t>hospodarska-soutez</a:t>
            </a:r>
            <a:r>
              <a:rPr lang="cs-CZ" sz="2000" dirty="0">
                <a:hlinkClick r:id="rId3"/>
              </a:rPr>
              <a:t>/</a:t>
            </a:r>
            <a:r>
              <a:rPr lang="cs-CZ" sz="2000" dirty="0" err="1">
                <a:hlinkClick r:id="rId3"/>
              </a:rPr>
              <a:t>spojovani-soutezitelu</a:t>
            </a:r>
            <a:r>
              <a:rPr lang="cs-CZ" sz="2000" dirty="0">
                <a:hlinkClick r:id="rId3"/>
              </a:rPr>
              <a:t>/guidelines-ke-spojeni-soutezitelu.html</a:t>
            </a:r>
            <a:r>
              <a:rPr lang="cs-CZ" sz="2000" dirty="0"/>
              <a:t>)</a:t>
            </a:r>
          </a:p>
          <a:p>
            <a:endParaRPr lang="cs-CZ"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a:t>
            </a:fld>
            <a:endParaRPr lang="cs-CZ"/>
          </a:p>
        </p:txBody>
      </p:sp>
    </p:spTree>
    <p:extLst>
      <p:ext uri="{BB962C8B-B14F-4D97-AF65-F5344CB8AC3E}">
        <p14:creationId xmlns:p14="http://schemas.microsoft.com/office/powerpoint/2010/main" val="54280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Co vše může být spojením podniků</a:t>
            </a:r>
          </a:p>
        </p:txBody>
      </p:sp>
      <p:sp>
        <p:nvSpPr>
          <p:cNvPr id="3" name="Zástupný symbol pro obsah 2"/>
          <p:cNvSpPr>
            <a:spLocks noGrp="1"/>
          </p:cNvSpPr>
          <p:nvPr>
            <p:ph idx="1"/>
          </p:nvPr>
        </p:nvSpPr>
        <p:spPr>
          <a:xfrm>
            <a:off x="349621" y="1490119"/>
            <a:ext cx="8136000" cy="4680000"/>
          </a:xfrm>
        </p:spPr>
        <p:txBody>
          <a:bodyPr/>
          <a:lstStyle/>
          <a:p>
            <a:pPr lvl="1" fontAlgn="auto">
              <a:lnSpc>
                <a:spcPct val="100000"/>
              </a:lnSpc>
            </a:pPr>
            <a:r>
              <a:rPr lang="cs-CZ" sz="1800" b="1" dirty="0"/>
              <a:t>Základní kritérium trvalé změny (kvality) kontroly nad soutěžitelem nebo jeho částí </a:t>
            </a:r>
          </a:p>
          <a:p>
            <a:pPr lvl="1" fontAlgn="auto">
              <a:lnSpc>
                <a:spcPct val="100000"/>
              </a:lnSpc>
            </a:pPr>
            <a:r>
              <a:rPr lang="cs-CZ" sz="1800" dirty="0"/>
              <a:t>Splynutí/sloučení dvou dříve nezávislých podniků (při vzniku nového třetího subjektu)</a:t>
            </a:r>
          </a:p>
          <a:p>
            <a:pPr hangingPunct="0">
              <a:lnSpc>
                <a:spcPct val="100000"/>
              </a:lnSpc>
            </a:pPr>
            <a:r>
              <a:rPr lang="cs-CZ" sz="1800" dirty="0"/>
              <a:t> </a:t>
            </a:r>
          </a:p>
          <a:p>
            <a:pPr lvl="1" fontAlgn="auto">
              <a:lnSpc>
                <a:spcPct val="100000"/>
              </a:lnSpc>
            </a:pPr>
            <a:r>
              <a:rPr lang="cs-CZ" sz="1800" dirty="0"/>
              <a:t>Akvizice podniku při zachování nabývající společnosti prostřednictvím získání úplné kontroly nebo vlivu umožňujícího ovlivňovat jednání nabývané společnosti v hospodářské soutěži.</a:t>
            </a:r>
          </a:p>
          <a:p>
            <a:pPr hangingPunct="0">
              <a:lnSpc>
                <a:spcPct val="100000"/>
              </a:lnSpc>
            </a:pPr>
            <a:r>
              <a:rPr lang="cs-CZ" sz="1800" dirty="0"/>
              <a:t> </a:t>
            </a:r>
          </a:p>
          <a:p>
            <a:pPr lvl="1" fontAlgn="auto">
              <a:lnSpc>
                <a:spcPct val="100000"/>
              </a:lnSpc>
            </a:pPr>
            <a:r>
              <a:rPr lang="cs-CZ" sz="1800" dirty="0"/>
              <a:t>Nabytí  podílu/akcií v jiné společnosti nebo vytvoření samostatně působícího společného podniku (joint venture)</a:t>
            </a:r>
          </a:p>
          <a:p>
            <a:pPr hangingPunct="0">
              <a:lnSpc>
                <a:spcPct val="100000"/>
              </a:lnSpc>
            </a:pPr>
            <a:r>
              <a:rPr lang="cs-CZ" sz="1800" dirty="0"/>
              <a:t> </a:t>
            </a:r>
          </a:p>
          <a:p>
            <a:pPr lvl="1" fontAlgn="auto">
              <a:lnSpc>
                <a:spcPct val="100000"/>
              </a:lnSpc>
            </a:pPr>
            <a:r>
              <a:rPr lang="cs-CZ" sz="1800" dirty="0"/>
              <a:t>Nabytí podstatných částí podniku – i </a:t>
            </a:r>
            <a:r>
              <a:rPr lang="cs-CZ" sz="1800"/>
              <a:t>dlouhodobým pronájmem, </a:t>
            </a:r>
            <a:r>
              <a:rPr lang="cs-CZ" sz="1800" dirty="0"/>
              <a:t>včetně zákaznického portfolia a licence k výkonu činnosti překrývající se s některým relevantním trhem, na kterém působí nabývající společnost</a:t>
            </a:r>
          </a:p>
          <a:p>
            <a:pPr hangingPunct="0">
              <a:lnSpc>
                <a:spcPct val="100000"/>
              </a:lnSpc>
            </a:pPr>
            <a:r>
              <a:rPr lang="cs-CZ" sz="1800" dirty="0"/>
              <a:t> </a:t>
            </a:r>
          </a:p>
          <a:p>
            <a:pPr lvl="1" fontAlgn="auto">
              <a:lnSpc>
                <a:spcPct val="100000"/>
              </a:lnSpc>
            </a:pPr>
            <a:r>
              <a:rPr lang="cs-CZ" sz="1800" dirty="0"/>
              <a:t>Změna kvality účasti v podniku/změna kontroly z částečné na výlučnou, změna akcionářů apod.  </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4</a:t>
            </a:fld>
            <a:endParaRPr lang="cs-CZ"/>
          </a:p>
        </p:txBody>
      </p:sp>
    </p:spTree>
    <p:extLst>
      <p:ext uri="{BB962C8B-B14F-4D97-AF65-F5344CB8AC3E}">
        <p14:creationId xmlns:p14="http://schemas.microsoft.com/office/powerpoint/2010/main" val="597949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Případová studie – </a:t>
            </a:r>
            <a:r>
              <a:rPr lang="cs-CZ" dirty="0" err="1"/>
              <a:t>hinkley</a:t>
            </a:r>
            <a:r>
              <a:rPr lang="cs-CZ" dirty="0"/>
              <a:t> point c</a:t>
            </a:r>
          </a:p>
        </p:txBody>
      </p:sp>
      <p:sp>
        <p:nvSpPr>
          <p:cNvPr id="3" name="Zástupný symbol pro obsah 2"/>
          <p:cNvSpPr>
            <a:spLocks noGrp="1"/>
          </p:cNvSpPr>
          <p:nvPr>
            <p:ph idx="1"/>
          </p:nvPr>
        </p:nvSpPr>
        <p:spPr>
          <a:xfrm>
            <a:off x="504000" y="1446665"/>
            <a:ext cx="8136000" cy="4925337"/>
          </a:xfrm>
        </p:spPr>
        <p:txBody>
          <a:bodyPr/>
          <a:lstStyle/>
          <a:p>
            <a:pPr marL="285750" indent="-285750">
              <a:buFontTx/>
              <a:buChar char="-"/>
            </a:pPr>
            <a:r>
              <a:rPr lang="cs-CZ" sz="1800" dirty="0"/>
              <a:t>Případ</a:t>
            </a:r>
            <a:r>
              <a:rPr lang="en-GB" sz="1800" dirty="0"/>
              <a:t> M.7850 - EDF / CGN / NNB GROUP OF COMPANIES</a:t>
            </a:r>
          </a:p>
          <a:p>
            <a:pPr marL="466725" lvl="1" indent="-285750">
              <a:buFontTx/>
              <a:buChar char="-"/>
            </a:pPr>
            <a:r>
              <a:rPr lang="cs-CZ" sz="1800" b="1" dirty="0"/>
              <a:t>Nabytí společné kontroly</a:t>
            </a:r>
            <a:r>
              <a:rPr lang="en-GB" sz="1800" b="1" dirty="0"/>
              <a:t> </a:t>
            </a:r>
            <a:r>
              <a:rPr lang="cs-CZ" sz="1800" b="1" dirty="0"/>
              <a:t>ze strany </a:t>
            </a:r>
            <a:r>
              <a:rPr lang="en-GB" sz="1800" b="1" dirty="0" err="1"/>
              <a:t>Electricité</a:t>
            </a:r>
            <a:r>
              <a:rPr lang="en-GB" sz="1800" b="1" dirty="0"/>
              <a:t> de France S.A. ("EDF") </a:t>
            </a:r>
            <a:r>
              <a:rPr lang="en-GB" sz="1800" dirty="0"/>
              <a:t>a </a:t>
            </a:r>
            <a:r>
              <a:rPr lang="en-GB" sz="1800" b="1" dirty="0"/>
              <a:t>China General Nuclear Power Corporation ("CGN", of China) </a:t>
            </a:r>
            <a:r>
              <a:rPr lang="cs-CZ" sz="1800" dirty="0"/>
              <a:t>nad</a:t>
            </a:r>
            <a:r>
              <a:rPr lang="en-GB" sz="1800" dirty="0"/>
              <a:t> </a:t>
            </a:r>
            <a:r>
              <a:rPr lang="en-GB" sz="1800" b="1" dirty="0"/>
              <a:t>NNB Companies </a:t>
            </a:r>
            <a:r>
              <a:rPr lang="cs-CZ" sz="1800" b="1" dirty="0"/>
              <a:t>patřících EDF </a:t>
            </a:r>
            <a:r>
              <a:rPr lang="en-GB" sz="1800" dirty="0"/>
              <a:t>(HPC Holding, SZC Holding a BRB Holding)</a:t>
            </a:r>
          </a:p>
          <a:p>
            <a:pPr marL="466725" lvl="1" indent="-285750">
              <a:buFontTx/>
              <a:buChar char="-"/>
            </a:pPr>
            <a:r>
              <a:rPr lang="cs-CZ" sz="1800" dirty="0"/>
              <a:t>Strategické partnerství EDF a CGN pro účely návrhu, vývoje, stavby, testování, provozování (včetně prodeje vyrobené elektřiny), údržby a vyřazení z provozu nových jaderných zdrojů v </a:t>
            </a:r>
            <a:r>
              <a:rPr lang="en-GB" sz="1800" dirty="0" err="1"/>
              <a:t>Hinkley</a:t>
            </a:r>
            <a:r>
              <a:rPr lang="en-GB" sz="1800" dirty="0"/>
              <a:t> Point, Sizewell a </a:t>
            </a:r>
            <a:r>
              <a:rPr lang="en-GB" sz="1800" dirty="0" err="1"/>
              <a:t>Bradwell</a:t>
            </a:r>
            <a:r>
              <a:rPr lang="en-GB" sz="1800" dirty="0"/>
              <a:t>. </a:t>
            </a:r>
          </a:p>
          <a:p>
            <a:pPr marL="285750" indent="-285750">
              <a:buFontTx/>
              <a:buChar char="-"/>
            </a:pPr>
            <a:r>
              <a:rPr lang="en-GB" sz="1800" dirty="0"/>
              <a:t> </a:t>
            </a:r>
            <a:r>
              <a:rPr lang="cs-CZ" sz="1800" dirty="0"/>
              <a:t>Otázka výpočtu obratu</a:t>
            </a:r>
            <a:r>
              <a:rPr lang="en-GB" sz="1800" dirty="0"/>
              <a:t> – CGN </a:t>
            </a:r>
            <a:r>
              <a:rPr lang="cs-CZ" sz="1800" dirty="0"/>
              <a:t>samo obrat pod </a:t>
            </a:r>
            <a:r>
              <a:rPr lang="en-GB" sz="1800" dirty="0"/>
              <a:t>250 </a:t>
            </a:r>
            <a:r>
              <a:rPr lang="en-GB" sz="1800" dirty="0" err="1"/>
              <a:t>mio</a:t>
            </a:r>
            <a:r>
              <a:rPr lang="en-GB" sz="1800" dirty="0"/>
              <a:t>. EUR </a:t>
            </a:r>
            <a:r>
              <a:rPr lang="cs-CZ" sz="1800" dirty="0"/>
              <a:t>na trhu</a:t>
            </a:r>
            <a:r>
              <a:rPr lang="en-GB" sz="1800" dirty="0"/>
              <a:t> EU</a:t>
            </a:r>
            <a:endParaRPr lang="cs-CZ" sz="1800" dirty="0"/>
          </a:p>
          <a:p>
            <a:pPr marL="285750" indent="-285750">
              <a:buFontTx/>
              <a:buChar char="-"/>
            </a:pPr>
            <a:endParaRPr lang="en-GB" sz="1800" dirty="0"/>
          </a:p>
          <a:p>
            <a:pPr marL="466725" lvl="1" indent="-285750">
              <a:buFontTx/>
              <a:buChar char="-"/>
            </a:pPr>
            <a:r>
              <a:rPr lang="cs-CZ" sz="1800" dirty="0"/>
              <a:t>Avšak kontrola CGN ze strany</a:t>
            </a:r>
            <a:r>
              <a:rPr lang="en-GB" sz="1800" dirty="0"/>
              <a:t> Central SASAC (</a:t>
            </a:r>
            <a:r>
              <a:rPr lang="cs-CZ" sz="1800" dirty="0"/>
              <a:t>komise řídící čínské státní podniky kontrolované čínskou vládou)</a:t>
            </a:r>
            <a:r>
              <a:rPr lang="en-GB" sz="1800" dirty="0"/>
              <a:t>, </a:t>
            </a:r>
            <a:r>
              <a:rPr lang="cs-CZ" sz="1800" dirty="0"/>
              <a:t>tzn. je třeba přičíst obraty ostatních čínských státních podniků aktivních v energetice </a:t>
            </a:r>
            <a:r>
              <a:rPr lang="en-GB" sz="1800" dirty="0"/>
              <a:t>– </a:t>
            </a:r>
            <a:r>
              <a:rPr lang="cs-CZ" sz="1800" dirty="0"/>
              <a:t>nelez argumentovat samostatným rozhodováním – výsledný obrat </a:t>
            </a:r>
            <a:r>
              <a:rPr lang="en-GB" sz="1800" dirty="0"/>
              <a:t> – </a:t>
            </a:r>
            <a:r>
              <a:rPr lang="cs-CZ" sz="1800" dirty="0"/>
              <a:t>výsledný obrat splňuje notifikační kritéria EU</a:t>
            </a:r>
          </a:p>
          <a:p>
            <a:pPr marL="285750" indent="-285750">
              <a:buFontTx/>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5</a:t>
            </a:fld>
            <a:endParaRPr lang="cs-CZ"/>
          </a:p>
        </p:txBody>
      </p:sp>
    </p:spTree>
    <p:extLst>
      <p:ext uri="{BB962C8B-B14F-4D97-AF65-F5344CB8AC3E}">
        <p14:creationId xmlns:p14="http://schemas.microsoft.com/office/powerpoint/2010/main" val="156906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14582"/>
          </a:xfrm>
        </p:spPr>
        <p:txBody>
          <a:bodyPr/>
          <a:lstStyle/>
          <a:p>
            <a:r>
              <a:rPr lang="cs-CZ" dirty="0"/>
              <a:t>TYPY SPOJENÍ Z HLEDISKA STRUKTURY TRHU		</a:t>
            </a:r>
          </a:p>
        </p:txBody>
      </p:sp>
      <p:sp>
        <p:nvSpPr>
          <p:cNvPr id="3" name="Zástupný symbol pro obsah 2"/>
          <p:cNvSpPr>
            <a:spLocks noGrp="1"/>
          </p:cNvSpPr>
          <p:nvPr>
            <p:ph idx="1"/>
          </p:nvPr>
        </p:nvSpPr>
        <p:spPr>
          <a:xfrm>
            <a:off x="349621" y="1478244"/>
            <a:ext cx="8136000" cy="4680000"/>
          </a:xfrm>
        </p:spPr>
        <p:txBody>
          <a:bodyPr/>
          <a:lstStyle/>
          <a:p>
            <a:pPr marL="285750" indent="-285750">
              <a:buFontTx/>
              <a:buChar char="-"/>
            </a:pPr>
            <a:endParaRPr lang="cs-CZ" dirty="0">
              <a:solidFill>
                <a:srgbClr val="F24F00"/>
              </a:solidFill>
            </a:endParaRPr>
          </a:p>
          <a:p>
            <a:pPr marL="285750" indent="-285750">
              <a:buFontTx/>
              <a:buChar char="-"/>
            </a:pPr>
            <a:r>
              <a:rPr lang="cs-CZ" sz="2000" dirty="0">
                <a:solidFill>
                  <a:schemeClr val="accent2"/>
                </a:solidFill>
              </a:rPr>
              <a:t>Horizontální</a:t>
            </a:r>
          </a:p>
          <a:p>
            <a:pPr marL="466725" lvl="1" indent="-285750">
              <a:buFontTx/>
              <a:buChar char="-"/>
            </a:pPr>
            <a:r>
              <a:rPr lang="cs-CZ" sz="2000" dirty="0"/>
              <a:t>Potenciálně nejvíce nebezpečné pro soutěž</a:t>
            </a:r>
          </a:p>
          <a:p>
            <a:pPr marL="647700" lvl="2" indent="-285750">
              <a:buFontTx/>
              <a:buChar char="-"/>
            </a:pPr>
            <a:r>
              <a:rPr lang="cs-CZ" sz="2000" i="1" dirty="0"/>
              <a:t>Pivo</a:t>
            </a:r>
          </a:p>
          <a:p>
            <a:pPr marL="466725" lvl="1" indent="-285750">
              <a:buFontTx/>
              <a:buChar char="-"/>
            </a:pPr>
            <a:endParaRPr lang="cs-CZ" sz="2000" dirty="0"/>
          </a:p>
          <a:p>
            <a:pPr marL="285750" indent="-285750">
              <a:buFontTx/>
              <a:buChar char="-"/>
            </a:pPr>
            <a:r>
              <a:rPr lang="cs-CZ" sz="2000" dirty="0">
                <a:solidFill>
                  <a:schemeClr val="accent2"/>
                </a:solidFill>
              </a:rPr>
              <a:t>Vertikální </a:t>
            </a:r>
          </a:p>
          <a:p>
            <a:pPr marL="466725" lvl="1" indent="-285750">
              <a:buFontTx/>
              <a:buChar char="-"/>
            </a:pPr>
            <a:r>
              <a:rPr lang="cs-CZ" sz="2000" dirty="0"/>
              <a:t>Nebezpečí uzavření navazujících trhů</a:t>
            </a:r>
          </a:p>
          <a:p>
            <a:pPr marL="647700" lvl="2" indent="-285750">
              <a:buFontTx/>
              <a:buChar char="-"/>
            </a:pPr>
            <a:r>
              <a:rPr lang="cs-CZ" sz="2000" i="1" dirty="0"/>
              <a:t>Síťová odvětví</a:t>
            </a:r>
          </a:p>
          <a:p>
            <a:pPr marL="466725" lvl="1" indent="-285750">
              <a:buFontTx/>
              <a:buChar char="-"/>
            </a:pPr>
            <a:endParaRPr lang="cs-CZ" sz="2000" dirty="0"/>
          </a:p>
          <a:p>
            <a:pPr marL="285750" indent="-285750">
              <a:buFontTx/>
              <a:buChar char="-"/>
            </a:pPr>
            <a:r>
              <a:rPr lang="cs-CZ" sz="2000" dirty="0">
                <a:solidFill>
                  <a:schemeClr val="accent2"/>
                </a:solidFill>
              </a:rPr>
              <a:t>Konglomerátní</a:t>
            </a:r>
          </a:p>
          <a:p>
            <a:pPr marL="466725" lvl="1" indent="-285750">
              <a:buFontTx/>
              <a:buChar char="-"/>
            </a:pPr>
            <a:r>
              <a:rPr lang="cs-CZ" sz="2000" dirty="0"/>
              <a:t>Obvykle bezproblémové, ale nebezpečí v případě souvisejících trhů</a:t>
            </a:r>
          </a:p>
          <a:p>
            <a:pPr marL="647700" lvl="2" indent="-285750">
              <a:buFontTx/>
              <a:buChar char="-"/>
            </a:pPr>
            <a:r>
              <a:rPr lang="cs-CZ" sz="2000" i="1" dirty="0"/>
              <a:t>GE/</a:t>
            </a:r>
            <a:r>
              <a:rPr lang="cs-CZ" sz="2000" i="1" dirty="0" err="1"/>
              <a:t>Honeywell</a:t>
            </a:r>
            <a:endParaRPr lang="cs-CZ" sz="2000" i="1"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6</a:t>
            </a:fld>
            <a:endParaRPr lang="cs-CZ"/>
          </a:p>
        </p:txBody>
      </p:sp>
    </p:spTree>
    <p:extLst>
      <p:ext uri="{BB962C8B-B14F-4D97-AF65-F5344CB8AC3E}">
        <p14:creationId xmlns:p14="http://schemas.microsoft.com/office/powerpoint/2010/main" val="3973102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VÝZNAM OBRATU</a:t>
            </a:r>
          </a:p>
        </p:txBody>
      </p:sp>
      <p:sp>
        <p:nvSpPr>
          <p:cNvPr id="3" name="Zástupný symbol pro obsah 2"/>
          <p:cNvSpPr>
            <a:spLocks noGrp="1"/>
          </p:cNvSpPr>
          <p:nvPr>
            <p:ph idx="1"/>
          </p:nvPr>
        </p:nvSpPr>
        <p:spPr>
          <a:xfrm>
            <a:off x="361496" y="1478244"/>
            <a:ext cx="8136000" cy="4922556"/>
          </a:xfrm>
        </p:spPr>
        <p:txBody>
          <a:bodyPr/>
          <a:lstStyle/>
          <a:p>
            <a:pPr marL="285750" indent="-285750">
              <a:buFontTx/>
              <a:buChar char="-"/>
            </a:pPr>
            <a:r>
              <a:rPr lang="cs-CZ" sz="1800" dirty="0"/>
              <a:t>Podle toho, na jakém území je dosažen a v jaké výši, určuje, ke kterým soutěžním úřadům je nutné spojení notifikovat</a:t>
            </a:r>
          </a:p>
          <a:p>
            <a:pPr marL="466725" lvl="1" indent="-285750">
              <a:buFontTx/>
              <a:buChar char="-"/>
            </a:pPr>
            <a:r>
              <a:rPr lang="cs-CZ" sz="1800" dirty="0"/>
              <a:t>V každé jurisdikci odlišné</a:t>
            </a:r>
          </a:p>
          <a:p>
            <a:pPr marL="285750" indent="-285750">
              <a:buFontTx/>
              <a:buChar char="-"/>
            </a:pPr>
            <a:endParaRPr lang="cs-CZ" sz="1800" dirty="0"/>
          </a:p>
          <a:p>
            <a:pPr marL="285750" indent="-285750">
              <a:buFontTx/>
              <a:buChar char="-"/>
            </a:pPr>
            <a:r>
              <a:rPr lang="cs-CZ" sz="1800" dirty="0"/>
              <a:t>„</a:t>
            </a:r>
            <a:r>
              <a:rPr lang="cs-CZ" sz="1800" dirty="0" err="1"/>
              <a:t>One</a:t>
            </a:r>
            <a:r>
              <a:rPr lang="cs-CZ" sz="1800" dirty="0"/>
              <a:t> stop </a:t>
            </a:r>
            <a:r>
              <a:rPr lang="cs-CZ" sz="1800" dirty="0" err="1"/>
              <a:t>shop</a:t>
            </a:r>
            <a:r>
              <a:rPr lang="cs-CZ" sz="1800" dirty="0"/>
              <a:t>“ systém Evropské komise pro spojení s významem pro EU</a:t>
            </a:r>
          </a:p>
          <a:p>
            <a:pPr marL="466725" lvl="1" indent="-285750">
              <a:buFontTx/>
              <a:buChar char="-"/>
            </a:pPr>
            <a:r>
              <a:rPr lang="cs-CZ" sz="1800" dirty="0"/>
              <a:t>Nevylučuje nutnost notifikace mimo EU/EHP</a:t>
            </a:r>
          </a:p>
          <a:p>
            <a:pPr marL="285750" indent="-285750">
              <a:buFontTx/>
              <a:buChar char="-"/>
            </a:pPr>
            <a:endParaRPr lang="cs-CZ" sz="1800" dirty="0"/>
          </a:p>
          <a:p>
            <a:pPr marL="285750" indent="-285750">
              <a:buFontTx/>
              <a:buChar char="-"/>
            </a:pPr>
            <a:r>
              <a:rPr lang="cs-CZ" sz="1800" dirty="0"/>
              <a:t>Čistý obrat za předchozí ukončené účetní období</a:t>
            </a:r>
          </a:p>
          <a:p>
            <a:pPr marL="285750" indent="-285750">
              <a:buFontTx/>
              <a:buChar char="-"/>
            </a:pPr>
            <a:endParaRPr lang="cs-CZ" sz="1800" dirty="0"/>
          </a:p>
          <a:p>
            <a:pPr marL="285750" indent="-285750">
              <a:buFontTx/>
              <a:buChar char="-"/>
            </a:pPr>
            <a:r>
              <a:rPr lang="cs-CZ" sz="1800" dirty="0"/>
              <a:t>Lokální nexus – racionalizace a redukce počtu spojení, která je nutné notifikovat a posuzovat</a:t>
            </a:r>
          </a:p>
          <a:p>
            <a:pPr marL="466725" lvl="1" indent="-285750">
              <a:buFontTx/>
              <a:buChar char="-"/>
            </a:pPr>
            <a:r>
              <a:rPr lang="cs-CZ" sz="1800" dirty="0"/>
              <a:t>Ne ve všech jurisdikcích, zátěž pro spojující se soutěžitele</a:t>
            </a:r>
          </a:p>
          <a:p>
            <a:pPr marL="285750" indent="-285750">
              <a:buFontTx/>
              <a:buChar char="-"/>
            </a:pPr>
            <a:endParaRPr lang="cs-CZ" sz="1800" dirty="0"/>
          </a:p>
          <a:p>
            <a:pPr marL="285750" indent="-285750">
              <a:buFontTx/>
              <a:buChar char="-"/>
            </a:pPr>
            <a:r>
              <a:rPr lang="cs-CZ" sz="1800" dirty="0"/>
              <a:t>Aktuálně diskuse o dostatečnosti </a:t>
            </a:r>
            <a:r>
              <a:rPr lang="cs-CZ" sz="1800" dirty="0" err="1"/>
              <a:t>kriteria</a:t>
            </a:r>
            <a:r>
              <a:rPr lang="cs-CZ" sz="1800" dirty="0"/>
              <a:t> pro zachycení spojení s inovativními rychle rostoucími soutěžiteli, kteří zatím nemají vysoký obrat</a:t>
            </a:r>
          </a:p>
          <a:p>
            <a:pPr marL="466725" lvl="1" indent="-285750">
              <a:buFontTx/>
              <a:buChar char="-"/>
            </a:pPr>
            <a:r>
              <a:rPr lang="cs-CZ" sz="1800" i="1" dirty="0" err="1"/>
              <a:t>Facebook</a:t>
            </a:r>
            <a:r>
              <a:rPr lang="cs-CZ" sz="1800" i="1" dirty="0"/>
              <a:t> - </a:t>
            </a:r>
            <a:r>
              <a:rPr lang="cs-CZ" sz="1800" i="1" dirty="0" err="1"/>
              <a:t>What´s</a:t>
            </a:r>
            <a:r>
              <a:rPr lang="cs-CZ" sz="1800" i="1" dirty="0"/>
              <a:t> </a:t>
            </a:r>
            <a:r>
              <a:rPr lang="cs-CZ" sz="1800" i="1" dirty="0" err="1"/>
              <a:t>App</a:t>
            </a:r>
            <a:endParaRPr lang="cs-CZ" sz="1800" i="1" dirty="0"/>
          </a:p>
          <a:p>
            <a:pPr marL="466725" lvl="1" indent="-285750">
              <a:buFontTx/>
              <a:buChar char="-"/>
            </a:pPr>
            <a:r>
              <a:rPr lang="cs-CZ" sz="1800" dirty="0"/>
              <a:t>Úvahy o nahrazení obratu hodnotou </a:t>
            </a:r>
            <a:r>
              <a:rPr lang="cs-CZ" sz="1800" dirty="0" err="1"/>
              <a:t>transkace</a:t>
            </a:r>
            <a:endParaRPr lang="cs-CZ" sz="18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7</a:t>
            </a:fld>
            <a:endParaRPr lang="cs-CZ"/>
          </a:p>
        </p:txBody>
      </p:sp>
    </p:spTree>
    <p:extLst>
      <p:ext uri="{BB962C8B-B14F-4D97-AF65-F5344CB8AC3E}">
        <p14:creationId xmlns:p14="http://schemas.microsoft.com/office/powerpoint/2010/main" val="3811094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Obratová </a:t>
            </a:r>
            <a:r>
              <a:rPr lang="cs-CZ" dirty="0" err="1"/>
              <a:t>kritÉria</a:t>
            </a:r>
            <a:r>
              <a:rPr lang="cs-CZ" dirty="0"/>
              <a:t> pro spouštějící povinnost notifikace k </a:t>
            </a:r>
            <a:r>
              <a:rPr lang="cs-CZ" dirty="0" err="1"/>
              <a:t>ek</a:t>
            </a:r>
            <a:endParaRPr lang="cs-CZ" dirty="0"/>
          </a:p>
        </p:txBody>
      </p:sp>
      <p:sp>
        <p:nvSpPr>
          <p:cNvPr id="3" name="Zástupný symbol pro obsah 2"/>
          <p:cNvSpPr>
            <a:spLocks noGrp="1"/>
          </p:cNvSpPr>
          <p:nvPr>
            <p:ph idx="1"/>
          </p:nvPr>
        </p:nvSpPr>
        <p:spPr>
          <a:xfrm>
            <a:off x="504000" y="1436914"/>
            <a:ext cx="8136000" cy="4935086"/>
          </a:xfrm>
        </p:spPr>
        <p:txBody>
          <a:bodyPr/>
          <a:lstStyle/>
          <a:p>
            <a:pPr hangingPunct="0"/>
            <a:r>
              <a:rPr lang="cs-CZ" dirty="0"/>
              <a:t>a) celkový celosvětový obrat všech dotčených podniků přesahuje 5000 milionů EUR </a:t>
            </a:r>
            <a:r>
              <a:rPr lang="cs-CZ" u="sng" dirty="0"/>
              <a:t>a</a:t>
            </a:r>
          </a:p>
          <a:p>
            <a:pPr hangingPunct="0"/>
            <a:r>
              <a:rPr lang="cs-CZ" dirty="0"/>
              <a:t>b) celkový obrat každého z nejméně dvou dotčených podniků v rámci celého Společenství přesahuje 250 milionů EUR,</a:t>
            </a:r>
          </a:p>
          <a:p>
            <a:pPr hangingPunct="0"/>
            <a:r>
              <a:rPr lang="cs-CZ" b="1" u="sng" dirty="0"/>
              <a:t>pokud</a:t>
            </a:r>
            <a:r>
              <a:rPr lang="cs-CZ" b="1" dirty="0"/>
              <a:t> žádný z dotčených podniků nedosáhne v jednom a témž členském státě více než dvou třetin svého celkového obratu v rámci celé EU.</a:t>
            </a:r>
          </a:p>
          <a:p>
            <a:pPr hangingPunct="0"/>
            <a:endParaRPr lang="cs-CZ" dirty="0"/>
          </a:p>
          <a:p>
            <a:pPr hangingPunct="0"/>
            <a:r>
              <a:rPr lang="cs-CZ" dirty="0"/>
              <a:t>NEBO</a:t>
            </a:r>
          </a:p>
          <a:p>
            <a:pPr hangingPunct="0"/>
            <a:r>
              <a:rPr lang="cs-CZ" dirty="0"/>
              <a:t>Spojení nedosahující výše uvedených prahových hodnot musí být oznámeno EK jestliže:</a:t>
            </a:r>
          </a:p>
          <a:p>
            <a:pPr hangingPunct="0"/>
            <a:r>
              <a:rPr lang="cs-CZ" dirty="0"/>
              <a:t>a) celkový celosvětový obrat všech dotčených podniků přesahuje 2500 milionů EUR;</a:t>
            </a:r>
          </a:p>
          <a:p>
            <a:pPr hangingPunct="0"/>
            <a:r>
              <a:rPr lang="cs-CZ" dirty="0"/>
              <a:t>b) v každém z nejméně tří členských států celkový obrat všech dotčených podniků přesahuje 100 milionů EUR;</a:t>
            </a:r>
          </a:p>
          <a:p>
            <a:pPr hangingPunct="0"/>
            <a:r>
              <a:rPr lang="cs-CZ" dirty="0"/>
              <a:t>c) v každém z nejméně tří členských států uvedených pro účely písmena b) převyšuje celkový obrat každého z nejméně dvou dotčených podniků 25 milionů EUR a</a:t>
            </a:r>
          </a:p>
          <a:p>
            <a:pPr hangingPunct="0"/>
            <a:r>
              <a:rPr lang="cs-CZ" dirty="0"/>
              <a:t>d) celkový obrat v rámci Společenství každého z nejméně dvou dotčených podniků přesahuje 100 milionů EUR,</a:t>
            </a:r>
          </a:p>
          <a:p>
            <a:pPr hangingPunct="0"/>
            <a:r>
              <a:rPr lang="cs-CZ" b="1" dirty="0"/>
              <a:t>pokud žádný z dotčených podniků nedosáhne v jednom a témž členském státě více než dvou třetin svého celkového obratu v rámci celé EU.</a:t>
            </a:r>
            <a:endParaRPr lang="cs-CZ" dirty="0"/>
          </a:p>
          <a:p>
            <a:endParaRPr lang="cs-CZ"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8</a:t>
            </a:fld>
            <a:endParaRPr lang="cs-CZ"/>
          </a:p>
        </p:txBody>
      </p:sp>
    </p:spTree>
    <p:extLst>
      <p:ext uri="{BB962C8B-B14F-4D97-AF65-F5344CB8AC3E}">
        <p14:creationId xmlns:p14="http://schemas.microsoft.com/office/powerpoint/2010/main" val="16627566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Sablona_SkupinaCEZ_2014_CZ">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0">
          <a:noFill/>
          <a:prstDash val="solid"/>
          <a:round/>
          <a:headEnd/>
          <a:tailEnd/>
        </a:ln>
      </a:spPr>
      <a:bodyPr vert="horz" wrap="square" lIns="91440" tIns="45720" rIns="91440" bIns="45720" numCol="1" anchor="t" anchorCtr="0" compatLnSpc="1">
        <a:prstTxWarp prst="textNoShape">
          <a:avLst/>
        </a:prstTxWarp>
      </a:bodyPr>
      <a:lstStyle>
        <a:defPPr>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30606-CEZ-sablona.potx" id="{78C74D98-4713-495F-85E4-8B9DE4BDD0CE}" vid="{DB6A8D8F-D870-4D49-87A7-56A508794BE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10336</TotalTime>
  <Words>2477</Words>
  <Application>Microsoft Office PowerPoint</Application>
  <PresentationFormat>Předvádění na obrazovce (4:3)</PresentationFormat>
  <Paragraphs>435</Paragraphs>
  <Slides>32</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Arial CE</vt:lpstr>
      <vt:lpstr>Futura CEZ Medium</vt:lpstr>
      <vt:lpstr>Times New Roman</vt:lpstr>
      <vt:lpstr>Wingdings</vt:lpstr>
      <vt:lpstr>Sablona_SkupinaCEZ_2014_CZ</vt:lpstr>
      <vt:lpstr>Hospodářská soutěž v EU  Kontrola spojování soutěžitelů a veřejná podpora</vt:lpstr>
      <vt:lpstr>Důvody pro spojování soutěžitelů</vt:lpstr>
      <vt:lpstr>Proč kontrolovat spojování soutěžitelů v EU (a EHP)</vt:lpstr>
      <vt:lpstr>Právní úprava a zdroje informací</vt:lpstr>
      <vt:lpstr>Co vše může být spojením podniků</vt:lpstr>
      <vt:lpstr>Případová studie – hinkley point c</vt:lpstr>
      <vt:lpstr>TYPY SPOJENÍ Z HLEDISKA STRUKTURY TRHU  </vt:lpstr>
      <vt:lpstr>VÝZNAM OBRATU</vt:lpstr>
      <vt:lpstr>Obratová kritÉria pro spouštějící povinnost notifikace k ek</vt:lpstr>
      <vt:lpstr>Význam vymezení Relevantního trhu pro kontrolu spojování podniků  </vt:lpstr>
      <vt:lpstr>Relevantní trh konkrétně</vt:lpstr>
      <vt:lpstr>Kritéria zkoumaná při posuzování spojení </vt:lpstr>
      <vt:lpstr>ŘÍZENÍ PŘED EK (A obdobně OSTATNÍMI SOUTĚŽNÍMI ÚŘADY) I.</vt:lpstr>
      <vt:lpstr>ŘÍZENÍ PŘED EK (A obdnobně OSTATNÍMI SOUTĚŽNÍMI ÚŘADY) II.</vt:lpstr>
      <vt:lpstr>ZÁKLADNÍ ZÁSADY BEZPROBLÉMOVÉHO SPOJENÍ soutěžitelů z hlediska soutěžního práva</vt:lpstr>
      <vt:lpstr>Příklady kontroly Spojování soutěžitelů</vt:lpstr>
      <vt:lpstr>Kontrola veřejné podpory – právní základ </vt:lpstr>
      <vt:lpstr>Kontrola veřejné podpory - Definiční znaky VP (čl. 107 (1) SFEU)</vt:lpstr>
      <vt:lpstr>Sdělení Komise o pojmu veřejná podpora</vt:lpstr>
      <vt:lpstr>Veřejné prostředky</vt:lpstr>
      <vt:lpstr>Případová studie – hinkley point c</vt:lpstr>
      <vt:lpstr>Zvýhodnění soutěžitele (1)</vt:lpstr>
      <vt:lpstr>Zvýhodnění soutěžitele (2)</vt:lpstr>
      <vt:lpstr>Zvýhodnění soutěžitele (3)</vt:lpstr>
      <vt:lpstr>Narušení hospodářské soutěže</vt:lpstr>
      <vt:lpstr>Případová studie – paks ii </vt:lpstr>
      <vt:lpstr>Ovlivnění obchodu v rámci Unie</vt:lpstr>
      <vt:lpstr>Vztahy s EK - Notifikace VP čl. 108 (3) SFEU</vt:lpstr>
      <vt:lpstr>Hlavní Výjimky z povinnosti notifikovat </vt:lpstr>
      <vt:lpstr>vztahy s EK v modernizovaném režimu</vt:lpstr>
      <vt:lpstr>Příklady KONTROLy Poskytování Veřejné podpory</vt:lpstr>
      <vt:lpstr>Prezentace aplikace PowerPoint</vt:lpstr>
    </vt:vector>
  </TitlesOfParts>
  <Company>ČEZ ICT Services, a. 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Dostal Ondřej</dc:creator>
  <cp:keywords>ČEZ</cp:keywords>
  <cp:lastModifiedBy>User</cp:lastModifiedBy>
  <cp:revision>407</cp:revision>
  <cp:lastPrinted>2014-03-20T09:04:26Z</cp:lastPrinted>
  <dcterms:created xsi:type="dcterms:W3CDTF">2015-09-29T08:00:02Z</dcterms:created>
  <dcterms:modified xsi:type="dcterms:W3CDTF">2019-11-11T18:59:48Z</dcterms:modified>
  <cp:category>Veřejné</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niversal Objects">
    <vt:bool>true</vt:bool>
  </property>
  <property fmtid="{D5CDD505-2E9C-101B-9397-08002B2CF9AE}" pid="3" name="McKPaperSize">
    <vt:lpwstr>A4</vt:lpwstr>
  </property>
  <property fmtid="{D5CDD505-2E9C-101B-9397-08002B2CF9AE}" pid="4" name="NotesPageLayout">
    <vt:lpwstr>Message</vt:lpwstr>
  </property>
  <property fmtid="{D5CDD505-2E9C-101B-9397-08002B2CF9AE}" pid="5" name="Event">
    <vt:lpwstr>Document</vt:lpwstr>
  </property>
  <property fmtid="{D5CDD505-2E9C-101B-9397-08002B2CF9AE}" pid="6" name="Delivery Date">
    <vt:lpwstr>Date</vt:lpwstr>
  </property>
  <property fmtid="{D5CDD505-2E9C-101B-9397-08002B2CF9AE}" pid="7" name="DocID">
    <vt:lpwstr>PRG-ZPD008-20041008-11373P1C</vt:lpwstr>
  </property>
  <property fmtid="{D5CDD505-2E9C-101B-9397-08002B2CF9AE}" pid="8" name="DocIDinTitle">
    <vt:bool>true</vt:bool>
  </property>
  <property fmtid="{D5CDD505-2E9C-101B-9397-08002B2CF9AE}" pid="9" name="DocIDinSlide">
    <vt:bool>true</vt:bool>
  </property>
  <property fmtid="{D5CDD505-2E9C-101B-9397-08002B2CF9AE}" pid="10" name="DocIDPosition">
    <vt:i4>0</vt:i4>
  </property>
  <property fmtid="{D5CDD505-2E9C-101B-9397-08002B2CF9AE}" pid="11" name="DocumentTagging.ClassificationMark.P00">
    <vt:lpwstr>&lt;ClassificationMark xmlns:xsi="http://www.w3.org/2001/XMLSchema-instance" xmlns:xsd="http://www.w3.org/2001/XMLSchema" margin="NaN" class="C0" owner="Dostal Ondřej" position="BottomMiddle" marginX="0" marginY="0" classifiedOn="2018-11-13T16:53:03.623</vt:lpwstr>
  </property>
  <property fmtid="{D5CDD505-2E9C-101B-9397-08002B2CF9AE}" pid="12" name="DocumentTagging.ClassificationMark.P01">
    <vt:lpwstr>9309+01:00" showPrintedBy="false" showPrintDate="false" language="cs" ApplicationVersion="Microsoft PowerPoint, 14.0" addinVersion="5.10.5.29" template="CEZ"&gt;&lt;history bulk="false" class="Veřejné" code="C0" user="Dostal Ondřej" divisionPrefix="CEZ" ma</vt:lpwstr>
  </property>
  <property fmtid="{D5CDD505-2E9C-101B-9397-08002B2CF9AE}" pid="13" name="DocumentTagging.ClassificationMark.P02">
    <vt:lpwstr>ppingVersion="1" date="2018-11-13T16:53:03.7019309+01:00" /&gt;&lt;recipients /&gt;&lt;documentOwners /&gt;&lt;/ClassificationMark&gt;</vt:lpwstr>
  </property>
  <property fmtid="{D5CDD505-2E9C-101B-9397-08002B2CF9AE}" pid="14" name="DocumentTagging.ClassificationMark">
    <vt:lpwstr>￼PARTS:3</vt:lpwstr>
  </property>
  <property fmtid="{D5CDD505-2E9C-101B-9397-08002B2CF9AE}" pid="15" name="DocumentClasification">
    <vt:lpwstr>Veřejné</vt:lpwstr>
  </property>
  <property fmtid="{D5CDD505-2E9C-101B-9397-08002B2CF9AE}" pid="16" name="CEZ_DLP">
    <vt:lpwstr>CEZ:CEZ-DGR:D</vt:lpwstr>
  </property>
</Properties>
</file>