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3"/>
  </p:handoutMasterIdLst>
  <p:sldIdLst>
    <p:sldId id="256" r:id="rId2"/>
    <p:sldId id="295" r:id="rId3"/>
    <p:sldId id="296" r:id="rId4"/>
    <p:sldId id="266" r:id="rId5"/>
    <p:sldId id="267" r:id="rId6"/>
    <p:sldId id="270" r:id="rId7"/>
    <p:sldId id="271" r:id="rId8"/>
    <p:sldId id="307" r:id="rId9"/>
    <p:sldId id="297" r:id="rId10"/>
    <p:sldId id="272" r:id="rId11"/>
    <p:sldId id="273" r:id="rId12"/>
    <p:sldId id="274" r:id="rId13"/>
    <p:sldId id="293" r:id="rId14"/>
    <p:sldId id="275" r:id="rId15"/>
    <p:sldId id="276" r:id="rId16"/>
    <p:sldId id="310" r:id="rId17"/>
    <p:sldId id="277" r:id="rId18"/>
    <p:sldId id="298" r:id="rId19"/>
    <p:sldId id="278" r:id="rId20"/>
    <p:sldId id="309" r:id="rId21"/>
    <p:sldId id="279" r:id="rId22"/>
    <p:sldId id="280" r:id="rId23"/>
    <p:sldId id="269" r:id="rId24"/>
    <p:sldId id="299" r:id="rId25"/>
    <p:sldId id="300" r:id="rId26"/>
    <p:sldId id="311" r:id="rId27"/>
    <p:sldId id="281" r:id="rId28"/>
    <p:sldId id="282" r:id="rId29"/>
    <p:sldId id="283" r:id="rId30"/>
    <p:sldId id="284" r:id="rId31"/>
    <p:sldId id="285" r:id="rId32"/>
    <p:sldId id="286" r:id="rId33"/>
    <p:sldId id="268" r:id="rId34"/>
    <p:sldId id="287" r:id="rId35"/>
    <p:sldId id="294" r:id="rId36"/>
    <p:sldId id="301" r:id="rId37"/>
    <p:sldId id="302" r:id="rId38"/>
    <p:sldId id="303" r:id="rId39"/>
    <p:sldId id="312" r:id="rId40"/>
    <p:sldId id="304" r:id="rId41"/>
    <p:sldId id="305" r:id="rId4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D3064-EC66-4167-80D8-ED31760E3FE7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A13D-09CC-45AF-9852-27774AFA4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88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hc.unesco.org/archive/advisory_body_evaluation/105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culture/ich/en/lists" TargetMode="External"/><Relationship Id="rId2" Type="http://schemas.openxmlformats.org/officeDocument/2006/relationships/hyperlink" Target="http://whc.unesco.org/en/lis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ulture/heritage-label/discover_en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programmes/creative-europe/actions/heritage-label_e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.cz/default.asp?ID=219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kontext památkové péče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Ochrana a regenerace kulturních hodnot v </a:t>
            </a:r>
            <a:r>
              <a:rPr lang="cs-CZ" dirty="0" smtClean="0"/>
              <a:t>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kongres architektů a techniků</a:t>
            </a:r>
            <a:br>
              <a:rPr lang="cs-CZ" dirty="0" smtClean="0"/>
            </a:br>
            <a:r>
              <a:rPr lang="cs-CZ" dirty="0" smtClean="0"/>
              <a:t>historických památek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pPr lvl="1"/>
            <a:r>
              <a:rPr lang="cs-CZ" dirty="0" smtClean="0"/>
              <a:t>1957,  Paříž</a:t>
            </a:r>
          </a:p>
          <a:p>
            <a:r>
              <a:rPr lang="cs-CZ" dirty="0" smtClean="0"/>
              <a:t>II.</a:t>
            </a:r>
          </a:p>
          <a:p>
            <a:pPr lvl="1"/>
            <a:r>
              <a:rPr lang="cs-CZ" dirty="0" smtClean="0"/>
              <a:t>1964, Benátky</a:t>
            </a:r>
          </a:p>
          <a:p>
            <a:pPr lvl="2" algn="just"/>
            <a:r>
              <a:rPr lang="cs-CZ" dirty="0" smtClean="0"/>
              <a:t>Rozhodnutí o ustavení mezinárodní organizace pro ochranu nemovitých památek</a:t>
            </a:r>
          </a:p>
          <a:p>
            <a:pPr lvl="2" algn="just"/>
            <a:r>
              <a:rPr lang="cs-CZ" dirty="0" smtClean="0"/>
              <a:t>Benátská charta – soubor základních principů ochrany a péče o </a:t>
            </a:r>
            <a:r>
              <a:rPr lang="cs-CZ" sz="2000" dirty="0" smtClean="0"/>
              <a:t>památky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err="1" smtClean="0"/>
              <a:t>nternational</a:t>
            </a:r>
            <a:r>
              <a:rPr lang="en-US" dirty="0" smtClean="0"/>
              <a:t> Council on Monuments and Sites</a:t>
            </a:r>
            <a:endParaRPr lang="cs-CZ" dirty="0" smtClean="0"/>
          </a:p>
          <a:p>
            <a:r>
              <a:rPr lang="cs-CZ" dirty="0" smtClean="0"/>
              <a:t>1965, Varšava</a:t>
            </a:r>
          </a:p>
          <a:p>
            <a:r>
              <a:rPr lang="cs-CZ" dirty="0" smtClean="0"/>
              <a:t>výsledek Benátské charty</a:t>
            </a:r>
          </a:p>
          <a:p>
            <a:r>
              <a:rPr lang="cs-CZ" dirty="0" smtClean="0"/>
              <a:t>hlavní poradní orgán v oblasti péče o světové kulturní dědictví UNESCO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světového kulturního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250704" cy="4937760"/>
          </a:xfrm>
        </p:spPr>
        <p:txBody>
          <a:bodyPr>
            <a:normAutofit/>
          </a:bodyPr>
          <a:lstStyle/>
          <a:p>
            <a:r>
              <a:rPr lang="cs-CZ" dirty="0" smtClean="0"/>
              <a:t>UNESCO</a:t>
            </a:r>
          </a:p>
          <a:p>
            <a:r>
              <a:rPr lang="cs-CZ" dirty="0" smtClean="0"/>
              <a:t>Rada Evropy</a:t>
            </a:r>
          </a:p>
          <a:p>
            <a:r>
              <a:rPr lang="cs-CZ" dirty="0" smtClean="0"/>
              <a:t>EU</a:t>
            </a:r>
          </a:p>
          <a:p>
            <a:r>
              <a:rPr lang="cs-CZ" dirty="0" smtClean="0"/>
              <a:t>ICOMOS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8024" y="1352550"/>
            <a:ext cx="325070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ICCROM</a:t>
            </a:r>
          </a:p>
          <a:p>
            <a:r>
              <a:rPr lang="cs-CZ" dirty="0"/>
              <a:t>ICOM</a:t>
            </a:r>
          </a:p>
          <a:p>
            <a:r>
              <a:rPr lang="cs-CZ" dirty="0" smtClean="0"/>
              <a:t>TICCIH</a:t>
            </a:r>
          </a:p>
          <a:p>
            <a:r>
              <a:rPr lang="cs-CZ" dirty="0" smtClean="0"/>
              <a:t>DO-CO-MO-MO</a:t>
            </a:r>
          </a:p>
          <a:p>
            <a:r>
              <a:rPr lang="cs-CZ" dirty="0" smtClean="0"/>
              <a:t>INTBAU</a:t>
            </a:r>
          </a:p>
          <a:p>
            <a:r>
              <a:rPr lang="cs-CZ" dirty="0" smtClean="0"/>
              <a:t>UEHHA</a:t>
            </a:r>
          </a:p>
          <a:p>
            <a:r>
              <a:rPr lang="cs-CZ" dirty="0"/>
              <a:t>IUCN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Organizace světového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ICCROM </a:t>
            </a:r>
            <a:endParaRPr lang="cs-CZ" dirty="0"/>
          </a:p>
          <a:p>
            <a:pPr lvl="1" algn="just"/>
            <a:r>
              <a:rPr lang="en-US" dirty="0" smtClean="0"/>
              <a:t>International </a:t>
            </a:r>
            <a:r>
              <a:rPr lang="en-US" dirty="0"/>
              <a:t>Centre For the Study of the </a:t>
            </a:r>
            <a:r>
              <a:rPr lang="en-US" dirty="0" smtClean="0"/>
              <a:t>Pre</a:t>
            </a:r>
            <a:r>
              <a:rPr lang="cs-CZ" dirty="0" smtClean="0"/>
              <a:t>s</a:t>
            </a:r>
            <a:r>
              <a:rPr lang="en-US" dirty="0" err="1" smtClean="0"/>
              <a:t>ervation</a:t>
            </a:r>
            <a:r>
              <a:rPr lang="en-US" dirty="0" smtClean="0"/>
              <a:t> and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Restoration of </a:t>
            </a:r>
            <a:r>
              <a:rPr lang="en-US" dirty="0" smtClean="0"/>
              <a:t>Cu</a:t>
            </a:r>
            <a:r>
              <a:rPr lang="cs-CZ" dirty="0" smtClean="0"/>
              <a:t>l</a:t>
            </a:r>
            <a:r>
              <a:rPr lang="en-US" dirty="0" err="1" smtClean="0"/>
              <a:t>tural</a:t>
            </a:r>
            <a:r>
              <a:rPr lang="en-US" dirty="0" smtClean="0"/>
              <a:t> Property</a:t>
            </a:r>
            <a:endParaRPr lang="cs-CZ" dirty="0" smtClean="0"/>
          </a:p>
          <a:p>
            <a:pPr lvl="1" algn="just"/>
            <a:r>
              <a:rPr lang="cs-CZ" sz="2500" dirty="0"/>
              <a:t>Mezinárodní centrum pro studium ochrany a restaurování </a:t>
            </a:r>
            <a:r>
              <a:rPr lang="cs-CZ" sz="2500" dirty="0" smtClean="0"/>
              <a:t>kulturního dědictví</a:t>
            </a:r>
          </a:p>
          <a:p>
            <a:pPr algn="just"/>
            <a:r>
              <a:rPr lang="en-US" dirty="0"/>
              <a:t>ICOM – International Council on </a:t>
            </a:r>
            <a:r>
              <a:rPr lang="en-US" dirty="0" smtClean="0"/>
              <a:t>Mu</a:t>
            </a:r>
            <a:r>
              <a:rPr lang="cs-CZ" dirty="0" smtClean="0"/>
              <a:t>s</a:t>
            </a:r>
            <a:r>
              <a:rPr lang="en-US" dirty="0" err="1" smtClean="0"/>
              <a:t>eum</a:t>
            </a:r>
            <a:endParaRPr lang="cs-CZ" dirty="0" smtClean="0"/>
          </a:p>
          <a:p>
            <a:pPr algn="just"/>
            <a:r>
              <a:rPr lang="en-US" dirty="0"/>
              <a:t>TICCIH – The International </a:t>
            </a:r>
            <a:r>
              <a:rPr lang="en-US" dirty="0" err="1"/>
              <a:t>Commitee</a:t>
            </a:r>
            <a:r>
              <a:rPr lang="en-US" dirty="0"/>
              <a:t> for the Con</a:t>
            </a:r>
            <a:r>
              <a:rPr lang="cs-CZ" dirty="0"/>
              <a:t>s</a:t>
            </a:r>
            <a:r>
              <a:rPr lang="en-US" dirty="0" err="1"/>
              <a:t>ervation</a:t>
            </a:r>
            <a:r>
              <a:rPr lang="en-US" dirty="0"/>
              <a:t> of the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Heritage</a:t>
            </a:r>
            <a:endParaRPr lang="cs-CZ" dirty="0"/>
          </a:p>
          <a:p>
            <a:pPr algn="just"/>
            <a:r>
              <a:rPr lang="cs-CZ" dirty="0"/>
              <a:t>DO-CO-MO-MO </a:t>
            </a:r>
            <a:r>
              <a:rPr lang="cs-CZ" dirty="0" smtClean="0"/>
              <a:t>International</a:t>
            </a:r>
          </a:p>
          <a:p>
            <a:pPr lvl="1" algn="just"/>
            <a:r>
              <a:rPr lang="cs-CZ" dirty="0" err="1" smtClean="0"/>
              <a:t>Documantiona</a:t>
            </a:r>
            <a:r>
              <a:rPr lang="cs-CZ" dirty="0" smtClean="0"/>
              <a:t> nad </a:t>
            </a:r>
            <a:r>
              <a:rPr lang="cs-CZ" dirty="0" err="1" smtClean="0"/>
              <a:t>conservation</a:t>
            </a:r>
            <a:r>
              <a:rPr lang="cs-CZ" dirty="0" smtClean="0"/>
              <a:t>…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endParaRPr lang="cs-CZ" dirty="0"/>
          </a:p>
          <a:p>
            <a:pPr lvl="1" algn="just"/>
            <a:r>
              <a:rPr lang="cs-CZ" dirty="0" smtClean="0"/>
              <a:t>ochrana </a:t>
            </a:r>
            <a:r>
              <a:rPr lang="cs-CZ" dirty="0"/>
              <a:t>památek moderní </a:t>
            </a:r>
            <a:r>
              <a:rPr lang="cs-CZ" dirty="0" smtClean="0"/>
              <a:t>architektury</a:t>
            </a:r>
          </a:p>
          <a:p>
            <a:pPr algn="just"/>
            <a:r>
              <a:rPr lang="en-US" dirty="0"/>
              <a:t>INTBAU – International </a:t>
            </a:r>
            <a:r>
              <a:rPr lang="en-US" dirty="0" err="1"/>
              <a:t>NetWork</a:t>
            </a:r>
            <a:r>
              <a:rPr lang="en-US" dirty="0"/>
              <a:t> for Traditional Building,</a:t>
            </a:r>
            <a:r>
              <a:rPr lang="cs-CZ" dirty="0"/>
              <a:t> </a:t>
            </a:r>
            <a:r>
              <a:rPr lang="cs-CZ" dirty="0" err="1"/>
              <a:t>Architecture</a:t>
            </a:r>
            <a:r>
              <a:rPr lang="cs-CZ" dirty="0"/>
              <a:t> and </a:t>
            </a:r>
            <a:r>
              <a:rPr lang="cs-CZ" dirty="0" err="1"/>
              <a:t>Urbanism</a:t>
            </a:r>
            <a:endParaRPr lang="cs-CZ" dirty="0"/>
          </a:p>
          <a:p>
            <a:pPr algn="just"/>
            <a:r>
              <a:rPr lang="en-US" dirty="0"/>
              <a:t>UEHHA – Union of European Historic Houses </a:t>
            </a:r>
            <a:r>
              <a:rPr lang="en-US" dirty="0" smtClean="0"/>
              <a:t>Association</a:t>
            </a:r>
            <a:endParaRPr lang="cs-CZ" dirty="0" smtClean="0"/>
          </a:p>
          <a:p>
            <a:pPr lvl="1" algn="just"/>
            <a:r>
              <a:rPr lang="cs-CZ" dirty="0"/>
              <a:t>Unie Evropských asociací pro ochranu památek v soukromém vlastnictví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United Nations Educational, Scientific and</a:t>
            </a:r>
            <a:r>
              <a:rPr lang="cs-CZ" dirty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/>
              <a:t>Organization</a:t>
            </a:r>
            <a:endParaRPr lang="cs-CZ" dirty="0"/>
          </a:p>
          <a:p>
            <a:r>
              <a:rPr lang="cs-CZ" dirty="0" smtClean="0"/>
              <a:t>3 </a:t>
            </a:r>
            <a:r>
              <a:rPr lang="cs-CZ" dirty="0"/>
              <a:t>základní </a:t>
            </a:r>
            <a:r>
              <a:rPr lang="cs-CZ" dirty="0" smtClean="0"/>
              <a:t>funkce</a:t>
            </a:r>
          </a:p>
          <a:p>
            <a:pPr lvl="2"/>
            <a:r>
              <a:rPr lang="cs-CZ" dirty="0"/>
              <a:t>podporovat mezinárodní intelektuální </a:t>
            </a:r>
            <a:r>
              <a:rPr lang="cs-CZ" dirty="0" smtClean="0"/>
              <a:t>spolupráci</a:t>
            </a:r>
            <a:endParaRPr lang="cs-CZ" dirty="0"/>
          </a:p>
          <a:p>
            <a:pPr lvl="2"/>
            <a:r>
              <a:rPr lang="cs-CZ" dirty="0"/>
              <a:t>poskytovat operativní pomoc členským </a:t>
            </a:r>
            <a:r>
              <a:rPr lang="cs-CZ" dirty="0" smtClean="0"/>
              <a:t>státům</a:t>
            </a:r>
            <a:endParaRPr lang="cs-CZ" dirty="0"/>
          </a:p>
          <a:p>
            <a:pPr lvl="2"/>
            <a:r>
              <a:rPr lang="cs-CZ" dirty="0"/>
              <a:t>posilovat mír, respektovat lidská práva a utužovat vztahy mezi </a:t>
            </a:r>
            <a:r>
              <a:rPr lang="cs-CZ" dirty="0" smtClean="0"/>
              <a:t>národy</a:t>
            </a:r>
          </a:p>
          <a:p>
            <a:r>
              <a:rPr lang="cs-CZ" dirty="0"/>
              <a:t>Generální konference </a:t>
            </a:r>
            <a:r>
              <a:rPr lang="cs-CZ" dirty="0" smtClean="0"/>
              <a:t>UNESCO (2 roky)</a:t>
            </a:r>
          </a:p>
          <a:p>
            <a:r>
              <a:rPr lang="cs-CZ" dirty="0"/>
              <a:t>Výkonná </a:t>
            </a:r>
            <a:r>
              <a:rPr lang="cs-CZ" dirty="0" smtClean="0"/>
              <a:t>rada – kontrolní orgán</a:t>
            </a:r>
          </a:p>
          <a:p>
            <a:endParaRPr lang="cs-CZ" dirty="0" smtClean="0"/>
          </a:p>
          <a:p>
            <a:r>
              <a:rPr lang="cs-CZ" dirty="0" smtClean="0"/>
              <a:t>Úmluvy – konvence</a:t>
            </a:r>
          </a:p>
          <a:p>
            <a:r>
              <a:rPr lang="cs-CZ" dirty="0" smtClean="0"/>
              <a:t>Doporučení – rekomandace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Úmluva o ochraně kulturních statků v případě válečného </a:t>
            </a:r>
            <a:r>
              <a:rPr lang="cs-CZ" dirty="0" smtClean="0"/>
              <a:t>konfliktu (Haag</a:t>
            </a:r>
            <a:r>
              <a:rPr lang="cs-CZ" dirty="0"/>
              <a:t>, 1954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/>
              <a:t>v případě válečného konfliktu se zříkají krádeží, zabavení, vandalismu a ničení kulturních </a:t>
            </a:r>
            <a:r>
              <a:rPr lang="cs-CZ" dirty="0" smtClean="0"/>
              <a:t>statků</a:t>
            </a:r>
          </a:p>
          <a:p>
            <a:pPr lvl="1" algn="just"/>
            <a:r>
              <a:rPr lang="cs-CZ" dirty="0"/>
              <a:t>Vyhláška </a:t>
            </a:r>
            <a:r>
              <a:rPr lang="cs-CZ" dirty="0" smtClean="0"/>
              <a:t>94/1958 </a:t>
            </a:r>
            <a:r>
              <a:rPr lang="cs-CZ" dirty="0"/>
              <a:t>Sb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Úmluva o opatřeních k zákazu a zabránění nedovoleného dovozu, vývozu a předání vlastnického práva kulturních statků (</a:t>
            </a:r>
            <a:r>
              <a:rPr lang="cs-CZ" dirty="0" smtClean="0"/>
              <a:t>Paříž, </a:t>
            </a:r>
            <a:r>
              <a:rPr lang="cs-CZ" dirty="0"/>
              <a:t>1970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/>
              <a:t>definuje movité předměty a jejich sbírky přírodní, historické a </a:t>
            </a:r>
            <a:r>
              <a:rPr lang="cs-CZ" dirty="0" smtClean="0"/>
              <a:t>umělecké</a:t>
            </a:r>
          </a:p>
          <a:p>
            <a:pPr lvl="1" algn="just"/>
            <a:r>
              <a:rPr lang="cs-CZ" dirty="0"/>
              <a:t>p</a:t>
            </a:r>
            <a:r>
              <a:rPr lang="cs-CZ" dirty="0" smtClean="0"/>
              <a:t>ředmět vyvážený </a:t>
            </a:r>
            <a:r>
              <a:rPr lang="cs-CZ" dirty="0"/>
              <a:t>za hranice státu musí být opatřen </a:t>
            </a:r>
            <a:r>
              <a:rPr lang="cs-CZ" dirty="0" smtClean="0"/>
              <a:t>certifikátem</a:t>
            </a:r>
          </a:p>
          <a:p>
            <a:pPr lvl="1" algn="just"/>
            <a:r>
              <a:rPr lang="cs-CZ" dirty="0" smtClean="0"/>
              <a:t>Vyhláška 15/1980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UNESCO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(</a:t>
            </a:r>
            <a:r>
              <a:rPr lang="cs-CZ" b="1" dirty="0" smtClean="0"/>
              <a:t>i</a:t>
            </a:r>
            <a:r>
              <a:rPr lang="cs-CZ" dirty="0" smtClean="0"/>
              <a:t>)	je </a:t>
            </a:r>
            <a:r>
              <a:rPr lang="cs-CZ" b="1" dirty="0"/>
              <a:t>mistrovským dílem </a:t>
            </a:r>
            <a:r>
              <a:rPr lang="cs-CZ" dirty="0"/>
              <a:t>tvůrčího talentu </a:t>
            </a:r>
            <a:r>
              <a:rPr lang="cs-CZ" dirty="0" smtClean="0"/>
              <a:t>člověka</a:t>
            </a:r>
          </a:p>
          <a:p>
            <a:pPr algn="just"/>
            <a:r>
              <a:rPr lang="cs-CZ" dirty="0" smtClean="0"/>
              <a:t>(</a:t>
            </a:r>
            <a:r>
              <a:rPr lang="cs-CZ" b="1" dirty="0" err="1" smtClean="0"/>
              <a:t>ii</a:t>
            </a:r>
            <a:r>
              <a:rPr lang="cs-CZ" dirty="0" smtClean="0"/>
              <a:t>)	představuje </a:t>
            </a:r>
            <a:r>
              <a:rPr lang="cs-CZ" b="1" dirty="0"/>
              <a:t>významný mezník v hodnotách člověka</a:t>
            </a:r>
            <a:r>
              <a:rPr lang="cs-CZ" dirty="0"/>
              <a:t> (v určité době nebo kulturním období) ve vývoji v architektuře, technice, umění či </a:t>
            </a:r>
            <a:r>
              <a:rPr lang="cs-CZ" dirty="0" smtClean="0"/>
              <a:t>urbanismu</a:t>
            </a:r>
          </a:p>
          <a:p>
            <a:pPr algn="just"/>
            <a:r>
              <a:rPr lang="cs-CZ" dirty="0" smtClean="0"/>
              <a:t>(</a:t>
            </a:r>
            <a:r>
              <a:rPr lang="cs-CZ" b="1" dirty="0" err="1" smtClean="0"/>
              <a:t>iii</a:t>
            </a:r>
            <a:r>
              <a:rPr lang="cs-CZ" dirty="0" smtClean="0"/>
              <a:t>)	je </a:t>
            </a:r>
            <a:r>
              <a:rPr lang="cs-CZ" b="1" dirty="0"/>
              <a:t>jedinečným důkazem </a:t>
            </a:r>
            <a:r>
              <a:rPr lang="cs-CZ" dirty="0"/>
              <a:t>o existující nebo už vymizelé civilizaci nebo kulturní </a:t>
            </a:r>
            <a:r>
              <a:rPr lang="cs-CZ" dirty="0" smtClean="0"/>
              <a:t>tradici</a:t>
            </a:r>
          </a:p>
          <a:p>
            <a:pPr algn="just"/>
            <a:r>
              <a:rPr lang="cs-CZ" dirty="0" smtClean="0"/>
              <a:t>(</a:t>
            </a:r>
            <a:r>
              <a:rPr lang="cs-CZ" b="1" dirty="0" err="1" smtClean="0"/>
              <a:t>iv</a:t>
            </a:r>
            <a:r>
              <a:rPr lang="cs-CZ" dirty="0" smtClean="0"/>
              <a:t>)	je </a:t>
            </a:r>
            <a:r>
              <a:rPr lang="cs-CZ" b="1" dirty="0"/>
              <a:t>skvělou ukázkou </a:t>
            </a:r>
            <a:r>
              <a:rPr lang="cs-CZ" dirty="0"/>
              <a:t>stavby, architektonického nebo technologického souboru, dokumentující jednu nebo více významných etap v historii </a:t>
            </a:r>
            <a:r>
              <a:rPr lang="cs-CZ" dirty="0" smtClean="0"/>
              <a:t>lidstva</a:t>
            </a:r>
          </a:p>
          <a:p>
            <a:pPr algn="just"/>
            <a:r>
              <a:rPr lang="cs-CZ" dirty="0" smtClean="0"/>
              <a:t>(</a:t>
            </a:r>
            <a:r>
              <a:rPr lang="cs-CZ" b="1" dirty="0" smtClean="0"/>
              <a:t>v</a:t>
            </a:r>
            <a:r>
              <a:rPr lang="cs-CZ" dirty="0" smtClean="0"/>
              <a:t>)	je </a:t>
            </a:r>
            <a:r>
              <a:rPr lang="cs-CZ" b="1" dirty="0"/>
              <a:t>skvělou ukázkou určitého způsobu osidlování </a:t>
            </a:r>
            <a:r>
              <a:rPr lang="cs-CZ" dirty="0"/>
              <a:t>nebo způsobu využití půdy či moře, typického pro nějakou kulturu, zejména tam, kde hrozí poškození vnějšími či vnitřními vlivy, jejichž dopad by byl </a:t>
            </a:r>
            <a:r>
              <a:rPr lang="cs-CZ" dirty="0" smtClean="0"/>
              <a:t>nevratný</a:t>
            </a:r>
          </a:p>
          <a:p>
            <a:pPr algn="just"/>
            <a:r>
              <a:rPr lang="cs-CZ" dirty="0" smtClean="0"/>
              <a:t>(</a:t>
            </a:r>
            <a:r>
              <a:rPr lang="cs-CZ" b="1" dirty="0" err="1" smtClean="0"/>
              <a:t>vi</a:t>
            </a:r>
            <a:r>
              <a:rPr lang="cs-CZ" dirty="0" smtClean="0"/>
              <a:t>)	</a:t>
            </a:r>
            <a:r>
              <a:rPr lang="cs-CZ" b="1" dirty="0" smtClean="0"/>
              <a:t>souvisí </a:t>
            </a:r>
            <a:r>
              <a:rPr lang="cs-CZ" dirty="0"/>
              <a:t>přímo nebo specificky </a:t>
            </a:r>
            <a:r>
              <a:rPr lang="cs-CZ" b="1" dirty="0"/>
              <a:t>s událostmi, s tradicemi</a:t>
            </a:r>
            <a:r>
              <a:rPr lang="cs-CZ" dirty="0"/>
              <a:t>, s převratnými myšlenkami, s vyznáním či vírou, s literaturou či uměním majícím univerzální význam (toto kritérium není obvykle používáno samostatně, ale společně s jinými kritérii</a:t>
            </a:r>
            <a:r>
              <a:rPr lang="cs-CZ" dirty="0" smtClean="0"/>
              <a:t>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whc.unesco.org/archive/advisory_body_evaluation/1052.pdf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90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Úmluva o ochraně světového kulturního a přírodního dědictví (</a:t>
            </a:r>
            <a:r>
              <a:rPr lang="cs-CZ" dirty="0" smtClean="0"/>
              <a:t>Paříž,1972)</a:t>
            </a:r>
          </a:p>
          <a:p>
            <a:pPr lvl="1"/>
            <a:r>
              <a:rPr lang="cs-CZ" dirty="0"/>
              <a:t>sdělení FMZV č.159/1991 Sb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zachování nejcennějších kulturních a přírodních hodnot naší </a:t>
            </a:r>
            <a:r>
              <a:rPr lang="cs-CZ" dirty="0" smtClean="0"/>
              <a:t>planety</a:t>
            </a:r>
          </a:p>
          <a:p>
            <a:pPr lvl="1"/>
            <a:r>
              <a:rPr lang="cs-CZ" dirty="0">
                <a:hlinkClick r:id="rId2"/>
              </a:rPr>
              <a:t>http://whc.unesco.org/en/list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/>
              <a:t>Úmluva o zachování </a:t>
            </a:r>
            <a:r>
              <a:rPr lang="cs-CZ" dirty="0" smtClean="0"/>
              <a:t>nehmotného </a:t>
            </a:r>
            <a:r>
              <a:rPr lang="cs-CZ" dirty="0"/>
              <a:t>kulturního dědictví (</a:t>
            </a:r>
            <a:r>
              <a:rPr lang="cs-CZ" dirty="0" smtClean="0"/>
              <a:t>Paříž, </a:t>
            </a:r>
            <a:r>
              <a:rPr lang="cs-CZ" dirty="0"/>
              <a:t>2003</a:t>
            </a:r>
            <a:r>
              <a:rPr lang="cs-CZ" dirty="0" smtClean="0"/>
              <a:t>)</a:t>
            </a:r>
          </a:p>
          <a:p>
            <a:pPr lvl="1"/>
            <a:r>
              <a:rPr lang="cs-CZ" dirty="0">
                <a:hlinkClick r:id="rId3"/>
              </a:rPr>
              <a:t>http://www.unesco.org/culture/ich/en/lists</a:t>
            </a:r>
            <a:endParaRPr lang="cs-CZ" dirty="0" smtClean="0"/>
          </a:p>
          <a:p>
            <a:r>
              <a:rPr lang="cs-CZ" dirty="0"/>
              <a:t>Úmluva o ochraně a podpoře rozmanitosti kulturních projevů (</a:t>
            </a:r>
            <a:r>
              <a:rPr lang="cs-CZ" dirty="0" smtClean="0"/>
              <a:t>Paříž, 2005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Úmluva o ochraně a podpoře rozmanitosti kulturních projevů (Paříž, 2005)</a:t>
            </a:r>
          </a:p>
          <a:p>
            <a:pPr lvl="1" algn="just"/>
            <a:r>
              <a:rPr lang="cs-CZ" sz="2200" dirty="0"/>
              <a:t>chránit a podporovat rozmanitost kulturních projevů</a:t>
            </a:r>
          </a:p>
          <a:p>
            <a:pPr lvl="1" algn="just"/>
            <a:r>
              <a:rPr lang="cs-CZ" sz="2200" dirty="0"/>
              <a:t>vytvářet podmínky, které kulturám umožní, aby se svobodně rozvíjely a působily na sebe tak, že se vzájemně obohatí; Mezinárodní instituce, dokumenty a formy ochrany kulturního dědictví</a:t>
            </a:r>
          </a:p>
          <a:p>
            <a:pPr lvl="1" algn="just"/>
            <a:r>
              <a:rPr lang="cs-CZ" sz="2200" dirty="0"/>
              <a:t>podporovat dialog mezi kulturami za účelem zajistit ve světě intenzivnější a vyváženější kulturní výměny ve prospěch vzájemného r</a:t>
            </a:r>
            <a:r>
              <a:rPr lang="cs-CZ" sz="2200" dirty="0" smtClean="0"/>
              <a:t>espektování </a:t>
            </a:r>
            <a:r>
              <a:rPr lang="cs-CZ" sz="2200" dirty="0"/>
              <a:t>kultur a „kultury na míru“</a:t>
            </a:r>
          </a:p>
          <a:p>
            <a:pPr lvl="1" algn="just"/>
            <a:r>
              <a:rPr lang="cs-CZ" sz="2200" dirty="0"/>
              <a:t>stimulovat </a:t>
            </a:r>
            <a:r>
              <a:rPr lang="cs-CZ" sz="2200" dirty="0" err="1"/>
              <a:t>interkulturalitu</a:t>
            </a:r>
            <a:r>
              <a:rPr lang="cs-CZ" sz="2200" dirty="0"/>
              <a:t> za účelem rozvíjení vzájemného působení kultur v duchu budování mostů mezi národy</a:t>
            </a:r>
          </a:p>
          <a:p>
            <a:pPr lvl="1" algn="just"/>
            <a:r>
              <a:rPr lang="cs-CZ" sz="2200" dirty="0"/>
              <a:t>podporovat respektování rozmanitosti kulturních projevů a uvědomování si </a:t>
            </a:r>
            <a:r>
              <a:rPr lang="pt-BR" sz="2200" dirty="0"/>
              <a:t>její hodnoty na místní, vnitrostátní a mezinárodní úrovni</a:t>
            </a:r>
          </a:p>
          <a:p>
            <a:pPr lvl="1" algn="just"/>
            <a:r>
              <a:rPr lang="cs-CZ" sz="2200" dirty="0"/>
              <a:t>potvrdit důležitost, kterou má vztah mezi kulturou a rozvojem pro všechny země, a to zejména pro země rozvojové, a podporovat činnosti na vnitrostátní a mezinárodní úrovni, aby byla uznána skutečná hodnota tohoto vztahu</a:t>
            </a:r>
          </a:p>
          <a:p>
            <a:pPr lvl="1" algn="just"/>
            <a:r>
              <a:rPr lang="cs-CZ" sz="2200" dirty="0"/>
              <a:t>uznat zvláštní charakter kulturních činností, statků a služeb jakožto nositelů identity, hodnot a významu</a:t>
            </a:r>
          </a:p>
          <a:p>
            <a:pPr lvl="1" algn="just"/>
            <a:r>
              <a:rPr lang="cs-CZ" sz="2200" dirty="0"/>
              <a:t>opětovně potvrdit svrchované právo států na zachování, přijímání a provádění politik a opatření, jež dané státy považují za vhodné pro ochranu </a:t>
            </a:r>
            <a:r>
              <a:rPr lang="pl-PL" sz="2200" dirty="0"/>
              <a:t>a podporu rozmanitosti kulturních projevů na jejich úrovni</a:t>
            </a:r>
          </a:p>
          <a:p>
            <a:pPr lvl="1" algn="just"/>
            <a:r>
              <a:rPr lang="cs-CZ" sz="2200" dirty="0"/>
              <a:t>posílit mezinárodní spolupráci a solidaritu v partnerském duchu, zejména za účelem zvýšení schopností rozvojových zemí chránit a podporovat</a:t>
            </a:r>
          </a:p>
          <a:p>
            <a:pPr lvl="1" algn="just"/>
            <a:r>
              <a:rPr lang="cs-CZ" sz="2200" dirty="0"/>
              <a:t>rozmanitost kulturních projevů</a:t>
            </a:r>
          </a:p>
        </p:txBody>
      </p:sp>
    </p:spTree>
    <p:extLst>
      <p:ext uri="{BB962C8B-B14F-4D97-AF65-F5344CB8AC3E}">
        <p14:creationId xmlns:p14="http://schemas.microsoft.com/office/powerpoint/2010/main" val="328710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Rekomandace pro města a obce s hodnotnou historickou zástavbou:</a:t>
            </a:r>
          </a:p>
          <a:p>
            <a:pPr lvl="1" algn="just"/>
            <a:r>
              <a:rPr lang="cs-CZ" dirty="0"/>
              <a:t>definování a popis chráněného území a ochranného pásma</a:t>
            </a:r>
          </a:p>
          <a:p>
            <a:pPr lvl="1" algn="just"/>
            <a:r>
              <a:rPr lang="cs-CZ" dirty="0" smtClean="0"/>
              <a:t>využití </a:t>
            </a:r>
            <a:r>
              <a:rPr lang="cs-CZ" dirty="0"/>
              <a:t>území v širších vztazích, turistické poznávací trasy, </a:t>
            </a:r>
            <a:r>
              <a:rPr lang="cs-CZ" dirty="0" smtClean="0"/>
              <a:t>propojující chráněné </a:t>
            </a:r>
            <a:r>
              <a:rPr lang="cs-CZ" dirty="0"/>
              <a:t>území s blízkými památkovými místy</a:t>
            </a:r>
          </a:p>
          <a:p>
            <a:pPr lvl="1" algn="just"/>
            <a:r>
              <a:rPr lang="cs-CZ" dirty="0" smtClean="0"/>
              <a:t>plán </a:t>
            </a:r>
            <a:r>
              <a:rPr lang="cs-CZ" dirty="0"/>
              <a:t>zásad památkové ochrany</a:t>
            </a:r>
          </a:p>
          <a:p>
            <a:pPr lvl="1" algn="just"/>
            <a:r>
              <a:rPr lang="pl-PL" dirty="0" smtClean="0"/>
              <a:t>řešení </a:t>
            </a:r>
            <a:r>
              <a:rPr lang="pl-PL" dirty="0"/>
              <a:t>dopravy a technické infrastruktury</a:t>
            </a:r>
          </a:p>
          <a:p>
            <a:pPr lvl="1" algn="just"/>
            <a:r>
              <a:rPr lang="cs-CZ" dirty="0" smtClean="0"/>
              <a:t>podmínky </a:t>
            </a:r>
            <a:r>
              <a:rPr lang="cs-CZ" dirty="0"/>
              <a:t>rozvoje sociální sféry (životní podmínky </a:t>
            </a:r>
            <a:r>
              <a:rPr lang="cs-CZ" dirty="0" smtClean="0"/>
              <a:t>obyvatel, zaměstnanost, </a:t>
            </a:r>
            <a:r>
              <a:rPr lang="pl-PL" dirty="0" smtClean="0"/>
              <a:t>zachování </a:t>
            </a:r>
            <a:r>
              <a:rPr lang="pl-PL" dirty="0"/>
              <a:t>funkce bydlení a genia loci)</a:t>
            </a:r>
          </a:p>
          <a:p>
            <a:pPr lvl="1" algn="just"/>
            <a:r>
              <a:rPr lang="cs-CZ" dirty="0" smtClean="0"/>
              <a:t>podmínky </a:t>
            </a:r>
            <a:r>
              <a:rPr lang="cs-CZ" dirty="0"/>
              <a:t>rozvoje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Definice ?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potřeba podporovat rozvoj cestovního ruchu v lokalitách památkově cenných?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341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Poslání</a:t>
            </a:r>
          </a:p>
          <a:p>
            <a:pPr lvl="1"/>
            <a:r>
              <a:rPr lang="cs-CZ" dirty="0"/>
              <a:t>chránit a posilovat pluralistickou demokracii a lidská </a:t>
            </a:r>
            <a:r>
              <a:rPr lang="cs-CZ" dirty="0" smtClean="0"/>
              <a:t>práva</a:t>
            </a:r>
          </a:p>
          <a:p>
            <a:pPr lvl="1"/>
            <a:r>
              <a:rPr lang="cs-CZ" dirty="0"/>
              <a:t>hledat a řešit aktuální problémy </a:t>
            </a:r>
            <a:r>
              <a:rPr lang="cs-CZ" dirty="0" smtClean="0"/>
              <a:t>společnosti</a:t>
            </a:r>
          </a:p>
          <a:p>
            <a:pPr lvl="1"/>
            <a:r>
              <a:rPr lang="cs-CZ" dirty="0"/>
              <a:t>podporovat evropskou kulturní </a:t>
            </a:r>
            <a:r>
              <a:rPr lang="cs-CZ" dirty="0" smtClean="0"/>
              <a:t>identitu</a:t>
            </a:r>
          </a:p>
          <a:p>
            <a:r>
              <a:rPr lang="cs-CZ" dirty="0" smtClean="0"/>
              <a:t>Založena 1949</a:t>
            </a:r>
          </a:p>
          <a:p>
            <a:r>
              <a:rPr lang="cs-CZ" dirty="0"/>
              <a:t>s</a:t>
            </a:r>
            <a:r>
              <a:rPr lang="cs-CZ" dirty="0" smtClean="0"/>
              <a:t>ídlem </a:t>
            </a:r>
            <a:r>
              <a:rPr lang="cs-CZ" dirty="0"/>
              <a:t>Rady Evropy je Palác Evropy ve </a:t>
            </a:r>
            <a:r>
              <a:rPr lang="cs-CZ" dirty="0" smtClean="0"/>
              <a:t>Štrasburku</a:t>
            </a:r>
          </a:p>
          <a:p>
            <a:pPr lvl="1"/>
            <a:r>
              <a:rPr lang="cs-CZ" dirty="0" smtClean="0"/>
              <a:t>Výbor </a:t>
            </a:r>
            <a:r>
              <a:rPr lang="cs-CZ" dirty="0"/>
              <a:t>kulturního </a:t>
            </a:r>
            <a:r>
              <a:rPr lang="cs-CZ" dirty="0" smtClean="0"/>
              <a:t>dědictví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Evropská kulturní úmluva (</a:t>
            </a:r>
            <a:r>
              <a:rPr lang="cs-CZ" dirty="0" smtClean="0"/>
              <a:t>Paříž, </a:t>
            </a:r>
            <a:r>
              <a:rPr lang="cs-CZ" dirty="0"/>
              <a:t>1954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Evropská úmluva o ochraně archeologického dědictví (</a:t>
            </a:r>
            <a:r>
              <a:rPr lang="cs-CZ" dirty="0" smtClean="0"/>
              <a:t>Londýn, </a:t>
            </a:r>
            <a:r>
              <a:rPr lang="cs-CZ" dirty="0"/>
              <a:t>1969)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přestupcích směřujících proti kulturním </a:t>
            </a:r>
            <a:r>
              <a:rPr lang="cs-CZ" dirty="0" smtClean="0"/>
              <a:t>statkům (Delfy, </a:t>
            </a:r>
            <a:r>
              <a:rPr lang="cs-CZ" dirty="0"/>
              <a:t>1985)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záchraně architektonického dědictví </a:t>
            </a:r>
            <a:r>
              <a:rPr lang="cs-CZ" dirty="0" smtClean="0"/>
              <a:t>Evropy (Granada</a:t>
            </a:r>
            <a:r>
              <a:rPr lang="cs-CZ" dirty="0"/>
              <a:t>, 1985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součástí </a:t>
            </a:r>
            <a:r>
              <a:rPr lang="cs-CZ" dirty="0"/>
              <a:t>legislativy pro ochranu památek v ČR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ochraně archeologického dědictví – </a:t>
            </a:r>
            <a:r>
              <a:rPr lang="cs-CZ" dirty="0" smtClean="0"/>
              <a:t>revidovaná </a:t>
            </a:r>
            <a:r>
              <a:rPr lang="es-ES" dirty="0" smtClean="0"/>
              <a:t>(Malta</a:t>
            </a:r>
            <a:r>
              <a:rPr lang="es-ES" dirty="0"/>
              <a:t>, La Valeta, 1992</a:t>
            </a:r>
            <a:r>
              <a:rPr lang="es-ES" dirty="0" smtClean="0"/>
              <a:t>)</a:t>
            </a:r>
            <a:endParaRPr lang="cs-CZ" dirty="0" smtClean="0"/>
          </a:p>
          <a:p>
            <a:pPr lvl="1" algn="just"/>
            <a:r>
              <a:rPr lang="es-ES" dirty="0" smtClean="0"/>
              <a:t>součástí </a:t>
            </a:r>
            <a:r>
              <a:rPr lang="es-ES" dirty="0"/>
              <a:t>legislativy pro ochranu památek v ČR</a:t>
            </a:r>
          </a:p>
          <a:p>
            <a:pPr algn="just"/>
            <a:r>
              <a:rPr lang="cs-CZ" dirty="0" smtClean="0"/>
              <a:t>Evropská </a:t>
            </a:r>
            <a:r>
              <a:rPr lang="cs-CZ" dirty="0"/>
              <a:t>úmluva o krajině (</a:t>
            </a:r>
            <a:r>
              <a:rPr lang="cs-CZ" dirty="0" smtClean="0"/>
              <a:t>Florencie, </a:t>
            </a:r>
            <a:r>
              <a:rPr lang="cs-CZ" dirty="0"/>
              <a:t>2000)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</a:t>
            </a:r>
            <a:r>
              <a:rPr lang="cs-CZ" dirty="0" smtClean="0"/>
              <a:t>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Kulturní statky</a:t>
            </a:r>
          </a:p>
          <a:p>
            <a:pPr lvl="1"/>
            <a:r>
              <a:rPr lang="cs-CZ" dirty="0" smtClean="0"/>
              <a:t>památníky (</a:t>
            </a:r>
            <a:r>
              <a:rPr lang="cs-CZ" dirty="0" err="1" smtClean="0"/>
              <a:t>monuments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architektonická díla, plastiky, monumentální </a:t>
            </a:r>
            <a:r>
              <a:rPr lang="it-IT" dirty="0" smtClean="0"/>
              <a:t>malba nebo archeologické stavby a prvky</a:t>
            </a:r>
          </a:p>
          <a:p>
            <a:pPr lvl="1" algn="just"/>
            <a:r>
              <a:rPr lang="cs-CZ" dirty="0" smtClean="0"/>
              <a:t>soubory (</a:t>
            </a:r>
            <a:r>
              <a:rPr lang="cs-CZ" dirty="0" err="1" smtClean="0"/>
              <a:t>ensembles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seskupení budov izolovaných nebo spojených, </a:t>
            </a:r>
            <a:r>
              <a:rPr lang="pl-PL" dirty="0" smtClean="0"/>
              <a:t>která jsou z hlediska architektury, jednoty nebo integrace v krajině </a:t>
            </a:r>
            <a:r>
              <a:rPr lang="cs-CZ" dirty="0" smtClean="0"/>
              <a:t>významná z hlediska historie, umění nebo vědy </a:t>
            </a:r>
          </a:p>
          <a:p>
            <a:pPr lvl="1" algn="just"/>
            <a:r>
              <a:rPr lang="cs-CZ" dirty="0" smtClean="0"/>
              <a:t>Místa - sídla (</a:t>
            </a:r>
            <a:r>
              <a:rPr lang="cs-CZ" dirty="0" err="1" smtClean="0"/>
              <a:t>sites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díla člověka nebo díla spojená s člověkem a přírodou, jakož i zóny včetně archeologických míst mající význam z hlediska historického, etnologického či antropologického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záchraně architektonického dědictví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Zákonné ochranné procedury</a:t>
            </a:r>
          </a:p>
          <a:p>
            <a:pPr lvl="1"/>
            <a:r>
              <a:rPr lang="cs-CZ" dirty="0" smtClean="0"/>
              <a:t>Zákonná opatření</a:t>
            </a:r>
          </a:p>
          <a:p>
            <a:pPr lvl="1"/>
            <a:r>
              <a:rPr lang="cs-CZ" dirty="0" smtClean="0"/>
              <a:t>Zajištění ochrany regionálně specifickými prostředky</a:t>
            </a:r>
          </a:p>
          <a:p>
            <a:pPr lvl="1"/>
            <a:r>
              <a:rPr lang="cs-CZ" dirty="0" smtClean="0"/>
              <a:t>Dohled a autorizace</a:t>
            </a:r>
          </a:p>
          <a:p>
            <a:pPr lvl="1"/>
            <a:r>
              <a:rPr lang="cs-CZ" dirty="0" smtClean="0"/>
              <a:t>Předcházení znetvoření, zchátrání, demolici apod.</a:t>
            </a:r>
          </a:p>
          <a:p>
            <a:pPr lvl="1"/>
            <a:r>
              <a:rPr lang="cs-CZ" dirty="0" smtClean="0"/>
              <a:t>Zákaz přemístění památky</a:t>
            </a:r>
          </a:p>
          <a:p>
            <a:r>
              <a:rPr lang="cs-CZ" dirty="0" smtClean="0"/>
              <a:t>Průvodní opatření</a:t>
            </a:r>
          </a:p>
          <a:p>
            <a:pPr lvl="1"/>
            <a:r>
              <a:rPr lang="cs-CZ" dirty="0" smtClean="0"/>
              <a:t>Finanční podpora</a:t>
            </a:r>
          </a:p>
          <a:p>
            <a:pPr lvl="1"/>
            <a:r>
              <a:rPr lang="cs-CZ" dirty="0" smtClean="0"/>
              <a:t>Fiskální opatření</a:t>
            </a:r>
          </a:p>
          <a:p>
            <a:pPr lvl="1"/>
            <a:r>
              <a:rPr lang="cs-CZ" dirty="0" smtClean="0"/>
              <a:t>Podpora soukromých iniciativ</a:t>
            </a:r>
          </a:p>
          <a:p>
            <a:pPr lvl="1"/>
            <a:r>
              <a:rPr lang="cs-CZ" dirty="0" smtClean="0"/>
              <a:t>Zlepšovat kvalitu prostředí a vědecký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39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Evropská úmluva o ochraně archeologického dědictví – revidovaná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Archeologické dědictví jako zdroj Evropské kolektivní paměti</a:t>
            </a:r>
          </a:p>
          <a:p>
            <a:pPr lvl="1"/>
            <a:r>
              <a:rPr lang="cs-CZ" dirty="0" smtClean="0"/>
              <a:t>Objekty, pozůstatky, stopy: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ývoj historie lidstva a jejich vztah k prostředí</a:t>
            </a:r>
          </a:p>
          <a:p>
            <a:pPr lvl="2"/>
            <a:r>
              <a:rPr lang="cs-CZ" dirty="0"/>
              <a:t>h</a:t>
            </a:r>
            <a:r>
              <a:rPr lang="cs-CZ" dirty="0" smtClean="0"/>
              <a:t>lavními zdroji jsou vykopávky apod.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místěné na relevantním místě</a:t>
            </a:r>
          </a:p>
          <a:p>
            <a:r>
              <a:rPr lang="cs-CZ" dirty="0" smtClean="0"/>
              <a:t>Zajištění</a:t>
            </a:r>
          </a:p>
          <a:p>
            <a:pPr lvl="1"/>
            <a:r>
              <a:rPr lang="cs-CZ" dirty="0" smtClean="0"/>
              <a:t>Identifikace, integrované konzervace,  financování výzkumu a konzervace,  šíření výzkumu, veřejná informovanost, zabránění nezákonnému oběhu, vzájemná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554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</a:t>
            </a:r>
            <a:r>
              <a:rPr lang="cs-CZ" dirty="0"/>
              <a:t> </a:t>
            </a:r>
            <a:r>
              <a:rPr lang="cs-CZ" dirty="0" smtClean="0"/>
              <a:t>- Původní </a:t>
            </a:r>
            <a:br>
              <a:rPr lang="cs-CZ" dirty="0" smtClean="0"/>
            </a:br>
            <a:r>
              <a:rPr lang="cs-CZ" dirty="0" smtClean="0"/>
              <a:t>Seznam </a:t>
            </a:r>
            <a:r>
              <a:rPr lang="cs-CZ" dirty="0"/>
              <a:t>Evropského </a:t>
            </a:r>
            <a:r>
              <a:rPr lang="cs-CZ" dirty="0" smtClean="0"/>
              <a:t>kulturního dědictví</a:t>
            </a:r>
            <a:br>
              <a:rPr lang="cs-CZ" dirty="0" smtClean="0"/>
            </a:b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/>
              <a:t>H</a:t>
            </a:r>
            <a:r>
              <a:rPr lang="cs-CZ" dirty="0" err="1" smtClean="0"/>
              <a:t>eritage</a:t>
            </a:r>
            <a:r>
              <a:rPr lang="cs-CZ" dirty="0" smtClean="0"/>
              <a:t> Label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Dříve:</a:t>
            </a:r>
            <a:endParaRPr lang="cs-CZ" dirty="0"/>
          </a:p>
          <a:p>
            <a:pPr lvl="1"/>
            <a:r>
              <a:rPr lang="cs-CZ" dirty="0" smtClean="0"/>
              <a:t>Architektura Zlína</a:t>
            </a:r>
          </a:p>
          <a:p>
            <a:pPr lvl="2"/>
            <a:r>
              <a:rPr lang="cs-CZ" dirty="0" smtClean="0"/>
              <a:t>baťovské </a:t>
            </a:r>
            <a:r>
              <a:rPr lang="cs-CZ" dirty="0"/>
              <a:t>centrum Zlína, arch F. L. </a:t>
            </a:r>
            <a:r>
              <a:rPr lang="cs-CZ" dirty="0" err="1"/>
              <a:t>Gahura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Vlad</a:t>
            </a:r>
            <a:r>
              <a:rPr lang="cs-CZ" dirty="0"/>
              <a:t>. Karlík) – význam pro rozvoj moderní české </a:t>
            </a:r>
            <a:r>
              <a:rPr lang="cs-CZ" dirty="0" smtClean="0"/>
              <a:t>architektury</a:t>
            </a:r>
          </a:p>
          <a:p>
            <a:pPr lvl="1"/>
            <a:r>
              <a:rPr lang="cs-CZ" dirty="0"/>
              <a:t>Vítkovické </a:t>
            </a:r>
            <a:r>
              <a:rPr lang="cs-CZ" dirty="0" smtClean="0"/>
              <a:t>železárny</a:t>
            </a:r>
          </a:p>
          <a:p>
            <a:pPr lvl="2"/>
            <a:r>
              <a:rPr lang="cs-CZ" dirty="0" smtClean="0"/>
              <a:t>centrum </a:t>
            </a:r>
            <a:r>
              <a:rPr lang="cs-CZ" dirty="0" err="1"/>
              <a:t>industríální</a:t>
            </a:r>
            <a:r>
              <a:rPr lang="cs-CZ" dirty="0"/>
              <a:t> architektury</a:t>
            </a:r>
          </a:p>
          <a:p>
            <a:pPr lvl="1"/>
            <a:r>
              <a:rPr lang="cs-CZ" dirty="0"/>
              <a:t>Zámek </a:t>
            </a:r>
            <a:r>
              <a:rPr lang="cs-CZ" dirty="0" smtClean="0"/>
              <a:t>Kynžvart</a:t>
            </a:r>
          </a:p>
          <a:p>
            <a:pPr lvl="2"/>
            <a:r>
              <a:rPr lang="cs-CZ" dirty="0" smtClean="0"/>
              <a:t>klasicistní </a:t>
            </a:r>
            <a:r>
              <a:rPr lang="cs-CZ" dirty="0"/>
              <a:t>až empírová přestavba barokního zámku s vazbou na osobnost knížete </a:t>
            </a:r>
            <a:r>
              <a:rPr lang="cs-CZ" dirty="0" smtClean="0"/>
              <a:t>Metternicha, probíhala </a:t>
            </a:r>
            <a:r>
              <a:rPr lang="cs-CZ" dirty="0"/>
              <a:t>zde významná jednání o budoucnosti Evropy</a:t>
            </a:r>
          </a:p>
          <a:p>
            <a:pPr lvl="1"/>
            <a:r>
              <a:rPr lang="cs-CZ" dirty="0"/>
              <a:t>Zámek Vysoká u </a:t>
            </a:r>
            <a:r>
              <a:rPr lang="cs-CZ" dirty="0" smtClean="0"/>
              <a:t>Příbrami</a:t>
            </a:r>
          </a:p>
          <a:p>
            <a:pPr lvl="2"/>
            <a:r>
              <a:rPr lang="cs-CZ" dirty="0" smtClean="0"/>
              <a:t>neorenesanční </a:t>
            </a:r>
            <a:r>
              <a:rPr lang="cs-CZ" dirty="0"/>
              <a:t>zámek, významný </a:t>
            </a:r>
            <a:r>
              <a:rPr lang="pt-BR" dirty="0"/>
              <a:t>pobytem a tvorbou Antonína </a:t>
            </a:r>
            <a:r>
              <a:rPr lang="pt-BR" dirty="0" smtClean="0"/>
              <a:t>Dvořáka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ec.europa.eu/culture/heritage-label/discover_en.htm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641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76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 - revidovaný</a:t>
            </a:r>
            <a:br>
              <a:rPr lang="cs-CZ" dirty="0" smtClean="0"/>
            </a:br>
            <a:r>
              <a:rPr lang="cs-CZ" dirty="0" smtClean="0"/>
              <a:t>Seznam </a:t>
            </a:r>
            <a:r>
              <a:rPr lang="cs-CZ" dirty="0"/>
              <a:t>Evropského </a:t>
            </a:r>
            <a:r>
              <a:rPr lang="cs-CZ" dirty="0" smtClean="0"/>
              <a:t>kulturního dědictví</a:t>
            </a:r>
            <a:br>
              <a:rPr lang="cs-CZ" dirty="0" smtClean="0"/>
            </a:b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Heritage</a:t>
            </a:r>
            <a:r>
              <a:rPr lang="cs-CZ" dirty="0" smtClean="0"/>
              <a:t> Label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/>
          </a:bodyPr>
          <a:lstStyle/>
          <a:p>
            <a:r>
              <a:rPr lang="cs-CZ" dirty="0" smtClean="0"/>
              <a:t>Olomouc</a:t>
            </a:r>
          </a:p>
          <a:p>
            <a:pPr lvl="1"/>
            <a:r>
              <a:rPr lang="cs-CZ" dirty="0" smtClean="0"/>
              <a:t>Přemyslovské a církevní památky</a:t>
            </a:r>
          </a:p>
          <a:p>
            <a:pPr lvl="1"/>
            <a:endParaRPr lang="cs-CZ" dirty="0" smtClean="0"/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 smtClean="0"/>
              <a:t>	</a:t>
            </a:r>
            <a:endParaRPr lang="cs-CZ" dirty="0"/>
          </a:p>
          <a:p>
            <a:pPr marL="274320" lvl="1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ec.europa.eu/programmes/creative-europe/actions/heritage-label_en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Council</a:t>
            </a:r>
            <a:r>
              <a:rPr lang="cs-CZ" dirty="0" smtClean="0"/>
              <a:t> on </a:t>
            </a:r>
            <a:r>
              <a:rPr lang="cs-CZ" dirty="0" err="1" smtClean="0"/>
              <a:t>Monuments</a:t>
            </a:r>
            <a:r>
              <a:rPr lang="cs-CZ" dirty="0" smtClean="0"/>
              <a:t> and </a:t>
            </a:r>
            <a:r>
              <a:rPr lang="cs-CZ" dirty="0" err="1" smtClean="0"/>
              <a:t>Sites</a:t>
            </a:r>
            <a:endParaRPr lang="cs-CZ" dirty="0" smtClean="0"/>
          </a:p>
          <a:p>
            <a:pPr algn="just"/>
            <a:r>
              <a:rPr lang="cs-CZ" dirty="0"/>
              <a:t>mezinárodní </a:t>
            </a:r>
            <a:r>
              <a:rPr lang="cs-CZ" dirty="0" smtClean="0"/>
              <a:t>organizace </a:t>
            </a:r>
            <a:r>
              <a:rPr lang="cs-CZ" dirty="0"/>
              <a:t>prosazující </a:t>
            </a:r>
            <a:r>
              <a:rPr lang="cs-CZ" dirty="0" smtClean="0"/>
              <a:t>ochranu, konzervaci</a:t>
            </a:r>
            <a:r>
              <a:rPr lang="cs-CZ" dirty="0"/>
              <a:t>, restaurování, využití a zhodnocení památek, souborů a </a:t>
            </a:r>
            <a:r>
              <a:rPr lang="cs-CZ" dirty="0" smtClean="0"/>
              <a:t>sídel</a:t>
            </a:r>
          </a:p>
          <a:p>
            <a:pPr algn="just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Mezinárodní charta o zachování a restaurování památek a </a:t>
            </a:r>
            <a:r>
              <a:rPr lang="pt-BR" dirty="0" smtClean="0"/>
              <a:t>sídel</a:t>
            </a:r>
            <a:r>
              <a:rPr lang="cs-CZ" dirty="0" smtClean="0"/>
              <a:t> (tzv</a:t>
            </a:r>
            <a:r>
              <a:rPr lang="cs-CZ" dirty="0"/>
              <a:t>. Benátská charta, </a:t>
            </a:r>
            <a:r>
              <a:rPr lang="cs-CZ" dirty="0" smtClean="0"/>
              <a:t>Benátky, </a:t>
            </a:r>
            <a:r>
              <a:rPr lang="cs-CZ" dirty="0"/>
              <a:t>1964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Památky </a:t>
            </a:r>
            <a:r>
              <a:rPr lang="cs-CZ" dirty="0" smtClean="0"/>
              <a:t>jako </a:t>
            </a:r>
            <a:r>
              <a:rPr lang="cs-CZ" dirty="0"/>
              <a:t>nositelé duchovního odkazu </a:t>
            </a:r>
            <a:r>
              <a:rPr lang="cs-CZ" dirty="0" smtClean="0"/>
              <a:t>minulosti</a:t>
            </a:r>
          </a:p>
          <a:p>
            <a:r>
              <a:rPr lang="cs-CZ" dirty="0"/>
              <a:t>Evropská charta památkové péče (Amsterodam, 1975)</a:t>
            </a:r>
          </a:p>
          <a:p>
            <a:pPr lvl="1"/>
            <a:r>
              <a:rPr lang="cs-CZ" dirty="0"/>
              <a:t>Urbanistické aspekty</a:t>
            </a:r>
          </a:p>
          <a:p>
            <a:r>
              <a:rPr lang="cs-CZ" dirty="0" smtClean="0"/>
              <a:t>Charta </a:t>
            </a:r>
            <a:r>
              <a:rPr lang="cs-CZ" dirty="0"/>
              <a:t>mezinárodního turismu (Brusel 1976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Pozitivní i negativní účinky turismu</a:t>
            </a:r>
          </a:p>
          <a:p>
            <a:pPr algn="just"/>
            <a:r>
              <a:rPr lang="cs-CZ" dirty="0"/>
              <a:t>Charta z </a:t>
            </a:r>
            <a:r>
              <a:rPr lang="cs-CZ" dirty="0" err="1"/>
              <a:t>Burry</a:t>
            </a:r>
            <a:r>
              <a:rPr lang="cs-CZ" dirty="0"/>
              <a:t>, Australská charta k péči o místa s kulturním významem (</a:t>
            </a:r>
            <a:r>
              <a:rPr lang="cs-CZ" dirty="0" err="1"/>
              <a:t>Burra</a:t>
            </a:r>
            <a:r>
              <a:rPr lang="cs-CZ" dirty="0"/>
              <a:t>, 1979)</a:t>
            </a:r>
          </a:p>
          <a:p>
            <a:pPr algn="just"/>
            <a:r>
              <a:rPr lang="pl-PL" dirty="0"/>
              <a:t>Charta o ochraně historických zahrad (Florencie, 1982)</a:t>
            </a:r>
            <a:endParaRPr lang="cs-CZ" dirty="0"/>
          </a:p>
          <a:p>
            <a:pPr lvl="1"/>
            <a:r>
              <a:rPr lang="cs-CZ" dirty="0"/>
              <a:t>Historická zahrada je architektonická a vegetační kompozice, která je z hlediska dějin nebo umění společensky </a:t>
            </a:r>
            <a:r>
              <a:rPr lang="cs-CZ" dirty="0" smtClean="0"/>
              <a:t>významná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úrovně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3466728" cy="4937760"/>
          </a:xfrm>
        </p:spPr>
        <p:txBody>
          <a:bodyPr/>
          <a:lstStyle/>
          <a:p>
            <a:pPr eaLnBrk="1" hangingPunct="1"/>
            <a:r>
              <a:rPr lang="cs-CZ" sz="2000" dirty="0" smtClean="0"/>
              <a:t>Neformální instituce</a:t>
            </a:r>
          </a:p>
          <a:p>
            <a:pPr lvl="1" eaLnBrk="1" hangingPunct="1"/>
            <a:r>
              <a:rPr lang="cs-CZ" sz="1800" dirty="0" smtClean="0"/>
              <a:t>Zvyky, tradice, náboženství</a:t>
            </a:r>
          </a:p>
          <a:p>
            <a:pPr eaLnBrk="1" hangingPunct="1"/>
            <a:r>
              <a:rPr lang="cs-CZ" sz="2000" dirty="0" smtClean="0"/>
              <a:t>Formální instituce</a:t>
            </a:r>
          </a:p>
          <a:p>
            <a:pPr lvl="1" eaLnBrk="1" hangingPunct="1"/>
            <a:r>
              <a:rPr lang="cs-CZ" sz="1800" dirty="0" smtClean="0"/>
              <a:t>Pravidla hry: vlastnictví, politické zřízení, soudnictví, byrokracie</a:t>
            </a:r>
          </a:p>
          <a:p>
            <a:pPr eaLnBrk="1" hangingPunct="1"/>
            <a:r>
              <a:rPr lang="cs-CZ" sz="2000" dirty="0" smtClean="0"/>
              <a:t>Průběh hry</a:t>
            </a:r>
          </a:p>
          <a:p>
            <a:pPr lvl="1" eaLnBrk="1" hangingPunct="1"/>
            <a:r>
              <a:rPr lang="cs-CZ" sz="1800" dirty="0" smtClean="0"/>
              <a:t>Uzavírání kontraktů</a:t>
            </a:r>
          </a:p>
          <a:p>
            <a:pPr eaLnBrk="1" hangingPunct="1"/>
            <a:r>
              <a:rPr lang="cs-CZ" sz="2000" dirty="0" smtClean="0"/>
              <a:t>Alokace zdrojů a zaměstnanost</a:t>
            </a:r>
          </a:p>
          <a:p>
            <a:pPr lvl="1" eaLnBrk="1" hangingPunct="1"/>
            <a:r>
              <a:rPr lang="cs-CZ" sz="1800" dirty="0" smtClean="0"/>
              <a:t>Vyrovnávání S a D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95936" y="1268760"/>
            <a:ext cx="17272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100 - 1000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10 - 100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1 - 10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cs-CZ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cs-CZ" sz="1600" dirty="0"/>
              <a:t>neustále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724128" y="1268760"/>
            <a:ext cx="2906712" cy="403225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Spontánní vývoj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Institucionální uspořádání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Struktura vládnutí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cs-CZ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mezních hodnot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Mezinárodní charta pro záchranu historických měst (</a:t>
            </a:r>
            <a:r>
              <a:rPr lang="cs-CZ" dirty="0" smtClean="0"/>
              <a:t>Washington, </a:t>
            </a:r>
            <a:r>
              <a:rPr lang="cs-CZ" dirty="0"/>
              <a:t>1987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/>
              <a:t>principy, cíle, metody a nástroje činnosti pro uchování </a:t>
            </a:r>
            <a:r>
              <a:rPr lang="cs-CZ" sz="2500" b="1" dirty="0" smtClean="0"/>
              <a:t>kvality</a:t>
            </a:r>
            <a:r>
              <a:rPr lang="cs-CZ" sz="2500" dirty="0" smtClean="0"/>
              <a:t> historických měst:</a:t>
            </a:r>
          </a:p>
          <a:p>
            <a:pPr lvl="2" algn="just"/>
            <a:r>
              <a:rPr lang="cs-CZ" dirty="0" smtClean="0"/>
              <a:t>městská </a:t>
            </a:r>
            <a:r>
              <a:rPr lang="cs-CZ" dirty="0"/>
              <a:t>půdorysná struktura daná uspořádáním ulic a </a:t>
            </a:r>
            <a:r>
              <a:rPr lang="cs-CZ" dirty="0" smtClean="0"/>
              <a:t>parcel</a:t>
            </a:r>
            <a:endParaRPr lang="cs-CZ" dirty="0"/>
          </a:p>
          <a:p>
            <a:pPr lvl="2" algn="just"/>
            <a:r>
              <a:rPr lang="cs-CZ" dirty="0" smtClean="0"/>
              <a:t>vztahy </a:t>
            </a:r>
            <a:r>
              <a:rPr lang="cs-CZ" dirty="0"/>
              <a:t>mezi budovami, zelenými plochami a </a:t>
            </a:r>
            <a:r>
              <a:rPr lang="cs-CZ" dirty="0" smtClean="0"/>
              <a:t>nezastavěnými prostranstvími</a:t>
            </a:r>
            <a:endParaRPr lang="cs-CZ" dirty="0"/>
          </a:p>
          <a:p>
            <a:pPr lvl="2" algn="just"/>
            <a:r>
              <a:rPr lang="cs-CZ" dirty="0" smtClean="0"/>
              <a:t>vnitřní </a:t>
            </a:r>
            <a:r>
              <a:rPr lang="cs-CZ" dirty="0"/>
              <a:t>a vnější vzhled budov daný měřítkem, rozměry, </a:t>
            </a:r>
            <a:r>
              <a:rPr lang="cs-CZ" dirty="0" smtClean="0"/>
              <a:t>stylem, konstrukcí, materiály, barvou a výzdobou</a:t>
            </a:r>
          </a:p>
          <a:p>
            <a:pPr lvl="2" algn="just"/>
            <a:r>
              <a:rPr lang="cs-CZ" dirty="0" smtClean="0"/>
              <a:t>vztahy </a:t>
            </a:r>
            <a:r>
              <a:rPr lang="cs-CZ" dirty="0"/>
              <a:t>mezi městem a městským celkem jeho okolním </a:t>
            </a:r>
            <a:r>
              <a:rPr lang="cs-CZ" dirty="0" smtClean="0"/>
              <a:t>prostředím</a:t>
            </a:r>
            <a:endParaRPr lang="cs-CZ" dirty="0"/>
          </a:p>
          <a:p>
            <a:pPr lvl="2" algn="just"/>
            <a:r>
              <a:rPr lang="cs-CZ" dirty="0" smtClean="0"/>
              <a:t>rozmanité </a:t>
            </a:r>
            <a:r>
              <a:rPr lang="cs-CZ" dirty="0"/>
              <a:t>funkce, které město nebo městský celek nabyly během </a:t>
            </a:r>
            <a:r>
              <a:rPr lang="cs-CZ" dirty="0" smtClean="0"/>
              <a:t>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Mezinárodní charta pro ochranu archeologického dědictví (</a:t>
            </a:r>
            <a:r>
              <a:rPr lang="cs-CZ" dirty="0" err="1" smtClean="0"/>
              <a:t>Lausane</a:t>
            </a:r>
            <a:r>
              <a:rPr lang="cs-CZ" dirty="0" smtClean="0"/>
              <a:t>, 1990)</a:t>
            </a:r>
          </a:p>
          <a:p>
            <a:r>
              <a:rPr lang="pt-BR" dirty="0"/>
              <a:t>Dokument o autenticitě </a:t>
            </a:r>
            <a:r>
              <a:rPr lang="cs-CZ" dirty="0"/>
              <a:t>(</a:t>
            </a:r>
            <a:r>
              <a:rPr lang="pt-BR" dirty="0"/>
              <a:t>Nara</a:t>
            </a:r>
            <a:r>
              <a:rPr lang="cs-CZ" dirty="0"/>
              <a:t>,</a:t>
            </a:r>
            <a:r>
              <a:rPr lang="pt-BR" dirty="0"/>
              <a:t> 1994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Projevy globalizace a znevažování osobitých </a:t>
            </a:r>
            <a:r>
              <a:rPr lang="cs-CZ" sz="2500" dirty="0"/>
              <a:t>regionálních projevů </a:t>
            </a:r>
            <a:r>
              <a:rPr lang="cs-CZ" sz="2500" dirty="0" smtClean="0"/>
              <a:t>minulosti</a:t>
            </a:r>
          </a:p>
          <a:p>
            <a:r>
              <a:rPr lang="cs-CZ" dirty="0"/>
              <a:t>Mezinárodní charta o ochraně a gesci kulturního dědictví pod </a:t>
            </a:r>
            <a:r>
              <a:rPr lang="cs-CZ" dirty="0" smtClean="0"/>
              <a:t>vodou (Sofia, </a:t>
            </a:r>
            <a:r>
              <a:rPr lang="cs-CZ" dirty="0"/>
              <a:t>1996</a:t>
            </a:r>
            <a:r>
              <a:rPr lang="cs-CZ" dirty="0" smtClean="0"/>
              <a:t>)</a:t>
            </a:r>
          </a:p>
          <a:p>
            <a:r>
              <a:rPr lang="cs-CZ" dirty="0"/>
              <a:t>Mezinárodní charta o lidovém stavebním dědictví (Mexiko 1999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 smtClean="0"/>
              <a:t>ochrana </a:t>
            </a:r>
            <a:r>
              <a:rPr lang="cs-CZ" sz="2500" dirty="0"/>
              <a:t>tradičních lidových dokladů, </a:t>
            </a:r>
            <a:r>
              <a:rPr lang="cs-CZ" sz="2500" dirty="0" smtClean="0"/>
              <a:t>které jsou </a:t>
            </a:r>
            <a:r>
              <a:rPr lang="cs-CZ" sz="2500" dirty="0"/>
              <a:t>ohroženy vývojovými procesy ve světě, nástup uniformity </a:t>
            </a:r>
            <a:r>
              <a:rPr lang="cs-CZ" sz="2500" dirty="0" smtClean="0"/>
              <a:t>kultury</a:t>
            </a:r>
          </a:p>
          <a:p>
            <a:pPr lvl="1"/>
            <a:r>
              <a:rPr lang="cs-CZ" sz="2500" dirty="0" smtClean="0"/>
              <a:t>ÚÚR: </a:t>
            </a:r>
            <a:r>
              <a:rPr lang="cs-CZ" dirty="0">
                <a:hlinkClick r:id="rId2"/>
              </a:rPr>
              <a:t>http://www.uur.cz/default.asp?ID=2194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ICOMOS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Mezinárodní </a:t>
            </a:r>
            <a:r>
              <a:rPr lang="cs-CZ" dirty="0"/>
              <a:t>charta o kulturním turismu (</a:t>
            </a:r>
            <a:r>
              <a:rPr lang="cs-CZ" dirty="0" smtClean="0"/>
              <a:t>Mexiko, </a:t>
            </a:r>
            <a:r>
              <a:rPr lang="cs-CZ" dirty="0"/>
              <a:t>1999</a:t>
            </a:r>
            <a:r>
              <a:rPr lang="cs-CZ" dirty="0" smtClean="0"/>
              <a:t>)</a:t>
            </a:r>
          </a:p>
          <a:p>
            <a:pPr lvl="1"/>
            <a:r>
              <a:rPr lang="cs-CZ" sz="2500" dirty="0"/>
              <a:t>k</a:t>
            </a:r>
            <a:r>
              <a:rPr lang="cs-CZ" sz="2500" dirty="0" smtClean="0"/>
              <a:t>ulturní </a:t>
            </a:r>
            <a:r>
              <a:rPr lang="cs-CZ" sz="2500" dirty="0"/>
              <a:t>dědictví </a:t>
            </a:r>
            <a:r>
              <a:rPr lang="cs-CZ" sz="2500" dirty="0" smtClean="0"/>
              <a:t>zahrnuje</a:t>
            </a:r>
          </a:p>
          <a:p>
            <a:pPr lvl="2"/>
            <a:r>
              <a:rPr lang="cs-CZ" sz="2200" dirty="0" smtClean="0"/>
              <a:t>krajinu</a:t>
            </a:r>
            <a:r>
              <a:rPr lang="cs-CZ" sz="2200" dirty="0"/>
              <a:t>, historické soubory, přírodní i </a:t>
            </a:r>
            <a:r>
              <a:rPr lang="cs-CZ" sz="2200" dirty="0" smtClean="0"/>
              <a:t>zastavěná místa</a:t>
            </a:r>
            <a:r>
              <a:rPr lang="cs-CZ" sz="2200" dirty="0"/>
              <a:t>, připomínající identitu vývoje národa, regionu, </a:t>
            </a:r>
            <a:r>
              <a:rPr lang="cs-CZ" sz="2200" dirty="0" smtClean="0"/>
              <a:t>kontinentu</a:t>
            </a:r>
          </a:p>
          <a:p>
            <a:pPr lvl="1"/>
            <a:r>
              <a:rPr lang="cs-CZ" dirty="0" smtClean="0"/>
              <a:t>Principy</a:t>
            </a:r>
          </a:p>
          <a:p>
            <a:pPr lvl="2"/>
            <a:r>
              <a:rPr lang="cs-CZ" dirty="0" smtClean="0"/>
              <a:t>Turismus jako nositel kulturní výměny</a:t>
            </a:r>
          </a:p>
          <a:p>
            <a:pPr lvl="2"/>
            <a:r>
              <a:rPr lang="cs-CZ" dirty="0" smtClean="0"/>
              <a:t>Překlenutí konfliktu hodnot</a:t>
            </a:r>
          </a:p>
          <a:p>
            <a:pPr lvl="2"/>
            <a:r>
              <a:rPr lang="cs-CZ" dirty="0" smtClean="0"/>
              <a:t>Obohacující a příjemná zkušenost pro návštěvníky</a:t>
            </a:r>
          </a:p>
          <a:p>
            <a:pPr lvl="2"/>
            <a:r>
              <a:rPr lang="cs-CZ" dirty="0" smtClean="0"/>
              <a:t>Zapojení místních obyvatel do turistického ruchu</a:t>
            </a:r>
          </a:p>
          <a:p>
            <a:r>
              <a:rPr lang="cs-CZ" dirty="0"/>
              <a:t>Zásady ochrany historických dřevěných staveb (Mexiko 1999</a:t>
            </a:r>
            <a:r>
              <a:rPr lang="cs-CZ" dirty="0" smtClean="0"/>
              <a:t>)</a:t>
            </a:r>
          </a:p>
          <a:p>
            <a:r>
              <a:rPr lang="cs-CZ" dirty="0"/>
              <a:t>Charta ICOMOS - Zásady pro analyzování, ochranu a stavební obnovu architektonických památek (Viktoriiny vodopády, </a:t>
            </a:r>
            <a:r>
              <a:rPr lang="cs-CZ" dirty="0" smtClean="0"/>
              <a:t>Zimbabwe, </a:t>
            </a:r>
            <a:r>
              <a:rPr lang="cs-CZ" dirty="0"/>
              <a:t>2003)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Mezinárodní den památek a sídel</a:t>
            </a:r>
          </a:p>
          <a:p>
            <a:pPr lvl="1"/>
            <a:r>
              <a:rPr lang="cs-CZ" dirty="0" smtClean="0"/>
              <a:t>18. duben, prohlášený organizací</a:t>
            </a:r>
          </a:p>
          <a:p>
            <a:pPr lvl="1"/>
            <a:r>
              <a:rPr lang="cs-CZ" dirty="0" smtClean="0"/>
              <a:t>UNESCO od roku 1983</a:t>
            </a:r>
          </a:p>
          <a:p>
            <a:r>
              <a:rPr lang="cs-CZ" dirty="0" smtClean="0"/>
              <a:t>Dny evropského dědictví</a:t>
            </a:r>
          </a:p>
          <a:p>
            <a:pPr lvl="1"/>
            <a:r>
              <a:rPr lang="cs-CZ" dirty="0" smtClean="0"/>
              <a:t>první nebo druhý víkend v září od roku 1990 </a:t>
            </a:r>
          </a:p>
          <a:p>
            <a:pPr lvl="1"/>
            <a:r>
              <a:rPr lang="cs-CZ" dirty="0" smtClean="0"/>
              <a:t>prohlášený Radou Evropy pro všechny členské státy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976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Seznam světového kulturního dědictví (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Heritage</a:t>
            </a:r>
            <a:r>
              <a:rPr lang="cs-CZ" dirty="0" smtClean="0"/>
              <a:t> List)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068572" y="1874193"/>
            <a:ext cx="2664296" cy="2048941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2010 zapsáno </a:t>
            </a:r>
          </a:p>
          <a:p>
            <a:pPr lvl="1"/>
            <a:r>
              <a:rPr lang="pl-PL" dirty="0" smtClean="0"/>
              <a:t>911 památek</a:t>
            </a:r>
          </a:p>
          <a:p>
            <a:pPr lvl="2"/>
            <a:r>
              <a:rPr lang="pl-PL" dirty="0" smtClean="0"/>
              <a:t>704 kulturních,</a:t>
            </a:r>
          </a:p>
          <a:p>
            <a:pPr lvl="2"/>
            <a:r>
              <a:rPr lang="pl-PL" dirty="0" smtClean="0"/>
              <a:t>180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27 smíšených</a:t>
            </a:r>
          </a:p>
          <a:p>
            <a:pPr lvl="1"/>
            <a:r>
              <a:rPr lang="cs-CZ" dirty="0" smtClean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6534" y="1844824"/>
            <a:ext cx="2664296" cy="207831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2005 zapsáno </a:t>
            </a:r>
          </a:p>
          <a:p>
            <a:pPr lvl="1"/>
            <a:r>
              <a:rPr lang="pl-PL" dirty="0" smtClean="0"/>
              <a:t>812 památek</a:t>
            </a:r>
          </a:p>
          <a:p>
            <a:pPr lvl="2"/>
            <a:r>
              <a:rPr lang="pl-PL" dirty="0" smtClean="0"/>
              <a:t>628 kulturních,</a:t>
            </a:r>
          </a:p>
          <a:p>
            <a:pPr lvl="2"/>
            <a:r>
              <a:rPr lang="pl-PL" dirty="0" smtClean="0"/>
              <a:t>160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24 smíšených</a:t>
            </a:r>
          </a:p>
          <a:p>
            <a:pPr lvl="1"/>
            <a:r>
              <a:rPr lang="cs-CZ" dirty="0" smtClean="0"/>
              <a:t>ve 137 státech</a:t>
            </a:r>
          </a:p>
          <a:p>
            <a:pPr lvl="1"/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940152" y="1885256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2012 zapsáno </a:t>
            </a:r>
          </a:p>
          <a:p>
            <a:pPr lvl="1"/>
            <a:r>
              <a:rPr lang="pl-PL" dirty="0" smtClean="0"/>
              <a:t>962 památek</a:t>
            </a:r>
          </a:p>
          <a:p>
            <a:pPr lvl="2"/>
            <a:r>
              <a:rPr lang="pl-PL" dirty="0" smtClean="0"/>
              <a:t>745 kulturních,</a:t>
            </a:r>
          </a:p>
          <a:p>
            <a:pPr lvl="2"/>
            <a:r>
              <a:rPr lang="pl-PL" dirty="0" smtClean="0"/>
              <a:t>188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29 smíšených</a:t>
            </a:r>
          </a:p>
          <a:p>
            <a:pPr lvl="1"/>
            <a:r>
              <a:rPr lang="cs-CZ" dirty="0" smtClean="0"/>
              <a:t>ve 157 státech</a:t>
            </a:r>
          </a:p>
          <a:p>
            <a:pPr lvl="1"/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0260" y="4075534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2013 zapsáno </a:t>
            </a:r>
          </a:p>
          <a:p>
            <a:pPr lvl="1"/>
            <a:r>
              <a:rPr lang="pl-PL" dirty="0" smtClean="0"/>
              <a:t>981 památek</a:t>
            </a:r>
          </a:p>
          <a:p>
            <a:pPr lvl="2"/>
            <a:r>
              <a:rPr lang="pl-PL" dirty="0" smtClean="0"/>
              <a:t>759 kulturních,</a:t>
            </a:r>
          </a:p>
          <a:p>
            <a:pPr lvl="2"/>
            <a:r>
              <a:rPr lang="pl-PL" dirty="0" smtClean="0"/>
              <a:t>193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29 smíšených</a:t>
            </a:r>
          </a:p>
          <a:p>
            <a:pPr lvl="1"/>
            <a:r>
              <a:rPr lang="cs-CZ" dirty="0" smtClean="0"/>
              <a:t>ve 160 státech</a:t>
            </a:r>
          </a:p>
          <a:p>
            <a:pPr lvl="1"/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068572" y="4084694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2014 zapsáno </a:t>
            </a:r>
          </a:p>
          <a:p>
            <a:pPr lvl="1"/>
            <a:r>
              <a:rPr lang="pl-PL" dirty="0" smtClean="0"/>
              <a:t>1007 památek</a:t>
            </a:r>
          </a:p>
          <a:p>
            <a:pPr lvl="2"/>
            <a:r>
              <a:rPr lang="pl-PL" dirty="0" smtClean="0"/>
              <a:t>779 kulturních,</a:t>
            </a:r>
          </a:p>
          <a:p>
            <a:pPr lvl="2"/>
            <a:r>
              <a:rPr lang="pl-PL" dirty="0" smtClean="0"/>
              <a:t>197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31 smíšených</a:t>
            </a:r>
          </a:p>
          <a:p>
            <a:pPr lvl="1"/>
            <a:r>
              <a:rPr lang="cs-CZ" dirty="0" smtClean="0"/>
              <a:t>ve 161 státech</a:t>
            </a:r>
          </a:p>
          <a:p>
            <a:pPr lvl="1"/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55801" y="4221411"/>
            <a:ext cx="2808312" cy="203787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2016 zapsáno </a:t>
            </a:r>
          </a:p>
          <a:p>
            <a:pPr lvl="1"/>
            <a:r>
              <a:rPr lang="pl-PL" dirty="0" smtClean="0"/>
              <a:t>1052 památek</a:t>
            </a:r>
          </a:p>
          <a:p>
            <a:pPr lvl="2"/>
            <a:r>
              <a:rPr lang="pl-PL" dirty="0" smtClean="0"/>
              <a:t>814 kulturních,</a:t>
            </a:r>
          </a:p>
          <a:p>
            <a:pPr lvl="2"/>
            <a:r>
              <a:rPr lang="pl-PL" dirty="0" smtClean="0"/>
              <a:t>203 </a:t>
            </a:r>
            <a:r>
              <a:rPr lang="cs-CZ" dirty="0" smtClean="0"/>
              <a:t>přírodních </a:t>
            </a:r>
          </a:p>
          <a:p>
            <a:pPr lvl="2"/>
            <a:r>
              <a:rPr lang="cs-CZ" dirty="0" smtClean="0"/>
              <a:t>35 smíšených</a:t>
            </a:r>
          </a:p>
          <a:p>
            <a:pPr lvl="1"/>
            <a:r>
              <a:rPr lang="cs-CZ" dirty="0" smtClean="0"/>
              <a:t>ve 165 státech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Kritéria zápisu</a:t>
            </a:r>
          </a:p>
          <a:p>
            <a:pPr lvl="1" algn="just"/>
            <a:r>
              <a:rPr lang="cs-CZ" dirty="0"/>
              <a:t>Reprezentují unikátní umění, mistrovské dílo </a:t>
            </a:r>
            <a:r>
              <a:rPr lang="cs-CZ" dirty="0" smtClean="0"/>
              <a:t>člověka</a:t>
            </a:r>
          </a:p>
          <a:p>
            <a:pPr lvl="1" algn="just"/>
            <a:r>
              <a:rPr lang="cs-CZ" dirty="0"/>
              <a:t>Jedná se o objekty, mající vliv na uměleckou činnost v určitém období nebo území v určité kulturní oblasti světa</a:t>
            </a:r>
          </a:p>
          <a:p>
            <a:pPr lvl="2" algn="just"/>
            <a:r>
              <a:rPr lang="pl-PL" dirty="0"/>
              <a:t>na rozvoj architektury, techniky či monumentálního </a:t>
            </a:r>
            <a:r>
              <a:rPr lang="pl-PL" dirty="0" smtClean="0"/>
              <a:t>umění</a:t>
            </a:r>
          </a:p>
          <a:p>
            <a:pPr lvl="2" algn="just"/>
            <a:r>
              <a:rPr lang="pl-PL" dirty="0"/>
              <a:t>na stavbu měst a tvorbu </a:t>
            </a:r>
            <a:r>
              <a:rPr lang="pl-PL" dirty="0" smtClean="0"/>
              <a:t>krajiny</a:t>
            </a:r>
          </a:p>
          <a:p>
            <a:pPr lvl="1" algn="just"/>
            <a:r>
              <a:rPr lang="cs-CZ" dirty="0"/>
              <a:t>Vyjadřují unikátní svědectví o kulturních tradicích, o civilizacích dochovaných nebo zaniklých</a:t>
            </a:r>
          </a:p>
          <a:p>
            <a:pPr lvl="1" algn="just"/>
            <a:r>
              <a:rPr lang="cs-CZ" dirty="0"/>
              <a:t>Reprezentují jedinečný příklad konstrukce architektonických nebo technických souborů budov či jejich umístění v krajině</a:t>
            </a:r>
          </a:p>
          <a:p>
            <a:pPr lvl="1" algn="just"/>
            <a:r>
              <a:rPr lang="cs-CZ" dirty="0"/>
              <a:t>Vynikající příklady způsobu tradičního osídlení a obhospodařování půdy typického pro určitou kulturu</a:t>
            </a:r>
          </a:p>
          <a:p>
            <a:pPr lvl="1" algn="just"/>
            <a:r>
              <a:rPr lang="cs-CZ" dirty="0"/>
              <a:t>Památky dokladující spojení s ideami, událostmi, náboženským přesvědčením nebo uměleckými díly a literaturou, mající výjimečný </a:t>
            </a:r>
            <a:r>
              <a:rPr lang="cs-CZ" dirty="0" smtClean="0"/>
              <a:t>světový 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Členění</a:t>
            </a:r>
          </a:p>
          <a:p>
            <a:pPr lvl="1"/>
            <a:r>
              <a:rPr lang="cs-CZ" dirty="0" smtClean="0"/>
              <a:t>Pokladnice kultury</a:t>
            </a:r>
          </a:p>
          <a:p>
            <a:pPr lvl="1"/>
            <a:r>
              <a:rPr lang="cs-CZ" dirty="0" smtClean="0"/>
              <a:t>Klenotnice přírody (1 ze 4 kritérií)</a:t>
            </a:r>
          </a:p>
          <a:p>
            <a:pPr lvl="2" algn="just"/>
            <a:r>
              <a:rPr lang="cs-CZ" dirty="0"/>
              <a:t>Jsou jedinečným příkladem vývojových stádií </a:t>
            </a:r>
            <a:r>
              <a:rPr lang="cs-CZ" dirty="0" smtClean="0"/>
              <a:t>Země</a:t>
            </a:r>
          </a:p>
          <a:p>
            <a:pPr lvl="2" algn="just"/>
            <a:r>
              <a:rPr lang="cs-CZ" dirty="0"/>
              <a:t>Jsou mimořádným reprezentantem ekologických nebo biologických </a:t>
            </a:r>
            <a:r>
              <a:rPr lang="cs-CZ" dirty="0" smtClean="0"/>
              <a:t>procesů</a:t>
            </a:r>
          </a:p>
          <a:p>
            <a:pPr lvl="2" algn="just"/>
            <a:r>
              <a:rPr lang="cs-CZ" dirty="0"/>
              <a:t>Reprezentují přírodní úkazy nebo oblasti pozoruhodně krásné </a:t>
            </a:r>
            <a:r>
              <a:rPr lang="cs-CZ" dirty="0" smtClean="0"/>
              <a:t>přírody</a:t>
            </a:r>
          </a:p>
          <a:p>
            <a:pPr lvl="2" algn="just"/>
            <a:r>
              <a:rPr lang="cs-CZ" dirty="0"/>
              <a:t>Zahrnují jedinečná, reprezentativní přírodní obydlí, významná k uchování biologické různorodosti přírody</a:t>
            </a:r>
          </a:p>
          <a:p>
            <a:pPr lvl="1"/>
            <a:r>
              <a:rPr lang="cs-CZ" dirty="0" smtClean="0"/>
              <a:t>Kombi – trezory kultury a přírody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944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4" t="35238" r="24775" b="16455"/>
          <a:stretch/>
        </p:blipFill>
        <p:spPr bwMode="auto">
          <a:xfrm>
            <a:off x="817412" y="1474565"/>
            <a:ext cx="7509175" cy="44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225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Památky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Praha – historické jádro města v rozsahu MPR; </a:t>
            </a:r>
            <a:r>
              <a:rPr lang="pt-BR" dirty="0" smtClean="0"/>
              <a:t>zápis</a:t>
            </a:r>
            <a:r>
              <a:rPr lang="cs-CZ" dirty="0" smtClean="0"/>
              <a:t> 1992</a:t>
            </a:r>
          </a:p>
          <a:p>
            <a:r>
              <a:rPr lang="cs-CZ" dirty="0"/>
              <a:t>Český Krumlov – historické jádro města v rozsahu </a:t>
            </a:r>
            <a:r>
              <a:rPr lang="cs-CZ" dirty="0" smtClean="0"/>
              <a:t>MPR; zápis 1992</a:t>
            </a:r>
          </a:p>
          <a:p>
            <a:r>
              <a:rPr lang="cs-CZ" dirty="0"/>
              <a:t>Telč – historické jádro města v rozsahu MPR; zápis </a:t>
            </a:r>
            <a:r>
              <a:rPr lang="cs-CZ" dirty="0" smtClean="0"/>
              <a:t>1992</a:t>
            </a:r>
          </a:p>
          <a:p>
            <a:r>
              <a:rPr lang="cs-CZ" dirty="0"/>
              <a:t>Poutní kostel sv. Jana Nepomuckého na Zelené </a:t>
            </a:r>
            <a:r>
              <a:rPr lang="cs-CZ" dirty="0" smtClean="0"/>
              <a:t>Hoře, Žďár </a:t>
            </a:r>
            <a:r>
              <a:rPr lang="cs-CZ" dirty="0"/>
              <a:t>nad Sázavou; zápis </a:t>
            </a:r>
            <a:r>
              <a:rPr lang="cs-CZ" dirty="0" smtClean="0"/>
              <a:t>1994</a:t>
            </a:r>
          </a:p>
          <a:p>
            <a:r>
              <a:rPr lang="pt-BR" dirty="0"/>
              <a:t>Kutná Hora s chrámem sv. Barbory a katedrálou P.</a:t>
            </a:r>
            <a:r>
              <a:rPr lang="cs-CZ" dirty="0"/>
              <a:t> Marie v Sedlci, historické jádro v rozsahu MPR; zápis 1995</a:t>
            </a:r>
          </a:p>
          <a:p>
            <a:r>
              <a:rPr lang="cs-CZ" dirty="0" err="1"/>
              <a:t>Lednicko</a:t>
            </a:r>
            <a:r>
              <a:rPr lang="cs-CZ" dirty="0"/>
              <a:t> – Valtický areál, kulturní krajina v rozsahu PZ; zápis </a:t>
            </a:r>
            <a:r>
              <a:rPr lang="cs-CZ" dirty="0" smtClean="0"/>
              <a:t>1996</a:t>
            </a:r>
          </a:p>
          <a:p>
            <a:r>
              <a:rPr lang="cs-CZ" dirty="0"/>
              <a:t>Holašovice – vesnická památková rezervace; zápis </a:t>
            </a:r>
            <a:r>
              <a:rPr lang="cs-CZ" dirty="0" smtClean="0"/>
              <a:t>1998</a:t>
            </a:r>
          </a:p>
          <a:p>
            <a:r>
              <a:rPr lang="cs-CZ" dirty="0"/>
              <a:t>Kroměříž – zahrady a zámek; zápis 1998</a:t>
            </a:r>
          </a:p>
          <a:p>
            <a:r>
              <a:rPr lang="cs-CZ" dirty="0"/>
              <a:t>Litomyšl – areál státního zámku; zápis 1999</a:t>
            </a:r>
          </a:p>
          <a:p>
            <a:r>
              <a:rPr lang="cs-CZ" dirty="0"/>
              <a:t>Olomouc – soubor sloupů a kašen; zápis 2000</a:t>
            </a:r>
          </a:p>
          <a:p>
            <a:r>
              <a:rPr lang="cs-CZ" dirty="0"/>
              <a:t>Vila </a:t>
            </a:r>
            <a:r>
              <a:rPr lang="cs-CZ" dirty="0" err="1"/>
              <a:t>Tugenthat</a:t>
            </a:r>
            <a:r>
              <a:rPr lang="cs-CZ" dirty="0"/>
              <a:t> v Brně; zápis 2001 (Brno, Černá </a:t>
            </a:r>
            <a:r>
              <a:rPr lang="cs-CZ" dirty="0" smtClean="0"/>
              <a:t>Pole, Černopolní </a:t>
            </a:r>
            <a:r>
              <a:rPr lang="cs-CZ" dirty="0"/>
              <a:t>č.45</a:t>
            </a:r>
            <a:r>
              <a:rPr lang="cs-CZ" dirty="0" smtClean="0"/>
              <a:t>)</a:t>
            </a:r>
          </a:p>
          <a:p>
            <a:r>
              <a:rPr lang="cs-CZ" dirty="0"/>
              <a:t>Třebíč – židovská čtvrť a bazilika sv. Prokopa; </a:t>
            </a:r>
            <a:r>
              <a:rPr lang="cs-CZ" dirty="0" smtClean="0"/>
              <a:t>zápis </a:t>
            </a:r>
            <a:r>
              <a:rPr lang="cs-CZ" dirty="0" smtClean="0"/>
              <a:t>2003</a:t>
            </a:r>
          </a:p>
          <a:p>
            <a:r>
              <a:rPr lang="cs-CZ" dirty="0"/>
              <a:t>Hornická krajina </a:t>
            </a:r>
            <a:r>
              <a:rPr lang="cs-CZ" dirty="0" err="1" smtClean="0"/>
              <a:t>Erzgebirge</a:t>
            </a:r>
            <a:r>
              <a:rPr lang="cs-CZ" dirty="0" smtClean="0"/>
              <a:t>/Krušnohoří (</a:t>
            </a:r>
            <a:r>
              <a:rPr lang="cs-CZ" dirty="0"/>
              <a:t>J</a:t>
            </a:r>
            <a:r>
              <a:rPr lang="cs-CZ" dirty="0" smtClean="0"/>
              <a:t>áchymov, Abertamy), zápis 2019</a:t>
            </a:r>
          </a:p>
          <a:p>
            <a:r>
              <a:rPr lang="cs-CZ" dirty="0" smtClean="0"/>
              <a:t>Národní </a:t>
            </a:r>
            <a:r>
              <a:rPr lang="cs-CZ" dirty="0"/>
              <a:t>hřebčín Kladruby nad </a:t>
            </a:r>
            <a:r>
              <a:rPr lang="cs-CZ" dirty="0" smtClean="0"/>
              <a:t>Labem, zápis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84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Indikativní seznam památek UNESCO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Betlém v Novém lese u Kuksu </a:t>
            </a:r>
          </a:p>
          <a:p>
            <a:r>
              <a:rPr lang="cs-CZ" dirty="0" smtClean="0"/>
              <a:t>Horský </a:t>
            </a:r>
            <a:r>
              <a:rPr lang="cs-CZ" dirty="0"/>
              <a:t>hotel a vysílač na Ještědu</a:t>
            </a:r>
          </a:p>
          <a:p>
            <a:r>
              <a:rPr lang="cs-CZ" dirty="0" smtClean="0"/>
              <a:t>Hrad </a:t>
            </a:r>
            <a:r>
              <a:rPr lang="cs-CZ" dirty="0"/>
              <a:t>Karlštejn</a:t>
            </a:r>
          </a:p>
          <a:p>
            <a:r>
              <a:rPr lang="cs-CZ" dirty="0" smtClean="0"/>
              <a:t>Industriální </a:t>
            </a:r>
            <a:r>
              <a:rPr lang="cs-CZ" dirty="0"/>
              <a:t>soubory v Ostravě</a:t>
            </a:r>
          </a:p>
          <a:p>
            <a:r>
              <a:rPr lang="cs-CZ" dirty="0" smtClean="0"/>
              <a:t>Nadčasová </a:t>
            </a:r>
            <a:r>
              <a:rPr lang="cs-CZ" dirty="0"/>
              <a:t>humanistická architektura </a:t>
            </a:r>
            <a:r>
              <a:rPr lang="cs-CZ" dirty="0" err="1"/>
              <a:t>Jože</a:t>
            </a:r>
            <a:r>
              <a:rPr lang="cs-CZ" dirty="0"/>
              <a:t> </a:t>
            </a:r>
            <a:r>
              <a:rPr lang="cs-CZ" dirty="0" err="1"/>
              <a:t>Plečnika</a:t>
            </a:r>
            <a:r>
              <a:rPr lang="cs-CZ" dirty="0"/>
              <a:t> v Lublani a Praze (kostel Nejsvětějšího Srdce Páně)</a:t>
            </a:r>
          </a:p>
          <a:p>
            <a:r>
              <a:rPr lang="cs-CZ" dirty="0" smtClean="0"/>
              <a:t>Slavné </a:t>
            </a:r>
            <a:r>
              <a:rPr lang="cs-CZ" dirty="0"/>
              <a:t>lázně Evropy</a:t>
            </a:r>
          </a:p>
          <a:p>
            <a:r>
              <a:rPr lang="cs-CZ" dirty="0"/>
              <a:t>Lázně Luhačovice</a:t>
            </a:r>
          </a:p>
          <a:p>
            <a:r>
              <a:rPr lang="cs-CZ" dirty="0" smtClean="0"/>
              <a:t>Západočeský </a:t>
            </a:r>
            <a:r>
              <a:rPr lang="cs-CZ" dirty="0"/>
              <a:t>lázeňský trojúhelník (Karlovy Vary, Františkovy Lázně, Mariánské Lázně)</a:t>
            </a:r>
          </a:p>
          <a:p>
            <a:r>
              <a:rPr lang="cs-CZ" dirty="0" smtClean="0"/>
              <a:t>Památky </a:t>
            </a:r>
            <a:r>
              <a:rPr lang="cs-CZ" dirty="0"/>
              <a:t>Velké Moravy: slovanské hradiště v Mikulčicích a kostel sv. Margity Antiochijské v Kopčanech</a:t>
            </a:r>
          </a:p>
          <a:p>
            <a:r>
              <a:rPr lang="cs-CZ" dirty="0" smtClean="0"/>
              <a:t>Pevnost </a:t>
            </a:r>
            <a:r>
              <a:rPr lang="cs-CZ" dirty="0"/>
              <a:t>Terezín</a:t>
            </a:r>
          </a:p>
          <a:p>
            <a:r>
              <a:rPr lang="cs-CZ" dirty="0" smtClean="0"/>
              <a:t>Renesanční </a:t>
            </a:r>
            <a:r>
              <a:rPr lang="cs-CZ" dirty="0"/>
              <a:t>domy ve Slavonicích</a:t>
            </a:r>
          </a:p>
          <a:p>
            <a:r>
              <a:rPr lang="cs-CZ" dirty="0" smtClean="0"/>
              <a:t>Rozšíření </a:t>
            </a:r>
            <a:r>
              <a:rPr lang="cs-CZ" dirty="0"/>
              <a:t>světové památky Historické jádro Prahy o další významné stavby v okolí (Müllerova vila, kostel Nejsvětějšího Srdce Páně na Vinohradech)</a:t>
            </a:r>
          </a:p>
          <a:p>
            <a:r>
              <a:rPr lang="cs-CZ" dirty="0" smtClean="0"/>
              <a:t>Ruční </a:t>
            </a:r>
            <a:r>
              <a:rPr lang="cs-CZ" dirty="0"/>
              <a:t>papírna ve Velkých Losinách</a:t>
            </a:r>
          </a:p>
          <a:p>
            <a:r>
              <a:rPr lang="cs-CZ" dirty="0" smtClean="0"/>
              <a:t>Skalní </a:t>
            </a:r>
            <a:r>
              <a:rPr lang="cs-CZ" dirty="0"/>
              <a:t>města v Českém ráji</a:t>
            </a:r>
          </a:p>
          <a:p>
            <a:r>
              <a:rPr lang="cs-CZ" dirty="0" smtClean="0"/>
              <a:t>Třeboňské </a:t>
            </a:r>
            <a:r>
              <a:rPr lang="cs-CZ" dirty="0"/>
              <a:t>rybníkářské dědictví</a:t>
            </a:r>
          </a:p>
          <a:p>
            <a:r>
              <a:rPr lang="cs-CZ" dirty="0"/>
              <a:t>Žatec – město chmele</a:t>
            </a:r>
          </a:p>
          <a:p>
            <a:r>
              <a:rPr lang="cs-CZ" dirty="0"/>
              <a:t>Staré bukové lesy a bukové pralesy Karpat a dalších oblastí Evropy (rozšíření)</a:t>
            </a:r>
          </a:p>
        </p:txBody>
      </p:sp>
    </p:spTree>
    <p:extLst>
      <p:ext uri="{BB962C8B-B14F-4D97-AF65-F5344CB8AC3E}">
        <p14:creationId xmlns:p14="http://schemas.microsoft.com/office/powerpoint/2010/main" val="174749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instituce památkové péče</a:t>
            </a:r>
          </a:p>
          <a:p>
            <a:pPr lvl="1"/>
            <a:r>
              <a:rPr lang="cs-CZ" dirty="0" smtClean="0"/>
              <a:t>19. stol.</a:t>
            </a:r>
          </a:p>
          <a:p>
            <a:r>
              <a:rPr lang="cs-CZ" dirty="0" smtClean="0"/>
              <a:t>Nutnost mezinárodní spolupráce</a:t>
            </a:r>
          </a:p>
          <a:p>
            <a:pPr lvl="1"/>
            <a:r>
              <a:rPr lang="cs-CZ" dirty="0" smtClean="0"/>
              <a:t>První světová válka – Společnost národů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34297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Slovácký </a:t>
            </a:r>
            <a:r>
              <a:rPr lang="cs-CZ" dirty="0" smtClean="0"/>
              <a:t>verbuňk, zápis 2005 (Slovácko)</a:t>
            </a:r>
          </a:p>
          <a:p>
            <a:r>
              <a:rPr lang="cs-CZ" dirty="0" smtClean="0"/>
              <a:t>Masopust, zápis 2010 (</a:t>
            </a:r>
            <a:r>
              <a:rPr lang="cs-CZ" dirty="0" err="1" smtClean="0"/>
              <a:t>Hlinecko</a:t>
            </a:r>
            <a:r>
              <a:rPr lang="cs-CZ" dirty="0"/>
              <a:t> </a:t>
            </a:r>
            <a:r>
              <a:rPr lang="cs-CZ" dirty="0" smtClean="0"/>
              <a:t>– Hamry, Studnice, Vortová)</a:t>
            </a:r>
          </a:p>
          <a:p>
            <a:r>
              <a:rPr lang="cs-CZ" dirty="0" smtClean="0"/>
              <a:t>Sokolnictví, zápis 2010</a:t>
            </a:r>
          </a:p>
          <a:p>
            <a:r>
              <a:rPr lang="cs-CZ" dirty="0" smtClean="0"/>
              <a:t>Jízda králů, zápis 2011</a:t>
            </a:r>
          </a:p>
          <a:p>
            <a:r>
              <a:rPr lang="cs-CZ" dirty="0" err="1" smtClean="0"/>
              <a:t>Loutkařství</a:t>
            </a:r>
            <a:r>
              <a:rPr lang="cs-CZ" dirty="0" smtClean="0"/>
              <a:t>, </a:t>
            </a:r>
            <a:r>
              <a:rPr lang="cs-CZ" dirty="0" smtClean="0"/>
              <a:t>2016</a:t>
            </a:r>
          </a:p>
          <a:p>
            <a:r>
              <a:rPr lang="cs-CZ" dirty="0" smtClean="0"/>
              <a:t>Modrotisk,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4277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vyplývající ze zápisu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monitoring památek </a:t>
            </a:r>
            <a:r>
              <a:rPr lang="cs-CZ" dirty="0" smtClean="0"/>
              <a:t>zapsaných do </a:t>
            </a:r>
            <a:r>
              <a:rPr lang="cs-CZ" dirty="0"/>
              <a:t>Seznamu památek světového kulturního </a:t>
            </a:r>
            <a:r>
              <a:rPr lang="cs-CZ" dirty="0" smtClean="0"/>
              <a:t>dědictví</a:t>
            </a:r>
          </a:p>
          <a:p>
            <a:pPr algn="just"/>
            <a:r>
              <a:rPr lang="cs-CZ" dirty="0" smtClean="0"/>
              <a:t>každoroční podávání zpráv Výboru </a:t>
            </a:r>
            <a:r>
              <a:rPr lang="cs-CZ" dirty="0"/>
              <a:t>světového </a:t>
            </a:r>
            <a:r>
              <a:rPr lang="cs-CZ" dirty="0" smtClean="0"/>
              <a:t>dědictví</a:t>
            </a:r>
          </a:p>
          <a:p>
            <a:pPr algn="just"/>
            <a:endParaRPr lang="cs-CZ" dirty="0"/>
          </a:p>
          <a:p>
            <a:pPr lvl="1"/>
            <a:r>
              <a:rPr lang="cs-CZ" dirty="0"/>
              <a:t>stav územního plánování v </a:t>
            </a:r>
            <a:r>
              <a:rPr lang="cs-CZ" dirty="0" smtClean="0"/>
              <a:t>lokalitě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zahrnující bydlení, obyvatelstvo, zaměstnanost </a:t>
            </a:r>
            <a:r>
              <a:rPr lang="cs-CZ" dirty="0" smtClean="0"/>
              <a:t>návštěvnost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cestovního ruchu (návštěvnost, informační systém, </a:t>
            </a:r>
            <a:r>
              <a:rPr lang="cs-CZ" dirty="0" smtClean="0"/>
              <a:t>příjmy z </a:t>
            </a:r>
            <a:r>
              <a:rPr lang="cs-CZ" dirty="0"/>
              <a:t>cestovního ruchu stimulované památkou UNESCO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občanského vybavení, informační systém, dopravní a </a:t>
            </a:r>
            <a:r>
              <a:rPr lang="cs-CZ" smtClean="0"/>
              <a:t>technická infrastruktura</a:t>
            </a:r>
            <a:endParaRPr lang="cs-CZ" dirty="0"/>
          </a:p>
          <a:p>
            <a:pPr lvl="1"/>
            <a:r>
              <a:rPr lang="cs-CZ" dirty="0" smtClean="0"/>
              <a:t>oblast </a:t>
            </a:r>
            <a:r>
              <a:rPr lang="cs-CZ" dirty="0"/>
              <a:t>vztahu obyvatel k památkám (vztah zastupitelstev měst a </a:t>
            </a:r>
            <a:r>
              <a:rPr lang="cs-CZ" dirty="0" smtClean="0"/>
              <a:t>obcí), k </a:t>
            </a:r>
            <a:r>
              <a:rPr lang="cs-CZ" dirty="0"/>
              <a:t>povinnostem vyplývajícím ze zápisu památky do seznamu UNESCO</a:t>
            </a:r>
          </a:p>
        </p:txBody>
      </p:sp>
    </p:spTree>
    <p:extLst>
      <p:ext uri="{BB962C8B-B14F-4D97-AF65-F5344CB8AC3E}">
        <p14:creationId xmlns:p14="http://schemas.microsoft.com/office/powerpoint/2010/main" val="187370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konference památkových teoretiků a restaurátorů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Athény,  1931</a:t>
            </a:r>
          </a:p>
          <a:p>
            <a:pPr lvl="1"/>
            <a:r>
              <a:rPr lang="cs-CZ" dirty="0" smtClean="0"/>
              <a:t>respektování historického a uměleckého díla jako celku, bez upřednostňování některé z etap výstavby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konzervační přístup při opravách zřícenin</a:t>
            </a:r>
          </a:p>
          <a:p>
            <a:pPr lvl="1"/>
            <a:endParaRPr lang="cs-CZ" dirty="0" smtClean="0"/>
          </a:p>
          <a:p>
            <a:pPr lvl="1"/>
            <a:r>
              <a:rPr lang="pl-PL" dirty="0" smtClean="0"/>
              <a:t>zásada vycházet z charakteru místa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1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kongresu</a:t>
            </a:r>
            <a:br>
              <a:rPr lang="cs-CZ" dirty="0" smtClean="0"/>
            </a:br>
            <a:r>
              <a:rPr lang="cs-CZ" dirty="0" smtClean="0"/>
              <a:t>moderní architektury CIAM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Congrès International d'Architecture Moderne </a:t>
            </a:r>
            <a:endParaRPr lang="cs-CZ" dirty="0" smtClean="0"/>
          </a:p>
          <a:p>
            <a:pPr lvl="1"/>
            <a:r>
              <a:rPr lang="cs-CZ" dirty="0" smtClean="0"/>
              <a:t>1929, Frankfurt nad Mohanem – bydlení pro sociálně slabé obyvatele</a:t>
            </a:r>
          </a:p>
          <a:p>
            <a:pPr lvl="1"/>
            <a:r>
              <a:rPr lang="cs-CZ" dirty="0" smtClean="0"/>
              <a:t>1930, Brusel – racionální rozdělení městské půdy</a:t>
            </a:r>
          </a:p>
          <a:p>
            <a:pPr lvl="1"/>
            <a:r>
              <a:rPr lang="cs-CZ" b="1" dirty="0" smtClean="0"/>
              <a:t>1933,  Athény</a:t>
            </a:r>
            <a:r>
              <a:rPr lang="cs-CZ" dirty="0" smtClean="0"/>
              <a:t> – přijetí tzv.  </a:t>
            </a:r>
            <a:r>
              <a:rPr lang="cs-CZ" b="1" dirty="0" smtClean="0"/>
              <a:t>Athénské charty </a:t>
            </a:r>
          </a:p>
          <a:p>
            <a:pPr lvl="2"/>
            <a:r>
              <a:rPr lang="cs-CZ" dirty="0" smtClean="0"/>
              <a:t>(nazývána tak od roku 1941)</a:t>
            </a:r>
          </a:p>
          <a:p>
            <a:pPr lvl="2"/>
            <a:r>
              <a:rPr lang="cs-CZ" dirty="0" smtClean="0"/>
              <a:t>funkcionální princip organizace města</a:t>
            </a:r>
          </a:p>
          <a:p>
            <a:pPr lvl="2"/>
            <a:r>
              <a:rPr lang="cs-CZ" dirty="0" smtClean="0"/>
              <a:t>bydlení, práce, rekreace, doprava</a:t>
            </a:r>
          </a:p>
          <a:p>
            <a:pPr lvl="1"/>
            <a:r>
              <a:rPr lang="cs-CZ" dirty="0" smtClean="0"/>
              <a:t>1947, </a:t>
            </a:r>
            <a:r>
              <a:rPr lang="cs-CZ" dirty="0" err="1" smtClean="0"/>
              <a:t>Bridgewater</a:t>
            </a:r>
            <a:r>
              <a:rPr lang="cs-CZ" dirty="0" smtClean="0"/>
              <a:t> – syntéza umění, regionální plánování</a:t>
            </a:r>
          </a:p>
          <a:p>
            <a:pPr lvl="1"/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Corbusiere</a:t>
            </a:r>
            <a:r>
              <a:rPr lang="cs-CZ" dirty="0" smtClean="0"/>
              <a:t>, S. </a:t>
            </a:r>
            <a:r>
              <a:rPr lang="cs-CZ" dirty="0" err="1" smtClean="0"/>
              <a:t>Giedion</a:t>
            </a:r>
            <a:r>
              <a:rPr lang="cs-CZ" dirty="0" smtClean="0"/>
              <a:t>; J. Gočár,  A. </a:t>
            </a:r>
            <a:r>
              <a:rPr lang="cs-CZ" dirty="0" err="1" smtClean="0"/>
              <a:t>Loos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UNESCO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Odborná organizace OSN</a:t>
            </a:r>
          </a:p>
          <a:p>
            <a:r>
              <a:rPr lang="en-US" dirty="0" smtClean="0"/>
              <a:t>United </a:t>
            </a:r>
            <a:r>
              <a:rPr lang="en-US" dirty="0" smtClean="0"/>
              <a:t>Nations Educational, Scientific and Cultural Organization</a:t>
            </a:r>
            <a:endParaRPr lang="cs-CZ" dirty="0" smtClean="0"/>
          </a:p>
          <a:p>
            <a:r>
              <a:rPr lang="cs-CZ" dirty="0" smtClean="0"/>
              <a:t>4. listopadu 1945, Londýn</a:t>
            </a:r>
          </a:p>
          <a:p>
            <a:pPr lvl="1"/>
            <a:r>
              <a:rPr lang="cs-CZ" dirty="0" smtClean="0"/>
              <a:t>Podepsání Ústavy</a:t>
            </a:r>
          </a:p>
          <a:p>
            <a:pPr lvl="1"/>
            <a:r>
              <a:rPr lang="cs-CZ" dirty="0" smtClean="0"/>
              <a:t>20 zakládajících členských států</a:t>
            </a:r>
          </a:p>
          <a:p>
            <a:pPr lvl="2"/>
            <a:r>
              <a:rPr lang="cs-CZ" dirty="0" smtClean="0"/>
              <a:t>Současnost – 195</a:t>
            </a:r>
          </a:p>
          <a:p>
            <a:r>
              <a:rPr lang="cs-CZ" dirty="0" smtClean="0"/>
              <a:t>5 hlavních oborů</a:t>
            </a:r>
          </a:p>
          <a:p>
            <a:pPr lvl="1"/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přírodní vědy</a:t>
            </a:r>
          </a:p>
          <a:p>
            <a:pPr lvl="1"/>
            <a:r>
              <a:rPr lang="cs-CZ" dirty="0" smtClean="0"/>
              <a:t>sociální a humanitní vědy</a:t>
            </a:r>
          </a:p>
          <a:p>
            <a:pPr lvl="1"/>
            <a:r>
              <a:rPr lang="cs-CZ" dirty="0" smtClean="0"/>
              <a:t>kultura</a:t>
            </a:r>
          </a:p>
          <a:p>
            <a:pPr lvl="1"/>
            <a:r>
              <a:rPr lang="cs-CZ" dirty="0" smtClean="0"/>
              <a:t>komunikace a informace</a:t>
            </a:r>
          </a:p>
        </p:txBody>
      </p:sp>
    </p:spTree>
    <p:extLst>
      <p:ext uri="{BB962C8B-B14F-4D97-AF65-F5344CB8AC3E}">
        <p14:creationId xmlns:p14="http://schemas.microsoft.com/office/powerpoint/2010/main" val="17484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podmínkou úspěšného uplatňování mezinárodních úmluv v památkové péči?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Haagská konvence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Haag,  14. května 1954</a:t>
            </a:r>
          </a:p>
          <a:p>
            <a:r>
              <a:rPr lang="cs-CZ" dirty="0" smtClean="0"/>
              <a:t>Úmluva na ochranu kulturních statků za ozbrojeného konfliktu</a:t>
            </a:r>
          </a:p>
          <a:p>
            <a:endParaRPr lang="cs-CZ" dirty="0" smtClean="0"/>
          </a:p>
          <a:p>
            <a:r>
              <a:rPr lang="cs-CZ" dirty="0" smtClean="0"/>
              <a:t>Nabytí účinnosti v Československu</a:t>
            </a:r>
          </a:p>
          <a:p>
            <a:pPr lvl="2"/>
            <a:r>
              <a:rPr lang="cs-CZ" dirty="0" smtClean="0"/>
              <a:t>6.  března 1958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926</TotalTime>
  <Words>2318</Words>
  <Application>Microsoft Office PowerPoint</Application>
  <PresentationFormat>Předvádění na obrazovce (4:3)</PresentationFormat>
  <Paragraphs>393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Bookman Old Style</vt:lpstr>
      <vt:lpstr>Calibri</vt:lpstr>
      <vt:lpstr>Gill Sans MT</vt:lpstr>
      <vt:lpstr>Wingdings</vt:lpstr>
      <vt:lpstr>Wingdings 3</vt:lpstr>
      <vt:lpstr>Původ</vt:lpstr>
      <vt:lpstr>Mezinárodní kontext památkové péče </vt:lpstr>
      <vt:lpstr>Instituce</vt:lpstr>
      <vt:lpstr>Institucionální úrovně</vt:lpstr>
      <vt:lpstr>Mezinárodní spolupráce</vt:lpstr>
      <vt:lpstr>Mezinárodní konference památkových teoretiků a restaurátorů</vt:lpstr>
      <vt:lpstr>Mezinárodní kongresu moderní architektury CIAM</vt:lpstr>
      <vt:lpstr>UNESCO</vt:lpstr>
      <vt:lpstr>Otázka </vt:lpstr>
      <vt:lpstr>Haagská konvence</vt:lpstr>
      <vt:lpstr>Mezinárodní kongres architektů a techniků historických památek</vt:lpstr>
      <vt:lpstr>ICOMOS</vt:lpstr>
      <vt:lpstr>Organizace světového kulturního dědictví</vt:lpstr>
      <vt:lpstr>Organizace světového kulturního dědictví</vt:lpstr>
      <vt:lpstr>UNESCO</vt:lpstr>
      <vt:lpstr>UNESCO</vt:lpstr>
      <vt:lpstr>Kritéria UNESCO</vt:lpstr>
      <vt:lpstr>UNESCO</vt:lpstr>
      <vt:lpstr>UNESCO</vt:lpstr>
      <vt:lpstr>UNESCO</vt:lpstr>
      <vt:lpstr>Otázka 4</vt:lpstr>
      <vt:lpstr>Rada Evropy</vt:lpstr>
      <vt:lpstr>Rada Evropy</vt:lpstr>
      <vt:lpstr>Evropská úmluva o záchraně architektonického dědictví Evropy</vt:lpstr>
      <vt:lpstr>Evropská úmluva o záchraně architektonického dědictví Evropy</vt:lpstr>
      <vt:lpstr>Evropská úmluva o ochraně archeologického dědictví – revidovaná</vt:lpstr>
      <vt:lpstr>EU - Původní  Seznam Evropského kulturního dědictví European Heritage Label</vt:lpstr>
      <vt:lpstr>EU - revidovaný Seznam Evropského kulturního dědictví European Heritage Label</vt:lpstr>
      <vt:lpstr>ICOMOS</vt:lpstr>
      <vt:lpstr>ICOMOS</vt:lpstr>
      <vt:lpstr>ICOMOS</vt:lpstr>
      <vt:lpstr>ICOMOS</vt:lpstr>
      <vt:lpstr>ICOMOS</vt:lpstr>
      <vt:lpstr>Mezinárodní akce</vt:lpstr>
      <vt:lpstr>UNESCO</vt:lpstr>
      <vt:lpstr>UNESCO</vt:lpstr>
      <vt:lpstr>UNESCO</vt:lpstr>
      <vt:lpstr>Památky na území ČR</vt:lpstr>
      <vt:lpstr>Památky na území ČR</vt:lpstr>
      <vt:lpstr>Indikativní seznam památek UNESCO</vt:lpstr>
      <vt:lpstr>Nehmotné dědictví</vt:lpstr>
      <vt:lpstr>Povinnosti vyplývající ze zápisu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Zdenek</cp:lastModifiedBy>
  <cp:revision>110</cp:revision>
  <cp:lastPrinted>2019-11-06T12:01:52Z</cp:lastPrinted>
  <dcterms:created xsi:type="dcterms:W3CDTF">2012-09-11T10:49:52Z</dcterms:created>
  <dcterms:modified xsi:type="dcterms:W3CDTF">2019-11-06T12:02:54Z</dcterms:modified>
</cp:coreProperties>
</file>